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1430000" cy="11430000"/>
  <p:notesSz cx="6858000" cy="9144000"/>
  <p:embeddedFontLst>
    <p:embeddedFont>
      <p:font typeface="Helvetica World Bold" charset="1" panose="020B0800040000020004"/>
      <p:regular r:id="rId17"/>
    </p:embeddedFont>
    <p:embeddedFont>
      <p:font typeface="Helvetica World" charset="1" panose="020B0500040000020004"/>
      <p:regular r:id="rId18"/>
    </p:embeddedFont>
    <p:embeddedFont>
      <p:font typeface="DM Sans Bold" charset="1" panose="00000000000000000000"/>
      <p:regular r:id="rId19"/>
    </p:embeddedFont>
    <p:embeddedFont>
      <p:font typeface="DM Sans"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3.png" Type="http://schemas.openxmlformats.org/officeDocument/2006/relationships/image"/><Relationship Id="rId4" Target="https://github.com/kilyfa/Project_Data_Science/blob/main/Churn%20Prediction%20and%20Business%20Insight%20with%20Data%20Science%20at%20MTN%20Nigeria/Churn%20Prediction%20and%20Business%20Insight%20with%20Data%20Science%20at%20MTN%20Nigeria.ipynb" TargetMode="External" Type="http://schemas.openxmlformats.org/officeDocument/2006/relationships/hyperlink"/><Relationship Id="rId5" Target="../media/image14.png" Type="http://schemas.openxmlformats.org/officeDocument/2006/relationships/image"/><Relationship Id="rId6" Target="https://www.kaggle.com/datasets/oluwademiladeadeniyi/mtn-nigeria-customer-churn/" TargetMode="External" Type="http://schemas.openxmlformats.org/officeDocument/2006/relationships/hyperlink"/><Relationship Id="rId7" Target="https://explodingtopics.com/blog/customer-retention-rates#telecommunications-customer-retention"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https://www.kaggle.com/datasets/oluwademiladeadeniyi/mtn-nigeria-customer-churn/" TargetMode="External" Type="http://schemas.openxmlformats.org/officeDocument/2006/relationships/hyperlink"/><Relationship Id="rId4" Target="https://www.kaggle.com/datasets/oluwademiladeadeniyi/mtn-nigeria-customer-churn/" TargetMode="External" Type="http://schemas.openxmlformats.org/officeDocument/2006/relationships/hyperlink"/><Relationship Id="rId5" Target="https://www.kaggle.com/datasets/oluwademiladeadeniyi/mtn-nigeria-customer-churn/"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kilyfa/Project_Data_Science/blob/main/Churn%20Prediction%20and%20Business%20Insight%20with%20Data%20Science%20at%20MTN%20Nigeria/Churn%20Prediction%20and%20Business%20Insight%20with%20Data%20Science%20at%20MTN%20Nigeria.ipynb"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BFB"/>
        </a:solidFill>
      </p:bgPr>
    </p:bg>
    <p:spTree>
      <p:nvGrpSpPr>
        <p:cNvPr id="1" name=""/>
        <p:cNvGrpSpPr/>
        <p:nvPr/>
      </p:nvGrpSpPr>
      <p:grpSpPr>
        <a:xfrm>
          <a:off x="0" y="0"/>
          <a:ext cx="0" cy="0"/>
          <a:chOff x="0" y="0"/>
          <a:chExt cx="0" cy="0"/>
        </a:xfrm>
      </p:grpSpPr>
      <p:grpSp>
        <p:nvGrpSpPr>
          <p:cNvPr name="Group 2" id="2"/>
          <p:cNvGrpSpPr/>
          <p:nvPr/>
        </p:nvGrpSpPr>
        <p:grpSpPr>
          <a:xfrm rot="0">
            <a:off x="1143000" y="1436305"/>
            <a:ext cx="9144000" cy="4919879"/>
            <a:chOff x="0" y="0"/>
            <a:chExt cx="1293842" cy="696145"/>
          </a:xfrm>
        </p:grpSpPr>
        <p:sp>
          <p:nvSpPr>
            <p:cNvPr name="Freeform 3" id="3"/>
            <p:cNvSpPr/>
            <p:nvPr/>
          </p:nvSpPr>
          <p:spPr>
            <a:xfrm flipH="false" flipV="false" rot="0">
              <a:off x="0" y="0"/>
              <a:ext cx="1293842" cy="696145"/>
            </a:xfrm>
            <a:custGeom>
              <a:avLst/>
              <a:gdLst/>
              <a:ahLst/>
              <a:cxnLst/>
              <a:rect r="r" b="b" t="t" l="l"/>
              <a:pathLst>
                <a:path h="696145" w="1293842">
                  <a:moveTo>
                    <a:pt x="22013" y="0"/>
                  </a:moveTo>
                  <a:lnTo>
                    <a:pt x="1271829" y="0"/>
                  </a:lnTo>
                  <a:cubicBezTo>
                    <a:pt x="1277667" y="0"/>
                    <a:pt x="1283267" y="2319"/>
                    <a:pt x="1287395" y="6448"/>
                  </a:cubicBezTo>
                  <a:cubicBezTo>
                    <a:pt x="1291523" y="10576"/>
                    <a:pt x="1293842" y="16175"/>
                    <a:pt x="1293842" y="22013"/>
                  </a:cubicBezTo>
                  <a:lnTo>
                    <a:pt x="1293842" y="674132"/>
                  </a:lnTo>
                  <a:cubicBezTo>
                    <a:pt x="1293842" y="679970"/>
                    <a:pt x="1291523" y="685569"/>
                    <a:pt x="1287395" y="689697"/>
                  </a:cubicBezTo>
                  <a:cubicBezTo>
                    <a:pt x="1283267" y="693826"/>
                    <a:pt x="1277667" y="696145"/>
                    <a:pt x="1271829" y="696145"/>
                  </a:cubicBezTo>
                  <a:lnTo>
                    <a:pt x="22013" y="696145"/>
                  </a:lnTo>
                  <a:cubicBezTo>
                    <a:pt x="16175" y="696145"/>
                    <a:pt x="10576" y="693826"/>
                    <a:pt x="6448" y="689697"/>
                  </a:cubicBezTo>
                  <a:cubicBezTo>
                    <a:pt x="2319" y="685569"/>
                    <a:pt x="0" y="679970"/>
                    <a:pt x="0" y="674132"/>
                  </a:cubicBezTo>
                  <a:lnTo>
                    <a:pt x="0" y="22013"/>
                  </a:lnTo>
                  <a:cubicBezTo>
                    <a:pt x="0" y="16175"/>
                    <a:pt x="2319" y="10576"/>
                    <a:pt x="6448" y="6448"/>
                  </a:cubicBezTo>
                  <a:cubicBezTo>
                    <a:pt x="10576" y="2319"/>
                    <a:pt x="16175" y="0"/>
                    <a:pt x="22013" y="0"/>
                  </a:cubicBezTo>
                  <a:close/>
                </a:path>
              </a:pathLst>
            </a:custGeom>
            <a:blipFill>
              <a:blip r:embed="rId2"/>
              <a:stretch>
                <a:fillRect l="0" t="-8080" r="0" b="-8080"/>
              </a:stretch>
            </a:blipFill>
          </p:spPr>
        </p:sp>
      </p:grpSp>
      <p:grpSp>
        <p:nvGrpSpPr>
          <p:cNvPr name="Group 4" id="4"/>
          <p:cNvGrpSpPr/>
          <p:nvPr/>
        </p:nvGrpSpPr>
        <p:grpSpPr>
          <a:xfrm rot="0">
            <a:off x="1143000" y="9637979"/>
            <a:ext cx="4979911" cy="858312"/>
            <a:chOff x="0" y="0"/>
            <a:chExt cx="6639881" cy="1144416"/>
          </a:xfrm>
        </p:grpSpPr>
        <p:grpSp>
          <p:nvGrpSpPr>
            <p:cNvPr name="Group 5" id="5"/>
            <p:cNvGrpSpPr/>
            <p:nvPr/>
          </p:nvGrpSpPr>
          <p:grpSpPr>
            <a:xfrm rot="0">
              <a:off x="0" y="0"/>
              <a:ext cx="6639881" cy="1144416"/>
              <a:chOff x="0" y="0"/>
              <a:chExt cx="1180423" cy="203452"/>
            </a:xfrm>
          </p:grpSpPr>
          <p:sp>
            <p:nvSpPr>
              <p:cNvPr name="Freeform 6" id="6"/>
              <p:cNvSpPr/>
              <p:nvPr/>
            </p:nvSpPr>
            <p:spPr>
              <a:xfrm flipH="false" flipV="false" rot="0">
                <a:off x="0" y="0"/>
                <a:ext cx="1180423" cy="203452"/>
              </a:xfrm>
              <a:custGeom>
                <a:avLst/>
                <a:gdLst/>
                <a:ahLst/>
                <a:cxnLst/>
                <a:rect r="r" b="b" t="t" l="l"/>
                <a:pathLst>
                  <a:path h="203452" w="1180423">
                    <a:moveTo>
                      <a:pt x="35756" y="0"/>
                    </a:moveTo>
                    <a:lnTo>
                      <a:pt x="1144667" y="0"/>
                    </a:lnTo>
                    <a:cubicBezTo>
                      <a:pt x="1164415" y="0"/>
                      <a:pt x="1180423" y="16009"/>
                      <a:pt x="1180423" y="35756"/>
                    </a:cubicBezTo>
                    <a:lnTo>
                      <a:pt x="1180423" y="167695"/>
                    </a:lnTo>
                    <a:cubicBezTo>
                      <a:pt x="1180423" y="187443"/>
                      <a:pt x="1164415" y="203452"/>
                      <a:pt x="1144667" y="203452"/>
                    </a:cubicBezTo>
                    <a:lnTo>
                      <a:pt x="35756" y="203452"/>
                    </a:lnTo>
                    <a:cubicBezTo>
                      <a:pt x="16009" y="203452"/>
                      <a:pt x="0" y="187443"/>
                      <a:pt x="0" y="167695"/>
                    </a:cubicBezTo>
                    <a:lnTo>
                      <a:pt x="0" y="35756"/>
                    </a:lnTo>
                    <a:cubicBezTo>
                      <a:pt x="0" y="16009"/>
                      <a:pt x="16009" y="0"/>
                      <a:pt x="35756" y="0"/>
                    </a:cubicBezTo>
                    <a:close/>
                  </a:path>
                </a:pathLst>
              </a:custGeom>
              <a:solidFill>
                <a:srgbClr val="EBC032"/>
              </a:solidFill>
            </p:spPr>
          </p:sp>
          <p:sp>
            <p:nvSpPr>
              <p:cNvPr name="TextBox 7" id="7"/>
              <p:cNvSpPr txBox="true"/>
              <p:nvPr/>
            </p:nvSpPr>
            <p:spPr>
              <a:xfrm>
                <a:off x="0" y="-38100"/>
                <a:ext cx="1180423" cy="241552"/>
              </a:xfrm>
              <a:prstGeom prst="rect">
                <a:avLst/>
              </a:prstGeom>
            </p:spPr>
            <p:txBody>
              <a:bodyPr anchor="ctr" rtlCol="false" tIns="50800" lIns="50800" bIns="50800" rIns="50800"/>
              <a:lstStyle/>
              <a:p>
                <a:pPr algn="ctr">
                  <a:lnSpc>
                    <a:spcPts val="3079"/>
                  </a:lnSpc>
                  <a:spcBef>
                    <a:spcPct val="0"/>
                  </a:spcBef>
                </a:pPr>
              </a:p>
            </p:txBody>
          </p:sp>
        </p:grpSp>
        <p:sp>
          <p:nvSpPr>
            <p:cNvPr name="TextBox 8" id="8"/>
            <p:cNvSpPr txBox="true"/>
            <p:nvPr/>
          </p:nvSpPr>
          <p:spPr>
            <a:xfrm rot="0">
              <a:off x="290814" y="160728"/>
              <a:ext cx="6058253" cy="765810"/>
            </a:xfrm>
            <a:prstGeom prst="rect">
              <a:avLst/>
            </a:prstGeom>
          </p:spPr>
          <p:txBody>
            <a:bodyPr anchor="t" rtlCol="false" tIns="0" lIns="0" bIns="0" rIns="0">
              <a:spAutoFit/>
            </a:bodyPr>
            <a:lstStyle/>
            <a:p>
              <a:pPr algn="ctr">
                <a:lnSpc>
                  <a:spcPts val="4480"/>
                </a:lnSpc>
                <a:spcBef>
                  <a:spcPct val="0"/>
                </a:spcBef>
              </a:pPr>
              <a:r>
                <a:rPr lang="en-US" b="true" sz="3200">
                  <a:solidFill>
                    <a:srgbClr val="1A1A19"/>
                  </a:solidFill>
                  <a:latin typeface="Helvetica World Bold"/>
                  <a:ea typeface="Helvetica World Bold"/>
                  <a:cs typeface="Helvetica World Bold"/>
                  <a:sym typeface="Helvetica World Bold"/>
                </a:rPr>
                <a:t>From Data to Decisions</a:t>
              </a:r>
            </a:p>
          </p:txBody>
        </p:sp>
      </p:grpSp>
      <p:sp>
        <p:nvSpPr>
          <p:cNvPr name="TextBox 9" id="9"/>
          <p:cNvSpPr txBox="true"/>
          <p:nvPr/>
        </p:nvSpPr>
        <p:spPr>
          <a:xfrm rot="0">
            <a:off x="1143000" y="6611969"/>
            <a:ext cx="9019115" cy="2635485"/>
          </a:xfrm>
          <a:prstGeom prst="rect">
            <a:avLst/>
          </a:prstGeom>
        </p:spPr>
        <p:txBody>
          <a:bodyPr anchor="t" rtlCol="false" tIns="0" lIns="0" bIns="0" rIns="0">
            <a:spAutoFit/>
          </a:bodyPr>
          <a:lstStyle/>
          <a:p>
            <a:pPr algn="l">
              <a:lnSpc>
                <a:spcPts val="9787"/>
              </a:lnSpc>
              <a:spcBef>
                <a:spcPct val="0"/>
              </a:spcBef>
            </a:pPr>
            <a:r>
              <a:rPr lang="en-US" b="true" sz="6990">
                <a:solidFill>
                  <a:srgbClr val="000000"/>
                </a:solidFill>
                <a:latin typeface="Helvetica World Bold"/>
                <a:ea typeface="Helvetica World Bold"/>
                <a:cs typeface="Helvetica World Bold"/>
                <a:sym typeface="Helvetica World Bold"/>
              </a:rPr>
              <a:t>Fighting </a:t>
            </a:r>
            <a:r>
              <a:rPr lang="en-US" b="true" sz="6990">
                <a:solidFill>
                  <a:srgbClr val="FF3131"/>
                </a:solidFill>
                <a:latin typeface="Helvetica World Bold"/>
                <a:ea typeface="Helvetica World Bold"/>
                <a:cs typeface="Helvetica World Bold"/>
                <a:sym typeface="Helvetica World Bold"/>
              </a:rPr>
              <a:t>Churn </a:t>
            </a:r>
            <a:r>
              <a:rPr lang="en-US" b="true" sz="6990">
                <a:solidFill>
                  <a:srgbClr val="000000"/>
                </a:solidFill>
                <a:latin typeface="Helvetica World Bold"/>
                <a:ea typeface="Helvetica World Bold"/>
                <a:cs typeface="Helvetica World Bold"/>
                <a:sym typeface="Helvetica World Bold"/>
              </a:rPr>
              <a:t>with </a:t>
            </a:r>
            <a:r>
              <a:rPr lang="en-US" b="true" sz="6990">
                <a:solidFill>
                  <a:srgbClr val="000000"/>
                </a:solidFill>
                <a:latin typeface="Helvetica World Bold"/>
                <a:ea typeface="Helvetica World Bold"/>
                <a:cs typeface="Helvetica World Bold"/>
                <a:sym typeface="Helvetica World Bold"/>
              </a:rPr>
              <a:t>Machine Learning</a:t>
            </a:r>
          </a:p>
        </p:txBody>
      </p:sp>
      <p:sp>
        <p:nvSpPr>
          <p:cNvPr name="TextBox 10" id="10"/>
          <p:cNvSpPr txBox="true"/>
          <p:nvPr/>
        </p:nvSpPr>
        <p:spPr>
          <a:xfrm rot="0">
            <a:off x="8714277" y="607994"/>
            <a:ext cx="1572723" cy="437787"/>
          </a:xfrm>
          <a:prstGeom prst="rect">
            <a:avLst/>
          </a:prstGeom>
        </p:spPr>
        <p:txBody>
          <a:bodyPr anchor="t" rtlCol="false" tIns="0" lIns="0" bIns="0" rIns="0">
            <a:spAutoFit/>
          </a:bodyPr>
          <a:lstStyle/>
          <a:p>
            <a:pPr algn="l">
              <a:lnSpc>
                <a:spcPts val="3205"/>
              </a:lnSpc>
              <a:spcBef>
                <a:spcPct val="0"/>
              </a:spcBef>
            </a:pPr>
            <a:r>
              <a:rPr lang="en-US" b="true" sz="2289">
                <a:solidFill>
                  <a:srgbClr val="1A1A19"/>
                </a:solidFill>
                <a:latin typeface="Helvetica World Bold"/>
                <a:ea typeface="Helvetica World Bold"/>
                <a:cs typeface="Helvetica World Bold"/>
                <a:sym typeface="Helvetica World Bold"/>
              </a:rPr>
              <a:t>Abdul Aziz</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BFBFB"/>
        </a:solidFill>
      </p:bgPr>
    </p:bg>
    <p:spTree>
      <p:nvGrpSpPr>
        <p:cNvPr id="1" name=""/>
        <p:cNvGrpSpPr/>
        <p:nvPr/>
      </p:nvGrpSpPr>
      <p:grpSpPr>
        <a:xfrm>
          <a:off x="0" y="0"/>
          <a:ext cx="0" cy="0"/>
          <a:chOff x="0" y="0"/>
          <a:chExt cx="0" cy="0"/>
        </a:xfrm>
      </p:grpSpPr>
      <p:grpSp>
        <p:nvGrpSpPr>
          <p:cNvPr name="Group 2" id="2"/>
          <p:cNvGrpSpPr/>
          <p:nvPr/>
        </p:nvGrpSpPr>
        <p:grpSpPr>
          <a:xfrm rot="0">
            <a:off x="1143000" y="1525416"/>
            <a:ext cx="3946760" cy="809840"/>
            <a:chOff x="0" y="0"/>
            <a:chExt cx="5262347" cy="1079787"/>
          </a:xfrm>
        </p:grpSpPr>
        <p:grpSp>
          <p:nvGrpSpPr>
            <p:cNvPr name="Group 3" id="3"/>
            <p:cNvGrpSpPr/>
            <p:nvPr/>
          </p:nvGrpSpPr>
          <p:grpSpPr>
            <a:xfrm rot="0">
              <a:off x="0" y="0"/>
              <a:ext cx="5262347" cy="1079787"/>
              <a:chOff x="0" y="0"/>
              <a:chExt cx="935528" cy="191962"/>
            </a:xfrm>
          </p:grpSpPr>
          <p:sp>
            <p:nvSpPr>
              <p:cNvPr name="Freeform 4" id="4"/>
              <p:cNvSpPr/>
              <p:nvPr/>
            </p:nvSpPr>
            <p:spPr>
              <a:xfrm flipH="false" flipV="false" rot="0">
                <a:off x="0" y="0"/>
                <a:ext cx="935528" cy="191962"/>
              </a:xfrm>
              <a:custGeom>
                <a:avLst/>
                <a:gdLst/>
                <a:ahLst/>
                <a:cxnLst/>
                <a:rect r="r" b="b" t="t" l="l"/>
                <a:pathLst>
                  <a:path h="191962" w="935528">
                    <a:moveTo>
                      <a:pt x="45117" y="0"/>
                    </a:moveTo>
                    <a:lnTo>
                      <a:pt x="890412" y="0"/>
                    </a:lnTo>
                    <a:cubicBezTo>
                      <a:pt x="915329" y="0"/>
                      <a:pt x="935528" y="20199"/>
                      <a:pt x="935528" y="45117"/>
                    </a:cubicBezTo>
                    <a:lnTo>
                      <a:pt x="935528" y="146846"/>
                    </a:lnTo>
                    <a:cubicBezTo>
                      <a:pt x="935528" y="171763"/>
                      <a:pt x="915329" y="191962"/>
                      <a:pt x="890412" y="191962"/>
                    </a:cubicBezTo>
                    <a:lnTo>
                      <a:pt x="45117" y="191962"/>
                    </a:lnTo>
                    <a:cubicBezTo>
                      <a:pt x="20199" y="191962"/>
                      <a:pt x="0" y="171763"/>
                      <a:pt x="0" y="146846"/>
                    </a:cubicBezTo>
                    <a:lnTo>
                      <a:pt x="0" y="45117"/>
                    </a:lnTo>
                    <a:cubicBezTo>
                      <a:pt x="0" y="20199"/>
                      <a:pt x="20199" y="0"/>
                      <a:pt x="45117" y="0"/>
                    </a:cubicBezTo>
                    <a:close/>
                  </a:path>
                </a:pathLst>
              </a:custGeom>
              <a:solidFill>
                <a:srgbClr val="EBC032"/>
              </a:solidFill>
            </p:spPr>
          </p:sp>
          <p:sp>
            <p:nvSpPr>
              <p:cNvPr name="TextBox 5" id="5"/>
              <p:cNvSpPr txBox="true"/>
              <p:nvPr/>
            </p:nvSpPr>
            <p:spPr>
              <a:xfrm>
                <a:off x="0" y="-38100"/>
                <a:ext cx="935528" cy="230062"/>
              </a:xfrm>
              <a:prstGeom prst="rect">
                <a:avLst/>
              </a:prstGeom>
            </p:spPr>
            <p:txBody>
              <a:bodyPr anchor="ctr" rtlCol="false" tIns="50800" lIns="50800" bIns="50800" rIns="50800"/>
              <a:lstStyle/>
              <a:p>
                <a:pPr algn="ctr">
                  <a:lnSpc>
                    <a:spcPts val="3079"/>
                  </a:lnSpc>
                  <a:spcBef>
                    <a:spcPct val="0"/>
                  </a:spcBef>
                </a:pPr>
              </a:p>
            </p:txBody>
          </p:sp>
        </p:grpSp>
        <p:sp>
          <p:nvSpPr>
            <p:cNvPr name="TextBox 6" id="6"/>
            <p:cNvSpPr txBox="true"/>
            <p:nvPr/>
          </p:nvSpPr>
          <p:spPr>
            <a:xfrm rot="0">
              <a:off x="230481" y="160728"/>
              <a:ext cx="4801385" cy="701181"/>
            </a:xfrm>
            <a:prstGeom prst="rect">
              <a:avLst/>
            </a:prstGeom>
          </p:spPr>
          <p:txBody>
            <a:bodyPr anchor="t" rtlCol="false" tIns="0" lIns="0" bIns="0" rIns="0">
              <a:spAutoFit/>
            </a:bodyPr>
            <a:lstStyle/>
            <a:p>
              <a:pPr algn="ctr">
                <a:lnSpc>
                  <a:spcPts val="4060"/>
                </a:lnSpc>
                <a:spcBef>
                  <a:spcPct val="0"/>
                </a:spcBef>
              </a:pPr>
              <a:r>
                <a:rPr lang="en-US" b="true" sz="2900">
                  <a:solidFill>
                    <a:srgbClr val="1A1A19"/>
                  </a:solidFill>
                  <a:latin typeface="Helvetica World Bold"/>
                  <a:ea typeface="Helvetica World Bold"/>
                  <a:cs typeface="Helvetica World Bold"/>
                  <a:sym typeface="Helvetica World Bold"/>
                </a:rPr>
                <a:t>Conclusions</a:t>
              </a:r>
            </a:p>
          </p:txBody>
        </p:sp>
      </p:grpSp>
      <p:sp>
        <p:nvSpPr>
          <p:cNvPr name="TextBox 7" id="7"/>
          <p:cNvSpPr txBox="true"/>
          <p:nvPr/>
        </p:nvSpPr>
        <p:spPr>
          <a:xfrm rot="0">
            <a:off x="8714277" y="705213"/>
            <a:ext cx="1572723" cy="437787"/>
          </a:xfrm>
          <a:prstGeom prst="rect">
            <a:avLst/>
          </a:prstGeom>
        </p:spPr>
        <p:txBody>
          <a:bodyPr anchor="t" rtlCol="false" tIns="0" lIns="0" bIns="0" rIns="0">
            <a:spAutoFit/>
          </a:bodyPr>
          <a:lstStyle/>
          <a:p>
            <a:pPr algn="l">
              <a:lnSpc>
                <a:spcPts val="3205"/>
              </a:lnSpc>
              <a:spcBef>
                <a:spcPct val="0"/>
              </a:spcBef>
            </a:pPr>
            <a:r>
              <a:rPr lang="en-US" b="true" sz="2289">
                <a:solidFill>
                  <a:srgbClr val="1A1A19"/>
                </a:solidFill>
                <a:latin typeface="Helvetica World Bold"/>
                <a:ea typeface="Helvetica World Bold"/>
                <a:cs typeface="Helvetica World Bold"/>
                <a:sym typeface="Helvetica World Bold"/>
              </a:rPr>
              <a:t>Abdul Aziz</a:t>
            </a:r>
          </a:p>
        </p:txBody>
      </p:sp>
      <p:grpSp>
        <p:nvGrpSpPr>
          <p:cNvPr name="Group 8" id="8"/>
          <p:cNvGrpSpPr/>
          <p:nvPr/>
        </p:nvGrpSpPr>
        <p:grpSpPr>
          <a:xfrm rot="0">
            <a:off x="1204178" y="2716257"/>
            <a:ext cx="9021645" cy="7993597"/>
            <a:chOff x="0" y="0"/>
            <a:chExt cx="12028860" cy="10658130"/>
          </a:xfrm>
        </p:grpSpPr>
        <p:sp>
          <p:nvSpPr>
            <p:cNvPr name="TextBox 9" id="9"/>
            <p:cNvSpPr txBox="true"/>
            <p:nvPr/>
          </p:nvSpPr>
          <p:spPr>
            <a:xfrm rot="0">
              <a:off x="0" y="-47625"/>
              <a:ext cx="12028860" cy="1526579"/>
            </a:xfrm>
            <a:prstGeom prst="rect">
              <a:avLst/>
            </a:prstGeom>
          </p:spPr>
          <p:txBody>
            <a:bodyPr anchor="t" rtlCol="false" tIns="0" lIns="0" bIns="0" rIns="0">
              <a:spAutoFit/>
            </a:bodyPr>
            <a:lstStyle/>
            <a:p>
              <a:pPr algn="l">
                <a:lnSpc>
                  <a:spcPts val="3076"/>
                </a:lnSpc>
                <a:spcBef>
                  <a:spcPct val="0"/>
                </a:spcBef>
              </a:pPr>
              <a:r>
                <a:rPr lang="en-US" b="true" sz="2197">
                  <a:solidFill>
                    <a:srgbClr val="000000"/>
                  </a:solidFill>
                  <a:latin typeface="DM Sans Bold"/>
                  <a:ea typeface="DM Sans Bold"/>
                  <a:cs typeface="DM Sans Bold"/>
                  <a:sym typeface="DM Sans Bold"/>
                </a:rPr>
                <a:t>Tujuan utama dari proyek ini adalah mengidentifikasi pelanggan yang berpotensi </a:t>
              </a:r>
              <a:r>
                <a:rPr lang="en-US" b="true" sz="2197">
                  <a:solidFill>
                    <a:srgbClr val="FF3131"/>
                  </a:solidFill>
                  <a:latin typeface="DM Sans Bold"/>
                  <a:ea typeface="DM Sans Bold"/>
                  <a:cs typeface="DM Sans Bold"/>
                  <a:sym typeface="DM Sans Bold"/>
                </a:rPr>
                <a:t>churn </a:t>
              </a:r>
              <a:r>
                <a:rPr lang="en-US" b="true" sz="2197">
                  <a:solidFill>
                    <a:srgbClr val="000000"/>
                  </a:solidFill>
                  <a:latin typeface="DM Sans Bold"/>
                  <a:ea typeface="DM Sans Bold"/>
                  <a:cs typeface="DM Sans Bold"/>
                  <a:sym typeface="DM Sans Bold"/>
                </a:rPr>
                <a:t>sedini mungkin</a:t>
              </a:r>
              <a:r>
                <a:rPr lang="en-US" sz="2197">
                  <a:solidFill>
                    <a:srgbClr val="000000"/>
                  </a:solidFill>
                  <a:latin typeface="DM Sans"/>
                  <a:ea typeface="DM Sans"/>
                  <a:cs typeface="DM Sans"/>
                  <a:sym typeface="DM Sans"/>
                </a:rPr>
                <a:t>, agar</a:t>
              </a:r>
              <a:r>
                <a:rPr lang="en-US" sz="2197">
                  <a:solidFill>
                    <a:srgbClr val="000000"/>
                  </a:solidFill>
                  <a:latin typeface="DM Sans"/>
                  <a:ea typeface="DM Sans"/>
                  <a:cs typeface="DM Sans"/>
                  <a:sym typeface="DM Sans"/>
                </a:rPr>
                <a:t> </a:t>
              </a:r>
              <a:r>
                <a:rPr lang="en-US" sz="2197">
                  <a:solidFill>
                    <a:srgbClr val="000000"/>
                  </a:solidFill>
                  <a:latin typeface="DM Sans"/>
                  <a:ea typeface="DM Sans"/>
                  <a:cs typeface="DM Sans"/>
                  <a:sym typeface="DM Sans"/>
                </a:rPr>
                <a:t>p</a:t>
              </a:r>
              <a:r>
                <a:rPr lang="en-US" sz="2197">
                  <a:solidFill>
                    <a:srgbClr val="000000"/>
                  </a:solidFill>
                  <a:latin typeface="DM Sans"/>
                  <a:ea typeface="DM Sans"/>
                  <a:cs typeface="DM Sans"/>
                  <a:sym typeface="DM Sans"/>
                </a:rPr>
                <a:t>e</a:t>
              </a:r>
              <a:r>
                <a:rPr lang="en-US" sz="2197">
                  <a:solidFill>
                    <a:srgbClr val="000000"/>
                  </a:solidFill>
                  <a:latin typeface="DM Sans"/>
                  <a:ea typeface="DM Sans"/>
                  <a:cs typeface="DM Sans"/>
                  <a:sym typeface="DM Sans"/>
                </a:rPr>
                <a:t>ru</a:t>
              </a:r>
              <a:r>
                <a:rPr lang="en-US" sz="2197">
                  <a:solidFill>
                    <a:srgbClr val="000000"/>
                  </a:solidFill>
                  <a:latin typeface="DM Sans"/>
                  <a:ea typeface="DM Sans"/>
                  <a:cs typeface="DM Sans"/>
                  <a:sym typeface="DM Sans"/>
                </a:rPr>
                <a:t>s</a:t>
              </a:r>
              <a:r>
                <a:rPr lang="en-US" sz="2197">
                  <a:solidFill>
                    <a:srgbClr val="000000"/>
                  </a:solidFill>
                  <a:latin typeface="DM Sans"/>
                  <a:ea typeface="DM Sans"/>
                  <a:cs typeface="DM Sans"/>
                  <a:sym typeface="DM Sans"/>
                </a:rPr>
                <a:t>ahaa</a:t>
              </a:r>
              <a:r>
                <a:rPr lang="en-US" sz="2197">
                  <a:solidFill>
                    <a:srgbClr val="000000"/>
                  </a:solidFill>
                  <a:latin typeface="DM Sans"/>
                  <a:ea typeface="DM Sans"/>
                  <a:cs typeface="DM Sans"/>
                  <a:sym typeface="DM Sans"/>
                </a:rPr>
                <a:t>n </a:t>
              </a:r>
              <a:r>
                <a:rPr lang="en-US" sz="2197">
                  <a:solidFill>
                    <a:srgbClr val="000000"/>
                  </a:solidFill>
                  <a:latin typeface="DM Sans"/>
                  <a:ea typeface="DM Sans"/>
                  <a:cs typeface="DM Sans"/>
                  <a:sym typeface="DM Sans"/>
                </a:rPr>
                <a:t>dapat</a:t>
              </a:r>
              <a:r>
                <a:rPr lang="en-US" sz="2197">
                  <a:solidFill>
                    <a:srgbClr val="000000"/>
                  </a:solidFill>
                  <a:latin typeface="DM Sans"/>
                  <a:ea typeface="DM Sans"/>
                  <a:cs typeface="DM Sans"/>
                  <a:sym typeface="DM Sans"/>
                </a:rPr>
                <a:t> mel</a:t>
              </a:r>
              <a:r>
                <a:rPr lang="en-US" sz="2197">
                  <a:solidFill>
                    <a:srgbClr val="000000"/>
                  </a:solidFill>
                  <a:latin typeface="DM Sans"/>
                  <a:ea typeface="DM Sans"/>
                  <a:cs typeface="DM Sans"/>
                  <a:sym typeface="DM Sans"/>
                </a:rPr>
                <a:t>aku</a:t>
              </a:r>
              <a:r>
                <a:rPr lang="en-US" sz="2197">
                  <a:solidFill>
                    <a:srgbClr val="000000"/>
                  </a:solidFill>
                  <a:latin typeface="DM Sans"/>
                  <a:ea typeface="DM Sans"/>
                  <a:cs typeface="DM Sans"/>
                  <a:sym typeface="DM Sans"/>
                </a:rPr>
                <a:t>k</a:t>
              </a:r>
              <a:r>
                <a:rPr lang="en-US" sz="2197">
                  <a:solidFill>
                    <a:srgbClr val="000000"/>
                  </a:solidFill>
                  <a:latin typeface="DM Sans"/>
                  <a:ea typeface="DM Sans"/>
                  <a:cs typeface="DM Sans"/>
                  <a:sym typeface="DM Sans"/>
                </a:rPr>
                <a:t>an t</a:t>
              </a:r>
              <a:r>
                <a:rPr lang="en-US" sz="2197">
                  <a:solidFill>
                    <a:srgbClr val="000000"/>
                  </a:solidFill>
                  <a:latin typeface="DM Sans"/>
                  <a:ea typeface="DM Sans"/>
                  <a:cs typeface="DM Sans"/>
                  <a:sym typeface="DM Sans"/>
                </a:rPr>
                <a:t>in</a:t>
              </a:r>
              <a:r>
                <a:rPr lang="en-US" sz="2197">
                  <a:solidFill>
                    <a:srgbClr val="000000"/>
                  </a:solidFill>
                  <a:latin typeface="DM Sans"/>
                  <a:ea typeface="DM Sans"/>
                  <a:cs typeface="DM Sans"/>
                  <a:sym typeface="DM Sans"/>
                </a:rPr>
                <a:t>dak</a:t>
              </a:r>
              <a:r>
                <a:rPr lang="en-US" sz="2197">
                  <a:solidFill>
                    <a:srgbClr val="000000"/>
                  </a:solidFill>
                  <a:latin typeface="DM Sans"/>
                  <a:ea typeface="DM Sans"/>
                  <a:cs typeface="DM Sans"/>
                  <a:sym typeface="DM Sans"/>
                </a:rPr>
                <a:t>a</a:t>
              </a:r>
              <a:r>
                <a:rPr lang="en-US" sz="2197">
                  <a:solidFill>
                    <a:srgbClr val="000000"/>
                  </a:solidFill>
                  <a:latin typeface="DM Sans"/>
                  <a:ea typeface="DM Sans"/>
                  <a:cs typeface="DM Sans"/>
                  <a:sym typeface="DM Sans"/>
                </a:rPr>
                <a:t>n</a:t>
              </a:r>
              <a:r>
                <a:rPr lang="en-US" sz="2197">
                  <a:solidFill>
                    <a:srgbClr val="000000"/>
                  </a:solidFill>
                  <a:latin typeface="DM Sans"/>
                  <a:ea typeface="DM Sans"/>
                  <a:cs typeface="DM Sans"/>
                  <a:sym typeface="DM Sans"/>
                </a:rPr>
                <a:t> </a:t>
              </a:r>
              <a:r>
                <a:rPr lang="en-US" sz="2197">
                  <a:solidFill>
                    <a:srgbClr val="000000"/>
                  </a:solidFill>
                  <a:latin typeface="DM Sans"/>
                  <a:ea typeface="DM Sans"/>
                  <a:cs typeface="DM Sans"/>
                  <a:sym typeface="DM Sans"/>
                </a:rPr>
                <a:t>p</a:t>
              </a:r>
              <a:r>
                <a:rPr lang="en-US" sz="2197">
                  <a:solidFill>
                    <a:srgbClr val="000000"/>
                  </a:solidFill>
                  <a:latin typeface="DM Sans"/>
                  <a:ea typeface="DM Sans"/>
                  <a:cs typeface="DM Sans"/>
                  <a:sym typeface="DM Sans"/>
                </a:rPr>
                <a:t>e</a:t>
              </a:r>
              <a:r>
                <a:rPr lang="en-US" sz="2197">
                  <a:solidFill>
                    <a:srgbClr val="000000"/>
                  </a:solidFill>
                  <a:latin typeface="DM Sans"/>
                  <a:ea typeface="DM Sans"/>
                  <a:cs typeface="DM Sans"/>
                  <a:sym typeface="DM Sans"/>
                </a:rPr>
                <a:t>n</a:t>
              </a:r>
              <a:r>
                <a:rPr lang="en-US" sz="2197">
                  <a:solidFill>
                    <a:srgbClr val="000000"/>
                  </a:solidFill>
                  <a:latin typeface="DM Sans"/>
                  <a:ea typeface="DM Sans"/>
                  <a:cs typeface="DM Sans"/>
                  <a:sym typeface="DM Sans"/>
                </a:rPr>
                <a:t>c</a:t>
              </a:r>
              <a:r>
                <a:rPr lang="en-US" sz="2197">
                  <a:solidFill>
                    <a:srgbClr val="000000"/>
                  </a:solidFill>
                  <a:latin typeface="DM Sans"/>
                  <a:ea typeface="DM Sans"/>
                  <a:cs typeface="DM Sans"/>
                  <a:sym typeface="DM Sans"/>
                </a:rPr>
                <a:t>eg</a:t>
              </a:r>
              <a:r>
                <a:rPr lang="en-US" sz="2197">
                  <a:solidFill>
                    <a:srgbClr val="000000"/>
                  </a:solidFill>
                  <a:latin typeface="DM Sans"/>
                  <a:ea typeface="DM Sans"/>
                  <a:cs typeface="DM Sans"/>
                  <a:sym typeface="DM Sans"/>
                </a:rPr>
                <a:t>a</a:t>
              </a:r>
              <a:r>
                <a:rPr lang="en-US" sz="2197">
                  <a:solidFill>
                    <a:srgbClr val="000000"/>
                  </a:solidFill>
                  <a:latin typeface="DM Sans"/>
                  <a:ea typeface="DM Sans"/>
                  <a:cs typeface="DM Sans"/>
                  <a:sym typeface="DM Sans"/>
                </a:rPr>
                <a:t>h</a:t>
              </a:r>
              <a:r>
                <a:rPr lang="en-US" sz="2197">
                  <a:solidFill>
                    <a:srgbClr val="000000"/>
                  </a:solidFill>
                  <a:latin typeface="DM Sans"/>
                  <a:ea typeface="DM Sans"/>
                  <a:cs typeface="DM Sans"/>
                  <a:sym typeface="DM Sans"/>
                </a:rPr>
                <a:t>an</a:t>
              </a:r>
              <a:r>
                <a:rPr lang="en-US" sz="2197">
                  <a:solidFill>
                    <a:srgbClr val="000000"/>
                  </a:solidFill>
                  <a:latin typeface="DM Sans"/>
                  <a:ea typeface="DM Sans"/>
                  <a:cs typeface="DM Sans"/>
                  <a:sym typeface="DM Sans"/>
                </a:rPr>
                <a:t> yang lebih proaktif dan terarah.</a:t>
              </a:r>
            </a:p>
          </p:txBody>
        </p:sp>
        <p:sp>
          <p:nvSpPr>
            <p:cNvPr name="TextBox 10" id="10"/>
            <p:cNvSpPr txBox="true"/>
            <p:nvPr/>
          </p:nvSpPr>
          <p:spPr>
            <a:xfrm rot="0">
              <a:off x="0" y="1805581"/>
              <a:ext cx="12028860" cy="4115552"/>
            </a:xfrm>
            <a:prstGeom prst="rect">
              <a:avLst/>
            </a:prstGeom>
          </p:spPr>
          <p:txBody>
            <a:bodyPr anchor="t" rtlCol="false" tIns="0" lIns="0" bIns="0" rIns="0">
              <a:spAutoFit/>
            </a:bodyPr>
            <a:lstStyle/>
            <a:p>
              <a:pPr algn="l">
                <a:lnSpc>
                  <a:spcPts val="3076"/>
                </a:lnSpc>
                <a:spcBef>
                  <a:spcPct val="0"/>
                </a:spcBef>
              </a:pPr>
              <a:r>
                <a:rPr lang="en-US" sz="2197">
                  <a:solidFill>
                    <a:srgbClr val="000000"/>
                  </a:solidFill>
                  <a:latin typeface="DM Sans"/>
                  <a:ea typeface="DM Sans"/>
                  <a:cs typeface="DM Sans"/>
                  <a:sym typeface="DM Sans"/>
                </a:rPr>
                <a:t>Mod</a:t>
              </a:r>
              <a:r>
                <a:rPr lang="en-US" sz="2197">
                  <a:solidFill>
                    <a:srgbClr val="000000"/>
                  </a:solidFill>
                  <a:latin typeface="DM Sans"/>
                  <a:ea typeface="DM Sans"/>
                  <a:cs typeface="DM Sans"/>
                  <a:sym typeface="DM Sans"/>
                </a:rPr>
                <a:t>el </a:t>
              </a:r>
              <a:r>
                <a:rPr lang="en-US" b="true" sz="2197">
                  <a:solidFill>
                    <a:srgbClr val="000000"/>
                  </a:solidFill>
                  <a:latin typeface="DM Sans Bold"/>
                  <a:ea typeface="DM Sans Bold"/>
                  <a:cs typeface="DM Sans Bold"/>
                  <a:sym typeface="DM Sans Bold"/>
                </a:rPr>
                <a:t>Decision Tree </a:t>
              </a:r>
              <a:r>
                <a:rPr lang="en-US" sz="2197">
                  <a:solidFill>
                    <a:srgbClr val="000000"/>
                  </a:solidFill>
                  <a:latin typeface="DM Sans"/>
                  <a:ea typeface="DM Sans"/>
                  <a:cs typeface="DM Sans"/>
                  <a:sym typeface="DM Sans"/>
                </a:rPr>
                <a:t>dipilih sebagai model dasar karena:</a:t>
              </a:r>
            </a:p>
            <a:p>
              <a:pPr algn="l" marL="474487" indent="-237244" lvl="1">
                <a:lnSpc>
                  <a:spcPts val="3076"/>
                </a:lnSpc>
                <a:spcBef>
                  <a:spcPct val="0"/>
                </a:spcBef>
                <a:buFont typeface="Arial"/>
                <a:buChar char="•"/>
              </a:pPr>
              <a:r>
                <a:rPr lang="en-US" b="true" sz="2197">
                  <a:solidFill>
                    <a:srgbClr val="000000"/>
                  </a:solidFill>
                  <a:latin typeface="DM Sans Bold"/>
                  <a:ea typeface="DM Sans Bold"/>
                  <a:cs typeface="DM Sans Bold"/>
                  <a:sym typeface="DM Sans Bold"/>
                </a:rPr>
                <a:t>Memiliki recall tinggi</a:t>
              </a:r>
              <a:r>
                <a:rPr lang="en-US" sz="2197">
                  <a:solidFill>
                    <a:srgbClr val="000000"/>
                  </a:solidFill>
                  <a:latin typeface="DM Sans"/>
                  <a:ea typeface="DM Sans"/>
                  <a:cs typeface="DM Sans"/>
                  <a:sym typeface="DM Sans"/>
                </a:rPr>
                <a:t>, yang memungkinkan model menangkap lebih banyak pelanggan yang benar-benar akan </a:t>
              </a:r>
              <a:r>
                <a:rPr lang="en-US" b="true" sz="2197">
                  <a:solidFill>
                    <a:srgbClr val="FF3131"/>
                  </a:solidFill>
                  <a:latin typeface="DM Sans Bold"/>
                  <a:ea typeface="DM Sans Bold"/>
                  <a:cs typeface="DM Sans Bold"/>
                  <a:sym typeface="DM Sans Bold"/>
                </a:rPr>
                <a:t>churn</a:t>
              </a:r>
              <a:r>
                <a:rPr lang="en-US" sz="2197">
                  <a:solidFill>
                    <a:srgbClr val="000000"/>
                  </a:solidFill>
                  <a:latin typeface="DM Sans"/>
                  <a:ea typeface="DM Sans"/>
                  <a:cs typeface="DM Sans"/>
                  <a:sym typeface="DM Sans"/>
                </a:rPr>
                <a:t>.</a:t>
              </a:r>
            </a:p>
            <a:p>
              <a:pPr algn="l" marL="474487" indent="-237244" lvl="1">
                <a:lnSpc>
                  <a:spcPts val="3076"/>
                </a:lnSpc>
                <a:spcBef>
                  <a:spcPct val="0"/>
                </a:spcBef>
                <a:buFont typeface="Arial"/>
                <a:buChar char="•"/>
              </a:pPr>
              <a:r>
                <a:rPr lang="en-US" sz="2197">
                  <a:solidFill>
                    <a:srgbClr val="000000"/>
                  </a:solidFill>
                  <a:latin typeface="DM Sans"/>
                  <a:ea typeface="DM Sans"/>
                  <a:cs typeface="DM Sans"/>
                  <a:sym typeface="DM Sans"/>
                </a:rPr>
                <a:t>Meskipun akurasinya tidak tertinggi, </a:t>
              </a:r>
              <a:r>
                <a:rPr lang="en-US" b="true" sz="2197">
                  <a:solidFill>
                    <a:srgbClr val="000000"/>
                  </a:solidFill>
                  <a:latin typeface="DM Sans Bold"/>
                  <a:ea typeface="DM Sans Bold"/>
                  <a:cs typeface="DM Sans Bold"/>
                  <a:sym typeface="DM Sans Bold"/>
                </a:rPr>
                <a:t>model ini tetap efektif karena false positive (pengguna aktif yang diprediksi </a:t>
              </a:r>
              <a:r>
                <a:rPr lang="en-US" b="true" sz="2197">
                  <a:solidFill>
                    <a:srgbClr val="FF3131"/>
                  </a:solidFill>
                  <a:latin typeface="DM Sans Bold"/>
                  <a:ea typeface="DM Sans Bold"/>
                  <a:cs typeface="DM Sans Bold"/>
                  <a:sym typeface="DM Sans Bold"/>
                </a:rPr>
                <a:t>churn</a:t>
              </a:r>
              <a:r>
                <a:rPr lang="en-US" b="true" sz="2197">
                  <a:solidFill>
                    <a:srgbClr val="000000"/>
                  </a:solidFill>
                  <a:latin typeface="DM Sans Bold"/>
                  <a:ea typeface="DM Sans Bold"/>
                  <a:cs typeface="DM Sans Bold"/>
                  <a:sym typeface="DM Sans Bold"/>
                </a:rPr>
                <a:t>) tidak berdampak besar terhadap kerugian, tetapi false negative (pengguna yang </a:t>
              </a:r>
              <a:r>
                <a:rPr lang="en-US" b="true" sz="2197">
                  <a:solidFill>
                    <a:srgbClr val="FF3131"/>
                  </a:solidFill>
                  <a:latin typeface="DM Sans Bold"/>
                  <a:ea typeface="DM Sans Bold"/>
                  <a:cs typeface="DM Sans Bold"/>
                  <a:sym typeface="DM Sans Bold"/>
                </a:rPr>
                <a:t>churn </a:t>
              </a:r>
              <a:r>
                <a:rPr lang="en-US" b="true" sz="2197">
                  <a:solidFill>
                    <a:srgbClr val="000000"/>
                  </a:solidFill>
                  <a:latin typeface="DM Sans Bold"/>
                  <a:ea typeface="DM Sans Bold"/>
                  <a:cs typeface="DM Sans Bold"/>
                  <a:sym typeface="DM Sans Bold"/>
                </a:rPr>
                <a:t>namun tidak terdeteksi) lebih berisiko.</a:t>
              </a:r>
            </a:p>
          </p:txBody>
        </p:sp>
        <p:sp>
          <p:nvSpPr>
            <p:cNvPr name="TextBox 11" id="11"/>
            <p:cNvSpPr txBox="true"/>
            <p:nvPr/>
          </p:nvSpPr>
          <p:spPr>
            <a:xfrm rot="0">
              <a:off x="0" y="6245257"/>
              <a:ext cx="12028860" cy="2044374"/>
            </a:xfrm>
            <a:prstGeom prst="rect">
              <a:avLst/>
            </a:prstGeom>
          </p:spPr>
          <p:txBody>
            <a:bodyPr anchor="t" rtlCol="false" tIns="0" lIns="0" bIns="0" rIns="0">
              <a:spAutoFit/>
            </a:bodyPr>
            <a:lstStyle/>
            <a:p>
              <a:pPr algn="l">
                <a:lnSpc>
                  <a:spcPts val="3076"/>
                </a:lnSpc>
                <a:spcBef>
                  <a:spcPct val="0"/>
                </a:spcBef>
              </a:pPr>
              <a:r>
                <a:rPr lang="en-US" sz="2197">
                  <a:solidFill>
                    <a:srgbClr val="000000"/>
                  </a:solidFill>
                  <a:latin typeface="DM Sans"/>
                  <a:ea typeface="DM Sans"/>
                  <a:cs typeface="DM Sans"/>
                  <a:sym typeface="DM Sans"/>
                </a:rPr>
                <a:t>S</a:t>
              </a:r>
              <a:r>
                <a:rPr lang="en-US" sz="2197">
                  <a:solidFill>
                    <a:srgbClr val="000000"/>
                  </a:solidFill>
                  <a:latin typeface="DM Sans"/>
                  <a:ea typeface="DM Sans"/>
                  <a:cs typeface="DM Sans"/>
                  <a:sym typeface="DM Sans"/>
                </a:rPr>
                <a:t>trategi ini kemungkinan akan </a:t>
              </a:r>
              <a:r>
                <a:rPr lang="en-US" b="true" sz="2197">
                  <a:solidFill>
                    <a:srgbClr val="000000"/>
                  </a:solidFill>
                  <a:latin typeface="DM Sans Bold"/>
                  <a:ea typeface="DM Sans Bold"/>
                  <a:cs typeface="DM Sans Bold"/>
                  <a:sym typeface="DM Sans Bold"/>
                </a:rPr>
                <a:t>meningkatkan biaya pemasaran</a:t>
              </a:r>
              <a:r>
                <a:rPr lang="en-US" sz="2197">
                  <a:solidFill>
                    <a:srgbClr val="000000"/>
                  </a:solidFill>
                  <a:latin typeface="DM Sans"/>
                  <a:ea typeface="DM Sans"/>
                  <a:cs typeface="DM Sans"/>
                  <a:sym typeface="DM Sans"/>
                </a:rPr>
                <a:t>, karena beberapa pelanggan aktif mungkin ikut ditargetkan. Namun, hal ini masih dapat diterima karena </a:t>
              </a:r>
              <a:r>
                <a:rPr lang="en-US" b="true" sz="2197">
                  <a:solidFill>
                    <a:srgbClr val="000000"/>
                  </a:solidFill>
                  <a:latin typeface="DM Sans Bold"/>
                  <a:ea typeface="DM Sans Bold"/>
                  <a:cs typeface="DM Sans Bold"/>
                  <a:sym typeface="DM Sans Bold"/>
                </a:rPr>
                <a:t>tujuan utamanya adalah untuk mengurangi </a:t>
              </a:r>
              <a:r>
                <a:rPr lang="en-US" b="true" sz="2197">
                  <a:solidFill>
                    <a:srgbClr val="FF3131"/>
                  </a:solidFill>
                  <a:latin typeface="DM Sans Bold"/>
                  <a:ea typeface="DM Sans Bold"/>
                  <a:cs typeface="DM Sans Bold"/>
                  <a:sym typeface="DM Sans Bold"/>
                </a:rPr>
                <a:t>churn rate</a:t>
              </a:r>
              <a:r>
                <a:rPr lang="en-US" b="true" sz="2197">
                  <a:solidFill>
                    <a:srgbClr val="000000"/>
                  </a:solidFill>
                  <a:latin typeface="DM Sans Bold"/>
                  <a:ea typeface="DM Sans Bold"/>
                  <a:cs typeface="DM Sans Bold"/>
                  <a:sym typeface="DM Sans Bold"/>
                </a:rPr>
                <a:t> secara signifikan.</a:t>
              </a:r>
            </a:p>
          </p:txBody>
        </p:sp>
        <p:sp>
          <p:nvSpPr>
            <p:cNvPr name="TextBox 12" id="12"/>
            <p:cNvSpPr txBox="true"/>
            <p:nvPr/>
          </p:nvSpPr>
          <p:spPr>
            <a:xfrm rot="0">
              <a:off x="0" y="8613756"/>
              <a:ext cx="12028860" cy="2044374"/>
            </a:xfrm>
            <a:prstGeom prst="rect">
              <a:avLst/>
            </a:prstGeom>
          </p:spPr>
          <p:txBody>
            <a:bodyPr anchor="t" rtlCol="false" tIns="0" lIns="0" bIns="0" rIns="0">
              <a:spAutoFit/>
            </a:bodyPr>
            <a:lstStyle/>
            <a:p>
              <a:pPr algn="l">
                <a:lnSpc>
                  <a:spcPts val="3076"/>
                </a:lnSpc>
                <a:spcBef>
                  <a:spcPct val="0"/>
                </a:spcBef>
              </a:pPr>
              <a:r>
                <a:rPr lang="en-US" sz="2197">
                  <a:solidFill>
                    <a:srgbClr val="000000"/>
                  </a:solidFill>
                  <a:latin typeface="DM Sans"/>
                  <a:ea typeface="DM Sans"/>
                  <a:cs typeface="DM Sans"/>
                  <a:sym typeface="DM Sans"/>
                </a:rPr>
                <a:t>D</a:t>
              </a:r>
              <a:r>
                <a:rPr lang="en-US" sz="2197">
                  <a:solidFill>
                    <a:srgbClr val="000000"/>
                  </a:solidFill>
                  <a:latin typeface="DM Sans"/>
                  <a:ea typeface="DM Sans"/>
                  <a:cs typeface="DM Sans"/>
                  <a:sym typeface="DM Sans"/>
                </a:rPr>
                <a:t>engan pendekatan ini, </a:t>
              </a:r>
              <a:r>
                <a:rPr lang="en-US" b="true" sz="2197">
                  <a:solidFill>
                    <a:srgbClr val="000000"/>
                  </a:solidFill>
                  <a:latin typeface="DM Sans Bold"/>
                  <a:ea typeface="DM Sans Bold"/>
                  <a:cs typeface="DM Sans Bold"/>
                  <a:sym typeface="DM Sans Bold"/>
                </a:rPr>
                <a:t>target kita adalah menurunkan churn rate dari 29% menjadi di bawah benchmark industri sebesar 21%</a:t>
              </a:r>
              <a:r>
                <a:rPr lang="en-US" sz="2197">
                  <a:solidFill>
                    <a:srgbClr val="000000"/>
                  </a:solidFill>
                  <a:latin typeface="DM Sans"/>
                  <a:ea typeface="DM Sans"/>
                  <a:cs typeface="DM Sans"/>
                  <a:sym typeface="DM Sans"/>
                </a:rPr>
                <a:t>, hal tersebut dapat dilakukan melalui tindakan pencegahan berbasis model prediktif.</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BFB"/>
        </a:solidFill>
      </p:bgPr>
    </p:bg>
    <p:spTree>
      <p:nvGrpSpPr>
        <p:cNvPr id="1" name=""/>
        <p:cNvGrpSpPr/>
        <p:nvPr/>
      </p:nvGrpSpPr>
      <p:grpSpPr>
        <a:xfrm>
          <a:off x="0" y="0"/>
          <a:ext cx="0" cy="0"/>
          <a:chOff x="0" y="0"/>
          <a:chExt cx="0" cy="0"/>
        </a:xfrm>
      </p:grpSpPr>
      <p:grpSp>
        <p:nvGrpSpPr>
          <p:cNvPr name="Group 2" id="2"/>
          <p:cNvGrpSpPr/>
          <p:nvPr/>
        </p:nvGrpSpPr>
        <p:grpSpPr>
          <a:xfrm rot="0">
            <a:off x="1143000" y="1525416"/>
            <a:ext cx="4572000" cy="809840"/>
            <a:chOff x="0" y="0"/>
            <a:chExt cx="6096000" cy="1079787"/>
          </a:xfrm>
        </p:grpSpPr>
        <p:grpSp>
          <p:nvGrpSpPr>
            <p:cNvPr name="Group 3" id="3"/>
            <p:cNvGrpSpPr/>
            <p:nvPr/>
          </p:nvGrpSpPr>
          <p:grpSpPr>
            <a:xfrm rot="0">
              <a:off x="0" y="0"/>
              <a:ext cx="6096000" cy="1079787"/>
              <a:chOff x="0" y="0"/>
              <a:chExt cx="1083733" cy="191962"/>
            </a:xfrm>
          </p:grpSpPr>
          <p:sp>
            <p:nvSpPr>
              <p:cNvPr name="Freeform 4" id="4"/>
              <p:cNvSpPr/>
              <p:nvPr/>
            </p:nvSpPr>
            <p:spPr>
              <a:xfrm flipH="false" flipV="false" rot="0">
                <a:off x="0" y="0"/>
                <a:ext cx="1083733" cy="191962"/>
              </a:xfrm>
              <a:custGeom>
                <a:avLst/>
                <a:gdLst/>
                <a:ahLst/>
                <a:cxnLst/>
                <a:rect r="r" b="b" t="t" l="l"/>
                <a:pathLst>
                  <a:path h="191962" w="1083733">
                    <a:moveTo>
                      <a:pt x="38947" y="0"/>
                    </a:moveTo>
                    <a:lnTo>
                      <a:pt x="1044787" y="0"/>
                    </a:lnTo>
                    <a:cubicBezTo>
                      <a:pt x="1055116" y="0"/>
                      <a:pt x="1065022" y="4103"/>
                      <a:pt x="1072326" y="11407"/>
                    </a:cubicBezTo>
                    <a:cubicBezTo>
                      <a:pt x="1079630" y="18711"/>
                      <a:pt x="1083733" y="28617"/>
                      <a:pt x="1083733" y="38947"/>
                    </a:cubicBezTo>
                    <a:lnTo>
                      <a:pt x="1083733" y="153016"/>
                    </a:lnTo>
                    <a:cubicBezTo>
                      <a:pt x="1083733" y="174525"/>
                      <a:pt x="1066296" y="191962"/>
                      <a:pt x="1044787" y="191962"/>
                    </a:cubicBezTo>
                    <a:lnTo>
                      <a:pt x="38947" y="191962"/>
                    </a:lnTo>
                    <a:cubicBezTo>
                      <a:pt x="17437" y="191962"/>
                      <a:pt x="0" y="174525"/>
                      <a:pt x="0" y="153016"/>
                    </a:cubicBezTo>
                    <a:lnTo>
                      <a:pt x="0" y="38947"/>
                    </a:lnTo>
                    <a:cubicBezTo>
                      <a:pt x="0" y="17437"/>
                      <a:pt x="17437" y="0"/>
                      <a:pt x="38947" y="0"/>
                    </a:cubicBezTo>
                    <a:close/>
                  </a:path>
                </a:pathLst>
              </a:custGeom>
              <a:solidFill>
                <a:srgbClr val="EBC032"/>
              </a:solidFill>
            </p:spPr>
          </p:sp>
          <p:sp>
            <p:nvSpPr>
              <p:cNvPr name="TextBox 5" id="5"/>
              <p:cNvSpPr txBox="true"/>
              <p:nvPr/>
            </p:nvSpPr>
            <p:spPr>
              <a:xfrm>
                <a:off x="0" y="-38100"/>
                <a:ext cx="1083733" cy="230062"/>
              </a:xfrm>
              <a:prstGeom prst="rect">
                <a:avLst/>
              </a:prstGeom>
            </p:spPr>
            <p:txBody>
              <a:bodyPr anchor="ctr" rtlCol="false" tIns="50800" lIns="50800" bIns="50800" rIns="50800"/>
              <a:lstStyle/>
              <a:p>
                <a:pPr algn="ctr">
                  <a:lnSpc>
                    <a:spcPts val="3079"/>
                  </a:lnSpc>
                  <a:spcBef>
                    <a:spcPct val="0"/>
                  </a:spcBef>
                </a:pPr>
              </a:p>
            </p:txBody>
          </p:sp>
        </p:grpSp>
        <p:sp>
          <p:nvSpPr>
            <p:cNvPr name="TextBox 6" id="6"/>
            <p:cNvSpPr txBox="true"/>
            <p:nvPr/>
          </p:nvSpPr>
          <p:spPr>
            <a:xfrm rot="0">
              <a:off x="266993" y="160728"/>
              <a:ext cx="5562014" cy="701181"/>
            </a:xfrm>
            <a:prstGeom prst="rect">
              <a:avLst/>
            </a:prstGeom>
          </p:spPr>
          <p:txBody>
            <a:bodyPr anchor="t" rtlCol="false" tIns="0" lIns="0" bIns="0" rIns="0">
              <a:spAutoFit/>
            </a:bodyPr>
            <a:lstStyle/>
            <a:p>
              <a:pPr algn="ctr">
                <a:lnSpc>
                  <a:spcPts val="4060"/>
                </a:lnSpc>
                <a:spcBef>
                  <a:spcPct val="0"/>
                </a:spcBef>
              </a:pPr>
              <a:r>
                <a:rPr lang="en-US" b="true" sz="2900">
                  <a:solidFill>
                    <a:srgbClr val="1A1A19"/>
                  </a:solidFill>
                  <a:latin typeface="Helvetica World Bold"/>
                  <a:ea typeface="Helvetica World Bold"/>
                  <a:cs typeface="Helvetica World Bold"/>
                  <a:sym typeface="Helvetica World Bold"/>
                </a:rPr>
                <a:t>Additional Information</a:t>
              </a:r>
            </a:p>
          </p:txBody>
        </p:sp>
      </p:grpSp>
      <p:grpSp>
        <p:nvGrpSpPr>
          <p:cNvPr name="Group 7" id="7"/>
          <p:cNvGrpSpPr/>
          <p:nvPr/>
        </p:nvGrpSpPr>
        <p:grpSpPr>
          <a:xfrm rot="0">
            <a:off x="1143000" y="2719903"/>
            <a:ext cx="2651872" cy="2773290"/>
            <a:chOff x="0" y="0"/>
            <a:chExt cx="777215" cy="812800"/>
          </a:xfrm>
        </p:grpSpPr>
        <p:sp>
          <p:nvSpPr>
            <p:cNvPr name="Freeform 8" id="8"/>
            <p:cNvSpPr/>
            <p:nvPr/>
          </p:nvSpPr>
          <p:spPr>
            <a:xfrm flipH="false" flipV="false" rot="0">
              <a:off x="0" y="0"/>
              <a:ext cx="777215" cy="812800"/>
            </a:xfrm>
            <a:custGeom>
              <a:avLst/>
              <a:gdLst/>
              <a:ahLst/>
              <a:cxnLst/>
              <a:rect r="r" b="b" t="t" l="l"/>
              <a:pathLst>
                <a:path h="812800" w="777215">
                  <a:moveTo>
                    <a:pt x="388607" y="0"/>
                  </a:moveTo>
                  <a:cubicBezTo>
                    <a:pt x="173985" y="0"/>
                    <a:pt x="0" y="181951"/>
                    <a:pt x="0" y="406400"/>
                  </a:cubicBezTo>
                  <a:cubicBezTo>
                    <a:pt x="0" y="630849"/>
                    <a:pt x="173985" y="812800"/>
                    <a:pt x="388607" y="812800"/>
                  </a:cubicBezTo>
                  <a:cubicBezTo>
                    <a:pt x="603229" y="812800"/>
                    <a:pt x="777215" y="630849"/>
                    <a:pt x="777215" y="406400"/>
                  </a:cubicBezTo>
                  <a:cubicBezTo>
                    <a:pt x="777215" y="181951"/>
                    <a:pt x="603229" y="0"/>
                    <a:pt x="388607" y="0"/>
                  </a:cubicBezTo>
                  <a:close/>
                </a:path>
              </a:pathLst>
            </a:custGeom>
            <a:blipFill>
              <a:blip r:embed="rId2"/>
              <a:stretch>
                <a:fillRect l="-21728" t="-27682" r="-11557" b="-42252"/>
              </a:stretch>
            </a:blipFill>
          </p:spPr>
        </p:sp>
      </p:grpSp>
      <p:sp>
        <p:nvSpPr>
          <p:cNvPr name="TextBox 9" id="9"/>
          <p:cNvSpPr txBox="true"/>
          <p:nvPr/>
        </p:nvSpPr>
        <p:spPr>
          <a:xfrm rot="0">
            <a:off x="8714277" y="705213"/>
            <a:ext cx="1572723" cy="437787"/>
          </a:xfrm>
          <a:prstGeom prst="rect">
            <a:avLst/>
          </a:prstGeom>
        </p:spPr>
        <p:txBody>
          <a:bodyPr anchor="t" rtlCol="false" tIns="0" lIns="0" bIns="0" rIns="0">
            <a:spAutoFit/>
          </a:bodyPr>
          <a:lstStyle/>
          <a:p>
            <a:pPr algn="l">
              <a:lnSpc>
                <a:spcPts val="3205"/>
              </a:lnSpc>
              <a:spcBef>
                <a:spcPct val="0"/>
              </a:spcBef>
            </a:pPr>
            <a:r>
              <a:rPr lang="en-US" b="true" sz="2289">
                <a:solidFill>
                  <a:srgbClr val="1A1A19"/>
                </a:solidFill>
                <a:latin typeface="Helvetica World Bold"/>
                <a:ea typeface="Helvetica World Bold"/>
                <a:cs typeface="Helvetica World Bold"/>
                <a:sym typeface="Helvetica World Bold"/>
              </a:rPr>
              <a:t>Abdul Aziz</a:t>
            </a:r>
          </a:p>
        </p:txBody>
      </p:sp>
      <p:grpSp>
        <p:nvGrpSpPr>
          <p:cNvPr name="Group 10" id="10"/>
          <p:cNvGrpSpPr/>
          <p:nvPr/>
        </p:nvGrpSpPr>
        <p:grpSpPr>
          <a:xfrm rot="0">
            <a:off x="4075573" y="2844655"/>
            <a:ext cx="6211427" cy="2520139"/>
            <a:chOff x="0" y="0"/>
            <a:chExt cx="8281903" cy="3360186"/>
          </a:xfrm>
        </p:grpSpPr>
        <p:sp>
          <p:nvSpPr>
            <p:cNvPr name="TextBox 11" id="11"/>
            <p:cNvSpPr txBox="true"/>
            <p:nvPr/>
          </p:nvSpPr>
          <p:spPr>
            <a:xfrm rot="0">
              <a:off x="33912" y="797765"/>
              <a:ext cx="8247991" cy="2562421"/>
            </a:xfrm>
            <a:prstGeom prst="rect">
              <a:avLst/>
            </a:prstGeom>
          </p:spPr>
          <p:txBody>
            <a:bodyPr anchor="t" rtlCol="false" tIns="0" lIns="0" bIns="0" rIns="0">
              <a:spAutoFit/>
            </a:bodyPr>
            <a:lstStyle/>
            <a:p>
              <a:pPr algn="l">
                <a:lnSpc>
                  <a:spcPts val="2571"/>
                </a:lnSpc>
                <a:spcBef>
                  <a:spcPct val="0"/>
                </a:spcBef>
              </a:pPr>
              <a:r>
                <a:rPr lang="en-US" sz="1836">
                  <a:solidFill>
                    <a:srgbClr val="000000"/>
                  </a:solidFill>
                  <a:latin typeface="DM Sans"/>
                  <a:ea typeface="DM Sans"/>
                  <a:cs typeface="DM Sans"/>
                  <a:sym typeface="DM Sans"/>
                </a:rPr>
                <a:t>Saya Abdul Aziz, mahasiswa Informatika di Universitas Sultan Ageng Tirtayasa dengan minat kuat di bidang Data Science. Saat ini saya sedang mencari kesempatan magang atau Studi Independen untuk mengembangkan keterampilan analisis data, machine learning, dan AI, serta memperoleh pengalaman nyata di dunia kerja.</a:t>
              </a:r>
            </a:p>
          </p:txBody>
        </p:sp>
        <p:sp>
          <p:nvSpPr>
            <p:cNvPr name="TextBox 12" id="12"/>
            <p:cNvSpPr txBox="true"/>
            <p:nvPr/>
          </p:nvSpPr>
          <p:spPr>
            <a:xfrm rot="0">
              <a:off x="0" y="-66675"/>
              <a:ext cx="3528092" cy="731820"/>
            </a:xfrm>
            <a:prstGeom prst="rect">
              <a:avLst/>
            </a:prstGeom>
          </p:spPr>
          <p:txBody>
            <a:bodyPr anchor="t" rtlCol="false" tIns="0" lIns="0" bIns="0" rIns="0">
              <a:spAutoFit/>
            </a:bodyPr>
            <a:lstStyle/>
            <a:p>
              <a:pPr algn="l">
                <a:lnSpc>
                  <a:spcPts val="4257"/>
                </a:lnSpc>
                <a:spcBef>
                  <a:spcPct val="0"/>
                </a:spcBef>
              </a:pPr>
              <a:r>
                <a:rPr lang="en-US" b="true" sz="3041">
                  <a:solidFill>
                    <a:srgbClr val="000000"/>
                  </a:solidFill>
                  <a:latin typeface="Helvetica World Bold"/>
                  <a:ea typeface="Helvetica World Bold"/>
                  <a:cs typeface="Helvetica World Bold"/>
                  <a:sym typeface="Helvetica World Bold"/>
                </a:rPr>
                <a:t>Tentang Saya</a:t>
              </a:r>
            </a:p>
          </p:txBody>
        </p:sp>
      </p:grpSp>
      <p:sp>
        <p:nvSpPr>
          <p:cNvPr name="TextBox 13" id="13"/>
          <p:cNvSpPr txBox="true"/>
          <p:nvPr/>
        </p:nvSpPr>
        <p:spPr>
          <a:xfrm rot="0">
            <a:off x="1289657" y="9231708"/>
            <a:ext cx="2540264" cy="717459"/>
          </a:xfrm>
          <a:prstGeom prst="rect">
            <a:avLst/>
          </a:prstGeom>
        </p:spPr>
        <p:txBody>
          <a:bodyPr anchor="t" rtlCol="false" tIns="0" lIns="0" bIns="0" rIns="0">
            <a:spAutoFit/>
          </a:bodyPr>
          <a:lstStyle/>
          <a:p>
            <a:pPr algn="l">
              <a:lnSpc>
                <a:spcPts val="5469"/>
              </a:lnSpc>
              <a:spcBef>
                <a:spcPct val="0"/>
              </a:spcBef>
            </a:pPr>
            <a:r>
              <a:rPr lang="en-US" b="true" sz="3906">
                <a:solidFill>
                  <a:srgbClr val="000000"/>
                </a:solidFill>
                <a:latin typeface="Helvetica World Bold"/>
                <a:ea typeface="Helvetica World Bold"/>
                <a:cs typeface="Helvetica World Bold"/>
                <a:sym typeface="Helvetica World Bold"/>
              </a:rPr>
              <a:t>Reference:</a:t>
            </a:r>
          </a:p>
        </p:txBody>
      </p:sp>
      <p:grpSp>
        <p:nvGrpSpPr>
          <p:cNvPr name="Group 14" id="14"/>
          <p:cNvGrpSpPr/>
          <p:nvPr/>
        </p:nvGrpSpPr>
        <p:grpSpPr>
          <a:xfrm rot="0">
            <a:off x="1289657" y="5874193"/>
            <a:ext cx="6499252" cy="3052715"/>
            <a:chOff x="0" y="0"/>
            <a:chExt cx="8665669" cy="4070287"/>
          </a:xfrm>
        </p:grpSpPr>
        <p:sp>
          <p:nvSpPr>
            <p:cNvPr name="Freeform 15" id="15"/>
            <p:cNvSpPr/>
            <p:nvPr/>
          </p:nvSpPr>
          <p:spPr>
            <a:xfrm flipH="false" flipV="false" rot="0">
              <a:off x="108444" y="1078660"/>
              <a:ext cx="1376633" cy="1376633"/>
            </a:xfrm>
            <a:custGeom>
              <a:avLst/>
              <a:gdLst/>
              <a:ahLst/>
              <a:cxnLst/>
              <a:rect r="r" b="b" t="t" l="l"/>
              <a:pathLst>
                <a:path h="1376633" w="1376633">
                  <a:moveTo>
                    <a:pt x="0" y="0"/>
                  </a:moveTo>
                  <a:lnTo>
                    <a:pt x="1376632" y="0"/>
                  </a:lnTo>
                  <a:lnTo>
                    <a:pt x="1376632" y="1376632"/>
                  </a:lnTo>
                  <a:lnTo>
                    <a:pt x="0" y="1376632"/>
                  </a:lnTo>
                  <a:lnTo>
                    <a:pt x="0" y="0"/>
                  </a:lnTo>
                  <a:close/>
                </a:path>
              </a:pathLst>
            </a:custGeom>
            <a:blipFill>
              <a:blip r:embed="rId3"/>
              <a:stretch>
                <a:fillRect l="0" t="0" r="0" b="0"/>
              </a:stretch>
            </a:blipFill>
          </p:spPr>
        </p:sp>
        <p:sp>
          <p:nvSpPr>
            <p:cNvPr name="AutoShape 16" id="16"/>
            <p:cNvSpPr/>
            <p:nvPr/>
          </p:nvSpPr>
          <p:spPr>
            <a:xfrm>
              <a:off x="1724040" y="1516466"/>
              <a:ext cx="0" cy="501021"/>
            </a:xfrm>
            <a:prstGeom prst="line">
              <a:avLst/>
            </a:prstGeom>
            <a:ln cap="flat" w="50800">
              <a:solidFill>
                <a:srgbClr val="000000"/>
              </a:solidFill>
              <a:prstDash val="solid"/>
              <a:headEnd type="none" len="sm" w="sm"/>
              <a:tailEnd type="none" len="sm" w="sm"/>
            </a:ln>
          </p:spPr>
        </p:sp>
        <p:sp>
          <p:nvSpPr>
            <p:cNvPr name="TextBox 17" id="17"/>
            <p:cNvSpPr txBox="true"/>
            <p:nvPr/>
          </p:nvSpPr>
          <p:spPr>
            <a:xfrm rot="0">
              <a:off x="1938556" y="1459316"/>
              <a:ext cx="6727113" cy="558171"/>
            </a:xfrm>
            <a:prstGeom prst="rect">
              <a:avLst/>
            </a:prstGeom>
          </p:spPr>
          <p:txBody>
            <a:bodyPr anchor="t" rtlCol="false" tIns="0" lIns="0" bIns="0" rIns="0">
              <a:spAutoFit/>
            </a:bodyPr>
            <a:lstStyle/>
            <a:p>
              <a:pPr algn="l">
                <a:lnSpc>
                  <a:spcPts val="3205"/>
                </a:lnSpc>
              </a:pPr>
              <a:r>
                <a:rPr lang="en-US" b="true" sz="2289" u="sng">
                  <a:solidFill>
                    <a:srgbClr val="005B96"/>
                  </a:solidFill>
                  <a:latin typeface="Helvetica World Bold"/>
                  <a:ea typeface="Helvetica World Bold"/>
                  <a:cs typeface="Helvetica World Bold"/>
                  <a:sym typeface="Helvetica World Bold"/>
                  <a:hlinkClick r:id="rId4" tooltip="https://github.com/kilyfa/Project_Data_Science/blob/main/Churn%20Prediction%20and%20Business%20Insight%20with%20Data%20Science%20at%20MTN%20Nigeria/Churn%20Prediction%20and%20Business%20Insight%20with%20Data%20Science%20at%20MTN%20Nigeria.ipynb"/>
                </a:rPr>
                <a:t>Click here to see the detailed code</a:t>
              </a:r>
            </a:p>
          </p:txBody>
        </p:sp>
        <p:grpSp>
          <p:nvGrpSpPr>
            <p:cNvPr name="Group 18" id="18"/>
            <p:cNvGrpSpPr/>
            <p:nvPr/>
          </p:nvGrpSpPr>
          <p:grpSpPr>
            <a:xfrm rot="0">
              <a:off x="98682" y="2674131"/>
              <a:ext cx="1396156" cy="1396156"/>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0" t="0" r="0" b="0"/>
                </a:stretch>
              </a:blipFill>
            </p:spPr>
          </p:sp>
        </p:grpSp>
        <p:sp>
          <p:nvSpPr>
            <p:cNvPr name="AutoShape 20" id="20"/>
            <p:cNvSpPr/>
            <p:nvPr/>
          </p:nvSpPr>
          <p:spPr>
            <a:xfrm>
              <a:off x="1724040" y="3121698"/>
              <a:ext cx="0" cy="501021"/>
            </a:xfrm>
            <a:prstGeom prst="line">
              <a:avLst/>
            </a:prstGeom>
            <a:ln cap="flat" w="50800">
              <a:solidFill>
                <a:srgbClr val="000000"/>
              </a:solidFill>
              <a:prstDash val="solid"/>
              <a:headEnd type="none" len="sm" w="sm"/>
              <a:tailEnd type="none" len="sm" w="sm"/>
            </a:ln>
          </p:spPr>
        </p:sp>
        <p:sp>
          <p:nvSpPr>
            <p:cNvPr name="TextBox 21" id="21"/>
            <p:cNvSpPr txBox="true"/>
            <p:nvPr/>
          </p:nvSpPr>
          <p:spPr>
            <a:xfrm rot="0">
              <a:off x="0" y="-76200"/>
              <a:ext cx="3205807" cy="931213"/>
            </a:xfrm>
            <a:prstGeom prst="rect">
              <a:avLst/>
            </a:prstGeom>
          </p:spPr>
          <p:txBody>
            <a:bodyPr anchor="t" rtlCol="false" tIns="0" lIns="0" bIns="0" rIns="0">
              <a:spAutoFit/>
            </a:bodyPr>
            <a:lstStyle/>
            <a:p>
              <a:pPr algn="l">
                <a:lnSpc>
                  <a:spcPts val="5469"/>
                </a:lnSpc>
                <a:spcBef>
                  <a:spcPct val="0"/>
                </a:spcBef>
              </a:pPr>
              <a:r>
                <a:rPr lang="en-US" b="true" sz="3906">
                  <a:solidFill>
                    <a:srgbClr val="000000"/>
                  </a:solidFill>
                  <a:latin typeface="Helvetica World Bold"/>
                  <a:ea typeface="Helvetica World Bold"/>
                  <a:cs typeface="Helvetica World Bold"/>
                  <a:sym typeface="Helvetica World Bold"/>
                </a:rPr>
                <a:t>Resource:</a:t>
              </a:r>
            </a:p>
          </p:txBody>
        </p:sp>
        <p:sp>
          <p:nvSpPr>
            <p:cNvPr name="TextBox 22" id="22"/>
            <p:cNvSpPr txBox="true"/>
            <p:nvPr/>
          </p:nvSpPr>
          <p:spPr>
            <a:xfrm rot="0">
              <a:off x="1938556" y="3064548"/>
              <a:ext cx="5354029" cy="558171"/>
            </a:xfrm>
            <a:prstGeom prst="rect">
              <a:avLst/>
            </a:prstGeom>
          </p:spPr>
          <p:txBody>
            <a:bodyPr anchor="t" rtlCol="false" tIns="0" lIns="0" bIns="0" rIns="0">
              <a:spAutoFit/>
            </a:bodyPr>
            <a:lstStyle/>
            <a:p>
              <a:pPr algn="l">
                <a:lnSpc>
                  <a:spcPts val="3205"/>
                </a:lnSpc>
              </a:pPr>
              <a:r>
                <a:rPr lang="en-US" b="true" sz="2289" u="sng">
                  <a:solidFill>
                    <a:srgbClr val="005B96"/>
                  </a:solidFill>
                  <a:latin typeface="Helvetica World Bold"/>
                  <a:ea typeface="Helvetica World Bold"/>
                  <a:cs typeface="Helvetica World Bold"/>
                  <a:sym typeface="Helvetica World Bold"/>
                  <a:hlinkClick r:id="rId6" tooltip="https://www.kaggle.com/datasets/oluwademiladeadeniyi/mtn-nigeria-customer-churn/"/>
                </a:rPr>
                <a:t>Click here to see the dataset</a:t>
              </a:r>
            </a:p>
          </p:txBody>
        </p:sp>
      </p:grpSp>
      <p:sp>
        <p:nvSpPr>
          <p:cNvPr name="TextBox 23" id="23"/>
          <p:cNvSpPr txBox="true"/>
          <p:nvPr/>
        </p:nvSpPr>
        <p:spPr>
          <a:xfrm rot="0">
            <a:off x="1289657" y="10024002"/>
            <a:ext cx="9129006" cy="653841"/>
          </a:xfrm>
          <a:prstGeom prst="rect">
            <a:avLst/>
          </a:prstGeom>
        </p:spPr>
        <p:txBody>
          <a:bodyPr anchor="t" rtlCol="false" tIns="0" lIns="0" bIns="0" rIns="0">
            <a:spAutoFit/>
          </a:bodyPr>
          <a:lstStyle/>
          <a:p>
            <a:pPr algn="l">
              <a:lnSpc>
                <a:spcPts val="2461"/>
              </a:lnSpc>
              <a:spcBef>
                <a:spcPct val="0"/>
              </a:spcBef>
            </a:pPr>
            <a:r>
              <a:rPr lang="en-US" b="true" sz="1758">
                <a:solidFill>
                  <a:srgbClr val="000000"/>
                </a:solidFill>
                <a:latin typeface="Helvetica World Bold"/>
                <a:ea typeface="Helvetica World Bold"/>
                <a:cs typeface="Helvetica World Bold"/>
                <a:sym typeface="Helvetica World Bold"/>
              </a:rPr>
              <a:t>"Customer Retention Rates: 2023 Benchmarks by Industry." Exploding Topics, 2023, </a:t>
            </a:r>
            <a:r>
              <a:rPr lang="en-US" b="true" sz="1758" u="sng">
                <a:solidFill>
                  <a:srgbClr val="005B96"/>
                </a:solidFill>
                <a:latin typeface="Helvetica World Bold"/>
                <a:ea typeface="Helvetica World Bold"/>
                <a:cs typeface="Helvetica World Bold"/>
                <a:sym typeface="Helvetica World Bold"/>
                <a:hlinkClick r:id="rId7" tooltip="https://explodingtopics.com/blog/customer-retention-rates#telecommunications-customer-retention"/>
              </a:rPr>
              <a:t>https://explodingtopics.com/blog/customer-retention-rates</a:t>
            </a:r>
            <a:r>
              <a:rPr lang="en-US" b="true" sz="1758">
                <a:solidFill>
                  <a:srgbClr val="000000"/>
                </a:solidFill>
                <a:latin typeface="Helvetica World Bold"/>
                <a:ea typeface="Helvetica World Bold"/>
                <a:cs typeface="Helvetica World Bold"/>
                <a:sym typeface="Helvetica World Bold"/>
              </a:rPr>
              <a:t>. Diakses 5 Mei 2025.</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BFB"/>
        </a:solidFill>
      </p:bgPr>
    </p:bg>
    <p:spTree>
      <p:nvGrpSpPr>
        <p:cNvPr id="1" name=""/>
        <p:cNvGrpSpPr/>
        <p:nvPr/>
      </p:nvGrpSpPr>
      <p:grpSpPr>
        <a:xfrm>
          <a:off x="0" y="0"/>
          <a:ext cx="0" cy="0"/>
          <a:chOff x="0" y="0"/>
          <a:chExt cx="0" cy="0"/>
        </a:xfrm>
      </p:grpSpPr>
      <p:grpSp>
        <p:nvGrpSpPr>
          <p:cNvPr name="Group 2" id="2"/>
          <p:cNvGrpSpPr/>
          <p:nvPr/>
        </p:nvGrpSpPr>
        <p:grpSpPr>
          <a:xfrm rot="0">
            <a:off x="1143000" y="1525416"/>
            <a:ext cx="6063424" cy="858312"/>
            <a:chOff x="0" y="0"/>
            <a:chExt cx="8084565" cy="1144416"/>
          </a:xfrm>
        </p:grpSpPr>
        <p:grpSp>
          <p:nvGrpSpPr>
            <p:cNvPr name="Group 3" id="3"/>
            <p:cNvGrpSpPr/>
            <p:nvPr/>
          </p:nvGrpSpPr>
          <p:grpSpPr>
            <a:xfrm rot="0">
              <a:off x="0" y="0"/>
              <a:ext cx="8084565" cy="1144416"/>
              <a:chOff x="0" y="0"/>
              <a:chExt cx="1437256" cy="203452"/>
            </a:xfrm>
          </p:grpSpPr>
          <p:sp>
            <p:nvSpPr>
              <p:cNvPr name="Freeform 4" id="4"/>
              <p:cNvSpPr/>
              <p:nvPr/>
            </p:nvSpPr>
            <p:spPr>
              <a:xfrm flipH="false" flipV="false" rot="0">
                <a:off x="0" y="0"/>
                <a:ext cx="1437256" cy="203452"/>
              </a:xfrm>
              <a:custGeom>
                <a:avLst/>
                <a:gdLst/>
                <a:ahLst/>
                <a:cxnLst/>
                <a:rect r="r" b="b" t="t" l="l"/>
                <a:pathLst>
                  <a:path h="203452" w="1437256">
                    <a:moveTo>
                      <a:pt x="29367" y="0"/>
                    </a:moveTo>
                    <a:lnTo>
                      <a:pt x="1407889" y="0"/>
                    </a:lnTo>
                    <a:cubicBezTo>
                      <a:pt x="1424108" y="0"/>
                      <a:pt x="1437256" y="13148"/>
                      <a:pt x="1437256" y="29367"/>
                    </a:cubicBezTo>
                    <a:lnTo>
                      <a:pt x="1437256" y="174085"/>
                    </a:lnTo>
                    <a:cubicBezTo>
                      <a:pt x="1437256" y="190304"/>
                      <a:pt x="1424108" y="203452"/>
                      <a:pt x="1407889" y="203452"/>
                    </a:cubicBezTo>
                    <a:lnTo>
                      <a:pt x="29367" y="203452"/>
                    </a:lnTo>
                    <a:cubicBezTo>
                      <a:pt x="13148" y="203452"/>
                      <a:pt x="0" y="190304"/>
                      <a:pt x="0" y="174085"/>
                    </a:cubicBezTo>
                    <a:lnTo>
                      <a:pt x="0" y="29367"/>
                    </a:lnTo>
                    <a:cubicBezTo>
                      <a:pt x="0" y="13148"/>
                      <a:pt x="13148" y="0"/>
                      <a:pt x="29367" y="0"/>
                    </a:cubicBezTo>
                    <a:close/>
                  </a:path>
                </a:pathLst>
              </a:custGeom>
              <a:solidFill>
                <a:srgbClr val="EBC032"/>
              </a:solidFill>
            </p:spPr>
          </p:sp>
          <p:sp>
            <p:nvSpPr>
              <p:cNvPr name="TextBox 5" id="5"/>
              <p:cNvSpPr txBox="true"/>
              <p:nvPr/>
            </p:nvSpPr>
            <p:spPr>
              <a:xfrm>
                <a:off x="0" y="-38100"/>
                <a:ext cx="1437256" cy="241552"/>
              </a:xfrm>
              <a:prstGeom prst="rect">
                <a:avLst/>
              </a:prstGeom>
            </p:spPr>
            <p:txBody>
              <a:bodyPr anchor="ctr" rtlCol="false" tIns="50800" lIns="50800" bIns="50800" rIns="50800"/>
              <a:lstStyle/>
              <a:p>
                <a:pPr algn="ctr">
                  <a:lnSpc>
                    <a:spcPts val="3079"/>
                  </a:lnSpc>
                  <a:spcBef>
                    <a:spcPct val="0"/>
                  </a:spcBef>
                </a:pPr>
              </a:p>
            </p:txBody>
          </p:sp>
        </p:grpSp>
        <p:sp>
          <p:nvSpPr>
            <p:cNvPr name="TextBox 6" id="6"/>
            <p:cNvSpPr txBox="true"/>
            <p:nvPr/>
          </p:nvSpPr>
          <p:spPr>
            <a:xfrm rot="0">
              <a:off x="354089" y="160728"/>
              <a:ext cx="7376388" cy="765810"/>
            </a:xfrm>
            <a:prstGeom prst="rect">
              <a:avLst/>
            </a:prstGeom>
          </p:spPr>
          <p:txBody>
            <a:bodyPr anchor="t" rtlCol="false" tIns="0" lIns="0" bIns="0" rIns="0">
              <a:spAutoFit/>
            </a:bodyPr>
            <a:lstStyle/>
            <a:p>
              <a:pPr algn="ctr">
                <a:lnSpc>
                  <a:spcPts val="4480"/>
                </a:lnSpc>
                <a:spcBef>
                  <a:spcPct val="0"/>
                </a:spcBef>
              </a:pPr>
              <a:r>
                <a:rPr lang="en-US" b="true" sz="3200">
                  <a:solidFill>
                    <a:srgbClr val="1A1A19"/>
                  </a:solidFill>
                  <a:latin typeface="Helvetica World Bold"/>
                  <a:ea typeface="Helvetica World Bold"/>
                  <a:cs typeface="Helvetica World Bold"/>
                  <a:sym typeface="Helvetica World Bold"/>
                </a:rPr>
                <a:t>Where the data come from?</a:t>
              </a:r>
            </a:p>
          </p:txBody>
        </p:sp>
      </p:grpSp>
      <p:sp>
        <p:nvSpPr>
          <p:cNvPr name="Freeform 7" id="7"/>
          <p:cNvSpPr/>
          <p:nvPr/>
        </p:nvSpPr>
        <p:spPr>
          <a:xfrm flipH="false" flipV="false" rot="0">
            <a:off x="1143000" y="2852748"/>
            <a:ext cx="9144000" cy="2491740"/>
          </a:xfrm>
          <a:custGeom>
            <a:avLst/>
            <a:gdLst/>
            <a:ahLst/>
            <a:cxnLst/>
            <a:rect r="r" b="b" t="t" l="l"/>
            <a:pathLst>
              <a:path h="2491740" w="9144000">
                <a:moveTo>
                  <a:pt x="0" y="0"/>
                </a:moveTo>
                <a:lnTo>
                  <a:pt x="9144000" y="0"/>
                </a:lnTo>
                <a:lnTo>
                  <a:pt x="9144000" y="2491740"/>
                </a:lnTo>
                <a:lnTo>
                  <a:pt x="0" y="2491740"/>
                </a:lnTo>
                <a:lnTo>
                  <a:pt x="0" y="0"/>
                </a:lnTo>
                <a:close/>
              </a:path>
            </a:pathLst>
          </a:custGeom>
          <a:blipFill>
            <a:blip r:embed="rId2"/>
            <a:stretch>
              <a:fillRect l="0" t="0" r="0" b="0"/>
            </a:stretch>
          </a:blipFill>
        </p:spPr>
      </p:sp>
      <p:sp>
        <p:nvSpPr>
          <p:cNvPr name="TextBox 8" id="8"/>
          <p:cNvSpPr txBox="true"/>
          <p:nvPr/>
        </p:nvSpPr>
        <p:spPr>
          <a:xfrm rot="0">
            <a:off x="1143000" y="5676900"/>
            <a:ext cx="7019933" cy="853653"/>
          </a:xfrm>
          <a:prstGeom prst="rect">
            <a:avLst/>
          </a:prstGeom>
        </p:spPr>
        <p:txBody>
          <a:bodyPr anchor="t" rtlCol="false" tIns="0" lIns="0" bIns="0" rIns="0">
            <a:spAutoFit/>
          </a:bodyPr>
          <a:lstStyle/>
          <a:p>
            <a:pPr algn="l">
              <a:lnSpc>
                <a:spcPts val="3486"/>
              </a:lnSpc>
              <a:spcBef>
                <a:spcPct val="0"/>
              </a:spcBef>
            </a:pPr>
            <a:r>
              <a:rPr lang="en-US" sz="2490">
                <a:solidFill>
                  <a:srgbClr val="000000"/>
                </a:solidFill>
                <a:latin typeface="Helvetica World"/>
                <a:ea typeface="Helvetica World"/>
                <a:cs typeface="Helvetica World"/>
                <a:sym typeface="Helvetica World"/>
              </a:rPr>
              <a:t>Saya mendapatkan data tersebut melalui </a:t>
            </a:r>
            <a:r>
              <a:rPr lang="en-US" sz="2490" u="sng">
                <a:solidFill>
                  <a:srgbClr val="000000"/>
                </a:solidFill>
                <a:latin typeface="Helvetica World"/>
                <a:ea typeface="Helvetica World"/>
                <a:cs typeface="Helvetica World"/>
                <a:sym typeface="Helvetica World"/>
                <a:hlinkClick r:id="rId3" tooltip="https://www.kaggle.com/datasets/oluwademiladeadeniyi/mtn-nigeria-customer-churn/"/>
              </a:rPr>
              <a:t>Kaggle (</a:t>
            </a:r>
            <a:r>
              <a:rPr lang="en-US" sz="2490" u="sng">
                <a:solidFill>
                  <a:srgbClr val="558BC3"/>
                </a:solidFill>
                <a:latin typeface="Helvetica World"/>
                <a:ea typeface="Helvetica World"/>
                <a:cs typeface="Helvetica World"/>
                <a:sym typeface="Helvetica World"/>
                <a:hlinkClick r:id="rId4" tooltip="https://www.kaggle.com/datasets/oluwademiladeadeniyi/mtn-nigeria-customer-churn/"/>
              </a:rPr>
              <a:t>Click in here if you want to check the details</a:t>
            </a:r>
            <a:r>
              <a:rPr lang="en-US" sz="2490" u="sng">
                <a:solidFill>
                  <a:srgbClr val="000000"/>
                </a:solidFill>
                <a:latin typeface="Helvetica World"/>
                <a:ea typeface="Helvetica World"/>
                <a:cs typeface="Helvetica World"/>
                <a:sym typeface="Helvetica World"/>
                <a:hlinkClick r:id="rId5" tooltip="https://www.kaggle.com/datasets/oluwademiladeadeniyi/mtn-nigeria-customer-churn/"/>
              </a:rPr>
              <a:t>)</a:t>
            </a:r>
          </a:p>
        </p:txBody>
      </p:sp>
      <p:sp>
        <p:nvSpPr>
          <p:cNvPr name="TextBox 9" id="9"/>
          <p:cNvSpPr txBox="true"/>
          <p:nvPr/>
        </p:nvSpPr>
        <p:spPr>
          <a:xfrm rot="0">
            <a:off x="8714277" y="705213"/>
            <a:ext cx="1572723" cy="437787"/>
          </a:xfrm>
          <a:prstGeom prst="rect">
            <a:avLst/>
          </a:prstGeom>
        </p:spPr>
        <p:txBody>
          <a:bodyPr anchor="t" rtlCol="false" tIns="0" lIns="0" bIns="0" rIns="0">
            <a:spAutoFit/>
          </a:bodyPr>
          <a:lstStyle/>
          <a:p>
            <a:pPr algn="l">
              <a:lnSpc>
                <a:spcPts val="3205"/>
              </a:lnSpc>
              <a:spcBef>
                <a:spcPct val="0"/>
              </a:spcBef>
            </a:pPr>
            <a:r>
              <a:rPr lang="en-US" b="true" sz="2289">
                <a:solidFill>
                  <a:srgbClr val="1A1A19"/>
                </a:solidFill>
                <a:latin typeface="Helvetica World Bold"/>
                <a:ea typeface="Helvetica World Bold"/>
                <a:cs typeface="Helvetica World Bold"/>
                <a:sym typeface="Helvetica World Bold"/>
              </a:rPr>
              <a:t>Abdul Aziz</a:t>
            </a:r>
          </a:p>
        </p:txBody>
      </p:sp>
      <p:sp>
        <p:nvSpPr>
          <p:cNvPr name="TextBox 10" id="10"/>
          <p:cNvSpPr txBox="true"/>
          <p:nvPr/>
        </p:nvSpPr>
        <p:spPr>
          <a:xfrm rot="0">
            <a:off x="1143000" y="6738183"/>
            <a:ext cx="4908575" cy="608121"/>
          </a:xfrm>
          <a:prstGeom prst="rect">
            <a:avLst/>
          </a:prstGeom>
        </p:spPr>
        <p:txBody>
          <a:bodyPr anchor="t" rtlCol="false" tIns="0" lIns="0" bIns="0" rIns="0">
            <a:spAutoFit/>
          </a:bodyPr>
          <a:lstStyle/>
          <a:p>
            <a:pPr algn="l">
              <a:lnSpc>
                <a:spcPts val="4618"/>
              </a:lnSpc>
              <a:spcBef>
                <a:spcPct val="0"/>
              </a:spcBef>
            </a:pPr>
            <a:r>
              <a:rPr lang="en-US" b="true" sz="3299">
                <a:solidFill>
                  <a:srgbClr val="1A1A19"/>
                </a:solidFill>
                <a:latin typeface="Helvetica World Bold"/>
                <a:ea typeface="Helvetica World Bold"/>
                <a:cs typeface="Helvetica World Bold"/>
                <a:sym typeface="Helvetica World Bold"/>
              </a:rPr>
              <a:t>Data tersebut terdapat:</a:t>
            </a:r>
          </a:p>
        </p:txBody>
      </p:sp>
      <p:grpSp>
        <p:nvGrpSpPr>
          <p:cNvPr name="Group 11" id="11"/>
          <p:cNvGrpSpPr/>
          <p:nvPr/>
        </p:nvGrpSpPr>
        <p:grpSpPr>
          <a:xfrm rot="0">
            <a:off x="957269" y="7620609"/>
            <a:ext cx="9329731" cy="3177650"/>
            <a:chOff x="0" y="0"/>
            <a:chExt cx="12439641" cy="4236867"/>
          </a:xfrm>
        </p:grpSpPr>
        <p:grpSp>
          <p:nvGrpSpPr>
            <p:cNvPr name="Group 12" id="12"/>
            <p:cNvGrpSpPr/>
            <p:nvPr/>
          </p:nvGrpSpPr>
          <p:grpSpPr>
            <a:xfrm rot="0">
              <a:off x="275730" y="0"/>
              <a:ext cx="5302516" cy="1022095"/>
              <a:chOff x="0" y="0"/>
              <a:chExt cx="882695" cy="170145"/>
            </a:xfrm>
          </p:grpSpPr>
          <p:sp>
            <p:nvSpPr>
              <p:cNvPr name="Freeform 13" id="13"/>
              <p:cNvSpPr/>
              <p:nvPr/>
            </p:nvSpPr>
            <p:spPr>
              <a:xfrm flipH="false" flipV="false" rot="0">
                <a:off x="0" y="0"/>
                <a:ext cx="882695" cy="170145"/>
              </a:xfrm>
              <a:custGeom>
                <a:avLst/>
                <a:gdLst/>
                <a:ahLst/>
                <a:cxnLst/>
                <a:rect r="r" b="b" t="t" l="l"/>
                <a:pathLst>
                  <a:path h="170145" w="882695">
                    <a:moveTo>
                      <a:pt x="37422" y="0"/>
                    </a:moveTo>
                    <a:lnTo>
                      <a:pt x="845274" y="0"/>
                    </a:lnTo>
                    <a:cubicBezTo>
                      <a:pt x="855198" y="0"/>
                      <a:pt x="864717" y="3943"/>
                      <a:pt x="871735" y="10961"/>
                    </a:cubicBezTo>
                    <a:cubicBezTo>
                      <a:pt x="878753" y="17979"/>
                      <a:pt x="882695" y="27497"/>
                      <a:pt x="882695" y="37422"/>
                    </a:cubicBezTo>
                    <a:lnTo>
                      <a:pt x="882695" y="132723"/>
                    </a:lnTo>
                    <a:cubicBezTo>
                      <a:pt x="882695" y="142648"/>
                      <a:pt x="878753" y="152167"/>
                      <a:pt x="871735" y="159185"/>
                    </a:cubicBezTo>
                    <a:cubicBezTo>
                      <a:pt x="864717" y="166203"/>
                      <a:pt x="855198" y="170145"/>
                      <a:pt x="845274" y="170145"/>
                    </a:cubicBezTo>
                    <a:lnTo>
                      <a:pt x="37422" y="170145"/>
                    </a:lnTo>
                    <a:cubicBezTo>
                      <a:pt x="27497" y="170145"/>
                      <a:pt x="17979" y="166203"/>
                      <a:pt x="10961" y="159185"/>
                    </a:cubicBezTo>
                    <a:cubicBezTo>
                      <a:pt x="3943" y="152167"/>
                      <a:pt x="0" y="142648"/>
                      <a:pt x="0" y="132723"/>
                    </a:cubicBezTo>
                    <a:lnTo>
                      <a:pt x="0" y="37422"/>
                    </a:lnTo>
                    <a:cubicBezTo>
                      <a:pt x="0" y="27497"/>
                      <a:pt x="3943" y="17979"/>
                      <a:pt x="10961" y="10961"/>
                    </a:cubicBezTo>
                    <a:cubicBezTo>
                      <a:pt x="17979" y="3943"/>
                      <a:pt x="27497" y="0"/>
                      <a:pt x="37422" y="0"/>
                    </a:cubicBezTo>
                    <a:close/>
                  </a:path>
                </a:pathLst>
              </a:custGeom>
              <a:solidFill>
                <a:srgbClr val="EBC032"/>
              </a:solidFill>
            </p:spPr>
          </p:sp>
          <p:sp>
            <p:nvSpPr>
              <p:cNvPr name="TextBox 14" id="14"/>
              <p:cNvSpPr txBox="true"/>
              <p:nvPr/>
            </p:nvSpPr>
            <p:spPr>
              <a:xfrm>
                <a:off x="0" y="-57150"/>
                <a:ext cx="882695" cy="227295"/>
              </a:xfrm>
              <a:prstGeom prst="rect">
                <a:avLst/>
              </a:prstGeom>
            </p:spPr>
            <p:txBody>
              <a:bodyPr anchor="ctr" rtlCol="false" tIns="50800" lIns="50800" bIns="50800" rIns="50800"/>
              <a:lstStyle/>
              <a:p>
                <a:pPr algn="ctr">
                  <a:lnSpc>
                    <a:spcPts val="3205"/>
                  </a:lnSpc>
                </a:pPr>
              </a:p>
            </p:txBody>
          </p:sp>
        </p:grpSp>
        <p:sp>
          <p:nvSpPr>
            <p:cNvPr name="TextBox 15" id="15"/>
            <p:cNvSpPr txBox="true"/>
            <p:nvPr/>
          </p:nvSpPr>
          <p:spPr>
            <a:xfrm rot="0">
              <a:off x="490361" y="196515"/>
              <a:ext cx="4873253" cy="581441"/>
            </a:xfrm>
            <a:prstGeom prst="rect">
              <a:avLst/>
            </a:prstGeom>
          </p:spPr>
          <p:txBody>
            <a:bodyPr anchor="t" rtlCol="false" tIns="0" lIns="0" bIns="0" rIns="0">
              <a:spAutoFit/>
            </a:bodyPr>
            <a:lstStyle/>
            <a:p>
              <a:pPr algn="l">
                <a:lnSpc>
                  <a:spcPts val="3723"/>
                </a:lnSpc>
                <a:spcBef>
                  <a:spcPct val="0"/>
                </a:spcBef>
              </a:pPr>
              <a:r>
                <a:rPr lang="en-US" b="true" sz="2659">
                  <a:solidFill>
                    <a:srgbClr val="1A1A19"/>
                  </a:solidFill>
                  <a:latin typeface="DM Sans Bold"/>
                  <a:ea typeface="DM Sans Bold"/>
                  <a:cs typeface="DM Sans Bold"/>
                  <a:sym typeface="DM Sans Bold"/>
                </a:rPr>
                <a:t>17 Kolom dan 974 Data</a:t>
              </a:r>
            </a:p>
          </p:txBody>
        </p:sp>
        <p:sp>
          <p:nvSpPr>
            <p:cNvPr name="AutoShape 16" id="16"/>
            <p:cNvSpPr/>
            <p:nvPr/>
          </p:nvSpPr>
          <p:spPr>
            <a:xfrm flipH="true">
              <a:off x="6029789" y="0"/>
              <a:ext cx="0" cy="4229390"/>
            </a:xfrm>
            <a:prstGeom prst="line">
              <a:avLst/>
            </a:prstGeom>
            <a:ln cap="flat" w="81377">
              <a:solidFill>
                <a:srgbClr val="EBC032"/>
              </a:solidFill>
              <a:prstDash val="solid"/>
              <a:headEnd type="none" len="sm" w="sm"/>
              <a:tailEnd type="none" len="sm" w="sm"/>
            </a:ln>
          </p:spPr>
        </p:sp>
        <p:sp>
          <p:nvSpPr>
            <p:cNvPr name="TextBox 17" id="17"/>
            <p:cNvSpPr txBox="true"/>
            <p:nvPr/>
          </p:nvSpPr>
          <p:spPr>
            <a:xfrm rot="0">
              <a:off x="275730" y="1295942"/>
              <a:ext cx="4997931" cy="509693"/>
            </a:xfrm>
            <a:prstGeom prst="rect">
              <a:avLst/>
            </a:prstGeom>
          </p:spPr>
          <p:txBody>
            <a:bodyPr anchor="t" rtlCol="false" tIns="0" lIns="0" bIns="0" rIns="0">
              <a:spAutoFit/>
            </a:bodyPr>
            <a:lstStyle/>
            <a:p>
              <a:pPr algn="l">
                <a:lnSpc>
                  <a:spcPts val="3007"/>
                </a:lnSpc>
                <a:spcBef>
                  <a:spcPct val="0"/>
                </a:spcBef>
              </a:pPr>
              <a:r>
                <a:rPr lang="en-US" b="true" sz="2148">
                  <a:solidFill>
                    <a:srgbClr val="1A1A19"/>
                  </a:solidFill>
                  <a:latin typeface="Helvetica World Bold"/>
                  <a:ea typeface="Helvetica World Bold"/>
                  <a:cs typeface="Helvetica World Bold"/>
                  <a:sym typeface="Helvetica World Bold"/>
                </a:rPr>
                <a:t>Penjelasan beberapa kolom:</a:t>
              </a:r>
            </a:p>
          </p:txBody>
        </p:sp>
        <p:sp>
          <p:nvSpPr>
            <p:cNvPr name="TextBox 18" id="18"/>
            <p:cNvSpPr txBox="true"/>
            <p:nvPr/>
          </p:nvSpPr>
          <p:spPr>
            <a:xfrm rot="0">
              <a:off x="0" y="2084072"/>
              <a:ext cx="6029789" cy="2145318"/>
            </a:xfrm>
            <a:prstGeom prst="rect">
              <a:avLst/>
            </a:prstGeom>
          </p:spPr>
          <p:txBody>
            <a:bodyPr anchor="t" rtlCol="false" tIns="0" lIns="0" bIns="0" rIns="0">
              <a:spAutoFit/>
            </a:bodyPr>
            <a:lstStyle/>
            <a:p>
              <a:pPr algn="l" marL="400637" indent="-200318" lvl="1">
                <a:lnSpc>
                  <a:spcPts val="2597"/>
                </a:lnSpc>
                <a:buFont typeface="Arial"/>
                <a:buChar char="•"/>
              </a:pPr>
              <a:r>
                <a:rPr lang="en-US" sz="1855">
                  <a:solidFill>
                    <a:srgbClr val="1A1A19"/>
                  </a:solidFill>
                  <a:latin typeface="Helvetica World"/>
                  <a:ea typeface="Helvetica World"/>
                  <a:cs typeface="Helvetica World"/>
                  <a:sym typeface="Helvetica World"/>
                </a:rPr>
                <a:t>MTN Device – Jenis Perangkat </a:t>
              </a:r>
            </a:p>
            <a:p>
              <a:pPr algn="l" marL="400637" indent="-200318" lvl="1">
                <a:lnSpc>
                  <a:spcPts val="2597"/>
                </a:lnSpc>
                <a:buFont typeface="Arial"/>
                <a:buChar char="•"/>
              </a:pPr>
              <a:r>
                <a:rPr lang="en-US" sz="1855">
                  <a:solidFill>
                    <a:srgbClr val="1A1A19"/>
                  </a:solidFill>
                  <a:latin typeface="Helvetica World"/>
                  <a:ea typeface="Helvetica World"/>
                  <a:cs typeface="Helvetica World"/>
                  <a:sym typeface="Helvetica World"/>
                </a:rPr>
                <a:t>Satisfaction Rate – Tingkat Kepuasan</a:t>
              </a:r>
            </a:p>
            <a:p>
              <a:pPr algn="l" marL="400637" indent="-200318" lvl="1">
                <a:lnSpc>
                  <a:spcPts val="2597"/>
                </a:lnSpc>
                <a:buFont typeface="Arial"/>
                <a:buChar char="•"/>
              </a:pPr>
              <a:r>
                <a:rPr lang="en-US" sz="1855">
                  <a:solidFill>
                    <a:srgbClr val="1A1A19"/>
                  </a:solidFill>
                  <a:latin typeface="Helvetica World"/>
                  <a:ea typeface="Helvetica World"/>
                  <a:cs typeface="Helvetica World"/>
                  <a:sym typeface="Helvetica World"/>
                </a:rPr>
                <a:t>Customer Review – Ulasan Pelanggan</a:t>
              </a:r>
            </a:p>
            <a:p>
              <a:pPr algn="l" marL="400637" indent="-200318" lvl="1">
                <a:lnSpc>
                  <a:spcPts val="2597"/>
                </a:lnSpc>
                <a:buFont typeface="Arial"/>
                <a:buChar char="•"/>
              </a:pPr>
              <a:r>
                <a:rPr lang="en-US" sz="1855">
                  <a:solidFill>
                    <a:srgbClr val="1A1A19"/>
                  </a:solidFill>
                  <a:latin typeface="Helvetica World"/>
                  <a:ea typeface="Helvetica World"/>
                  <a:cs typeface="Helvetica World"/>
                  <a:sym typeface="Helvetica World"/>
                </a:rPr>
                <a:t>Customer Tenure – Lama waktu pelanggan menggunakan layanan</a:t>
              </a:r>
            </a:p>
          </p:txBody>
        </p:sp>
        <p:sp>
          <p:nvSpPr>
            <p:cNvPr name="TextBox 19" id="19"/>
            <p:cNvSpPr txBox="true"/>
            <p:nvPr/>
          </p:nvSpPr>
          <p:spPr>
            <a:xfrm rot="0">
              <a:off x="6477364" y="-30623"/>
              <a:ext cx="5962277" cy="4267490"/>
            </a:xfrm>
            <a:prstGeom prst="rect">
              <a:avLst/>
            </a:prstGeom>
          </p:spPr>
          <p:txBody>
            <a:bodyPr anchor="t" rtlCol="false" tIns="0" lIns="0" bIns="0" rIns="0">
              <a:spAutoFit/>
            </a:bodyPr>
            <a:lstStyle/>
            <a:p>
              <a:pPr algn="l" marL="396151" indent="-198076" lvl="1">
                <a:lnSpc>
                  <a:spcPts val="2568"/>
                </a:lnSpc>
                <a:buFont typeface="Arial"/>
                <a:buChar char="•"/>
              </a:pPr>
              <a:r>
                <a:rPr lang="en-US" sz="1834">
                  <a:solidFill>
                    <a:srgbClr val="1A1A19"/>
                  </a:solidFill>
                  <a:latin typeface="Helvetica World"/>
                  <a:ea typeface="Helvetica World"/>
                  <a:cs typeface="Helvetica World"/>
                  <a:sym typeface="Helvetica World"/>
                </a:rPr>
                <a:t>State – Negara Bagian</a:t>
              </a:r>
            </a:p>
            <a:p>
              <a:pPr algn="l" marL="396151" indent="-198076" lvl="1">
                <a:lnSpc>
                  <a:spcPts val="2568"/>
                </a:lnSpc>
                <a:buFont typeface="Arial"/>
                <a:buChar char="•"/>
              </a:pPr>
              <a:r>
                <a:rPr lang="en-US" sz="1834">
                  <a:solidFill>
                    <a:srgbClr val="1A1A19"/>
                  </a:solidFill>
                  <a:latin typeface="Helvetica World"/>
                  <a:ea typeface="Helvetica World"/>
                  <a:cs typeface="Helvetica World"/>
                  <a:sym typeface="Helvetica World"/>
                </a:rPr>
                <a:t>Subscription Plan – Jenis paket langganan</a:t>
              </a:r>
            </a:p>
            <a:p>
              <a:pPr algn="l" marL="396151" indent="-198076" lvl="1">
                <a:lnSpc>
                  <a:spcPts val="2568"/>
                </a:lnSpc>
                <a:buFont typeface="Arial"/>
                <a:buChar char="•"/>
              </a:pPr>
              <a:r>
                <a:rPr lang="en-US" sz="1834">
                  <a:solidFill>
                    <a:srgbClr val="1A1A19"/>
                  </a:solidFill>
                  <a:latin typeface="Helvetica World"/>
                  <a:ea typeface="Helvetica World"/>
                  <a:cs typeface="Helvetica World"/>
                  <a:sym typeface="Helvetica World"/>
                </a:rPr>
                <a:t>Data Usage – Jumlah data internet yang digunakan pelanggan</a:t>
              </a:r>
            </a:p>
            <a:p>
              <a:pPr algn="l" marL="396151" indent="-198076" lvl="1">
                <a:lnSpc>
                  <a:spcPts val="2568"/>
                </a:lnSpc>
                <a:buFont typeface="Arial"/>
                <a:buChar char="•"/>
              </a:pPr>
              <a:r>
                <a:rPr lang="en-US" sz="1834">
                  <a:solidFill>
                    <a:srgbClr val="1A1A19"/>
                  </a:solidFill>
                  <a:latin typeface="Helvetica World"/>
                  <a:ea typeface="Helvetica World"/>
                  <a:cs typeface="Helvetica World"/>
                  <a:sym typeface="Helvetica World"/>
                </a:rPr>
                <a:t>Customer Churn Status – Status pelanggan masih aktif atau sudah berhenti</a:t>
              </a:r>
            </a:p>
            <a:p>
              <a:pPr algn="l" marL="396151" indent="-198076" lvl="1">
                <a:lnSpc>
                  <a:spcPts val="2568"/>
                </a:lnSpc>
                <a:buFont typeface="Arial"/>
                <a:buChar char="•"/>
              </a:pPr>
              <a:r>
                <a:rPr lang="en-US" sz="1834">
                  <a:solidFill>
                    <a:srgbClr val="1A1A19"/>
                  </a:solidFill>
                  <a:latin typeface="Helvetica World"/>
                  <a:ea typeface="Helvetica World"/>
                  <a:cs typeface="Helvetica World"/>
                  <a:sym typeface="Helvetica World"/>
                </a:rPr>
                <a:t>Reasons for Churn – Alasan mengapa pelanggan berhenti</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FBFBFB"/>
        </a:solidFill>
      </p:bgPr>
    </p:bg>
    <p:spTree>
      <p:nvGrpSpPr>
        <p:cNvPr id="1" name=""/>
        <p:cNvGrpSpPr/>
        <p:nvPr/>
      </p:nvGrpSpPr>
      <p:grpSpPr>
        <a:xfrm>
          <a:off x="0" y="0"/>
          <a:ext cx="0" cy="0"/>
          <a:chOff x="0" y="0"/>
          <a:chExt cx="0" cy="0"/>
        </a:xfrm>
      </p:grpSpPr>
      <p:grpSp>
        <p:nvGrpSpPr>
          <p:cNvPr name="Group 2" id="2"/>
          <p:cNvGrpSpPr/>
          <p:nvPr/>
        </p:nvGrpSpPr>
        <p:grpSpPr>
          <a:xfrm rot="0">
            <a:off x="1143000" y="1525416"/>
            <a:ext cx="5165176" cy="858312"/>
            <a:chOff x="0" y="0"/>
            <a:chExt cx="6886901" cy="1144416"/>
          </a:xfrm>
        </p:grpSpPr>
        <p:grpSp>
          <p:nvGrpSpPr>
            <p:cNvPr name="Group 3" id="3"/>
            <p:cNvGrpSpPr/>
            <p:nvPr/>
          </p:nvGrpSpPr>
          <p:grpSpPr>
            <a:xfrm rot="0">
              <a:off x="0" y="0"/>
              <a:ext cx="6886901" cy="1144416"/>
              <a:chOff x="0" y="0"/>
              <a:chExt cx="1224338" cy="203452"/>
            </a:xfrm>
          </p:grpSpPr>
          <p:sp>
            <p:nvSpPr>
              <p:cNvPr name="Freeform 4" id="4"/>
              <p:cNvSpPr/>
              <p:nvPr/>
            </p:nvSpPr>
            <p:spPr>
              <a:xfrm flipH="false" flipV="false" rot="0">
                <a:off x="0" y="0"/>
                <a:ext cx="1224338" cy="203452"/>
              </a:xfrm>
              <a:custGeom>
                <a:avLst/>
                <a:gdLst/>
                <a:ahLst/>
                <a:cxnLst/>
                <a:rect r="r" b="b" t="t" l="l"/>
                <a:pathLst>
                  <a:path h="203452" w="1224338">
                    <a:moveTo>
                      <a:pt x="34474" y="0"/>
                    </a:moveTo>
                    <a:lnTo>
                      <a:pt x="1189864" y="0"/>
                    </a:lnTo>
                    <a:cubicBezTo>
                      <a:pt x="1208904" y="0"/>
                      <a:pt x="1224338" y="15435"/>
                      <a:pt x="1224338" y="34474"/>
                    </a:cubicBezTo>
                    <a:lnTo>
                      <a:pt x="1224338" y="168978"/>
                    </a:lnTo>
                    <a:cubicBezTo>
                      <a:pt x="1224338" y="178121"/>
                      <a:pt x="1220706" y="186889"/>
                      <a:pt x="1214241" y="193355"/>
                    </a:cubicBezTo>
                    <a:cubicBezTo>
                      <a:pt x="1207776" y="199820"/>
                      <a:pt x="1199007" y="203452"/>
                      <a:pt x="1189864" y="203452"/>
                    </a:cubicBezTo>
                    <a:lnTo>
                      <a:pt x="34474" y="203452"/>
                    </a:lnTo>
                    <a:cubicBezTo>
                      <a:pt x="15435" y="203452"/>
                      <a:pt x="0" y="188017"/>
                      <a:pt x="0" y="168978"/>
                    </a:cubicBezTo>
                    <a:lnTo>
                      <a:pt x="0" y="34474"/>
                    </a:lnTo>
                    <a:cubicBezTo>
                      <a:pt x="0" y="25331"/>
                      <a:pt x="3632" y="16562"/>
                      <a:pt x="10097" y="10097"/>
                    </a:cubicBezTo>
                    <a:cubicBezTo>
                      <a:pt x="16562" y="3632"/>
                      <a:pt x="25331" y="0"/>
                      <a:pt x="34474" y="0"/>
                    </a:cubicBezTo>
                    <a:close/>
                  </a:path>
                </a:pathLst>
              </a:custGeom>
              <a:solidFill>
                <a:srgbClr val="EBC032"/>
              </a:solidFill>
            </p:spPr>
          </p:sp>
          <p:sp>
            <p:nvSpPr>
              <p:cNvPr name="TextBox 5" id="5"/>
              <p:cNvSpPr txBox="true"/>
              <p:nvPr/>
            </p:nvSpPr>
            <p:spPr>
              <a:xfrm>
                <a:off x="0" y="-38100"/>
                <a:ext cx="1224338" cy="241552"/>
              </a:xfrm>
              <a:prstGeom prst="rect">
                <a:avLst/>
              </a:prstGeom>
            </p:spPr>
            <p:txBody>
              <a:bodyPr anchor="ctr" rtlCol="false" tIns="50800" lIns="50800" bIns="50800" rIns="50800"/>
              <a:lstStyle/>
              <a:p>
                <a:pPr algn="ctr">
                  <a:lnSpc>
                    <a:spcPts val="3079"/>
                  </a:lnSpc>
                  <a:spcBef>
                    <a:spcPct val="0"/>
                  </a:spcBef>
                </a:pPr>
              </a:p>
            </p:txBody>
          </p:sp>
        </p:grpSp>
        <p:sp>
          <p:nvSpPr>
            <p:cNvPr name="TextBox 6" id="6"/>
            <p:cNvSpPr txBox="true"/>
            <p:nvPr/>
          </p:nvSpPr>
          <p:spPr>
            <a:xfrm rot="0">
              <a:off x="301633" y="160728"/>
              <a:ext cx="6283635" cy="765810"/>
            </a:xfrm>
            <a:prstGeom prst="rect">
              <a:avLst/>
            </a:prstGeom>
          </p:spPr>
          <p:txBody>
            <a:bodyPr anchor="t" rtlCol="false" tIns="0" lIns="0" bIns="0" rIns="0">
              <a:spAutoFit/>
            </a:bodyPr>
            <a:lstStyle/>
            <a:p>
              <a:pPr algn="ctr">
                <a:lnSpc>
                  <a:spcPts val="4480"/>
                </a:lnSpc>
                <a:spcBef>
                  <a:spcPct val="0"/>
                </a:spcBef>
              </a:pPr>
              <a:r>
                <a:rPr lang="en-US" b="true" sz="3200">
                  <a:solidFill>
                    <a:srgbClr val="1A1A19"/>
                  </a:solidFill>
                  <a:latin typeface="Helvetica World Bold"/>
                  <a:ea typeface="Helvetica World Bold"/>
                  <a:cs typeface="Helvetica World Bold"/>
                  <a:sym typeface="Helvetica World Bold"/>
                </a:rPr>
                <a:t>Problem Understanding</a:t>
              </a:r>
            </a:p>
          </p:txBody>
        </p:sp>
      </p:grpSp>
      <p:sp>
        <p:nvSpPr>
          <p:cNvPr name="TextBox 7" id="7"/>
          <p:cNvSpPr txBox="true"/>
          <p:nvPr/>
        </p:nvSpPr>
        <p:spPr>
          <a:xfrm rot="0">
            <a:off x="8714277" y="705213"/>
            <a:ext cx="1572723" cy="437787"/>
          </a:xfrm>
          <a:prstGeom prst="rect">
            <a:avLst/>
          </a:prstGeom>
        </p:spPr>
        <p:txBody>
          <a:bodyPr anchor="t" rtlCol="false" tIns="0" lIns="0" bIns="0" rIns="0">
            <a:spAutoFit/>
          </a:bodyPr>
          <a:lstStyle/>
          <a:p>
            <a:pPr algn="l">
              <a:lnSpc>
                <a:spcPts val="3205"/>
              </a:lnSpc>
              <a:spcBef>
                <a:spcPct val="0"/>
              </a:spcBef>
            </a:pPr>
            <a:r>
              <a:rPr lang="en-US" b="true" sz="2289">
                <a:solidFill>
                  <a:srgbClr val="1A1A19"/>
                </a:solidFill>
                <a:latin typeface="Helvetica World Bold"/>
                <a:ea typeface="Helvetica World Bold"/>
                <a:cs typeface="Helvetica World Bold"/>
                <a:sym typeface="Helvetica World Bold"/>
              </a:rPr>
              <a:t>Abdul Aziz</a:t>
            </a:r>
          </a:p>
        </p:txBody>
      </p:sp>
      <p:sp>
        <p:nvSpPr>
          <p:cNvPr name="TextBox 8" id="8"/>
          <p:cNvSpPr txBox="true"/>
          <p:nvPr/>
        </p:nvSpPr>
        <p:spPr>
          <a:xfrm rot="0">
            <a:off x="1143000" y="2689561"/>
            <a:ext cx="9144000" cy="1298815"/>
          </a:xfrm>
          <a:prstGeom prst="rect">
            <a:avLst/>
          </a:prstGeom>
        </p:spPr>
        <p:txBody>
          <a:bodyPr anchor="t" rtlCol="false" tIns="0" lIns="0" bIns="0" rIns="0">
            <a:spAutoFit/>
          </a:bodyPr>
          <a:lstStyle/>
          <a:p>
            <a:pPr algn="l">
              <a:lnSpc>
                <a:spcPts val="3486"/>
              </a:lnSpc>
              <a:spcBef>
                <a:spcPct val="0"/>
              </a:spcBef>
            </a:pPr>
            <a:r>
              <a:rPr lang="en-US" b="true" sz="2490">
                <a:solidFill>
                  <a:srgbClr val="000000"/>
                </a:solidFill>
                <a:latin typeface="DM Sans Bold"/>
                <a:ea typeface="DM Sans Bold"/>
                <a:cs typeface="DM Sans Bold"/>
                <a:sym typeface="DM Sans Bold"/>
              </a:rPr>
              <a:t>We need to understand what the problem that we want to solve.</a:t>
            </a:r>
            <a:r>
              <a:rPr lang="en-US" sz="2490">
                <a:solidFill>
                  <a:srgbClr val="000000"/>
                </a:solidFill>
                <a:latin typeface="DM Sans"/>
                <a:ea typeface="DM Sans"/>
                <a:cs typeface="DM Sans"/>
                <a:sym typeface="DM Sans"/>
              </a:rPr>
              <a:t> Disini karena memang terdapat data terkait </a:t>
            </a:r>
            <a:r>
              <a:rPr lang="en-US" b="true" sz="2490">
                <a:solidFill>
                  <a:srgbClr val="FF3131"/>
                </a:solidFill>
                <a:latin typeface="DM Sans Bold"/>
                <a:ea typeface="DM Sans Bold"/>
                <a:cs typeface="DM Sans Bold"/>
                <a:sym typeface="DM Sans Bold"/>
              </a:rPr>
              <a:t>Churn</a:t>
            </a:r>
            <a:r>
              <a:rPr lang="en-US" sz="2490">
                <a:solidFill>
                  <a:srgbClr val="000000"/>
                </a:solidFill>
                <a:latin typeface="DM Sans"/>
                <a:ea typeface="DM Sans"/>
                <a:cs typeface="DM Sans"/>
                <a:sym typeface="DM Sans"/>
              </a:rPr>
              <a:t> </a:t>
            </a:r>
            <a:r>
              <a:rPr lang="en-US" b="true" sz="2490">
                <a:solidFill>
                  <a:srgbClr val="FF3131"/>
                </a:solidFill>
                <a:latin typeface="DM Sans Bold"/>
                <a:ea typeface="DM Sans Bold"/>
                <a:cs typeface="DM Sans Bold"/>
                <a:sym typeface="DM Sans Bold"/>
              </a:rPr>
              <a:t>Rate</a:t>
            </a:r>
            <a:r>
              <a:rPr lang="en-US" sz="2490">
                <a:solidFill>
                  <a:srgbClr val="000000"/>
                </a:solidFill>
                <a:latin typeface="DM Sans"/>
                <a:ea typeface="DM Sans"/>
                <a:cs typeface="DM Sans"/>
                <a:sym typeface="DM Sans"/>
              </a:rPr>
              <a:t>, maka kita akan fokus kepada </a:t>
            </a:r>
            <a:r>
              <a:rPr lang="en-US" b="true" sz="2490">
                <a:solidFill>
                  <a:srgbClr val="FF3131"/>
                </a:solidFill>
                <a:latin typeface="DM Sans Bold"/>
                <a:ea typeface="DM Sans Bold"/>
                <a:cs typeface="DM Sans Bold"/>
                <a:sym typeface="DM Sans Bold"/>
              </a:rPr>
              <a:t>Churn Rate</a:t>
            </a:r>
            <a:r>
              <a:rPr lang="en-US" sz="2490">
                <a:solidFill>
                  <a:srgbClr val="000000"/>
                </a:solidFill>
                <a:latin typeface="DM Sans"/>
                <a:ea typeface="DM Sans"/>
                <a:cs typeface="DM Sans"/>
                <a:sym typeface="DM Sans"/>
              </a:rPr>
              <a:t>.</a:t>
            </a:r>
          </a:p>
        </p:txBody>
      </p:sp>
      <p:sp>
        <p:nvSpPr>
          <p:cNvPr name="TextBox 9" id="9"/>
          <p:cNvSpPr txBox="true"/>
          <p:nvPr/>
        </p:nvSpPr>
        <p:spPr>
          <a:xfrm rot="0">
            <a:off x="1143000" y="4314585"/>
            <a:ext cx="9144000" cy="2175115"/>
          </a:xfrm>
          <a:prstGeom prst="rect">
            <a:avLst/>
          </a:prstGeom>
        </p:spPr>
        <p:txBody>
          <a:bodyPr anchor="t" rtlCol="false" tIns="0" lIns="0" bIns="0" rIns="0">
            <a:spAutoFit/>
          </a:bodyPr>
          <a:lstStyle/>
          <a:p>
            <a:pPr algn="l">
              <a:lnSpc>
                <a:spcPts val="3486"/>
              </a:lnSpc>
              <a:spcBef>
                <a:spcPct val="0"/>
              </a:spcBef>
            </a:pPr>
            <a:r>
              <a:rPr lang="en-US" sz="2490">
                <a:solidFill>
                  <a:srgbClr val="000000"/>
                </a:solidFill>
                <a:latin typeface="DM Sans"/>
                <a:ea typeface="DM Sans"/>
                <a:cs typeface="DM Sans"/>
                <a:sym typeface="DM Sans"/>
              </a:rPr>
              <a:t>Setelah dihitung, ternyata sekitar </a:t>
            </a:r>
            <a:r>
              <a:rPr lang="en-US" b="true" sz="2490">
                <a:solidFill>
                  <a:srgbClr val="FF3131"/>
                </a:solidFill>
                <a:latin typeface="DM Sans Bold"/>
                <a:ea typeface="DM Sans Bold"/>
                <a:cs typeface="DM Sans Bold"/>
                <a:sym typeface="DM Sans Bold"/>
              </a:rPr>
              <a:t>29,13%</a:t>
            </a:r>
            <a:r>
              <a:rPr lang="en-US" sz="2490">
                <a:solidFill>
                  <a:srgbClr val="000000"/>
                </a:solidFill>
                <a:latin typeface="DM Sans"/>
                <a:ea typeface="DM Sans"/>
                <a:cs typeface="DM Sans"/>
                <a:sym typeface="DM Sans"/>
              </a:rPr>
              <a:t> dari total pelanggan udah berhenti langganan alias churn. Sebagai Informasi tambahan, </a:t>
            </a:r>
            <a:r>
              <a:rPr lang="en-US" b="true" sz="2490">
                <a:solidFill>
                  <a:srgbClr val="000000"/>
                </a:solidFill>
                <a:latin typeface="DM Sans Bold"/>
                <a:ea typeface="DM Sans Bold"/>
                <a:cs typeface="DM Sans Bold"/>
                <a:sym typeface="DM Sans Bold"/>
              </a:rPr>
              <a:t>benchmark Industri Telekomunikasi di United States sebesar 21%</a:t>
            </a:r>
            <a:r>
              <a:rPr lang="en-US" sz="2490">
                <a:solidFill>
                  <a:srgbClr val="000000"/>
                </a:solidFill>
                <a:latin typeface="DM Sans"/>
                <a:ea typeface="DM Sans"/>
                <a:cs typeface="DM Sans"/>
                <a:sym typeface="DM Sans"/>
              </a:rPr>
              <a:t>. Ini menunjukkan bahwa pada kuartal pertama, </a:t>
            </a:r>
            <a:r>
              <a:rPr lang="en-US" b="true" sz="2490">
                <a:solidFill>
                  <a:srgbClr val="000000"/>
                </a:solidFill>
                <a:latin typeface="DM Sans Bold"/>
                <a:ea typeface="DM Sans Bold"/>
                <a:cs typeface="DM Sans Bold"/>
                <a:sym typeface="DM Sans Bold"/>
              </a:rPr>
              <a:t>MTN memiliki churn rate yang tergolong besar</a:t>
            </a:r>
            <a:r>
              <a:rPr lang="en-US" sz="2490">
                <a:solidFill>
                  <a:srgbClr val="000000"/>
                </a:solidFill>
                <a:latin typeface="DM Sans"/>
                <a:ea typeface="DM Sans"/>
                <a:cs typeface="DM Sans"/>
                <a:sym typeface="DM Sans"/>
              </a:rPr>
              <a:t>.</a:t>
            </a:r>
          </a:p>
        </p:txBody>
      </p:sp>
      <p:sp>
        <p:nvSpPr>
          <p:cNvPr name="TextBox 10" id="10"/>
          <p:cNvSpPr txBox="true"/>
          <p:nvPr/>
        </p:nvSpPr>
        <p:spPr>
          <a:xfrm rot="0">
            <a:off x="7252050" y="10248900"/>
            <a:ext cx="3460470" cy="621030"/>
          </a:xfrm>
          <a:prstGeom prst="rect">
            <a:avLst/>
          </a:prstGeom>
        </p:spPr>
        <p:txBody>
          <a:bodyPr anchor="t" rtlCol="false" tIns="0" lIns="0" bIns="0" rIns="0">
            <a:spAutoFit/>
          </a:bodyPr>
          <a:lstStyle/>
          <a:p>
            <a:pPr algn="l">
              <a:lnSpc>
                <a:spcPts val="2520"/>
              </a:lnSpc>
              <a:spcBef>
                <a:spcPct val="0"/>
              </a:spcBef>
            </a:pPr>
            <a:r>
              <a:rPr lang="en-US" sz="1800">
                <a:solidFill>
                  <a:srgbClr val="1A1A19"/>
                </a:solidFill>
                <a:latin typeface="Helvetica World"/>
                <a:ea typeface="Helvetica World"/>
                <a:cs typeface="Helvetica World"/>
                <a:sym typeface="Helvetica World"/>
              </a:rPr>
              <a:t>FYI: 21% Benchmark Based on data from ExplodingTopics.com</a:t>
            </a:r>
          </a:p>
        </p:txBody>
      </p:sp>
      <p:sp>
        <p:nvSpPr>
          <p:cNvPr name="TextBox 11" id="11"/>
          <p:cNvSpPr txBox="true"/>
          <p:nvPr/>
        </p:nvSpPr>
        <p:spPr>
          <a:xfrm rot="0">
            <a:off x="1143000" y="8758369"/>
            <a:ext cx="9144000" cy="1298815"/>
          </a:xfrm>
          <a:prstGeom prst="rect">
            <a:avLst/>
          </a:prstGeom>
        </p:spPr>
        <p:txBody>
          <a:bodyPr anchor="t" rtlCol="false" tIns="0" lIns="0" bIns="0" rIns="0">
            <a:spAutoFit/>
          </a:bodyPr>
          <a:lstStyle/>
          <a:p>
            <a:pPr algn="l">
              <a:lnSpc>
                <a:spcPts val="3486"/>
              </a:lnSpc>
              <a:spcBef>
                <a:spcPct val="0"/>
              </a:spcBef>
            </a:pPr>
            <a:r>
              <a:rPr lang="en-US" sz="2490">
                <a:solidFill>
                  <a:srgbClr val="000000"/>
                </a:solidFill>
                <a:latin typeface="DM Sans"/>
                <a:ea typeface="DM Sans"/>
                <a:cs typeface="DM Sans"/>
                <a:sym typeface="DM Sans"/>
              </a:rPr>
              <a:t>Ditambah, </a:t>
            </a:r>
            <a:r>
              <a:rPr lang="en-US" b="true" sz="2490">
                <a:solidFill>
                  <a:srgbClr val="000000"/>
                </a:solidFill>
                <a:latin typeface="DM Sans Bold"/>
                <a:ea typeface="DM Sans Bold"/>
                <a:cs typeface="DM Sans Bold"/>
                <a:sym typeface="DM Sans Bold"/>
              </a:rPr>
              <a:t>MRR </a:t>
            </a:r>
            <a:r>
              <a:rPr lang="en-US" sz="2490">
                <a:solidFill>
                  <a:srgbClr val="000000"/>
                </a:solidFill>
                <a:latin typeface="DM Sans"/>
                <a:ea typeface="DM Sans"/>
                <a:cs typeface="DM Sans"/>
                <a:sym typeface="DM Sans"/>
              </a:rPr>
              <a:t>dan </a:t>
            </a:r>
            <a:r>
              <a:rPr lang="en-US" b="true" sz="2490">
                <a:solidFill>
                  <a:srgbClr val="000000"/>
                </a:solidFill>
                <a:latin typeface="DM Sans Bold"/>
                <a:ea typeface="DM Sans Bold"/>
                <a:cs typeface="DM Sans Bold"/>
                <a:sym typeface="DM Sans Bold"/>
              </a:rPr>
              <a:t>CSAT </a:t>
            </a:r>
            <a:r>
              <a:rPr lang="en-US" sz="2490">
                <a:solidFill>
                  <a:srgbClr val="000000"/>
                </a:solidFill>
                <a:latin typeface="DM Sans"/>
                <a:ea typeface="DM Sans"/>
                <a:cs typeface="DM Sans"/>
                <a:sym typeface="DM Sans"/>
              </a:rPr>
              <a:t>menunjukkan angka yang rendah. Ini menjadi sinyal yang kuat bahwa kita perlu serius memikirkan strategi untuk menurunkan </a:t>
            </a:r>
            <a:r>
              <a:rPr lang="en-US" b="true" sz="2490">
                <a:solidFill>
                  <a:srgbClr val="FF3131"/>
                </a:solidFill>
                <a:latin typeface="DM Sans Bold"/>
                <a:ea typeface="DM Sans Bold"/>
                <a:cs typeface="DM Sans Bold"/>
                <a:sym typeface="DM Sans Bold"/>
              </a:rPr>
              <a:t>Churn Rate</a:t>
            </a:r>
            <a:r>
              <a:rPr lang="en-US" sz="2490">
                <a:solidFill>
                  <a:srgbClr val="000000"/>
                </a:solidFill>
                <a:latin typeface="DM Sans"/>
                <a:ea typeface="DM Sans"/>
                <a:cs typeface="DM Sans"/>
                <a:sym typeface="DM Sans"/>
              </a:rPr>
              <a:t>.</a:t>
            </a:r>
          </a:p>
        </p:txBody>
      </p:sp>
      <p:grpSp>
        <p:nvGrpSpPr>
          <p:cNvPr name="Group 12" id="12"/>
          <p:cNvGrpSpPr/>
          <p:nvPr/>
        </p:nvGrpSpPr>
        <p:grpSpPr>
          <a:xfrm rot="0">
            <a:off x="3132412" y="6660715"/>
            <a:ext cx="5165176" cy="1764279"/>
            <a:chOff x="0" y="0"/>
            <a:chExt cx="6886901" cy="2352372"/>
          </a:xfrm>
        </p:grpSpPr>
        <p:grpSp>
          <p:nvGrpSpPr>
            <p:cNvPr name="Group 13" id="13"/>
            <p:cNvGrpSpPr/>
            <p:nvPr/>
          </p:nvGrpSpPr>
          <p:grpSpPr>
            <a:xfrm rot="0">
              <a:off x="0" y="959611"/>
              <a:ext cx="3162076" cy="1392761"/>
              <a:chOff x="0" y="0"/>
              <a:chExt cx="562147" cy="247602"/>
            </a:xfrm>
          </p:grpSpPr>
          <p:sp>
            <p:nvSpPr>
              <p:cNvPr name="Freeform 14" id="14"/>
              <p:cNvSpPr/>
              <p:nvPr/>
            </p:nvSpPr>
            <p:spPr>
              <a:xfrm flipH="false" flipV="false" rot="0">
                <a:off x="0" y="0"/>
                <a:ext cx="562147" cy="247602"/>
              </a:xfrm>
              <a:custGeom>
                <a:avLst/>
                <a:gdLst/>
                <a:ahLst/>
                <a:cxnLst/>
                <a:rect r="r" b="b" t="t" l="l"/>
                <a:pathLst>
                  <a:path h="247602" w="562147">
                    <a:moveTo>
                      <a:pt x="75083" y="0"/>
                    </a:moveTo>
                    <a:lnTo>
                      <a:pt x="487064" y="0"/>
                    </a:lnTo>
                    <a:cubicBezTo>
                      <a:pt x="528531" y="0"/>
                      <a:pt x="562147" y="33616"/>
                      <a:pt x="562147" y="75083"/>
                    </a:cubicBezTo>
                    <a:lnTo>
                      <a:pt x="562147" y="172519"/>
                    </a:lnTo>
                    <a:cubicBezTo>
                      <a:pt x="562147" y="192432"/>
                      <a:pt x="554236" y="211530"/>
                      <a:pt x="540156" y="225611"/>
                    </a:cubicBezTo>
                    <a:cubicBezTo>
                      <a:pt x="526075" y="239691"/>
                      <a:pt x="506977" y="247602"/>
                      <a:pt x="487064" y="247602"/>
                    </a:cubicBezTo>
                    <a:lnTo>
                      <a:pt x="75083" y="247602"/>
                    </a:lnTo>
                    <a:cubicBezTo>
                      <a:pt x="33616" y="247602"/>
                      <a:pt x="0" y="213986"/>
                      <a:pt x="0" y="172519"/>
                    </a:cubicBezTo>
                    <a:lnTo>
                      <a:pt x="0" y="75083"/>
                    </a:lnTo>
                    <a:cubicBezTo>
                      <a:pt x="0" y="33616"/>
                      <a:pt x="33616" y="0"/>
                      <a:pt x="75083" y="0"/>
                    </a:cubicBezTo>
                    <a:close/>
                  </a:path>
                </a:pathLst>
              </a:custGeom>
              <a:solidFill>
                <a:srgbClr val="EBC032"/>
              </a:solidFill>
            </p:spPr>
          </p:sp>
          <p:sp>
            <p:nvSpPr>
              <p:cNvPr name="TextBox 15" id="15"/>
              <p:cNvSpPr txBox="true"/>
              <p:nvPr/>
            </p:nvSpPr>
            <p:spPr>
              <a:xfrm>
                <a:off x="0" y="-57150"/>
                <a:ext cx="562147" cy="304752"/>
              </a:xfrm>
              <a:prstGeom prst="rect">
                <a:avLst/>
              </a:prstGeom>
            </p:spPr>
            <p:txBody>
              <a:bodyPr anchor="ctr" rtlCol="false" tIns="50800" lIns="50800" bIns="50800" rIns="50800"/>
              <a:lstStyle/>
              <a:p>
                <a:pPr algn="ctr">
                  <a:lnSpc>
                    <a:spcPts val="4045"/>
                  </a:lnSpc>
                </a:pPr>
                <a:r>
                  <a:rPr lang="en-US" b="true" sz="2889">
                    <a:solidFill>
                      <a:srgbClr val="000000"/>
                    </a:solidFill>
                    <a:latin typeface="Helvetica World Bold"/>
                    <a:ea typeface="Helvetica World Bold"/>
                    <a:cs typeface="Helvetica World Bold"/>
                    <a:sym typeface="Helvetica World Bold"/>
                  </a:rPr>
                  <a:t>29.09%</a:t>
                </a:r>
              </a:p>
            </p:txBody>
          </p:sp>
        </p:grpSp>
        <p:sp>
          <p:nvSpPr>
            <p:cNvPr name="TextBox 16" id="16"/>
            <p:cNvSpPr txBox="true"/>
            <p:nvPr/>
          </p:nvSpPr>
          <p:spPr>
            <a:xfrm rot="0">
              <a:off x="772402" y="-66675"/>
              <a:ext cx="1617271" cy="827970"/>
            </a:xfrm>
            <a:prstGeom prst="rect">
              <a:avLst/>
            </a:prstGeom>
          </p:spPr>
          <p:txBody>
            <a:bodyPr anchor="t" rtlCol="false" tIns="0" lIns="0" bIns="0" rIns="0">
              <a:spAutoFit/>
            </a:bodyPr>
            <a:lstStyle/>
            <a:p>
              <a:pPr algn="ctr">
                <a:lnSpc>
                  <a:spcPts val="5279"/>
                </a:lnSpc>
                <a:spcBef>
                  <a:spcPct val="0"/>
                </a:spcBef>
              </a:pPr>
              <a:r>
                <a:rPr lang="en-US" b="true" sz="3770">
                  <a:solidFill>
                    <a:srgbClr val="000000"/>
                  </a:solidFill>
                  <a:latin typeface="DM Sans Bold"/>
                  <a:ea typeface="DM Sans Bold"/>
                  <a:cs typeface="DM Sans Bold"/>
                  <a:sym typeface="DM Sans Bold"/>
                </a:rPr>
                <a:t>MRR </a:t>
              </a:r>
            </a:p>
          </p:txBody>
        </p:sp>
        <p:grpSp>
          <p:nvGrpSpPr>
            <p:cNvPr name="Group 17" id="17"/>
            <p:cNvGrpSpPr/>
            <p:nvPr/>
          </p:nvGrpSpPr>
          <p:grpSpPr>
            <a:xfrm rot="0">
              <a:off x="3724825" y="959611"/>
              <a:ext cx="3162076" cy="1392761"/>
              <a:chOff x="0" y="0"/>
              <a:chExt cx="562147" cy="247602"/>
            </a:xfrm>
          </p:grpSpPr>
          <p:sp>
            <p:nvSpPr>
              <p:cNvPr name="Freeform 18" id="18"/>
              <p:cNvSpPr/>
              <p:nvPr/>
            </p:nvSpPr>
            <p:spPr>
              <a:xfrm flipH="false" flipV="false" rot="0">
                <a:off x="0" y="0"/>
                <a:ext cx="562147" cy="247602"/>
              </a:xfrm>
              <a:custGeom>
                <a:avLst/>
                <a:gdLst/>
                <a:ahLst/>
                <a:cxnLst/>
                <a:rect r="r" b="b" t="t" l="l"/>
                <a:pathLst>
                  <a:path h="247602" w="562147">
                    <a:moveTo>
                      <a:pt x="75083" y="0"/>
                    </a:moveTo>
                    <a:lnTo>
                      <a:pt x="487064" y="0"/>
                    </a:lnTo>
                    <a:cubicBezTo>
                      <a:pt x="528531" y="0"/>
                      <a:pt x="562147" y="33616"/>
                      <a:pt x="562147" y="75083"/>
                    </a:cubicBezTo>
                    <a:lnTo>
                      <a:pt x="562147" y="172519"/>
                    </a:lnTo>
                    <a:cubicBezTo>
                      <a:pt x="562147" y="192432"/>
                      <a:pt x="554236" y="211530"/>
                      <a:pt x="540156" y="225611"/>
                    </a:cubicBezTo>
                    <a:cubicBezTo>
                      <a:pt x="526075" y="239691"/>
                      <a:pt x="506977" y="247602"/>
                      <a:pt x="487064" y="247602"/>
                    </a:cubicBezTo>
                    <a:lnTo>
                      <a:pt x="75083" y="247602"/>
                    </a:lnTo>
                    <a:cubicBezTo>
                      <a:pt x="33616" y="247602"/>
                      <a:pt x="0" y="213986"/>
                      <a:pt x="0" y="172519"/>
                    </a:cubicBezTo>
                    <a:lnTo>
                      <a:pt x="0" y="75083"/>
                    </a:lnTo>
                    <a:cubicBezTo>
                      <a:pt x="0" y="33616"/>
                      <a:pt x="33616" y="0"/>
                      <a:pt x="75083" y="0"/>
                    </a:cubicBezTo>
                    <a:close/>
                  </a:path>
                </a:pathLst>
              </a:custGeom>
              <a:solidFill>
                <a:srgbClr val="EBC032"/>
              </a:solidFill>
            </p:spPr>
          </p:sp>
          <p:sp>
            <p:nvSpPr>
              <p:cNvPr name="TextBox 19" id="19"/>
              <p:cNvSpPr txBox="true"/>
              <p:nvPr/>
            </p:nvSpPr>
            <p:spPr>
              <a:xfrm>
                <a:off x="0" y="-57150"/>
                <a:ext cx="562147" cy="304752"/>
              </a:xfrm>
              <a:prstGeom prst="rect">
                <a:avLst/>
              </a:prstGeom>
            </p:spPr>
            <p:txBody>
              <a:bodyPr anchor="ctr" rtlCol="false" tIns="50800" lIns="50800" bIns="50800" rIns="50800"/>
              <a:lstStyle/>
              <a:p>
                <a:pPr algn="ctr">
                  <a:lnSpc>
                    <a:spcPts val="4045"/>
                  </a:lnSpc>
                </a:pPr>
                <a:r>
                  <a:rPr lang="en-US" b="true" sz="2889">
                    <a:solidFill>
                      <a:srgbClr val="000000"/>
                    </a:solidFill>
                    <a:latin typeface="Helvetica World Bold"/>
                    <a:ea typeface="Helvetica World Bold"/>
                    <a:cs typeface="Helvetica World Bold"/>
                    <a:sym typeface="Helvetica World Bold"/>
                  </a:rPr>
                  <a:t>38.81%</a:t>
                </a:r>
              </a:p>
            </p:txBody>
          </p:sp>
        </p:grpSp>
        <p:sp>
          <p:nvSpPr>
            <p:cNvPr name="TextBox 20" id="20"/>
            <p:cNvSpPr txBox="true"/>
            <p:nvPr/>
          </p:nvSpPr>
          <p:spPr>
            <a:xfrm rot="0">
              <a:off x="4359000" y="-66675"/>
              <a:ext cx="1893727" cy="827970"/>
            </a:xfrm>
            <a:prstGeom prst="rect">
              <a:avLst/>
            </a:prstGeom>
          </p:spPr>
          <p:txBody>
            <a:bodyPr anchor="t" rtlCol="false" tIns="0" lIns="0" bIns="0" rIns="0">
              <a:spAutoFit/>
            </a:bodyPr>
            <a:lstStyle/>
            <a:p>
              <a:pPr algn="ctr">
                <a:lnSpc>
                  <a:spcPts val="5279"/>
                </a:lnSpc>
                <a:spcBef>
                  <a:spcPct val="0"/>
                </a:spcBef>
              </a:pPr>
              <a:r>
                <a:rPr lang="en-US" b="true" sz="3770">
                  <a:solidFill>
                    <a:srgbClr val="000000"/>
                  </a:solidFill>
                  <a:latin typeface="DM Sans Bold"/>
                  <a:ea typeface="DM Sans Bold"/>
                  <a:cs typeface="DM Sans Bold"/>
                  <a:sym typeface="DM Sans Bold"/>
                </a:rPr>
                <a:t>CSAT</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BFB"/>
        </a:solidFill>
      </p:bgPr>
    </p:bg>
    <p:spTree>
      <p:nvGrpSpPr>
        <p:cNvPr id="1" name=""/>
        <p:cNvGrpSpPr/>
        <p:nvPr/>
      </p:nvGrpSpPr>
      <p:grpSpPr>
        <a:xfrm>
          <a:off x="0" y="0"/>
          <a:ext cx="0" cy="0"/>
          <a:chOff x="0" y="0"/>
          <a:chExt cx="0" cy="0"/>
        </a:xfrm>
      </p:grpSpPr>
      <p:grpSp>
        <p:nvGrpSpPr>
          <p:cNvPr name="Group 2" id="2"/>
          <p:cNvGrpSpPr/>
          <p:nvPr/>
        </p:nvGrpSpPr>
        <p:grpSpPr>
          <a:xfrm rot="0">
            <a:off x="1143000" y="1525416"/>
            <a:ext cx="5165176" cy="858312"/>
            <a:chOff x="0" y="0"/>
            <a:chExt cx="6886901" cy="1144416"/>
          </a:xfrm>
        </p:grpSpPr>
        <p:grpSp>
          <p:nvGrpSpPr>
            <p:cNvPr name="Group 3" id="3"/>
            <p:cNvGrpSpPr/>
            <p:nvPr/>
          </p:nvGrpSpPr>
          <p:grpSpPr>
            <a:xfrm rot="0">
              <a:off x="0" y="0"/>
              <a:ext cx="6886901" cy="1144416"/>
              <a:chOff x="0" y="0"/>
              <a:chExt cx="1224338" cy="203452"/>
            </a:xfrm>
          </p:grpSpPr>
          <p:sp>
            <p:nvSpPr>
              <p:cNvPr name="Freeform 4" id="4"/>
              <p:cNvSpPr/>
              <p:nvPr/>
            </p:nvSpPr>
            <p:spPr>
              <a:xfrm flipH="false" flipV="false" rot="0">
                <a:off x="0" y="0"/>
                <a:ext cx="1224338" cy="203452"/>
              </a:xfrm>
              <a:custGeom>
                <a:avLst/>
                <a:gdLst/>
                <a:ahLst/>
                <a:cxnLst/>
                <a:rect r="r" b="b" t="t" l="l"/>
                <a:pathLst>
                  <a:path h="203452" w="1224338">
                    <a:moveTo>
                      <a:pt x="34474" y="0"/>
                    </a:moveTo>
                    <a:lnTo>
                      <a:pt x="1189864" y="0"/>
                    </a:lnTo>
                    <a:cubicBezTo>
                      <a:pt x="1208904" y="0"/>
                      <a:pt x="1224338" y="15435"/>
                      <a:pt x="1224338" y="34474"/>
                    </a:cubicBezTo>
                    <a:lnTo>
                      <a:pt x="1224338" y="168978"/>
                    </a:lnTo>
                    <a:cubicBezTo>
                      <a:pt x="1224338" y="178121"/>
                      <a:pt x="1220706" y="186889"/>
                      <a:pt x="1214241" y="193355"/>
                    </a:cubicBezTo>
                    <a:cubicBezTo>
                      <a:pt x="1207776" y="199820"/>
                      <a:pt x="1199007" y="203452"/>
                      <a:pt x="1189864" y="203452"/>
                    </a:cubicBezTo>
                    <a:lnTo>
                      <a:pt x="34474" y="203452"/>
                    </a:lnTo>
                    <a:cubicBezTo>
                      <a:pt x="15435" y="203452"/>
                      <a:pt x="0" y="188017"/>
                      <a:pt x="0" y="168978"/>
                    </a:cubicBezTo>
                    <a:lnTo>
                      <a:pt x="0" y="34474"/>
                    </a:lnTo>
                    <a:cubicBezTo>
                      <a:pt x="0" y="25331"/>
                      <a:pt x="3632" y="16562"/>
                      <a:pt x="10097" y="10097"/>
                    </a:cubicBezTo>
                    <a:cubicBezTo>
                      <a:pt x="16562" y="3632"/>
                      <a:pt x="25331" y="0"/>
                      <a:pt x="34474" y="0"/>
                    </a:cubicBezTo>
                    <a:close/>
                  </a:path>
                </a:pathLst>
              </a:custGeom>
              <a:solidFill>
                <a:srgbClr val="EBC032"/>
              </a:solidFill>
            </p:spPr>
          </p:sp>
          <p:sp>
            <p:nvSpPr>
              <p:cNvPr name="TextBox 5" id="5"/>
              <p:cNvSpPr txBox="true"/>
              <p:nvPr/>
            </p:nvSpPr>
            <p:spPr>
              <a:xfrm>
                <a:off x="0" y="-38100"/>
                <a:ext cx="1224338" cy="241552"/>
              </a:xfrm>
              <a:prstGeom prst="rect">
                <a:avLst/>
              </a:prstGeom>
            </p:spPr>
            <p:txBody>
              <a:bodyPr anchor="ctr" rtlCol="false" tIns="50800" lIns="50800" bIns="50800" rIns="50800"/>
              <a:lstStyle/>
              <a:p>
                <a:pPr algn="ctr">
                  <a:lnSpc>
                    <a:spcPts val="3079"/>
                  </a:lnSpc>
                  <a:spcBef>
                    <a:spcPct val="0"/>
                  </a:spcBef>
                </a:pPr>
              </a:p>
            </p:txBody>
          </p:sp>
        </p:grpSp>
        <p:sp>
          <p:nvSpPr>
            <p:cNvPr name="TextBox 6" id="6"/>
            <p:cNvSpPr txBox="true"/>
            <p:nvPr/>
          </p:nvSpPr>
          <p:spPr>
            <a:xfrm rot="0">
              <a:off x="301633" y="160728"/>
              <a:ext cx="6283635" cy="765810"/>
            </a:xfrm>
            <a:prstGeom prst="rect">
              <a:avLst/>
            </a:prstGeom>
          </p:spPr>
          <p:txBody>
            <a:bodyPr anchor="t" rtlCol="false" tIns="0" lIns="0" bIns="0" rIns="0">
              <a:spAutoFit/>
            </a:bodyPr>
            <a:lstStyle/>
            <a:p>
              <a:pPr algn="ctr">
                <a:lnSpc>
                  <a:spcPts val="4480"/>
                </a:lnSpc>
                <a:spcBef>
                  <a:spcPct val="0"/>
                </a:spcBef>
              </a:pPr>
              <a:r>
                <a:rPr lang="en-US" b="true" sz="3200">
                  <a:solidFill>
                    <a:srgbClr val="1A1A19"/>
                  </a:solidFill>
                  <a:latin typeface="Helvetica World Bold"/>
                  <a:ea typeface="Helvetica World Bold"/>
                  <a:cs typeface="Helvetica World Bold"/>
                  <a:sym typeface="Helvetica World Bold"/>
                </a:rPr>
                <a:t>Data Insight</a:t>
              </a:r>
            </a:p>
          </p:txBody>
        </p:sp>
      </p:grpSp>
      <p:sp>
        <p:nvSpPr>
          <p:cNvPr name="TextBox 7" id="7"/>
          <p:cNvSpPr txBox="true"/>
          <p:nvPr/>
        </p:nvSpPr>
        <p:spPr>
          <a:xfrm rot="0">
            <a:off x="8714277" y="705213"/>
            <a:ext cx="1572723" cy="437787"/>
          </a:xfrm>
          <a:prstGeom prst="rect">
            <a:avLst/>
          </a:prstGeom>
        </p:spPr>
        <p:txBody>
          <a:bodyPr anchor="t" rtlCol="false" tIns="0" lIns="0" bIns="0" rIns="0">
            <a:spAutoFit/>
          </a:bodyPr>
          <a:lstStyle/>
          <a:p>
            <a:pPr algn="l">
              <a:lnSpc>
                <a:spcPts val="3205"/>
              </a:lnSpc>
              <a:spcBef>
                <a:spcPct val="0"/>
              </a:spcBef>
            </a:pPr>
            <a:r>
              <a:rPr lang="en-US" b="true" sz="2289">
                <a:solidFill>
                  <a:srgbClr val="1A1A19"/>
                </a:solidFill>
                <a:latin typeface="Helvetica World Bold"/>
                <a:ea typeface="Helvetica World Bold"/>
                <a:cs typeface="Helvetica World Bold"/>
                <a:sym typeface="Helvetica World Bold"/>
              </a:rPr>
              <a:t>Abdul Aziz</a:t>
            </a:r>
          </a:p>
        </p:txBody>
      </p:sp>
      <p:pic>
        <p:nvPicPr>
          <p:cNvPr name="Picture 8" id="8"/>
          <p:cNvPicPr>
            <a:picLocks noChangeAspect="true"/>
          </p:cNvPicPr>
          <p:nvPr/>
        </p:nvPicPr>
        <p:blipFill>
          <a:blip r:embed="rId2"/>
          <a:stretch>
            <a:fillRect/>
          </a:stretch>
        </p:blipFill>
        <p:spPr>
          <a:xfrm rot="0">
            <a:off x="870100" y="2531213"/>
            <a:ext cx="5186216" cy="4456500"/>
          </a:xfrm>
          <a:prstGeom prst="rect">
            <a:avLst/>
          </a:prstGeom>
        </p:spPr>
      </p:pic>
      <p:sp>
        <p:nvSpPr>
          <p:cNvPr name="AutoShape 9" id="9"/>
          <p:cNvSpPr/>
          <p:nvPr/>
        </p:nvSpPr>
        <p:spPr>
          <a:xfrm flipV="true">
            <a:off x="5624131" y="3564807"/>
            <a:ext cx="853782" cy="1194657"/>
          </a:xfrm>
          <a:prstGeom prst="line">
            <a:avLst/>
          </a:prstGeom>
          <a:ln cap="rnd" w="38100">
            <a:solidFill>
              <a:srgbClr val="EBC032"/>
            </a:solidFill>
            <a:prstDash val="lgDash"/>
            <a:headEnd type="none" len="sm" w="sm"/>
            <a:tailEnd type="arrow" len="sm" w="med"/>
          </a:ln>
        </p:spPr>
      </p:sp>
      <p:sp>
        <p:nvSpPr>
          <p:cNvPr name="TextBox 10" id="10"/>
          <p:cNvSpPr txBox="true"/>
          <p:nvPr/>
        </p:nvSpPr>
        <p:spPr>
          <a:xfrm rot="0">
            <a:off x="6648813" y="3419857"/>
            <a:ext cx="3638187" cy="1898147"/>
          </a:xfrm>
          <a:prstGeom prst="rect">
            <a:avLst/>
          </a:prstGeom>
        </p:spPr>
        <p:txBody>
          <a:bodyPr anchor="t" rtlCol="false" tIns="0" lIns="0" bIns="0" rIns="0">
            <a:spAutoFit/>
          </a:bodyPr>
          <a:lstStyle/>
          <a:p>
            <a:pPr algn="l">
              <a:lnSpc>
                <a:spcPts val="3002"/>
              </a:lnSpc>
              <a:spcBef>
                <a:spcPct val="0"/>
              </a:spcBef>
            </a:pPr>
            <a:r>
              <a:rPr lang="en-US" sz="2144">
                <a:solidFill>
                  <a:srgbClr val="000000"/>
                </a:solidFill>
                <a:latin typeface="DM Sans"/>
                <a:ea typeface="DM Sans"/>
                <a:cs typeface="DM Sans"/>
                <a:sym typeface="DM Sans"/>
              </a:rPr>
              <a:t>Tidak ada perbedaan signifikan pada Gender, ini bisa menjadi bukti bahwa </a:t>
            </a:r>
            <a:r>
              <a:rPr lang="en-US" b="true" sz="2144">
                <a:solidFill>
                  <a:srgbClr val="000000"/>
                </a:solidFill>
                <a:latin typeface="DM Sans Bold"/>
                <a:ea typeface="DM Sans Bold"/>
                <a:cs typeface="DM Sans Bold"/>
                <a:sym typeface="DM Sans Bold"/>
              </a:rPr>
              <a:t>Gender tidak berpengaruh besar pada</a:t>
            </a:r>
            <a:r>
              <a:rPr lang="en-US" b="true" sz="2144">
                <a:solidFill>
                  <a:srgbClr val="FF3131"/>
                </a:solidFill>
                <a:latin typeface="DM Sans Bold"/>
                <a:ea typeface="DM Sans Bold"/>
                <a:cs typeface="DM Sans Bold"/>
                <a:sym typeface="DM Sans Bold"/>
              </a:rPr>
              <a:t> Churn Rate</a:t>
            </a:r>
            <a:r>
              <a:rPr lang="en-US" b="true" sz="2144">
                <a:solidFill>
                  <a:srgbClr val="000000"/>
                </a:solidFill>
                <a:latin typeface="DM Sans Bold"/>
                <a:ea typeface="DM Sans Bold"/>
                <a:cs typeface="DM Sans Bold"/>
                <a:sym typeface="DM Sans Bold"/>
              </a:rPr>
              <a:t>.</a:t>
            </a:r>
          </a:p>
        </p:txBody>
      </p:sp>
      <p:pic>
        <p:nvPicPr>
          <p:cNvPr name="Picture 11" id="11"/>
          <p:cNvPicPr>
            <a:picLocks noChangeAspect="true"/>
          </p:cNvPicPr>
          <p:nvPr/>
        </p:nvPicPr>
        <p:blipFill>
          <a:blip r:embed="rId3"/>
          <a:stretch>
            <a:fillRect/>
          </a:stretch>
        </p:blipFill>
        <p:spPr>
          <a:xfrm rot="0">
            <a:off x="5039455" y="5051208"/>
            <a:ext cx="6227831" cy="5714303"/>
          </a:xfrm>
          <a:prstGeom prst="rect">
            <a:avLst/>
          </a:prstGeom>
        </p:spPr>
      </p:pic>
      <p:sp>
        <p:nvSpPr>
          <p:cNvPr name="AutoShape 12" id="12"/>
          <p:cNvSpPr/>
          <p:nvPr/>
        </p:nvSpPr>
        <p:spPr>
          <a:xfrm flipH="true" flipV="true">
            <a:off x="4945889" y="6929190"/>
            <a:ext cx="612552" cy="979170"/>
          </a:xfrm>
          <a:prstGeom prst="line">
            <a:avLst/>
          </a:prstGeom>
          <a:ln cap="rnd" w="38100">
            <a:solidFill>
              <a:srgbClr val="EBC032"/>
            </a:solidFill>
            <a:prstDash val="lgDash"/>
            <a:headEnd type="none" len="sm" w="sm"/>
            <a:tailEnd type="arrow" len="sm" w="med"/>
          </a:ln>
        </p:spPr>
      </p:sp>
      <p:sp>
        <p:nvSpPr>
          <p:cNvPr name="TextBox 13" id="13"/>
          <p:cNvSpPr txBox="true"/>
          <p:nvPr/>
        </p:nvSpPr>
        <p:spPr>
          <a:xfrm rot="0">
            <a:off x="1143000" y="6836119"/>
            <a:ext cx="3802889" cy="3120699"/>
          </a:xfrm>
          <a:prstGeom prst="rect">
            <a:avLst/>
          </a:prstGeom>
        </p:spPr>
        <p:txBody>
          <a:bodyPr anchor="t" rtlCol="false" tIns="0" lIns="0" bIns="0" rIns="0">
            <a:spAutoFit/>
          </a:bodyPr>
          <a:lstStyle/>
          <a:p>
            <a:pPr algn="l">
              <a:lnSpc>
                <a:spcPts val="2292"/>
              </a:lnSpc>
              <a:spcBef>
                <a:spcPct val="0"/>
              </a:spcBef>
            </a:pPr>
            <a:r>
              <a:rPr lang="en-US" sz="1637" b="true">
                <a:solidFill>
                  <a:srgbClr val="000000"/>
                </a:solidFill>
                <a:latin typeface="DM Sans Bold"/>
                <a:ea typeface="DM Sans Bold"/>
                <a:cs typeface="DM Sans Bold"/>
                <a:sym typeface="DM Sans Bold"/>
              </a:rPr>
              <a:t>Visualisasi ini menunjukkan bahwa </a:t>
            </a:r>
            <a:r>
              <a:rPr lang="en-US" sz="1637" b="true">
                <a:solidFill>
                  <a:srgbClr val="FF3131"/>
                </a:solidFill>
                <a:latin typeface="DM Sans Bold"/>
                <a:ea typeface="DM Sans Bold"/>
                <a:cs typeface="DM Sans Bold"/>
                <a:sym typeface="DM Sans Bold"/>
              </a:rPr>
              <a:t>churn </a:t>
            </a:r>
            <a:r>
              <a:rPr lang="en-US" sz="1637" b="true">
                <a:solidFill>
                  <a:srgbClr val="000000"/>
                </a:solidFill>
                <a:latin typeface="DM Sans Bold"/>
                <a:ea typeface="DM Sans Bold"/>
                <a:cs typeface="DM Sans Bold"/>
                <a:sym typeface="DM Sans Bold"/>
              </a:rPr>
              <a:t>terjadi di semua tingkat kepuasan</a:t>
            </a:r>
            <a:r>
              <a:rPr lang="en-US" sz="1637">
                <a:solidFill>
                  <a:srgbClr val="000000"/>
                </a:solidFill>
                <a:latin typeface="DM Sans"/>
                <a:ea typeface="DM Sans"/>
                <a:cs typeface="DM Sans"/>
                <a:sym typeface="DM Sans"/>
              </a:rPr>
              <a:t>. Bahkan dengan tingkat kepuasan paling tertinggi: “</a:t>
            </a:r>
            <a:r>
              <a:rPr lang="en-US" sz="1637">
                <a:solidFill>
                  <a:srgbClr val="00BF63"/>
                </a:solidFill>
                <a:latin typeface="DM Sans"/>
                <a:ea typeface="DM Sans"/>
                <a:cs typeface="DM Sans"/>
                <a:sym typeface="DM Sans"/>
              </a:rPr>
              <a:t>Very Good</a:t>
            </a:r>
            <a:r>
              <a:rPr lang="en-US" sz="1637">
                <a:solidFill>
                  <a:srgbClr val="000000"/>
                </a:solidFill>
                <a:latin typeface="DM Sans"/>
                <a:ea typeface="DM Sans"/>
                <a:cs typeface="DM Sans"/>
                <a:sym typeface="DM Sans"/>
              </a:rPr>
              <a:t>” masih menyumbang </a:t>
            </a:r>
            <a:r>
              <a:rPr lang="en-US" sz="1637" b="true">
                <a:solidFill>
                  <a:srgbClr val="FF3131"/>
                </a:solidFill>
                <a:latin typeface="DM Sans Bold"/>
                <a:ea typeface="DM Sans Bold"/>
                <a:cs typeface="DM Sans Bold"/>
                <a:sym typeface="DM Sans Bold"/>
              </a:rPr>
              <a:t>Churn </a:t>
            </a:r>
            <a:r>
              <a:rPr lang="en-US" sz="1637">
                <a:solidFill>
                  <a:srgbClr val="000000"/>
                </a:solidFill>
                <a:latin typeface="DM Sans"/>
                <a:ea typeface="DM Sans"/>
                <a:cs typeface="DM Sans"/>
                <a:sym typeface="DM Sans"/>
              </a:rPr>
              <a:t>Terbesar. Ini bisa menjadi tanda bahwa </a:t>
            </a:r>
            <a:r>
              <a:rPr lang="en-US" sz="1637" b="true">
                <a:solidFill>
                  <a:srgbClr val="000000"/>
                </a:solidFill>
                <a:latin typeface="DM Sans Bold"/>
                <a:ea typeface="DM Sans Bold"/>
                <a:cs typeface="DM Sans Bold"/>
                <a:sym typeface="DM Sans Bold"/>
              </a:rPr>
              <a:t>faktor kepuasan saja tidak cukup</a:t>
            </a:r>
            <a:r>
              <a:rPr lang="en-US" sz="1637">
                <a:solidFill>
                  <a:srgbClr val="000000"/>
                </a:solidFill>
                <a:latin typeface="DM Sans"/>
                <a:ea typeface="DM Sans"/>
                <a:cs typeface="DM Sans"/>
                <a:sym typeface="DM Sans"/>
              </a:rPr>
              <a:t>, </a:t>
            </a:r>
            <a:r>
              <a:rPr lang="en-US" sz="1637" b="true">
                <a:solidFill>
                  <a:srgbClr val="000000"/>
                </a:solidFill>
                <a:latin typeface="DM Sans Bold"/>
                <a:ea typeface="DM Sans Bold"/>
                <a:cs typeface="DM Sans Bold"/>
                <a:sym typeface="DM Sans Bold"/>
              </a:rPr>
              <a:t>ada faktor lain seperti harga, promo kompetitor, atau hal lain yang diluar dari layanan itu sendiri seperti branding terhadap merek</a:t>
            </a:r>
            <a:r>
              <a:rPr lang="en-US" sz="1637">
                <a:solidFill>
                  <a:srgbClr val="000000"/>
                </a:solidFill>
                <a:latin typeface="DM Sans"/>
                <a:ea typeface="DM Sans"/>
                <a:cs typeface="DM Sans"/>
                <a:sym typeface="DM Sans"/>
              </a:rPr>
              <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BFB"/>
        </a:solidFill>
      </p:bgPr>
    </p:bg>
    <p:spTree>
      <p:nvGrpSpPr>
        <p:cNvPr id="1" name=""/>
        <p:cNvGrpSpPr/>
        <p:nvPr/>
      </p:nvGrpSpPr>
      <p:grpSpPr>
        <a:xfrm>
          <a:off x="0" y="0"/>
          <a:ext cx="0" cy="0"/>
          <a:chOff x="0" y="0"/>
          <a:chExt cx="0" cy="0"/>
        </a:xfrm>
      </p:grpSpPr>
      <p:grpSp>
        <p:nvGrpSpPr>
          <p:cNvPr name="Group 2" id="2"/>
          <p:cNvGrpSpPr/>
          <p:nvPr/>
        </p:nvGrpSpPr>
        <p:grpSpPr>
          <a:xfrm rot="0">
            <a:off x="1143000" y="1525416"/>
            <a:ext cx="5165176" cy="858312"/>
            <a:chOff x="0" y="0"/>
            <a:chExt cx="6886901" cy="1144416"/>
          </a:xfrm>
        </p:grpSpPr>
        <p:grpSp>
          <p:nvGrpSpPr>
            <p:cNvPr name="Group 3" id="3"/>
            <p:cNvGrpSpPr/>
            <p:nvPr/>
          </p:nvGrpSpPr>
          <p:grpSpPr>
            <a:xfrm rot="0">
              <a:off x="0" y="0"/>
              <a:ext cx="6886901" cy="1144416"/>
              <a:chOff x="0" y="0"/>
              <a:chExt cx="1224338" cy="203452"/>
            </a:xfrm>
          </p:grpSpPr>
          <p:sp>
            <p:nvSpPr>
              <p:cNvPr name="Freeform 4" id="4"/>
              <p:cNvSpPr/>
              <p:nvPr/>
            </p:nvSpPr>
            <p:spPr>
              <a:xfrm flipH="false" flipV="false" rot="0">
                <a:off x="0" y="0"/>
                <a:ext cx="1224338" cy="203452"/>
              </a:xfrm>
              <a:custGeom>
                <a:avLst/>
                <a:gdLst/>
                <a:ahLst/>
                <a:cxnLst/>
                <a:rect r="r" b="b" t="t" l="l"/>
                <a:pathLst>
                  <a:path h="203452" w="1224338">
                    <a:moveTo>
                      <a:pt x="34474" y="0"/>
                    </a:moveTo>
                    <a:lnTo>
                      <a:pt x="1189864" y="0"/>
                    </a:lnTo>
                    <a:cubicBezTo>
                      <a:pt x="1208904" y="0"/>
                      <a:pt x="1224338" y="15435"/>
                      <a:pt x="1224338" y="34474"/>
                    </a:cubicBezTo>
                    <a:lnTo>
                      <a:pt x="1224338" y="168978"/>
                    </a:lnTo>
                    <a:cubicBezTo>
                      <a:pt x="1224338" y="178121"/>
                      <a:pt x="1220706" y="186889"/>
                      <a:pt x="1214241" y="193355"/>
                    </a:cubicBezTo>
                    <a:cubicBezTo>
                      <a:pt x="1207776" y="199820"/>
                      <a:pt x="1199007" y="203452"/>
                      <a:pt x="1189864" y="203452"/>
                    </a:cubicBezTo>
                    <a:lnTo>
                      <a:pt x="34474" y="203452"/>
                    </a:lnTo>
                    <a:cubicBezTo>
                      <a:pt x="15435" y="203452"/>
                      <a:pt x="0" y="188017"/>
                      <a:pt x="0" y="168978"/>
                    </a:cubicBezTo>
                    <a:lnTo>
                      <a:pt x="0" y="34474"/>
                    </a:lnTo>
                    <a:cubicBezTo>
                      <a:pt x="0" y="25331"/>
                      <a:pt x="3632" y="16562"/>
                      <a:pt x="10097" y="10097"/>
                    </a:cubicBezTo>
                    <a:cubicBezTo>
                      <a:pt x="16562" y="3632"/>
                      <a:pt x="25331" y="0"/>
                      <a:pt x="34474" y="0"/>
                    </a:cubicBezTo>
                    <a:close/>
                  </a:path>
                </a:pathLst>
              </a:custGeom>
              <a:solidFill>
                <a:srgbClr val="EBC032"/>
              </a:solidFill>
            </p:spPr>
          </p:sp>
          <p:sp>
            <p:nvSpPr>
              <p:cNvPr name="TextBox 5" id="5"/>
              <p:cNvSpPr txBox="true"/>
              <p:nvPr/>
            </p:nvSpPr>
            <p:spPr>
              <a:xfrm>
                <a:off x="0" y="-38100"/>
                <a:ext cx="1224338" cy="241552"/>
              </a:xfrm>
              <a:prstGeom prst="rect">
                <a:avLst/>
              </a:prstGeom>
            </p:spPr>
            <p:txBody>
              <a:bodyPr anchor="ctr" rtlCol="false" tIns="50800" lIns="50800" bIns="50800" rIns="50800"/>
              <a:lstStyle/>
              <a:p>
                <a:pPr algn="ctr">
                  <a:lnSpc>
                    <a:spcPts val="3079"/>
                  </a:lnSpc>
                  <a:spcBef>
                    <a:spcPct val="0"/>
                  </a:spcBef>
                </a:pPr>
              </a:p>
            </p:txBody>
          </p:sp>
        </p:grpSp>
        <p:sp>
          <p:nvSpPr>
            <p:cNvPr name="TextBox 6" id="6"/>
            <p:cNvSpPr txBox="true"/>
            <p:nvPr/>
          </p:nvSpPr>
          <p:spPr>
            <a:xfrm rot="0">
              <a:off x="301633" y="160728"/>
              <a:ext cx="6283635" cy="765810"/>
            </a:xfrm>
            <a:prstGeom prst="rect">
              <a:avLst/>
            </a:prstGeom>
          </p:spPr>
          <p:txBody>
            <a:bodyPr anchor="t" rtlCol="false" tIns="0" lIns="0" bIns="0" rIns="0">
              <a:spAutoFit/>
            </a:bodyPr>
            <a:lstStyle/>
            <a:p>
              <a:pPr algn="ctr">
                <a:lnSpc>
                  <a:spcPts val="4480"/>
                </a:lnSpc>
                <a:spcBef>
                  <a:spcPct val="0"/>
                </a:spcBef>
              </a:pPr>
              <a:r>
                <a:rPr lang="en-US" b="true" sz="3200">
                  <a:solidFill>
                    <a:srgbClr val="1A1A19"/>
                  </a:solidFill>
                  <a:latin typeface="Helvetica World Bold"/>
                  <a:ea typeface="Helvetica World Bold"/>
                  <a:cs typeface="Helvetica World Bold"/>
                  <a:sym typeface="Helvetica World Bold"/>
                </a:rPr>
                <a:t>Data Insight</a:t>
              </a:r>
            </a:p>
          </p:txBody>
        </p:sp>
      </p:grpSp>
      <p:sp>
        <p:nvSpPr>
          <p:cNvPr name="TextBox 7" id="7"/>
          <p:cNvSpPr txBox="true"/>
          <p:nvPr/>
        </p:nvSpPr>
        <p:spPr>
          <a:xfrm rot="0">
            <a:off x="8714277" y="705213"/>
            <a:ext cx="1572723" cy="437787"/>
          </a:xfrm>
          <a:prstGeom prst="rect">
            <a:avLst/>
          </a:prstGeom>
        </p:spPr>
        <p:txBody>
          <a:bodyPr anchor="t" rtlCol="false" tIns="0" lIns="0" bIns="0" rIns="0">
            <a:spAutoFit/>
          </a:bodyPr>
          <a:lstStyle/>
          <a:p>
            <a:pPr algn="l">
              <a:lnSpc>
                <a:spcPts val="3205"/>
              </a:lnSpc>
              <a:spcBef>
                <a:spcPct val="0"/>
              </a:spcBef>
            </a:pPr>
            <a:r>
              <a:rPr lang="en-US" b="true" sz="2289">
                <a:solidFill>
                  <a:srgbClr val="1A1A19"/>
                </a:solidFill>
                <a:latin typeface="Helvetica World Bold"/>
                <a:ea typeface="Helvetica World Bold"/>
                <a:cs typeface="Helvetica World Bold"/>
                <a:sym typeface="Helvetica World Bold"/>
              </a:rPr>
              <a:t>Abdul Aziz</a:t>
            </a:r>
          </a:p>
        </p:txBody>
      </p:sp>
      <p:pic>
        <p:nvPicPr>
          <p:cNvPr name="Picture 8" id="8"/>
          <p:cNvPicPr>
            <a:picLocks noChangeAspect="true"/>
          </p:cNvPicPr>
          <p:nvPr/>
        </p:nvPicPr>
        <p:blipFill>
          <a:blip r:embed="rId2"/>
          <a:stretch>
            <a:fillRect/>
          </a:stretch>
        </p:blipFill>
        <p:spPr>
          <a:xfrm rot="0">
            <a:off x="787287" y="2329352"/>
            <a:ext cx="5636252" cy="5016949"/>
          </a:xfrm>
          <a:prstGeom prst="rect">
            <a:avLst/>
          </a:prstGeom>
        </p:spPr>
      </p:pic>
      <p:sp>
        <p:nvSpPr>
          <p:cNvPr name="TextBox 9" id="9"/>
          <p:cNvSpPr txBox="true"/>
          <p:nvPr/>
        </p:nvSpPr>
        <p:spPr>
          <a:xfrm rot="0">
            <a:off x="2289929" y="2760940"/>
            <a:ext cx="2985294" cy="306659"/>
          </a:xfrm>
          <a:prstGeom prst="rect">
            <a:avLst/>
          </a:prstGeom>
        </p:spPr>
        <p:txBody>
          <a:bodyPr anchor="t" rtlCol="false" tIns="0" lIns="0" bIns="0" rIns="0">
            <a:spAutoFit/>
          </a:bodyPr>
          <a:lstStyle/>
          <a:p>
            <a:pPr algn="ctr">
              <a:lnSpc>
                <a:spcPts val="2522"/>
              </a:lnSpc>
              <a:spcBef>
                <a:spcPct val="0"/>
              </a:spcBef>
            </a:pPr>
            <a:r>
              <a:rPr lang="en-US" sz="1801">
                <a:solidFill>
                  <a:srgbClr val="1A1A19"/>
                </a:solidFill>
                <a:latin typeface="Helvetica World"/>
                <a:ea typeface="Helvetica World"/>
                <a:cs typeface="Helvetica World"/>
                <a:sym typeface="Helvetica World"/>
              </a:rPr>
              <a:t>Reasons  for Customer Churn</a:t>
            </a:r>
          </a:p>
        </p:txBody>
      </p:sp>
      <p:sp>
        <p:nvSpPr>
          <p:cNvPr name="AutoShape 10" id="10"/>
          <p:cNvSpPr/>
          <p:nvPr/>
        </p:nvSpPr>
        <p:spPr>
          <a:xfrm flipV="true">
            <a:off x="5998143" y="3067600"/>
            <a:ext cx="310033" cy="2874988"/>
          </a:xfrm>
          <a:prstGeom prst="line">
            <a:avLst/>
          </a:prstGeom>
          <a:ln cap="rnd" w="38100">
            <a:solidFill>
              <a:srgbClr val="EBC032"/>
            </a:solidFill>
            <a:prstDash val="lgDash"/>
            <a:headEnd type="none" len="sm" w="sm"/>
            <a:tailEnd type="arrow" len="sm" w="med"/>
          </a:ln>
        </p:spPr>
      </p:sp>
      <p:sp>
        <p:nvSpPr>
          <p:cNvPr name="TextBox 11" id="11"/>
          <p:cNvSpPr txBox="true"/>
          <p:nvPr/>
        </p:nvSpPr>
        <p:spPr>
          <a:xfrm rot="0">
            <a:off x="6433246" y="2904745"/>
            <a:ext cx="4281895" cy="2939102"/>
          </a:xfrm>
          <a:prstGeom prst="rect">
            <a:avLst/>
          </a:prstGeom>
        </p:spPr>
        <p:txBody>
          <a:bodyPr anchor="t" rtlCol="false" tIns="0" lIns="0" bIns="0" rIns="0">
            <a:spAutoFit/>
          </a:bodyPr>
          <a:lstStyle/>
          <a:p>
            <a:pPr algn="l">
              <a:lnSpc>
                <a:spcPts val="2327"/>
              </a:lnSpc>
              <a:spcBef>
                <a:spcPct val="0"/>
              </a:spcBef>
            </a:pPr>
            <a:r>
              <a:rPr lang="en-US" sz="1662" b="true">
                <a:solidFill>
                  <a:srgbClr val="000000"/>
                </a:solidFill>
                <a:latin typeface="DM Sans Bold"/>
                <a:ea typeface="DM Sans Bold"/>
                <a:cs typeface="DM Sans Bold"/>
                <a:sym typeface="DM Sans Bold"/>
              </a:rPr>
              <a:t>Dari visualisasi ini kita dapat mengetahui tiga alasan utama yang paling dominan dalam meningkatnya </a:t>
            </a:r>
            <a:r>
              <a:rPr lang="en-US" sz="1662" b="true">
                <a:solidFill>
                  <a:srgbClr val="FF3131"/>
                </a:solidFill>
                <a:latin typeface="DM Sans Bold"/>
                <a:ea typeface="DM Sans Bold"/>
                <a:cs typeface="DM Sans Bold"/>
                <a:sym typeface="DM Sans Bold"/>
              </a:rPr>
              <a:t>churn rate</a:t>
            </a:r>
            <a:r>
              <a:rPr lang="en-US" sz="1662">
                <a:solidFill>
                  <a:srgbClr val="000000"/>
                </a:solidFill>
                <a:latin typeface="DM Sans"/>
                <a:ea typeface="DM Sans"/>
                <a:cs typeface="DM Sans"/>
                <a:sym typeface="DM Sans"/>
              </a:rPr>
              <a:t>, pertama dimulai dari </a:t>
            </a:r>
            <a:r>
              <a:rPr lang="en-US" sz="1662" b="true">
                <a:solidFill>
                  <a:srgbClr val="000000"/>
                </a:solidFill>
                <a:latin typeface="DM Sans Bold"/>
                <a:ea typeface="DM Sans Bold"/>
                <a:cs typeface="DM Sans Bold"/>
                <a:sym typeface="DM Sans Bold"/>
              </a:rPr>
              <a:t>harga telepon atau paket data yang mahal,</a:t>
            </a:r>
            <a:r>
              <a:rPr lang="en-US" sz="1662">
                <a:solidFill>
                  <a:srgbClr val="000000"/>
                </a:solidFill>
                <a:latin typeface="DM Sans"/>
                <a:ea typeface="DM Sans"/>
                <a:cs typeface="DM Sans"/>
                <a:sym typeface="DM Sans"/>
              </a:rPr>
              <a:t> kedua terdapat </a:t>
            </a:r>
            <a:r>
              <a:rPr lang="en-US" sz="1662" b="true">
                <a:solidFill>
                  <a:srgbClr val="000000"/>
                </a:solidFill>
                <a:latin typeface="DM Sans Bold"/>
                <a:ea typeface="DM Sans Bold"/>
                <a:cs typeface="DM Sans Bold"/>
                <a:sym typeface="DM Sans Bold"/>
              </a:rPr>
              <a:t>penawaran dari kompetitor yang lebih menggiurkan</a:t>
            </a:r>
            <a:r>
              <a:rPr lang="en-US" sz="1662">
                <a:solidFill>
                  <a:srgbClr val="000000"/>
                </a:solidFill>
                <a:latin typeface="DM Sans"/>
                <a:ea typeface="DM Sans"/>
                <a:cs typeface="DM Sans"/>
                <a:sym typeface="DM Sans"/>
              </a:rPr>
              <a:t>, dan ketiga yaitu </a:t>
            </a:r>
            <a:r>
              <a:rPr lang="en-US" sz="1662" b="true">
                <a:solidFill>
                  <a:srgbClr val="000000"/>
                </a:solidFill>
                <a:latin typeface="DM Sans Bold"/>
                <a:ea typeface="DM Sans Bold"/>
                <a:cs typeface="DM Sans Bold"/>
                <a:sym typeface="DM Sans Bold"/>
              </a:rPr>
              <a:t>masalah jaringan</a:t>
            </a:r>
            <a:r>
              <a:rPr lang="en-US" sz="1662">
                <a:solidFill>
                  <a:srgbClr val="000000"/>
                </a:solidFill>
                <a:latin typeface="DM Sans"/>
                <a:ea typeface="DM Sans"/>
                <a:cs typeface="DM Sans"/>
                <a:sym typeface="DM Sans"/>
              </a:rPr>
              <a:t>. Ketiga permasalahan ini bisa menjadi concern perusahaan untuk dapat menekan angka churn rate.</a:t>
            </a:r>
          </a:p>
        </p:txBody>
      </p:sp>
      <p:pic>
        <p:nvPicPr>
          <p:cNvPr name="Picture 12" id="12"/>
          <p:cNvPicPr>
            <a:picLocks noChangeAspect="true"/>
          </p:cNvPicPr>
          <p:nvPr/>
        </p:nvPicPr>
        <p:blipFill>
          <a:blip r:embed="rId3"/>
          <a:stretch>
            <a:fillRect/>
          </a:stretch>
        </p:blipFill>
        <p:spPr>
          <a:xfrm rot="0">
            <a:off x="4575235" y="6274557"/>
            <a:ext cx="6698078" cy="5464436"/>
          </a:xfrm>
          <a:prstGeom prst="rect">
            <a:avLst/>
          </a:prstGeom>
        </p:spPr>
      </p:pic>
      <p:sp>
        <p:nvSpPr>
          <p:cNvPr name="AutoShape 13" id="13"/>
          <p:cNvSpPr/>
          <p:nvPr/>
        </p:nvSpPr>
        <p:spPr>
          <a:xfrm flipH="true" flipV="true">
            <a:off x="5088599" y="7117555"/>
            <a:ext cx="626401" cy="2660327"/>
          </a:xfrm>
          <a:prstGeom prst="line">
            <a:avLst/>
          </a:prstGeom>
          <a:ln cap="rnd" w="38100">
            <a:solidFill>
              <a:srgbClr val="EBC032"/>
            </a:solidFill>
            <a:prstDash val="lgDash"/>
            <a:headEnd type="none" len="sm" w="sm"/>
            <a:tailEnd type="arrow" len="sm" w="med"/>
          </a:ln>
        </p:spPr>
      </p:sp>
      <p:sp>
        <p:nvSpPr>
          <p:cNvPr name="TextBox 14" id="14"/>
          <p:cNvSpPr txBox="true"/>
          <p:nvPr/>
        </p:nvSpPr>
        <p:spPr>
          <a:xfrm rot="0">
            <a:off x="6665044" y="6548273"/>
            <a:ext cx="3621956" cy="540339"/>
          </a:xfrm>
          <a:prstGeom prst="rect">
            <a:avLst/>
          </a:prstGeom>
        </p:spPr>
        <p:txBody>
          <a:bodyPr anchor="t" rtlCol="false" tIns="0" lIns="0" bIns="0" rIns="0">
            <a:spAutoFit/>
          </a:bodyPr>
          <a:lstStyle/>
          <a:p>
            <a:pPr algn="ctr">
              <a:lnSpc>
                <a:spcPts val="2242"/>
              </a:lnSpc>
              <a:spcBef>
                <a:spcPct val="0"/>
              </a:spcBef>
            </a:pPr>
            <a:r>
              <a:rPr lang="en-US" sz="1601">
                <a:solidFill>
                  <a:srgbClr val="1A1A19"/>
                </a:solidFill>
                <a:latin typeface="Helvetica World"/>
                <a:ea typeface="Helvetica World"/>
                <a:cs typeface="Helvetica World"/>
                <a:sym typeface="Helvetica World"/>
              </a:rPr>
              <a:t>Subscription Plan of Customers Who Churned Due to High Call Tarifs</a:t>
            </a:r>
          </a:p>
        </p:txBody>
      </p:sp>
      <p:sp>
        <p:nvSpPr>
          <p:cNvPr name="TextBox 15" id="15"/>
          <p:cNvSpPr txBox="true"/>
          <p:nvPr/>
        </p:nvSpPr>
        <p:spPr>
          <a:xfrm rot="0">
            <a:off x="1256975" y="6959195"/>
            <a:ext cx="3731004" cy="3189931"/>
          </a:xfrm>
          <a:prstGeom prst="rect">
            <a:avLst/>
          </a:prstGeom>
        </p:spPr>
        <p:txBody>
          <a:bodyPr anchor="t" rtlCol="false" tIns="0" lIns="0" bIns="0" rIns="0">
            <a:spAutoFit/>
          </a:bodyPr>
          <a:lstStyle/>
          <a:p>
            <a:pPr algn="l">
              <a:lnSpc>
                <a:spcPts val="2152"/>
              </a:lnSpc>
              <a:spcBef>
                <a:spcPct val="0"/>
              </a:spcBef>
            </a:pPr>
            <a:r>
              <a:rPr lang="en-US" sz="1537">
                <a:solidFill>
                  <a:srgbClr val="000000"/>
                </a:solidFill>
                <a:latin typeface="DM Sans"/>
                <a:ea typeface="DM Sans"/>
                <a:cs typeface="DM Sans"/>
                <a:sym typeface="DM Sans"/>
              </a:rPr>
              <a:t>Dari visualisasi ini, terlihat bahwa paket </a:t>
            </a:r>
            <a:r>
              <a:rPr lang="en-US" sz="1537" b="true">
                <a:solidFill>
                  <a:srgbClr val="000000"/>
                </a:solidFill>
                <a:latin typeface="DM Sans Bold"/>
                <a:ea typeface="DM Sans Bold"/>
                <a:cs typeface="DM Sans Bold"/>
                <a:sym typeface="DM Sans Bold"/>
              </a:rPr>
              <a:t>60GB Monthly Broadband</a:t>
            </a:r>
            <a:r>
              <a:rPr lang="en-US" sz="1537">
                <a:solidFill>
                  <a:srgbClr val="000000"/>
                </a:solidFill>
                <a:latin typeface="DM Sans"/>
                <a:ea typeface="DM Sans"/>
                <a:cs typeface="DM Sans"/>
                <a:sym typeface="DM Sans"/>
              </a:rPr>
              <a:t> d</a:t>
            </a:r>
            <a:r>
              <a:rPr lang="en-US" sz="1537">
                <a:solidFill>
                  <a:srgbClr val="000000"/>
                </a:solidFill>
                <a:latin typeface="DM Sans"/>
                <a:ea typeface="DM Sans"/>
                <a:cs typeface="DM Sans"/>
                <a:sym typeface="DM Sans"/>
              </a:rPr>
              <a:t>an</a:t>
            </a:r>
            <a:r>
              <a:rPr lang="en-US" sz="1537">
                <a:solidFill>
                  <a:srgbClr val="000000"/>
                </a:solidFill>
                <a:latin typeface="DM Sans"/>
                <a:ea typeface="DM Sans"/>
                <a:cs typeface="DM Sans"/>
                <a:sym typeface="DM Sans"/>
              </a:rPr>
              <a:t> </a:t>
            </a:r>
            <a:r>
              <a:rPr lang="en-US" sz="1537" b="true">
                <a:solidFill>
                  <a:srgbClr val="000000"/>
                </a:solidFill>
                <a:latin typeface="DM Sans Bold"/>
                <a:ea typeface="DM Sans Bold"/>
                <a:cs typeface="DM Sans Bold"/>
                <a:sym typeface="DM Sans Bold"/>
              </a:rPr>
              <a:t>150GB FUP Monthly Unlimited</a:t>
            </a:r>
            <a:r>
              <a:rPr lang="en-US" sz="1537">
                <a:solidFill>
                  <a:srgbClr val="000000"/>
                </a:solidFill>
                <a:latin typeface="DM Sans"/>
                <a:ea typeface="DM Sans"/>
                <a:cs typeface="DM Sans"/>
                <a:sym typeface="DM Sans"/>
              </a:rPr>
              <a:t> j</a:t>
            </a:r>
            <a:r>
              <a:rPr lang="en-US" sz="1537">
                <a:solidFill>
                  <a:srgbClr val="000000"/>
                </a:solidFill>
                <a:latin typeface="DM Sans"/>
                <a:ea typeface="DM Sans"/>
                <a:cs typeface="DM Sans"/>
                <a:sym typeface="DM Sans"/>
              </a:rPr>
              <a:t>a</a:t>
            </a:r>
            <a:r>
              <a:rPr lang="en-US" sz="1537">
                <a:solidFill>
                  <a:srgbClr val="000000"/>
                </a:solidFill>
                <a:latin typeface="DM Sans"/>
                <a:ea typeface="DM Sans"/>
                <a:cs typeface="DM Sans"/>
                <a:sym typeface="DM Sans"/>
              </a:rPr>
              <a:t>di</a:t>
            </a:r>
            <a:r>
              <a:rPr lang="en-US" sz="1537">
                <a:solidFill>
                  <a:srgbClr val="000000"/>
                </a:solidFill>
                <a:latin typeface="DM Sans"/>
                <a:ea typeface="DM Sans"/>
                <a:cs typeface="DM Sans"/>
                <a:sym typeface="DM Sans"/>
              </a:rPr>
              <a:t> </a:t>
            </a:r>
            <a:r>
              <a:rPr lang="en-US" sz="1537">
                <a:solidFill>
                  <a:srgbClr val="000000"/>
                </a:solidFill>
                <a:latin typeface="DM Sans"/>
                <a:ea typeface="DM Sans"/>
                <a:cs typeface="DM Sans"/>
                <a:sym typeface="DM Sans"/>
              </a:rPr>
              <a:t>y</a:t>
            </a:r>
            <a:r>
              <a:rPr lang="en-US" sz="1537">
                <a:solidFill>
                  <a:srgbClr val="000000"/>
                </a:solidFill>
                <a:latin typeface="DM Sans"/>
                <a:ea typeface="DM Sans"/>
                <a:cs typeface="DM Sans"/>
                <a:sym typeface="DM Sans"/>
              </a:rPr>
              <a:t>ang</a:t>
            </a:r>
            <a:r>
              <a:rPr lang="en-US" sz="1537">
                <a:solidFill>
                  <a:srgbClr val="000000"/>
                </a:solidFill>
                <a:latin typeface="DM Sans"/>
                <a:ea typeface="DM Sans"/>
                <a:cs typeface="DM Sans"/>
                <a:sym typeface="DM Sans"/>
              </a:rPr>
              <a:t> p</a:t>
            </a:r>
            <a:r>
              <a:rPr lang="en-US" sz="1537">
                <a:solidFill>
                  <a:srgbClr val="000000"/>
                </a:solidFill>
                <a:latin typeface="DM Sans"/>
                <a:ea typeface="DM Sans"/>
                <a:cs typeface="DM Sans"/>
                <a:sym typeface="DM Sans"/>
              </a:rPr>
              <a:t>a</a:t>
            </a:r>
            <a:r>
              <a:rPr lang="en-US" sz="1537">
                <a:solidFill>
                  <a:srgbClr val="000000"/>
                </a:solidFill>
                <a:latin typeface="DM Sans"/>
                <a:ea typeface="DM Sans"/>
                <a:cs typeface="DM Sans"/>
                <a:sym typeface="DM Sans"/>
              </a:rPr>
              <a:t>li</a:t>
            </a:r>
            <a:r>
              <a:rPr lang="en-US" sz="1537">
                <a:solidFill>
                  <a:srgbClr val="000000"/>
                </a:solidFill>
                <a:latin typeface="DM Sans"/>
                <a:ea typeface="DM Sans"/>
                <a:cs typeface="DM Sans"/>
                <a:sym typeface="DM Sans"/>
              </a:rPr>
              <a:t>n</a:t>
            </a:r>
            <a:r>
              <a:rPr lang="en-US" sz="1537">
                <a:solidFill>
                  <a:srgbClr val="000000"/>
                </a:solidFill>
                <a:latin typeface="DM Sans"/>
                <a:ea typeface="DM Sans"/>
                <a:cs typeface="DM Sans"/>
                <a:sym typeface="DM Sans"/>
              </a:rPr>
              <a:t>g</a:t>
            </a:r>
            <a:r>
              <a:rPr lang="en-US" sz="1537">
                <a:solidFill>
                  <a:srgbClr val="000000"/>
                </a:solidFill>
                <a:latin typeface="DM Sans"/>
                <a:ea typeface="DM Sans"/>
                <a:cs typeface="DM Sans"/>
                <a:sym typeface="DM Sans"/>
              </a:rPr>
              <a:t> </a:t>
            </a:r>
            <a:r>
              <a:rPr lang="en-US" sz="1537">
                <a:solidFill>
                  <a:srgbClr val="000000"/>
                </a:solidFill>
                <a:latin typeface="DM Sans"/>
                <a:ea typeface="DM Sans"/>
                <a:cs typeface="DM Sans"/>
                <a:sym typeface="DM Sans"/>
              </a:rPr>
              <a:t>ban</a:t>
            </a:r>
            <a:r>
              <a:rPr lang="en-US" sz="1537">
                <a:solidFill>
                  <a:srgbClr val="000000"/>
                </a:solidFill>
                <a:latin typeface="DM Sans"/>
                <a:ea typeface="DM Sans"/>
                <a:cs typeface="DM Sans"/>
                <a:sym typeface="DM Sans"/>
              </a:rPr>
              <a:t>ya</a:t>
            </a:r>
            <a:r>
              <a:rPr lang="en-US" sz="1537">
                <a:solidFill>
                  <a:srgbClr val="000000"/>
                </a:solidFill>
                <a:latin typeface="DM Sans"/>
                <a:ea typeface="DM Sans"/>
                <a:cs typeface="DM Sans"/>
                <a:sym typeface="DM Sans"/>
              </a:rPr>
              <a:t>k diti</a:t>
            </a:r>
            <a:r>
              <a:rPr lang="en-US" sz="1537">
                <a:solidFill>
                  <a:srgbClr val="000000"/>
                </a:solidFill>
                <a:latin typeface="DM Sans"/>
                <a:ea typeface="DM Sans"/>
                <a:cs typeface="DM Sans"/>
                <a:sym typeface="DM Sans"/>
              </a:rPr>
              <a:t>ng</a:t>
            </a:r>
            <a:r>
              <a:rPr lang="en-US" sz="1537">
                <a:solidFill>
                  <a:srgbClr val="000000"/>
                </a:solidFill>
                <a:latin typeface="DM Sans"/>
                <a:ea typeface="DM Sans"/>
                <a:cs typeface="DM Sans"/>
                <a:sym typeface="DM Sans"/>
              </a:rPr>
              <a:t>galkan</a:t>
            </a:r>
            <a:r>
              <a:rPr lang="en-US" sz="1537">
                <a:solidFill>
                  <a:srgbClr val="000000"/>
                </a:solidFill>
                <a:latin typeface="DM Sans"/>
                <a:ea typeface="DM Sans"/>
                <a:cs typeface="DM Sans"/>
                <a:sym typeface="DM Sans"/>
              </a:rPr>
              <a:t> </a:t>
            </a:r>
            <a:r>
              <a:rPr lang="en-US" sz="1537">
                <a:solidFill>
                  <a:srgbClr val="000000"/>
                </a:solidFill>
                <a:latin typeface="DM Sans"/>
                <a:ea typeface="DM Sans"/>
                <a:cs typeface="DM Sans"/>
                <a:sym typeface="DM Sans"/>
              </a:rPr>
              <a:t>ka</a:t>
            </a:r>
            <a:r>
              <a:rPr lang="en-US" sz="1537">
                <a:solidFill>
                  <a:srgbClr val="000000"/>
                </a:solidFill>
                <a:latin typeface="DM Sans"/>
                <a:ea typeface="DM Sans"/>
                <a:cs typeface="DM Sans"/>
                <a:sym typeface="DM Sans"/>
              </a:rPr>
              <a:t>r</a:t>
            </a:r>
            <a:r>
              <a:rPr lang="en-US" sz="1537">
                <a:solidFill>
                  <a:srgbClr val="000000"/>
                </a:solidFill>
                <a:latin typeface="DM Sans"/>
                <a:ea typeface="DM Sans"/>
                <a:cs typeface="DM Sans"/>
                <a:sym typeface="DM Sans"/>
              </a:rPr>
              <a:t>en</a:t>
            </a:r>
            <a:r>
              <a:rPr lang="en-US" sz="1537">
                <a:solidFill>
                  <a:srgbClr val="000000"/>
                </a:solidFill>
                <a:latin typeface="DM Sans"/>
                <a:ea typeface="DM Sans"/>
                <a:cs typeface="DM Sans"/>
                <a:sym typeface="DM Sans"/>
              </a:rPr>
              <a:t>a </a:t>
            </a:r>
            <a:r>
              <a:rPr lang="en-US" sz="1537" b="true">
                <a:solidFill>
                  <a:srgbClr val="000000"/>
                </a:solidFill>
                <a:latin typeface="DM Sans Bold"/>
                <a:ea typeface="DM Sans Bold"/>
                <a:cs typeface="DM Sans Bold"/>
                <a:sym typeface="DM Sans Bold"/>
              </a:rPr>
              <a:t>tarif nelpon  yang mahal</a:t>
            </a:r>
            <a:r>
              <a:rPr lang="en-US" sz="1537">
                <a:solidFill>
                  <a:srgbClr val="000000"/>
                </a:solidFill>
                <a:latin typeface="DM Sans"/>
                <a:ea typeface="DM Sans"/>
                <a:cs typeface="DM Sans"/>
                <a:sym typeface="DM Sans"/>
              </a:rPr>
              <a:t>. Ini menunjukkan bahwa meskipun pelanggan sudah ambil paket besar, mereka masih merasa tarif komu</a:t>
            </a:r>
            <a:r>
              <a:rPr lang="en-US" sz="1537">
                <a:solidFill>
                  <a:srgbClr val="000000"/>
                </a:solidFill>
                <a:latin typeface="DM Sans"/>
                <a:ea typeface="DM Sans"/>
                <a:cs typeface="DM Sans"/>
                <a:sym typeface="DM Sans"/>
              </a:rPr>
              <a:t>ni</a:t>
            </a:r>
            <a:r>
              <a:rPr lang="en-US" sz="1537">
                <a:solidFill>
                  <a:srgbClr val="000000"/>
                </a:solidFill>
                <a:latin typeface="DM Sans"/>
                <a:ea typeface="DM Sans"/>
                <a:cs typeface="DM Sans"/>
                <a:sym typeface="DM Sans"/>
              </a:rPr>
              <a:t>k</a:t>
            </a:r>
            <a:r>
              <a:rPr lang="en-US" sz="1537">
                <a:solidFill>
                  <a:srgbClr val="000000"/>
                </a:solidFill>
                <a:latin typeface="DM Sans"/>
                <a:ea typeface="DM Sans"/>
                <a:cs typeface="DM Sans"/>
                <a:sym typeface="DM Sans"/>
              </a:rPr>
              <a:t>a</a:t>
            </a:r>
            <a:r>
              <a:rPr lang="en-US" sz="1537">
                <a:solidFill>
                  <a:srgbClr val="000000"/>
                </a:solidFill>
                <a:latin typeface="DM Sans"/>
                <a:ea typeface="DM Sans"/>
                <a:cs typeface="DM Sans"/>
                <a:sym typeface="DM Sans"/>
              </a:rPr>
              <a:t>s</a:t>
            </a:r>
            <a:r>
              <a:rPr lang="en-US" sz="1537">
                <a:solidFill>
                  <a:srgbClr val="000000"/>
                </a:solidFill>
                <a:latin typeface="DM Sans"/>
                <a:ea typeface="DM Sans"/>
                <a:cs typeface="DM Sans"/>
                <a:sym typeface="DM Sans"/>
              </a:rPr>
              <a:t>i </a:t>
            </a:r>
            <a:r>
              <a:rPr lang="en-US" sz="1537">
                <a:solidFill>
                  <a:srgbClr val="000000"/>
                </a:solidFill>
                <a:latin typeface="DM Sans"/>
                <a:ea typeface="DM Sans"/>
                <a:cs typeface="DM Sans"/>
                <a:sym typeface="DM Sans"/>
              </a:rPr>
              <a:t>t</a:t>
            </a:r>
            <a:r>
              <a:rPr lang="en-US" sz="1537">
                <a:solidFill>
                  <a:srgbClr val="000000"/>
                </a:solidFill>
                <a:latin typeface="DM Sans"/>
                <a:ea typeface="DM Sans"/>
                <a:cs typeface="DM Sans"/>
                <a:sym typeface="DM Sans"/>
              </a:rPr>
              <a:t>i</a:t>
            </a:r>
            <a:r>
              <a:rPr lang="en-US" sz="1537">
                <a:solidFill>
                  <a:srgbClr val="000000"/>
                </a:solidFill>
                <a:latin typeface="DM Sans"/>
                <a:ea typeface="DM Sans"/>
                <a:cs typeface="DM Sans"/>
                <a:sym typeface="DM Sans"/>
              </a:rPr>
              <a:t>d</a:t>
            </a:r>
            <a:r>
              <a:rPr lang="en-US" sz="1537">
                <a:solidFill>
                  <a:srgbClr val="000000"/>
                </a:solidFill>
                <a:latin typeface="DM Sans"/>
                <a:ea typeface="DM Sans"/>
                <a:cs typeface="DM Sans"/>
                <a:sym typeface="DM Sans"/>
              </a:rPr>
              <a:t>a</a:t>
            </a:r>
            <a:r>
              <a:rPr lang="en-US" sz="1537">
                <a:solidFill>
                  <a:srgbClr val="000000"/>
                </a:solidFill>
                <a:latin typeface="DM Sans"/>
                <a:ea typeface="DM Sans"/>
                <a:cs typeface="DM Sans"/>
                <a:sym typeface="DM Sans"/>
              </a:rPr>
              <a:t>k</a:t>
            </a:r>
            <a:r>
              <a:rPr lang="en-US" sz="1537">
                <a:solidFill>
                  <a:srgbClr val="000000"/>
                </a:solidFill>
                <a:latin typeface="DM Sans"/>
                <a:ea typeface="DM Sans"/>
                <a:cs typeface="DM Sans"/>
                <a:sym typeface="DM Sans"/>
              </a:rPr>
              <a:t> </a:t>
            </a:r>
            <a:r>
              <a:rPr lang="en-US" sz="1537">
                <a:solidFill>
                  <a:srgbClr val="000000"/>
                </a:solidFill>
                <a:latin typeface="DM Sans"/>
                <a:ea typeface="DM Sans"/>
                <a:cs typeface="DM Sans"/>
                <a:sym typeface="DM Sans"/>
              </a:rPr>
              <a:t>se</a:t>
            </a:r>
            <a:r>
              <a:rPr lang="en-US" sz="1537">
                <a:solidFill>
                  <a:srgbClr val="000000"/>
                </a:solidFill>
                <a:latin typeface="DM Sans"/>
                <a:ea typeface="DM Sans"/>
                <a:cs typeface="DM Sans"/>
                <a:sym typeface="DM Sans"/>
              </a:rPr>
              <a:t>p</a:t>
            </a:r>
            <a:r>
              <a:rPr lang="en-US" sz="1537">
                <a:solidFill>
                  <a:srgbClr val="000000"/>
                </a:solidFill>
                <a:latin typeface="DM Sans"/>
                <a:ea typeface="DM Sans"/>
                <a:cs typeface="DM Sans"/>
                <a:sym typeface="DM Sans"/>
              </a:rPr>
              <a:t>ada</a:t>
            </a:r>
            <a:r>
              <a:rPr lang="en-US" sz="1537">
                <a:solidFill>
                  <a:srgbClr val="000000"/>
                </a:solidFill>
                <a:latin typeface="DM Sans"/>
                <a:ea typeface="DM Sans"/>
                <a:cs typeface="DM Sans"/>
                <a:sym typeface="DM Sans"/>
              </a:rPr>
              <a:t>n</a:t>
            </a:r>
            <a:r>
              <a:rPr lang="en-US" sz="1537">
                <a:solidFill>
                  <a:srgbClr val="000000"/>
                </a:solidFill>
                <a:latin typeface="DM Sans"/>
                <a:ea typeface="DM Sans"/>
                <a:cs typeface="DM Sans"/>
                <a:sym typeface="DM Sans"/>
              </a:rPr>
              <a:t>. Ar</a:t>
            </a:r>
            <a:r>
              <a:rPr lang="en-US" sz="1537">
                <a:solidFill>
                  <a:srgbClr val="000000"/>
                </a:solidFill>
                <a:latin typeface="DM Sans"/>
                <a:ea typeface="DM Sans"/>
                <a:cs typeface="DM Sans"/>
                <a:sym typeface="DM Sans"/>
              </a:rPr>
              <a:t>tin</a:t>
            </a:r>
            <a:r>
              <a:rPr lang="en-US" sz="1537">
                <a:solidFill>
                  <a:srgbClr val="000000"/>
                </a:solidFill>
                <a:latin typeface="DM Sans"/>
                <a:ea typeface="DM Sans"/>
                <a:cs typeface="DM Sans"/>
                <a:sym typeface="DM Sans"/>
              </a:rPr>
              <a:t>y</a:t>
            </a:r>
            <a:r>
              <a:rPr lang="en-US" sz="1537">
                <a:solidFill>
                  <a:srgbClr val="000000"/>
                </a:solidFill>
                <a:latin typeface="DM Sans"/>
                <a:ea typeface="DM Sans"/>
                <a:cs typeface="DM Sans"/>
                <a:sym typeface="DM Sans"/>
              </a:rPr>
              <a:t>a</a:t>
            </a:r>
            <a:r>
              <a:rPr lang="en-US" sz="1537">
                <a:solidFill>
                  <a:srgbClr val="000000"/>
                </a:solidFill>
                <a:latin typeface="DM Sans"/>
                <a:ea typeface="DM Sans"/>
                <a:cs typeface="DM Sans"/>
                <a:sym typeface="DM Sans"/>
              </a:rPr>
              <a:t>,</a:t>
            </a:r>
            <a:r>
              <a:rPr lang="en-US" sz="1537">
                <a:solidFill>
                  <a:srgbClr val="000000"/>
                </a:solidFill>
                <a:latin typeface="DM Sans"/>
                <a:ea typeface="DM Sans"/>
                <a:cs typeface="DM Sans"/>
                <a:sym typeface="DM Sans"/>
              </a:rPr>
              <a:t> </a:t>
            </a:r>
            <a:r>
              <a:rPr lang="en-US" sz="1537" b="true">
                <a:solidFill>
                  <a:srgbClr val="000000"/>
                </a:solidFill>
                <a:latin typeface="DM Sans Bold"/>
                <a:ea typeface="DM Sans Bold"/>
                <a:cs typeface="DM Sans Bold"/>
                <a:sym typeface="DM Sans Bold"/>
              </a:rPr>
              <a:t>perlu evaluasi khusus pada paket-paket ini.</a:t>
            </a:r>
            <a:r>
              <a:rPr lang="en-US" sz="1537">
                <a:solidFill>
                  <a:srgbClr val="000000"/>
                </a:solidFill>
                <a:latin typeface="DM Sans"/>
                <a:ea typeface="DM Sans"/>
                <a:cs typeface="DM Sans"/>
                <a:sym typeface="DM Sans"/>
              </a:rPr>
              <a:t> Mu</a:t>
            </a:r>
            <a:r>
              <a:rPr lang="en-US" sz="1537">
                <a:solidFill>
                  <a:srgbClr val="000000"/>
                </a:solidFill>
                <a:latin typeface="DM Sans"/>
                <a:ea typeface="DM Sans"/>
                <a:cs typeface="DM Sans"/>
                <a:sym typeface="DM Sans"/>
              </a:rPr>
              <a:t>ng</a:t>
            </a:r>
            <a:r>
              <a:rPr lang="en-US" sz="1537">
                <a:solidFill>
                  <a:srgbClr val="000000"/>
                </a:solidFill>
                <a:latin typeface="DM Sans"/>
                <a:ea typeface="DM Sans"/>
                <a:cs typeface="DM Sans"/>
                <a:sym typeface="DM Sans"/>
              </a:rPr>
              <a:t>k</a:t>
            </a:r>
            <a:r>
              <a:rPr lang="en-US" sz="1537">
                <a:solidFill>
                  <a:srgbClr val="000000"/>
                </a:solidFill>
                <a:latin typeface="DM Sans"/>
                <a:ea typeface="DM Sans"/>
                <a:cs typeface="DM Sans"/>
                <a:sym typeface="DM Sans"/>
              </a:rPr>
              <a:t>in dengan me</a:t>
            </a:r>
            <a:r>
              <a:rPr lang="en-US" sz="1537">
                <a:solidFill>
                  <a:srgbClr val="000000"/>
                </a:solidFill>
                <a:latin typeface="DM Sans"/>
                <a:ea typeface="DM Sans"/>
                <a:cs typeface="DM Sans"/>
                <a:sym typeface="DM Sans"/>
              </a:rPr>
              <a:t>nambah</a:t>
            </a:r>
            <a:r>
              <a:rPr lang="en-US" sz="1537">
                <a:solidFill>
                  <a:srgbClr val="000000"/>
                </a:solidFill>
                <a:latin typeface="DM Sans"/>
                <a:ea typeface="DM Sans"/>
                <a:cs typeface="DM Sans"/>
                <a:sym typeface="DM Sans"/>
              </a:rPr>
              <a:t>ka</a:t>
            </a:r>
            <a:r>
              <a:rPr lang="en-US" sz="1537">
                <a:solidFill>
                  <a:srgbClr val="000000"/>
                </a:solidFill>
                <a:latin typeface="DM Sans"/>
                <a:ea typeface="DM Sans"/>
                <a:cs typeface="DM Sans"/>
                <a:sym typeface="DM Sans"/>
              </a:rPr>
              <a:t>n</a:t>
            </a:r>
            <a:r>
              <a:rPr lang="en-US" sz="1537">
                <a:solidFill>
                  <a:srgbClr val="000000"/>
                </a:solidFill>
                <a:latin typeface="DM Sans"/>
                <a:ea typeface="DM Sans"/>
                <a:cs typeface="DM Sans"/>
                <a:sym typeface="DM Sans"/>
              </a:rPr>
              <a:t> b</a:t>
            </a:r>
            <a:r>
              <a:rPr lang="en-US" sz="1537">
                <a:solidFill>
                  <a:srgbClr val="000000"/>
                </a:solidFill>
                <a:latin typeface="DM Sans"/>
                <a:ea typeface="DM Sans"/>
                <a:cs typeface="DM Sans"/>
                <a:sym typeface="DM Sans"/>
              </a:rPr>
              <a:t>onus nelpon </a:t>
            </a:r>
            <a:r>
              <a:rPr lang="en-US" sz="1537">
                <a:solidFill>
                  <a:srgbClr val="000000"/>
                </a:solidFill>
                <a:latin typeface="DM Sans"/>
                <a:ea typeface="DM Sans"/>
                <a:cs typeface="DM Sans"/>
                <a:sym typeface="DM Sans"/>
              </a:rPr>
              <a:t>a</a:t>
            </a:r>
            <a:r>
              <a:rPr lang="en-US" sz="1537">
                <a:solidFill>
                  <a:srgbClr val="000000"/>
                </a:solidFill>
                <a:latin typeface="DM Sans"/>
                <a:ea typeface="DM Sans"/>
                <a:cs typeface="DM Sans"/>
                <a:sym typeface="DM Sans"/>
              </a:rPr>
              <a:t>t</a:t>
            </a:r>
            <a:r>
              <a:rPr lang="en-US" sz="1537">
                <a:solidFill>
                  <a:srgbClr val="000000"/>
                </a:solidFill>
                <a:latin typeface="DM Sans"/>
                <a:ea typeface="DM Sans"/>
                <a:cs typeface="DM Sans"/>
                <a:sym typeface="DM Sans"/>
              </a:rPr>
              <a:t>a</a:t>
            </a:r>
            <a:r>
              <a:rPr lang="en-US" sz="1537">
                <a:solidFill>
                  <a:srgbClr val="000000"/>
                </a:solidFill>
                <a:latin typeface="DM Sans"/>
                <a:ea typeface="DM Sans"/>
                <a:cs typeface="DM Sans"/>
                <a:sym typeface="DM Sans"/>
              </a:rPr>
              <a:t>u mengkaji ulang harga agar lebih sesuai ekspektasi pelanggan.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BFB"/>
        </a:solidFill>
      </p:bgPr>
    </p:bg>
    <p:spTree>
      <p:nvGrpSpPr>
        <p:cNvPr id="1" name=""/>
        <p:cNvGrpSpPr/>
        <p:nvPr/>
      </p:nvGrpSpPr>
      <p:grpSpPr>
        <a:xfrm>
          <a:off x="0" y="0"/>
          <a:ext cx="0" cy="0"/>
          <a:chOff x="0" y="0"/>
          <a:chExt cx="0" cy="0"/>
        </a:xfrm>
      </p:grpSpPr>
      <p:grpSp>
        <p:nvGrpSpPr>
          <p:cNvPr name="Group 2" id="2"/>
          <p:cNvGrpSpPr/>
          <p:nvPr/>
        </p:nvGrpSpPr>
        <p:grpSpPr>
          <a:xfrm rot="0">
            <a:off x="1143000" y="1525416"/>
            <a:ext cx="5165176" cy="858312"/>
            <a:chOff x="0" y="0"/>
            <a:chExt cx="6886901" cy="1144416"/>
          </a:xfrm>
        </p:grpSpPr>
        <p:grpSp>
          <p:nvGrpSpPr>
            <p:cNvPr name="Group 3" id="3"/>
            <p:cNvGrpSpPr/>
            <p:nvPr/>
          </p:nvGrpSpPr>
          <p:grpSpPr>
            <a:xfrm rot="0">
              <a:off x="0" y="0"/>
              <a:ext cx="6886901" cy="1144416"/>
              <a:chOff x="0" y="0"/>
              <a:chExt cx="1224338" cy="203452"/>
            </a:xfrm>
          </p:grpSpPr>
          <p:sp>
            <p:nvSpPr>
              <p:cNvPr name="Freeform 4" id="4"/>
              <p:cNvSpPr/>
              <p:nvPr/>
            </p:nvSpPr>
            <p:spPr>
              <a:xfrm flipH="false" flipV="false" rot="0">
                <a:off x="0" y="0"/>
                <a:ext cx="1224338" cy="203452"/>
              </a:xfrm>
              <a:custGeom>
                <a:avLst/>
                <a:gdLst/>
                <a:ahLst/>
                <a:cxnLst/>
                <a:rect r="r" b="b" t="t" l="l"/>
                <a:pathLst>
                  <a:path h="203452" w="1224338">
                    <a:moveTo>
                      <a:pt x="34474" y="0"/>
                    </a:moveTo>
                    <a:lnTo>
                      <a:pt x="1189864" y="0"/>
                    </a:lnTo>
                    <a:cubicBezTo>
                      <a:pt x="1208904" y="0"/>
                      <a:pt x="1224338" y="15435"/>
                      <a:pt x="1224338" y="34474"/>
                    </a:cubicBezTo>
                    <a:lnTo>
                      <a:pt x="1224338" y="168978"/>
                    </a:lnTo>
                    <a:cubicBezTo>
                      <a:pt x="1224338" y="178121"/>
                      <a:pt x="1220706" y="186889"/>
                      <a:pt x="1214241" y="193355"/>
                    </a:cubicBezTo>
                    <a:cubicBezTo>
                      <a:pt x="1207776" y="199820"/>
                      <a:pt x="1199007" y="203452"/>
                      <a:pt x="1189864" y="203452"/>
                    </a:cubicBezTo>
                    <a:lnTo>
                      <a:pt x="34474" y="203452"/>
                    </a:lnTo>
                    <a:cubicBezTo>
                      <a:pt x="15435" y="203452"/>
                      <a:pt x="0" y="188017"/>
                      <a:pt x="0" y="168978"/>
                    </a:cubicBezTo>
                    <a:lnTo>
                      <a:pt x="0" y="34474"/>
                    </a:lnTo>
                    <a:cubicBezTo>
                      <a:pt x="0" y="25331"/>
                      <a:pt x="3632" y="16562"/>
                      <a:pt x="10097" y="10097"/>
                    </a:cubicBezTo>
                    <a:cubicBezTo>
                      <a:pt x="16562" y="3632"/>
                      <a:pt x="25331" y="0"/>
                      <a:pt x="34474" y="0"/>
                    </a:cubicBezTo>
                    <a:close/>
                  </a:path>
                </a:pathLst>
              </a:custGeom>
              <a:solidFill>
                <a:srgbClr val="EBC032"/>
              </a:solidFill>
            </p:spPr>
          </p:sp>
          <p:sp>
            <p:nvSpPr>
              <p:cNvPr name="TextBox 5" id="5"/>
              <p:cNvSpPr txBox="true"/>
              <p:nvPr/>
            </p:nvSpPr>
            <p:spPr>
              <a:xfrm>
                <a:off x="0" y="-38100"/>
                <a:ext cx="1224338" cy="241552"/>
              </a:xfrm>
              <a:prstGeom prst="rect">
                <a:avLst/>
              </a:prstGeom>
            </p:spPr>
            <p:txBody>
              <a:bodyPr anchor="ctr" rtlCol="false" tIns="50800" lIns="50800" bIns="50800" rIns="50800"/>
              <a:lstStyle/>
              <a:p>
                <a:pPr algn="ctr">
                  <a:lnSpc>
                    <a:spcPts val="3079"/>
                  </a:lnSpc>
                  <a:spcBef>
                    <a:spcPct val="0"/>
                  </a:spcBef>
                </a:pPr>
              </a:p>
            </p:txBody>
          </p:sp>
        </p:grpSp>
        <p:sp>
          <p:nvSpPr>
            <p:cNvPr name="TextBox 6" id="6"/>
            <p:cNvSpPr txBox="true"/>
            <p:nvPr/>
          </p:nvSpPr>
          <p:spPr>
            <a:xfrm rot="0">
              <a:off x="301633" y="160728"/>
              <a:ext cx="6283635" cy="765810"/>
            </a:xfrm>
            <a:prstGeom prst="rect">
              <a:avLst/>
            </a:prstGeom>
          </p:spPr>
          <p:txBody>
            <a:bodyPr anchor="t" rtlCol="false" tIns="0" lIns="0" bIns="0" rIns="0">
              <a:spAutoFit/>
            </a:bodyPr>
            <a:lstStyle/>
            <a:p>
              <a:pPr algn="ctr">
                <a:lnSpc>
                  <a:spcPts val="4480"/>
                </a:lnSpc>
                <a:spcBef>
                  <a:spcPct val="0"/>
                </a:spcBef>
              </a:pPr>
              <a:r>
                <a:rPr lang="en-US" b="true" sz="3200">
                  <a:solidFill>
                    <a:srgbClr val="1A1A19"/>
                  </a:solidFill>
                  <a:latin typeface="Helvetica World Bold"/>
                  <a:ea typeface="Helvetica World Bold"/>
                  <a:cs typeface="Helvetica World Bold"/>
                  <a:sym typeface="Helvetica World Bold"/>
                </a:rPr>
                <a:t>Data Insight</a:t>
              </a:r>
            </a:p>
          </p:txBody>
        </p:sp>
      </p:grpSp>
      <p:pic>
        <p:nvPicPr>
          <p:cNvPr name="Picture 7" id="7"/>
          <p:cNvPicPr>
            <a:picLocks noChangeAspect="true"/>
          </p:cNvPicPr>
          <p:nvPr/>
        </p:nvPicPr>
        <p:blipFill>
          <a:blip r:embed="rId2"/>
          <a:stretch>
            <a:fillRect/>
          </a:stretch>
        </p:blipFill>
        <p:spPr>
          <a:xfrm rot="0">
            <a:off x="852569" y="2866074"/>
            <a:ext cx="5391324" cy="3970506"/>
          </a:xfrm>
          <a:prstGeom prst="rect">
            <a:avLst/>
          </a:prstGeom>
        </p:spPr>
      </p:pic>
      <p:sp>
        <p:nvSpPr>
          <p:cNvPr name="Freeform 8" id="8"/>
          <p:cNvSpPr/>
          <p:nvPr/>
        </p:nvSpPr>
        <p:spPr>
          <a:xfrm flipH="false" flipV="false" rot="0">
            <a:off x="5909039" y="3315351"/>
            <a:ext cx="4219115" cy="3157618"/>
          </a:xfrm>
          <a:custGeom>
            <a:avLst/>
            <a:gdLst/>
            <a:ahLst/>
            <a:cxnLst/>
            <a:rect r="r" b="b" t="t" l="l"/>
            <a:pathLst>
              <a:path h="3157618" w="4219115">
                <a:moveTo>
                  <a:pt x="0" y="0"/>
                </a:moveTo>
                <a:lnTo>
                  <a:pt x="4219115" y="0"/>
                </a:lnTo>
                <a:lnTo>
                  <a:pt x="4219115" y="3157618"/>
                </a:lnTo>
                <a:lnTo>
                  <a:pt x="0" y="3157618"/>
                </a:lnTo>
                <a:lnTo>
                  <a:pt x="0" y="0"/>
                </a:lnTo>
                <a:close/>
              </a:path>
            </a:pathLst>
          </a:custGeom>
          <a:blipFill>
            <a:blip r:embed="rId3"/>
            <a:stretch>
              <a:fillRect l="-75" t="0" r="-75" b="0"/>
            </a:stretch>
          </a:blipFill>
        </p:spPr>
      </p:sp>
      <p:sp>
        <p:nvSpPr>
          <p:cNvPr name="TextBox 9" id="9"/>
          <p:cNvSpPr txBox="true"/>
          <p:nvPr/>
        </p:nvSpPr>
        <p:spPr>
          <a:xfrm rot="0">
            <a:off x="8714277" y="705213"/>
            <a:ext cx="1572723" cy="437787"/>
          </a:xfrm>
          <a:prstGeom prst="rect">
            <a:avLst/>
          </a:prstGeom>
        </p:spPr>
        <p:txBody>
          <a:bodyPr anchor="t" rtlCol="false" tIns="0" lIns="0" bIns="0" rIns="0">
            <a:spAutoFit/>
          </a:bodyPr>
          <a:lstStyle/>
          <a:p>
            <a:pPr algn="l">
              <a:lnSpc>
                <a:spcPts val="3205"/>
              </a:lnSpc>
              <a:spcBef>
                <a:spcPct val="0"/>
              </a:spcBef>
            </a:pPr>
            <a:r>
              <a:rPr lang="en-US" b="true" sz="2289">
                <a:solidFill>
                  <a:srgbClr val="1A1A19"/>
                </a:solidFill>
                <a:latin typeface="Helvetica World Bold"/>
                <a:ea typeface="Helvetica World Bold"/>
                <a:cs typeface="Helvetica World Bold"/>
                <a:sym typeface="Helvetica World Bold"/>
              </a:rPr>
              <a:t>Abdul Aziz</a:t>
            </a:r>
          </a:p>
        </p:txBody>
      </p:sp>
      <p:sp>
        <p:nvSpPr>
          <p:cNvPr name="TextBox 10" id="10"/>
          <p:cNvSpPr txBox="true"/>
          <p:nvPr/>
        </p:nvSpPr>
        <p:spPr>
          <a:xfrm rot="0">
            <a:off x="2042062" y="3171615"/>
            <a:ext cx="3012338" cy="249372"/>
          </a:xfrm>
          <a:prstGeom prst="rect">
            <a:avLst/>
          </a:prstGeom>
        </p:spPr>
        <p:txBody>
          <a:bodyPr anchor="t" rtlCol="false" tIns="0" lIns="0" bIns="0" rIns="0">
            <a:spAutoFit/>
          </a:bodyPr>
          <a:lstStyle/>
          <a:p>
            <a:pPr algn="ctr">
              <a:lnSpc>
                <a:spcPts val="2005"/>
              </a:lnSpc>
              <a:spcBef>
                <a:spcPct val="0"/>
              </a:spcBef>
            </a:pPr>
            <a:r>
              <a:rPr lang="en-US" sz="1432">
                <a:solidFill>
                  <a:srgbClr val="1A1A19"/>
                </a:solidFill>
                <a:latin typeface="Helvetica World"/>
                <a:ea typeface="Helvetica World"/>
                <a:cs typeface="Helvetica World"/>
                <a:sym typeface="Helvetica World"/>
              </a:rPr>
              <a:t>Customer Tenure in Months</a:t>
            </a:r>
          </a:p>
        </p:txBody>
      </p:sp>
      <p:sp>
        <p:nvSpPr>
          <p:cNvPr name="TextBox 11" id="11"/>
          <p:cNvSpPr txBox="true"/>
          <p:nvPr/>
        </p:nvSpPr>
        <p:spPr>
          <a:xfrm rot="0">
            <a:off x="1362513" y="6766740"/>
            <a:ext cx="8924487" cy="1102591"/>
          </a:xfrm>
          <a:prstGeom prst="rect">
            <a:avLst/>
          </a:prstGeom>
        </p:spPr>
        <p:txBody>
          <a:bodyPr anchor="t" rtlCol="false" tIns="0" lIns="0" bIns="0" rIns="0">
            <a:spAutoFit/>
          </a:bodyPr>
          <a:lstStyle/>
          <a:p>
            <a:pPr algn="l">
              <a:lnSpc>
                <a:spcPts val="2227"/>
              </a:lnSpc>
              <a:spcBef>
                <a:spcPct val="0"/>
              </a:spcBef>
            </a:pPr>
            <a:r>
              <a:rPr lang="en-US" sz="1590">
                <a:solidFill>
                  <a:srgbClr val="000000"/>
                </a:solidFill>
                <a:latin typeface="DM Sans"/>
                <a:ea typeface="DM Sans"/>
                <a:cs typeface="DM Sans"/>
                <a:sym typeface="DM Sans"/>
              </a:rPr>
              <a:t>Ada beberapa insight yang kita dapatkan:</a:t>
            </a:r>
          </a:p>
          <a:p>
            <a:pPr algn="l" marL="343475" indent="-171738" lvl="1">
              <a:lnSpc>
                <a:spcPts val="2227"/>
              </a:lnSpc>
              <a:spcBef>
                <a:spcPct val="0"/>
              </a:spcBef>
              <a:buAutoNum type="arabicPeriod" startAt="1"/>
            </a:pPr>
            <a:r>
              <a:rPr lang="en-US" b="true" sz="1590">
                <a:solidFill>
                  <a:srgbClr val="000000"/>
                </a:solidFill>
                <a:latin typeface="DM Sans Bold"/>
                <a:ea typeface="DM Sans Bold"/>
                <a:cs typeface="DM Sans Bold"/>
                <a:sym typeface="DM Sans Bold"/>
              </a:rPr>
              <a:t>Pelanggan yang retention memiliki masa langganan lebih panjang dibandingkan </a:t>
            </a:r>
            <a:r>
              <a:rPr lang="en-US" b="true" sz="1590">
                <a:solidFill>
                  <a:srgbClr val="FF3131"/>
                </a:solidFill>
                <a:latin typeface="DM Sans Bold"/>
                <a:ea typeface="DM Sans Bold"/>
                <a:cs typeface="DM Sans Bold"/>
                <a:sym typeface="DM Sans Bold"/>
              </a:rPr>
              <a:t>churn</a:t>
            </a:r>
            <a:r>
              <a:rPr lang="en-US" b="true" sz="1590">
                <a:solidFill>
                  <a:srgbClr val="000000"/>
                </a:solidFill>
                <a:latin typeface="DM Sans Bold"/>
                <a:ea typeface="DM Sans Bold"/>
                <a:cs typeface="DM Sans Bold"/>
                <a:sym typeface="DM Sans Bold"/>
              </a:rPr>
              <a:t>. </a:t>
            </a:r>
          </a:p>
          <a:p>
            <a:pPr algn="l" marL="343475" indent="-171738" lvl="1">
              <a:lnSpc>
                <a:spcPts val="2227"/>
              </a:lnSpc>
              <a:spcBef>
                <a:spcPct val="0"/>
              </a:spcBef>
              <a:buAutoNum type="arabicPeriod" startAt="1"/>
            </a:pPr>
            <a:r>
              <a:rPr lang="en-US" b="true" sz="1590">
                <a:solidFill>
                  <a:srgbClr val="000000"/>
                </a:solidFill>
                <a:latin typeface="DM Sans Bold"/>
                <a:ea typeface="DM Sans Bold"/>
                <a:cs typeface="DM Sans Bold"/>
                <a:sym typeface="DM Sans Bold"/>
              </a:rPr>
              <a:t>Distribusi </a:t>
            </a:r>
            <a:r>
              <a:rPr lang="en-US" b="true" sz="1590">
                <a:solidFill>
                  <a:srgbClr val="FF3131"/>
                </a:solidFill>
                <a:latin typeface="DM Sans Bold"/>
                <a:ea typeface="DM Sans Bold"/>
                <a:cs typeface="DM Sans Bold"/>
                <a:sym typeface="DM Sans Bold"/>
              </a:rPr>
              <a:t>Churn </a:t>
            </a:r>
            <a:r>
              <a:rPr lang="en-US" b="true" sz="1590">
                <a:solidFill>
                  <a:srgbClr val="000000"/>
                </a:solidFill>
                <a:latin typeface="DM Sans Bold"/>
                <a:ea typeface="DM Sans Bold"/>
                <a:cs typeface="DM Sans Bold"/>
                <a:sym typeface="DM Sans Bold"/>
              </a:rPr>
              <a:t>cenderung meningkat ketika sudah mulai masuk ke rentang 30 - 60. </a:t>
            </a:r>
          </a:p>
          <a:p>
            <a:pPr algn="l" marL="343475" indent="-171738" lvl="1">
              <a:lnSpc>
                <a:spcPts val="2227"/>
              </a:lnSpc>
              <a:spcBef>
                <a:spcPct val="0"/>
              </a:spcBef>
              <a:buAutoNum type="arabicPeriod" startAt="1"/>
            </a:pPr>
            <a:r>
              <a:rPr lang="en-US" b="true" sz="1590">
                <a:solidFill>
                  <a:srgbClr val="FF3131"/>
                </a:solidFill>
                <a:latin typeface="DM Sans Bold"/>
                <a:ea typeface="DM Sans Bold"/>
                <a:cs typeface="DM Sans Bold"/>
                <a:sym typeface="DM Sans Bold"/>
              </a:rPr>
              <a:t>Churn </a:t>
            </a:r>
            <a:r>
              <a:rPr lang="en-US" b="true" sz="1590">
                <a:solidFill>
                  <a:srgbClr val="000000"/>
                </a:solidFill>
                <a:latin typeface="DM Sans Bold"/>
                <a:ea typeface="DM Sans Bold"/>
                <a:cs typeface="DM Sans Bold"/>
                <a:sym typeface="DM Sans Bold"/>
              </a:rPr>
              <a:t>paling banyak terjadi pada pelanggan dengan tenure 41 - 60. </a:t>
            </a:r>
          </a:p>
        </p:txBody>
      </p:sp>
      <p:sp>
        <p:nvSpPr>
          <p:cNvPr name="TextBox 12" id="12"/>
          <p:cNvSpPr txBox="true"/>
          <p:nvPr/>
        </p:nvSpPr>
        <p:spPr>
          <a:xfrm rot="0">
            <a:off x="1362513" y="8164606"/>
            <a:ext cx="8924487" cy="1990321"/>
          </a:xfrm>
          <a:prstGeom prst="rect">
            <a:avLst/>
          </a:prstGeom>
        </p:spPr>
        <p:txBody>
          <a:bodyPr anchor="t" rtlCol="false" tIns="0" lIns="0" bIns="0" rIns="0">
            <a:spAutoFit/>
          </a:bodyPr>
          <a:lstStyle/>
          <a:p>
            <a:pPr algn="l">
              <a:lnSpc>
                <a:spcPts val="2647"/>
              </a:lnSpc>
              <a:spcBef>
                <a:spcPct val="0"/>
              </a:spcBef>
            </a:pPr>
            <a:r>
              <a:rPr lang="en-US" sz="1890">
                <a:solidFill>
                  <a:srgbClr val="000000"/>
                </a:solidFill>
                <a:latin typeface="DM Sans"/>
                <a:ea typeface="DM Sans"/>
                <a:cs typeface="DM Sans"/>
                <a:sym typeface="DM Sans"/>
              </a:rPr>
              <a:t>Ini bisa menjadi bukti bahwa pelanggan lama merasa bosan ataupun tergoda penawaran kompetitor. Hal ini juga mengindikasikan bahwa program loyalitas yang ada belum cukup efektif dalam membangun keterikatan. Oleh karena itu, </a:t>
            </a:r>
            <a:r>
              <a:rPr lang="en-US" b="true" sz="1890">
                <a:solidFill>
                  <a:srgbClr val="000000"/>
                </a:solidFill>
                <a:latin typeface="DM Sans Bold"/>
                <a:ea typeface="DM Sans Bold"/>
                <a:cs typeface="DM Sans Bold"/>
                <a:sym typeface="DM Sans Bold"/>
              </a:rPr>
              <a:t>perusahaan perlu fokus pada R&amp;D untuk mengembangkan produk atau promo baru yang menarik</a:t>
            </a:r>
            <a:r>
              <a:rPr lang="en-US" sz="1890">
                <a:solidFill>
                  <a:srgbClr val="000000"/>
                </a:solidFill>
                <a:latin typeface="DM Sans"/>
                <a:ea typeface="DM Sans"/>
                <a:cs typeface="DM Sans"/>
                <a:sym typeface="DM Sans"/>
              </a:rPr>
              <a:t>, serta </a:t>
            </a:r>
            <a:r>
              <a:rPr lang="en-US" b="true" sz="1890">
                <a:solidFill>
                  <a:srgbClr val="000000"/>
                </a:solidFill>
                <a:latin typeface="DM Sans Bold"/>
                <a:ea typeface="DM Sans Bold"/>
                <a:cs typeface="DM Sans Bold"/>
                <a:sym typeface="DM Sans Bold"/>
              </a:rPr>
              <a:t>memperkuat program loyalitas agar pelanggan merasa dihargai dan tetap setia</a:t>
            </a:r>
            <a:r>
              <a:rPr lang="en-US" sz="1890">
                <a:solidFill>
                  <a:srgbClr val="000000"/>
                </a:solidFill>
                <a:latin typeface="DM Sans"/>
                <a:ea typeface="DM Sans"/>
                <a:cs typeface="DM Sans"/>
                <a:sym typeface="DM Sans"/>
              </a:rPr>
              <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BFB"/>
        </a:solidFill>
      </p:bgPr>
    </p:bg>
    <p:spTree>
      <p:nvGrpSpPr>
        <p:cNvPr id="1" name=""/>
        <p:cNvGrpSpPr/>
        <p:nvPr/>
      </p:nvGrpSpPr>
      <p:grpSpPr>
        <a:xfrm>
          <a:off x="0" y="0"/>
          <a:ext cx="0" cy="0"/>
          <a:chOff x="0" y="0"/>
          <a:chExt cx="0" cy="0"/>
        </a:xfrm>
      </p:grpSpPr>
      <p:grpSp>
        <p:nvGrpSpPr>
          <p:cNvPr name="Group 2" id="2"/>
          <p:cNvGrpSpPr/>
          <p:nvPr/>
        </p:nvGrpSpPr>
        <p:grpSpPr>
          <a:xfrm rot="0">
            <a:off x="1143000" y="1525416"/>
            <a:ext cx="5165176" cy="858312"/>
            <a:chOff x="0" y="0"/>
            <a:chExt cx="6886901" cy="1144416"/>
          </a:xfrm>
        </p:grpSpPr>
        <p:grpSp>
          <p:nvGrpSpPr>
            <p:cNvPr name="Group 3" id="3"/>
            <p:cNvGrpSpPr/>
            <p:nvPr/>
          </p:nvGrpSpPr>
          <p:grpSpPr>
            <a:xfrm rot="0">
              <a:off x="0" y="0"/>
              <a:ext cx="6886901" cy="1144416"/>
              <a:chOff x="0" y="0"/>
              <a:chExt cx="1224338" cy="203452"/>
            </a:xfrm>
          </p:grpSpPr>
          <p:sp>
            <p:nvSpPr>
              <p:cNvPr name="Freeform 4" id="4"/>
              <p:cNvSpPr/>
              <p:nvPr/>
            </p:nvSpPr>
            <p:spPr>
              <a:xfrm flipH="false" flipV="false" rot="0">
                <a:off x="0" y="0"/>
                <a:ext cx="1224338" cy="203452"/>
              </a:xfrm>
              <a:custGeom>
                <a:avLst/>
                <a:gdLst/>
                <a:ahLst/>
                <a:cxnLst/>
                <a:rect r="r" b="b" t="t" l="l"/>
                <a:pathLst>
                  <a:path h="203452" w="1224338">
                    <a:moveTo>
                      <a:pt x="34474" y="0"/>
                    </a:moveTo>
                    <a:lnTo>
                      <a:pt x="1189864" y="0"/>
                    </a:lnTo>
                    <a:cubicBezTo>
                      <a:pt x="1208904" y="0"/>
                      <a:pt x="1224338" y="15435"/>
                      <a:pt x="1224338" y="34474"/>
                    </a:cubicBezTo>
                    <a:lnTo>
                      <a:pt x="1224338" y="168978"/>
                    </a:lnTo>
                    <a:cubicBezTo>
                      <a:pt x="1224338" y="178121"/>
                      <a:pt x="1220706" y="186889"/>
                      <a:pt x="1214241" y="193355"/>
                    </a:cubicBezTo>
                    <a:cubicBezTo>
                      <a:pt x="1207776" y="199820"/>
                      <a:pt x="1199007" y="203452"/>
                      <a:pt x="1189864" y="203452"/>
                    </a:cubicBezTo>
                    <a:lnTo>
                      <a:pt x="34474" y="203452"/>
                    </a:lnTo>
                    <a:cubicBezTo>
                      <a:pt x="15435" y="203452"/>
                      <a:pt x="0" y="188017"/>
                      <a:pt x="0" y="168978"/>
                    </a:cubicBezTo>
                    <a:lnTo>
                      <a:pt x="0" y="34474"/>
                    </a:lnTo>
                    <a:cubicBezTo>
                      <a:pt x="0" y="25331"/>
                      <a:pt x="3632" y="16562"/>
                      <a:pt x="10097" y="10097"/>
                    </a:cubicBezTo>
                    <a:cubicBezTo>
                      <a:pt x="16562" y="3632"/>
                      <a:pt x="25331" y="0"/>
                      <a:pt x="34474" y="0"/>
                    </a:cubicBezTo>
                    <a:close/>
                  </a:path>
                </a:pathLst>
              </a:custGeom>
              <a:solidFill>
                <a:srgbClr val="EBC032"/>
              </a:solidFill>
            </p:spPr>
          </p:sp>
          <p:sp>
            <p:nvSpPr>
              <p:cNvPr name="TextBox 5" id="5"/>
              <p:cNvSpPr txBox="true"/>
              <p:nvPr/>
            </p:nvSpPr>
            <p:spPr>
              <a:xfrm>
                <a:off x="0" y="-38100"/>
                <a:ext cx="1224338" cy="241552"/>
              </a:xfrm>
              <a:prstGeom prst="rect">
                <a:avLst/>
              </a:prstGeom>
            </p:spPr>
            <p:txBody>
              <a:bodyPr anchor="ctr" rtlCol="false" tIns="50800" lIns="50800" bIns="50800" rIns="50800"/>
              <a:lstStyle/>
              <a:p>
                <a:pPr algn="ctr">
                  <a:lnSpc>
                    <a:spcPts val="3079"/>
                  </a:lnSpc>
                  <a:spcBef>
                    <a:spcPct val="0"/>
                  </a:spcBef>
                </a:pPr>
              </a:p>
            </p:txBody>
          </p:sp>
        </p:grpSp>
        <p:sp>
          <p:nvSpPr>
            <p:cNvPr name="TextBox 6" id="6"/>
            <p:cNvSpPr txBox="true"/>
            <p:nvPr/>
          </p:nvSpPr>
          <p:spPr>
            <a:xfrm rot="0">
              <a:off x="301633" y="160728"/>
              <a:ext cx="6283635" cy="765810"/>
            </a:xfrm>
            <a:prstGeom prst="rect">
              <a:avLst/>
            </a:prstGeom>
          </p:spPr>
          <p:txBody>
            <a:bodyPr anchor="t" rtlCol="false" tIns="0" lIns="0" bIns="0" rIns="0">
              <a:spAutoFit/>
            </a:bodyPr>
            <a:lstStyle/>
            <a:p>
              <a:pPr algn="ctr">
                <a:lnSpc>
                  <a:spcPts val="4480"/>
                </a:lnSpc>
                <a:spcBef>
                  <a:spcPct val="0"/>
                </a:spcBef>
              </a:pPr>
              <a:r>
                <a:rPr lang="en-US" b="true" sz="3200">
                  <a:solidFill>
                    <a:srgbClr val="1A1A19"/>
                  </a:solidFill>
                  <a:latin typeface="Helvetica World Bold"/>
                  <a:ea typeface="Helvetica World Bold"/>
                  <a:cs typeface="Helvetica World Bold"/>
                  <a:sym typeface="Helvetica World Bold"/>
                </a:rPr>
                <a:t>Machine Learning</a:t>
              </a:r>
            </a:p>
          </p:txBody>
        </p:sp>
      </p:grpSp>
      <p:sp>
        <p:nvSpPr>
          <p:cNvPr name="Freeform 7" id="7"/>
          <p:cNvSpPr/>
          <p:nvPr/>
        </p:nvSpPr>
        <p:spPr>
          <a:xfrm flipH="false" flipV="false" rot="0">
            <a:off x="1143000" y="6420414"/>
            <a:ext cx="4338385" cy="3866586"/>
          </a:xfrm>
          <a:custGeom>
            <a:avLst/>
            <a:gdLst/>
            <a:ahLst/>
            <a:cxnLst/>
            <a:rect r="r" b="b" t="t" l="l"/>
            <a:pathLst>
              <a:path h="3866586" w="4338385">
                <a:moveTo>
                  <a:pt x="0" y="0"/>
                </a:moveTo>
                <a:lnTo>
                  <a:pt x="4338385" y="0"/>
                </a:lnTo>
                <a:lnTo>
                  <a:pt x="4338385" y="3866586"/>
                </a:lnTo>
                <a:lnTo>
                  <a:pt x="0" y="3866586"/>
                </a:lnTo>
                <a:lnTo>
                  <a:pt x="0" y="0"/>
                </a:lnTo>
                <a:close/>
              </a:path>
            </a:pathLst>
          </a:custGeom>
          <a:blipFill>
            <a:blip r:embed="rId2"/>
            <a:stretch>
              <a:fillRect l="0" t="0" r="0" b="0"/>
            </a:stretch>
          </a:blipFill>
        </p:spPr>
      </p:sp>
      <p:sp>
        <p:nvSpPr>
          <p:cNvPr name="TextBox 8" id="8"/>
          <p:cNvSpPr txBox="true"/>
          <p:nvPr/>
        </p:nvSpPr>
        <p:spPr>
          <a:xfrm rot="0">
            <a:off x="8714277" y="705213"/>
            <a:ext cx="1572723" cy="437787"/>
          </a:xfrm>
          <a:prstGeom prst="rect">
            <a:avLst/>
          </a:prstGeom>
        </p:spPr>
        <p:txBody>
          <a:bodyPr anchor="t" rtlCol="false" tIns="0" lIns="0" bIns="0" rIns="0">
            <a:spAutoFit/>
          </a:bodyPr>
          <a:lstStyle/>
          <a:p>
            <a:pPr algn="l">
              <a:lnSpc>
                <a:spcPts val="3205"/>
              </a:lnSpc>
              <a:spcBef>
                <a:spcPct val="0"/>
              </a:spcBef>
            </a:pPr>
            <a:r>
              <a:rPr lang="en-US" b="true" sz="2289">
                <a:solidFill>
                  <a:srgbClr val="1A1A19"/>
                </a:solidFill>
                <a:latin typeface="Helvetica World Bold"/>
                <a:ea typeface="Helvetica World Bold"/>
                <a:cs typeface="Helvetica World Bold"/>
                <a:sym typeface="Helvetica World Bold"/>
              </a:rPr>
              <a:t>Abdul Aziz</a:t>
            </a:r>
          </a:p>
        </p:txBody>
      </p:sp>
      <p:sp>
        <p:nvSpPr>
          <p:cNvPr name="TextBox 9" id="9"/>
          <p:cNvSpPr txBox="true"/>
          <p:nvPr/>
        </p:nvSpPr>
        <p:spPr>
          <a:xfrm rot="0">
            <a:off x="1143000" y="2689561"/>
            <a:ext cx="9144000" cy="1473579"/>
          </a:xfrm>
          <a:prstGeom prst="rect">
            <a:avLst/>
          </a:prstGeom>
        </p:spPr>
        <p:txBody>
          <a:bodyPr anchor="t" rtlCol="false" tIns="0" lIns="0" bIns="0" rIns="0">
            <a:spAutoFit/>
          </a:bodyPr>
          <a:lstStyle/>
          <a:p>
            <a:pPr algn="l">
              <a:lnSpc>
                <a:spcPts val="2943"/>
              </a:lnSpc>
              <a:spcBef>
                <a:spcPct val="0"/>
              </a:spcBef>
            </a:pPr>
            <a:r>
              <a:rPr lang="en-US" b="true" sz="2102">
                <a:solidFill>
                  <a:srgbClr val="000000"/>
                </a:solidFill>
                <a:latin typeface="DM Sans Bold"/>
                <a:ea typeface="DM Sans Bold"/>
                <a:cs typeface="DM Sans Bold"/>
                <a:sym typeface="DM Sans Bold"/>
              </a:rPr>
              <a:t>Kita memiliki data dan tujuan kita ingin menekan </a:t>
            </a:r>
            <a:r>
              <a:rPr lang="en-US" b="true" sz="2102">
                <a:solidFill>
                  <a:srgbClr val="FF3131"/>
                </a:solidFill>
                <a:latin typeface="DM Sans Bold"/>
                <a:ea typeface="DM Sans Bold"/>
                <a:cs typeface="DM Sans Bold"/>
                <a:sym typeface="DM Sans Bold"/>
              </a:rPr>
              <a:t>churn rate</a:t>
            </a:r>
            <a:r>
              <a:rPr lang="en-US" sz="2102">
                <a:solidFill>
                  <a:srgbClr val="000000"/>
                </a:solidFill>
                <a:latin typeface="DM Sans"/>
                <a:ea typeface="DM Sans"/>
                <a:cs typeface="DM Sans"/>
                <a:sym typeface="DM Sans"/>
              </a:rPr>
              <a:t>. kita bisa memanfaatkan data tersebut untuk membuat </a:t>
            </a:r>
            <a:r>
              <a:rPr lang="en-US" b="true" sz="2102">
                <a:solidFill>
                  <a:srgbClr val="000000"/>
                </a:solidFill>
                <a:latin typeface="DM Sans Bold"/>
                <a:ea typeface="DM Sans Bold"/>
                <a:cs typeface="DM Sans Bold"/>
                <a:sym typeface="DM Sans Bold"/>
              </a:rPr>
              <a:t>model prediksi</a:t>
            </a:r>
            <a:r>
              <a:rPr lang="en-US" sz="2102">
                <a:solidFill>
                  <a:srgbClr val="000000"/>
                </a:solidFill>
                <a:latin typeface="DM Sans"/>
                <a:ea typeface="DM Sans"/>
                <a:cs typeface="DM Sans"/>
                <a:sym typeface="DM Sans"/>
              </a:rPr>
              <a:t> agar dapat memberikan</a:t>
            </a:r>
            <a:r>
              <a:rPr lang="en-US" b="true" sz="2102">
                <a:solidFill>
                  <a:srgbClr val="000000"/>
                </a:solidFill>
                <a:latin typeface="DM Sans Bold"/>
                <a:ea typeface="DM Sans Bold"/>
                <a:cs typeface="DM Sans Bold"/>
                <a:sym typeface="DM Sans Bold"/>
              </a:rPr>
              <a:t> penawaran ataupun promo kepada customer yang lebih tepat dan personalisasi</a:t>
            </a:r>
            <a:r>
              <a:rPr lang="en-US" sz="2102">
                <a:solidFill>
                  <a:srgbClr val="000000"/>
                </a:solidFill>
                <a:latin typeface="DM Sans"/>
                <a:ea typeface="DM Sans"/>
                <a:cs typeface="DM Sans"/>
                <a:sym typeface="DM Sans"/>
              </a:rPr>
              <a:t>. </a:t>
            </a:r>
          </a:p>
        </p:txBody>
      </p:sp>
      <p:sp>
        <p:nvSpPr>
          <p:cNvPr name="TextBox 10" id="10"/>
          <p:cNvSpPr txBox="true"/>
          <p:nvPr/>
        </p:nvSpPr>
        <p:spPr>
          <a:xfrm rot="0">
            <a:off x="1143000" y="4496515"/>
            <a:ext cx="9144000" cy="1473579"/>
          </a:xfrm>
          <a:prstGeom prst="rect">
            <a:avLst/>
          </a:prstGeom>
        </p:spPr>
        <p:txBody>
          <a:bodyPr anchor="t" rtlCol="false" tIns="0" lIns="0" bIns="0" rIns="0">
            <a:spAutoFit/>
          </a:bodyPr>
          <a:lstStyle/>
          <a:p>
            <a:pPr algn="l">
              <a:lnSpc>
                <a:spcPts val="2943"/>
              </a:lnSpc>
              <a:spcBef>
                <a:spcPct val="0"/>
              </a:spcBef>
            </a:pPr>
            <a:r>
              <a:rPr lang="en-US" sz="2102">
                <a:solidFill>
                  <a:srgbClr val="000000"/>
                </a:solidFill>
                <a:latin typeface="DM Sans"/>
                <a:ea typeface="DM Sans"/>
                <a:cs typeface="DM Sans"/>
                <a:sym typeface="DM Sans"/>
              </a:rPr>
              <a:t>Tapi sebelum itu kita perlu terlebih dahulu memilih </a:t>
            </a:r>
            <a:r>
              <a:rPr lang="en-US" b="true" sz="2102">
                <a:solidFill>
                  <a:srgbClr val="000000"/>
                </a:solidFill>
                <a:latin typeface="DM Sans Bold"/>
                <a:ea typeface="DM Sans Bold"/>
                <a:cs typeface="DM Sans Bold"/>
                <a:sym typeface="DM Sans Bold"/>
              </a:rPr>
              <a:t>Feature yang relevan</a:t>
            </a:r>
            <a:r>
              <a:rPr lang="en-US" sz="2102">
                <a:solidFill>
                  <a:srgbClr val="000000"/>
                </a:solidFill>
                <a:latin typeface="DM Sans"/>
                <a:ea typeface="DM Sans"/>
                <a:cs typeface="DM Sans"/>
                <a:sym typeface="DM Sans"/>
              </a:rPr>
              <a:t>. Kita bisa coba cek dari korelasi terlebih dahulu, jika tidak memiliki korelasi yang signifikan maka bisa kita hapus dan </a:t>
            </a:r>
            <a:r>
              <a:rPr lang="en-US" b="true" sz="2102">
                <a:solidFill>
                  <a:srgbClr val="000000"/>
                </a:solidFill>
                <a:latin typeface="DM Sans Bold"/>
                <a:ea typeface="DM Sans Bold"/>
                <a:cs typeface="DM Sans Bold"/>
                <a:sym typeface="DM Sans Bold"/>
              </a:rPr>
              <a:t>fokus kepada feature yang memang memiliki pengaruh terhadap keputusan</a:t>
            </a:r>
            <a:r>
              <a:rPr lang="en-US" sz="2102">
                <a:solidFill>
                  <a:srgbClr val="000000"/>
                </a:solidFill>
                <a:latin typeface="DM Sans"/>
                <a:ea typeface="DM Sans"/>
                <a:cs typeface="DM Sans"/>
                <a:sym typeface="DM Sans"/>
              </a:rPr>
              <a:t>.</a:t>
            </a:r>
          </a:p>
        </p:txBody>
      </p:sp>
      <p:sp>
        <p:nvSpPr>
          <p:cNvPr name="TextBox 11" id="11"/>
          <p:cNvSpPr txBox="true"/>
          <p:nvPr/>
        </p:nvSpPr>
        <p:spPr>
          <a:xfrm rot="0">
            <a:off x="6308176" y="6554941"/>
            <a:ext cx="4174209" cy="2347538"/>
          </a:xfrm>
          <a:prstGeom prst="rect">
            <a:avLst/>
          </a:prstGeom>
        </p:spPr>
        <p:txBody>
          <a:bodyPr anchor="t" rtlCol="false" tIns="0" lIns="0" bIns="0" rIns="0">
            <a:spAutoFit/>
          </a:bodyPr>
          <a:lstStyle/>
          <a:p>
            <a:pPr algn="l">
              <a:lnSpc>
                <a:spcPts val="2383"/>
              </a:lnSpc>
              <a:spcBef>
                <a:spcPct val="0"/>
              </a:spcBef>
            </a:pPr>
            <a:r>
              <a:rPr lang="en-US" sz="1702">
                <a:solidFill>
                  <a:srgbClr val="000000"/>
                </a:solidFill>
                <a:latin typeface="DM Sans"/>
                <a:ea typeface="DM Sans"/>
                <a:cs typeface="DM Sans"/>
                <a:sym typeface="DM Sans"/>
              </a:rPr>
              <a:t>Kalo dilihat dari korelasi tertera jelas terdapat dua fitur yang tidak berkorelasi dengan keputusan Customer Churn: Yaitu </a:t>
            </a:r>
            <a:r>
              <a:rPr lang="en-US" b="true" sz="1702">
                <a:solidFill>
                  <a:srgbClr val="000000"/>
                </a:solidFill>
                <a:latin typeface="DM Sans Bold"/>
                <a:ea typeface="DM Sans Bold"/>
                <a:cs typeface="DM Sans Bold"/>
                <a:sym typeface="DM Sans Bold"/>
              </a:rPr>
              <a:t>Unit Price dan Total Revenue</a:t>
            </a:r>
            <a:r>
              <a:rPr lang="en-US" sz="1702">
                <a:solidFill>
                  <a:srgbClr val="000000"/>
                </a:solidFill>
                <a:latin typeface="DM Sans"/>
                <a:ea typeface="DM Sans"/>
                <a:cs typeface="DM Sans"/>
                <a:sym typeface="DM Sans"/>
              </a:rPr>
              <a:t>. Ini bisa menjadi titik dimana kita tidak memerlukan fitur tersebut. </a:t>
            </a:r>
            <a:r>
              <a:rPr lang="en-US" b="true" sz="1702">
                <a:solidFill>
                  <a:srgbClr val="000000"/>
                </a:solidFill>
                <a:latin typeface="DM Sans Bold"/>
                <a:ea typeface="DM Sans Bold"/>
                <a:cs typeface="DM Sans Bold"/>
                <a:sym typeface="DM Sans Bold"/>
              </a:rPr>
              <a:t>Jadi kita bisa menghapus fitur tersebut dan fokus kepada fitur yang berkorelasi tinggi. </a:t>
            </a:r>
          </a:p>
        </p:txBody>
      </p:sp>
      <p:sp>
        <p:nvSpPr>
          <p:cNvPr name="AutoShape 12" id="12"/>
          <p:cNvSpPr/>
          <p:nvPr/>
        </p:nvSpPr>
        <p:spPr>
          <a:xfrm flipV="true">
            <a:off x="5455239" y="6688607"/>
            <a:ext cx="591473" cy="2218616"/>
          </a:xfrm>
          <a:prstGeom prst="line">
            <a:avLst/>
          </a:prstGeom>
          <a:ln cap="rnd" w="38100">
            <a:solidFill>
              <a:srgbClr val="EBC032"/>
            </a:solidFill>
            <a:prstDash val="lgDash"/>
            <a:headEnd type="none" len="sm" w="sm"/>
            <a:tailEnd type="arrow" len="sm" w="med"/>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BFB"/>
        </a:solidFill>
      </p:bgPr>
    </p:bg>
    <p:spTree>
      <p:nvGrpSpPr>
        <p:cNvPr id="1" name=""/>
        <p:cNvGrpSpPr/>
        <p:nvPr/>
      </p:nvGrpSpPr>
      <p:grpSpPr>
        <a:xfrm>
          <a:off x="0" y="0"/>
          <a:ext cx="0" cy="0"/>
          <a:chOff x="0" y="0"/>
          <a:chExt cx="0" cy="0"/>
        </a:xfrm>
      </p:grpSpPr>
      <p:grpSp>
        <p:nvGrpSpPr>
          <p:cNvPr name="Group 2" id="2"/>
          <p:cNvGrpSpPr/>
          <p:nvPr/>
        </p:nvGrpSpPr>
        <p:grpSpPr>
          <a:xfrm rot="0">
            <a:off x="1143000" y="1525416"/>
            <a:ext cx="5165176" cy="858312"/>
            <a:chOff x="0" y="0"/>
            <a:chExt cx="6886901" cy="1144416"/>
          </a:xfrm>
        </p:grpSpPr>
        <p:grpSp>
          <p:nvGrpSpPr>
            <p:cNvPr name="Group 3" id="3"/>
            <p:cNvGrpSpPr/>
            <p:nvPr/>
          </p:nvGrpSpPr>
          <p:grpSpPr>
            <a:xfrm rot="0">
              <a:off x="0" y="0"/>
              <a:ext cx="6886901" cy="1144416"/>
              <a:chOff x="0" y="0"/>
              <a:chExt cx="1224338" cy="203452"/>
            </a:xfrm>
          </p:grpSpPr>
          <p:sp>
            <p:nvSpPr>
              <p:cNvPr name="Freeform 4" id="4"/>
              <p:cNvSpPr/>
              <p:nvPr/>
            </p:nvSpPr>
            <p:spPr>
              <a:xfrm flipH="false" flipV="false" rot="0">
                <a:off x="0" y="0"/>
                <a:ext cx="1224338" cy="203452"/>
              </a:xfrm>
              <a:custGeom>
                <a:avLst/>
                <a:gdLst/>
                <a:ahLst/>
                <a:cxnLst/>
                <a:rect r="r" b="b" t="t" l="l"/>
                <a:pathLst>
                  <a:path h="203452" w="1224338">
                    <a:moveTo>
                      <a:pt x="34474" y="0"/>
                    </a:moveTo>
                    <a:lnTo>
                      <a:pt x="1189864" y="0"/>
                    </a:lnTo>
                    <a:cubicBezTo>
                      <a:pt x="1208904" y="0"/>
                      <a:pt x="1224338" y="15435"/>
                      <a:pt x="1224338" y="34474"/>
                    </a:cubicBezTo>
                    <a:lnTo>
                      <a:pt x="1224338" y="168978"/>
                    </a:lnTo>
                    <a:cubicBezTo>
                      <a:pt x="1224338" y="178121"/>
                      <a:pt x="1220706" y="186889"/>
                      <a:pt x="1214241" y="193355"/>
                    </a:cubicBezTo>
                    <a:cubicBezTo>
                      <a:pt x="1207776" y="199820"/>
                      <a:pt x="1199007" y="203452"/>
                      <a:pt x="1189864" y="203452"/>
                    </a:cubicBezTo>
                    <a:lnTo>
                      <a:pt x="34474" y="203452"/>
                    </a:lnTo>
                    <a:cubicBezTo>
                      <a:pt x="15435" y="203452"/>
                      <a:pt x="0" y="188017"/>
                      <a:pt x="0" y="168978"/>
                    </a:cubicBezTo>
                    <a:lnTo>
                      <a:pt x="0" y="34474"/>
                    </a:lnTo>
                    <a:cubicBezTo>
                      <a:pt x="0" y="25331"/>
                      <a:pt x="3632" y="16562"/>
                      <a:pt x="10097" y="10097"/>
                    </a:cubicBezTo>
                    <a:cubicBezTo>
                      <a:pt x="16562" y="3632"/>
                      <a:pt x="25331" y="0"/>
                      <a:pt x="34474" y="0"/>
                    </a:cubicBezTo>
                    <a:close/>
                  </a:path>
                </a:pathLst>
              </a:custGeom>
              <a:solidFill>
                <a:srgbClr val="EBC032"/>
              </a:solidFill>
            </p:spPr>
          </p:sp>
          <p:sp>
            <p:nvSpPr>
              <p:cNvPr name="TextBox 5" id="5"/>
              <p:cNvSpPr txBox="true"/>
              <p:nvPr/>
            </p:nvSpPr>
            <p:spPr>
              <a:xfrm>
                <a:off x="0" y="-38100"/>
                <a:ext cx="1224338" cy="241552"/>
              </a:xfrm>
              <a:prstGeom prst="rect">
                <a:avLst/>
              </a:prstGeom>
            </p:spPr>
            <p:txBody>
              <a:bodyPr anchor="ctr" rtlCol="false" tIns="50800" lIns="50800" bIns="50800" rIns="50800"/>
              <a:lstStyle/>
              <a:p>
                <a:pPr algn="ctr">
                  <a:lnSpc>
                    <a:spcPts val="3079"/>
                  </a:lnSpc>
                  <a:spcBef>
                    <a:spcPct val="0"/>
                  </a:spcBef>
                </a:pPr>
              </a:p>
            </p:txBody>
          </p:sp>
        </p:grpSp>
        <p:sp>
          <p:nvSpPr>
            <p:cNvPr name="TextBox 6" id="6"/>
            <p:cNvSpPr txBox="true"/>
            <p:nvPr/>
          </p:nvSpPr>
          <p:spPr>
            <a:xfrm rot="0">
              <a:off x="301633" y="160728"/>
              <a:ext cx="6283635" cy="765810"/>
            </a:xfrm>
            <a:prstGeom prst="rect">
              <a:avLst/>
            </a:prstGeom>
          </p:spPr>
          <p:txBody>
            <a:bodyPr anchor="t" rtlCol="false" tIns="0" lIns="0" bIns="0" rIns="0">
              <a:spAutoFit/>
            </a:bodyPr>
            <a:lstStyle/>
            <a:p>
              <a:pPr algn="ctr">
                <a:lnSpc>
                  <a:spcPts val="4480"/>
                </a:lnSpc>
                <a:spcBef>
                  <a:spcPct val="0"/>
                </a:spcBef>
              </a:pPr>
              <a:r>
                <a:rPr lang="en-US" b="true" sz="3200">
                  <a:solidFill>
                    <a:srgbClr val="1A1A19"/>
                  </a:solidFill>
                  <a:latin typeface="Helvetica World Bold"/>
                  <a:ea typeface="Helvetica World Bold"/>
                  <a:cs typeface="Helvetica World Bold"/>
                  <a:sym typeface="Helvetica World Bold"/>
                </a:rPr>
                <a:t>Feature Engineering</a:t>
              </a:r>
            </a:p>
          </p:txBody>
        </p:sp>
      </p:grpSp>
      <p:sp>
        <p:nvSpPr>
          <p:cNvPr name="TextBox 7" id="7"/>
          <p:cNvSpPr txBox="true"/>
          <p:nvPr/>
        </p:nvSpPr>
        <p:spPr>
          <a:xfrm rot="0">
            <a:off x="8714277" y="705213"/>
            <a:ext cx="1572723" cy="437787"/>
          </a:xfrm>
          <a:prstGeom prst="rect">
            <a:avLst/>
          </a:prstGeom>
        </p:spPr>
        <p:txBody>
          <a:bodyPr anchor="t" rtlCol="false" tIns="0" lIns="0" bIns="0" rIns="0">
            <a:spAutoFit/>
          </a:bodyPr>
          <a:lstStyle/>
          <a:p>
            <a:pPr algn="l">
              <a:lnSpc>
                <a:spcPts val="3205"/>
              </a:lnSpc>
              <a:spcBef>
                <a:spcPct val="0"/>
              </a:spcBef>
            </a:pPr>
            <a:r>
              <a:rPr lang="en-US" b="true" sz="2289">
                <a:solidFill>
                  <a:srgbClr val="1A1A19"/>
                </a:solidFill>
                <a:latin typeface="Helvetica World Bold"/>
                <a:ea typeface="Helvetica World Bold"/>
                <a:cs typeface="Helvetica World Bold"/>
                <a:sym typeface="Helvetica World Bold"/>
              </a:rPr>
              <a:t>Abdul Aziz</a:t>
            </a:r>
          </a:p>
        </p:txBody>
      </p:sp>
      <p:sp>
        <p:nvSpPr>
          <p:cNvPr name="TextBox 8" id="8"/>
          <p:cNvSpPr txBox="true"/>
          <p:nvPr/>
        </p:nvSpPr>
        <p:spPr>
          <a:xfrm rot="0">
            <a:off x="1143000" y="2689561"/>
            <a:ext cx="9144000" cy="1480128"/>
          </a:xfrm>
          <a:prstGeom prst="rect">
            <a:avLst/>
          </a:prstGeom>
        </p:spPr>
        <p:txBody>
          <a:bodyPr anchor="t" rtlCol="false" tIns="0" lIns="0" bIns="0" rIns="0">
            <a:spAutoFit/>
          </a:bodyPr>
          <a:lstStyle/>
          <a:p>
            <a:pPr algn="l">
              <a:lnSpc>
                <a:spcPts val="2943"/>
              </a:lnSpc>
              <a:spcBef>
                <a:spcPct val="0"/>
              </a:spcBef>
            </a:pPr>
            <a:r>
              <a:rPr lang="en-US" sz="2102">
                <a:solidFill>
                  <a:srgbClr val="000000"/>
                </a:solidFill>
                <a:latin typeface="DM Sans"/>
                <a:ea typeface="DM Sans"/>
                <a:cs typeface="DM Sans"/>
                <a:sym typeface="DM Sans"/>
              </a:rPr>
              <a:t>Tetapi harus diingat selalu </a:t>
            </a:r>
            <a:r>
              <a:rPr lang="en-US" b="true" sz="2102">
                <a:solidFill>
                  <a:srgbClr val="FF3131"/>
                </a:solidFill>
                <a:latin typeface="DM Sans Bold"/>
                <a:ea typeface="DM Sans Bold"/>
                <a:cs typeface="DM Sans Bold"/>
                <a:sym typeface="DM Sans Bold"/>
              </a:rPr>
              <a:t>kita perlu hapus beberapa kolom yang bisa memberikan potensi terjadinya Data Leakage</a:t>
            </a:r>
            <a:r>
              <a:rPr lang="en-US" sz="2102">
                <a:solidFill>
                  <a:srgbClr val="000000"/>
                </a:solidFill>
                <a:latin typeface="DM Sans"/>
                <a:ea typeface="DM Sans"/>
                <a:cs typeface="DM Sans"/>
                <a:sym typeface="DM Sans"/>
              </a:rPr>
              <a:t>. Kita akan hapus kolom </a:t>
            </a:r>
            <a:r>
              <a:rPr lang="en-US" b="true" sz="2102">
                <a:solidFill>
                  <a:srgbClr val="000000"/>
                </a:solidFill>
                <a:latin typeface="DM Sans Bold"/>
                <a:ea typeface="DM Sans Bold"/>
                <a:cs typeface="DM Sans Bold"/>
                <a:sym typeface="DM Sans Bold"/>
              </a:rPr>
              <a:t>Satisfaction Score</a:t>
            </a:r>
            <a:r>
              <a:rPr lang="en-US" sz="2102">
                <a:solidFill>
                  <a:srgbClr val="000000"/>
                </a:solidFill>
                <a:latin typeface="DM Sans"/>
                <a:ea typeface="DM Sans"/>
                <a:cs typeface="DM Sans"/>
                <a:sym typeface="DM Sans"/>
              </a:rPr>
              <a:t> dan </a:t>
            </a:r>
            <a:r>
              <a:rPr lang="en-US" b="true" sz="2102">
                <a:solidFill>
                  <a:srgbClr val="000000"/>
                </a:solidFill>
                <a:latin typeface="DM Sans Bold"/>
                <a:ea typeface="DM Sans Bold"/>
                <a:cs typeface="DM Sans Bold"/>
                <a:sym typeface="DM Sans Bold"/>
              </a:rPr>
              <a:t>Customer Review</a:t>
            </a:r>
            <a:r>
              <a:rPr lang="en-US" sz="2102">
                <a:solidFill>
                  <a:srgbClr val="000000"/>
                </a:solidFill>
                <a:latin typeface="DM Sans"/>
                <a:ea typeface="DM Sans"/>
                <a:cs typeface="DM Sans"/>
                <a:sym typeface="DM Sans"/>
              </a:rPr>
              <a:t> karena berpotensi bisa membuat </a:t>
            </a:r>
            <a:r>
              <a:rPr lang="en-US" b="true" sz="2102">
                <a:solidFill>
                  <a:srgbClr val="FF3131"/>
                </a:solidFill>
                <a:latin typeface="DM Sans Bold"/>
                <a:ea typeface="DM Sans Bold"/>
                <a:cs typeface="DM Sans Bold"/>
                <a:sym typeface="DM Sans Bold"/>
              </a:rPr>
              <a:t>Data Leakage</a:t>
            </a:r>
            <a:r>
              <a:rPr lang="en-US" sz="2102">
                <a:solidFill>
                  <a:srgbClr val="000000"/>
                </a:solidFill>
                <a:latin typeface="DM Sans"/>
                <a:ea typeface="DM Sans"/>
                <a:cs typeface="DM Sans"/>
                <a:sym typeface="DM Sans"/>
              </a:rPr>
              <a:t>. </a:t>
            </a:r>
          </a:p>
        </p:txBody>
      </p:sp>
      <p:sp>
        <p:nvSpPr>
          <p:cNvPr name="TextBox 9" id="9"/>
          <p:cNvSpPr txBox="true"/>
          <p:nvPr/>
        </p:nvSpPr>
        <p:spPr>
          <a:xfrm rot="0">
            <a:off x="1143000" y="4379228"/>
            <a:ext cx="9144000" cy="1108653"/>
          </a:xfrm>
          <a:prstGeom prst="rect">
            <a:avLst/>
          </a:prstGeom>
        </p:spPr>
        <p:txBody>
          <a:bodyPr anchor="t" rtlCol="false" tIns="0" lIns="0" bIns="0" rIns="0">
            <a:spAutoFit/>
          </a:bodyPr>
          <a:lstStyle/>
          <a:p>
            <a:pPr algn="l">
              <a:lnSpc>
                <a:spcPts val="2943"/>
              </a:lnSpc>
              <a:spcBef>
                <a:spcPct val="0"/>
              </a:spcBef>
            </a:pPr>
            <a:r>
              <a:rPr lang="en-US" sz="2102">
                <a:solidFill>
                  <a:srgbClr val="000000"/>
                </a:solidFill>
                <a:latin typeface="DM Sans"/>
                <a:ea typeface="DM Sans"/>
                <a:cs typeface="DM Sans"/>
                <a:sym typeface="DM Sans"/>
              </a:rPr>
              <a:t>As an additional information, kita juga membuat dua fitur baru yaitu </a:t>
            </a:r>
            <a:r>
              <a:rPr lang="en-US" b="true" sz="2102">
                <a:solidFill>
                  <a:srgbClr val="000000"/>
                </a:solidFill>
                <a:latin typeface="DM Sans Bold"/>
                <a:ea typeface="DM Sans Bold"/>
                <a:cs typeface="DM Sans Bold"/>
                <a:sym typeface="DM Sans Bold"/>
              </a:rPr>
              <a:t>Estimated_spend (Perkiraan Pengeluaran per data usage) </a:t>
            </a:r>
            <a:r>
              <a:rPr lang="en-US" sz="2102">
                <a:solidFill>
                  <a:srgbClr val="000000"/>
                </a:solidFill>
                <a:latin typeface="DM Sans"/>
                <a:ea typeface="DM Sans"/>
                <a:cs typeface="DM Sans"/>
                <a:sym typeface="DM Sans"/>
              </a:rPr>
              <a:t>dan </a:t>
            </a:r>
            <a:r>
              <a:rPr lang="en-US" b="true" sz="2102">
                <a:solidFill>
                  <a:srgbClr val="000000"/>
                </a:solidFill>
                <a:latin typeface="DM Sans Bold"/>
                <a:ea typeface="DM Sans Bold"/>
                <a:cs typeface="DM Sans Bold"/>
                <a:sym typeface="DM Sans Bold"/>
              </a:rPr>
              <a:t>Spend_per_month (Pengeluaran Perbulan)</a:t>
            </a:r>
            <a:r>
              <a:rPr lang="en-US" sz="2102">
                <a:solidFill>
                  <a:srgbClr val="000000"/>
                </a:solidFill>
                <a:latin typeface="DM Sans"/>
                <a:ea typeface="DM Sans"/>
                <a:cs typeface="DM Sans"/>
                <a:sym typeface="DM Sans"/>
              </a:rPr>
              <a:t>. </a:t>
            </a:r>
          </a:p>
        </p:txBody>
      </p:sp>
      <p:sp>
        <p:nvSpPr>
          <p:cNvPr name="TextBox 10" id="10"/>
          <p:cNvSpPr txBox="true"/>
          <p:nvPr/>
        </p:nvSpPr>
        <p:spPr>
          <a:xfrm rot="0">
            <a:off x="1143000" y="5667375"/>
            <a:ext cx="9144000" cy="365703"/>
          </a:xfrm>
          <a:prstGeom prst="rect">
            <a:avLst/>
          </a:prstGeom>
        </p:spPr>
        <p:txBody>
          <a:bodyPr anchor="t" rtlCol="false" tIns="0" lIns="0" bIns="0" rIns="0">
            <a:spAutoFit/>
          </a:bodyPr>
          <a:lstStyle/>
          <a:p>
            <a:pPr algn="l">
              <a:lnSpc>
                <a:spcPts val="2943"/>
              </a:lnSpc>
              <a:spcBef>
                <a:spcPct val="0"/>
              </a:spcBef>
            </a:pPr>
            <a:r>
              <a:rPr lang="en-US" sz="2102">
                <a:solidFill>
                  <a:srgbClr val="000000"/>
                </a:solidFill>
                <a:latin typeface="DM Sans"/>
                <a:ea typeface="DM Sans"/>
                <a:cs typeface="DM Sans"/>
                <a:sym typeface="DM Sans"/>
              </a:rPr>
              <a:t>You want to check details algorithm or code? </a:t>
            </a:r>
            <a:r>
              <a:rPr lang="en-US" sz="2102" u="sng">
                <a:solidFill>
                  <a:srgbClr val="005B96"/>
                </a:solidFill>
                <a:latin typeface="DM Sans"/>
                <a:ea typeface="DM Sans"/>
                <a:cs typeface="DM Sans"/>
                <a:sym typeface="DM Sans"/>
                <a:hlinkClick r:id="rId2" tooltip="https://github.com/kilyfa/Project_Data_Science/blob/main/Churn%20Prediction%20and%20Business%20Insight%20with%20Data%20Science%20at%20MTN%20Nigeria/Churn%20Prediction%20and%20Business%20Insight%20with%20Data%20Science%20at%20MTN%20Nigeria.ipynb"/>
              </a:rPr>
              <a:t>Lets click here :D</a:t>
            </a:r>
          </a:p>
        </p:txBody>
      </p:sp>
      <p:sp>
        <p:nvSpPr>
          <p:cNvPr name="TextBox 11" id="11"/>
          <p:cNvSpPr txBox="true"/>
          <p:nvPr/>
        </p:nvSpPr>
        <p:spPr>
          <a:xfrm rot="0">
            <a:off x="1143000" y="6214053"/>
            <a:ext cx="9144000" cy="365703"/>
          </a:xfrm>
          <a:prstGeom prst="rect">
            <a:avLst/>
          </a:prstGeom>
        </p:spPr>
        <p:txBody>
          <a:bodyPr anchor="t" rtlCol="false" tIns="0" lIns="0" bIns="0" rIns="0">
            <a:spAutoFit/>
          </a:bodyPr>
          <a:lstStyle/>
          <a:p>
            <a:pPr algn="l">
              <a:lnSpc>
                <a:spcPts val="2943"/>
              </a:lnSpc>
              <a:spcBef>
                <a:spcPct val="0"/>
              </a:spcBef>
            </a:pPr>
            <a:r>
              <a:rPr lang="en-US" sz="2102">
                <a:solidFill>
                  <a:srgbClr val="000000"/>
                </a:solidFill>
                <a:latin typeface="DM Sans"/>
                <a:ea typeface="DM Sans"/>
                <a:cs typeface="DM Sans"/>
                <a:sym typeface="DM Sans"/>
              </a:rPr>
              <a:t>Hasil dari beberapa pelatihan model: </a:t>
            </a:r>
          </a:p>
        </p:txBody>
      </p:sp>
      <p:grpSp>
        <p:nvGrpSpPr>
          <p:cNvPr name="Group 12" id="12"/>
          <p:cNvGrpSpPr/>
          <p:nvPr/>
        </p:nvGrpSpPr>
        <p:grpSpPr>
          <a:xfrm rot="0">
            <a:off x="7612743" y="6808356"/>
            <a:ext cx="2674257" cy="728806"/>
            <a:chOff x="0" y="0"/>
            <a:chExt cx="633898" cy="172754"/>
          </a:xfrm>
        </p:grpSpPr>
        <p:sp>
          <p:nvSpPr>
            <p:cNvPr name="Freeform 13" id="13"/>
            <p:cNvSpPr/>
            <p:nvPr/>
          </p:nvSpPr>
          <p:spPr>
            <a:xfrm flipH="false" flipV="false" rot="0">
              <a:off x="0" y="0"/>
              <a:ext cx="633898" cy="172754"/>
            </a:xfrm>
            <a:custGeom>
              <a:avLst/>
              <a:gdLst/>
              <a:ahLst/>
              <a:cxnLst/>
              <a:rect r="r" b="b" t="t" l="l"/>
              <a:pathLst>
                <a:path h="172754" w="633898">
                  <a:moveTo>
                    <a:pt x="66585" y="0"/>
                  </a:moveTo>
                  <a:lnTo>
                    <a:pt x="567313" y="0"/>
                  </a:lnTo>
                  <a:cubicBezTo>
                    <a:pt x="604087" y="0"/>
                    <a:pt x="633898" y="29811"/>
                    <a:pt x="633898" y="66585"/>
                  </a:cubicBezTo>
                  <a:lnTo>
                    <a:pt x="633898" y="106169"/>
                  </a:lnTo>
                  <a:cubicBezTo>
                    <a:pt x="633898" y="142943"/>
                    <a:pt x="604087" y="172754"/>
                    <a:pt x="567313" y="172754"/>
                  </a:cubicBezTo>
                  <a:lnTo>
                    <a:pt x="66585" y="172754"/>
                  </a:lnTo>
                  <a:cubicBezTo>
                    <a:pt x="29811" y="172754"/>
                    <a:pt x="0" y="142943"/>
                    <a:pt x="0" y="106169"/>
                  </a:cubicBezTo>
                  <a:lnTo>
                    <a:pt x="0" y="66585"/>
                  </a:lnTo>
                  <a:cubicBezTo>
                    <a:pt x="0" y="29811"/>
                    <a:pt x="29811" y="0"/>
                    <a:pt x="66585" y="0"/>
                  </a:cubicBezTo>
                  <a:close/>
                </a:path>
              </a:pathLst>
            </a:custGeom>
            <a:solidFill>
              <a:srgbClr val="EBC032"/>
            </a:solidFill>
          </p:spPr>
        </p:sp>
        <p:sp>
          <p:nvSpPr>
            <p:cNvPr name="TextBox 14" id="14"/>
            <p:cNvSpPr txBox="true"/>
            <p:nvPr/>
          </p:nvSpPr>
          <p:spPr>
            <a:xfrm>
              <a:off x="0" y="-38100"/>
              <a:ext cx="633898" cy="210854"/>
            </a:xfrm>
            <a:prstGeom prst="rect">
              <a:avLst/>
            </a:prstGeom>
          </p:spPr>
          <p:txBody>
            <a:bodyPr anchor="ctr" rtlCol="false" tIns="50800" lIns="50800" bIns="50800" rIns="50800"/>
            <a:lstStyle/>
            <a:p>
              <a:pPr algn="ctr">
                <a:lnSpc>
                  <a:spcPts val="2925"/>
                </a:lnSpc>
              </a:pPr>
              <a:r>
                <a:rPr lang="en-US" b="true" sz="2089">
                  <a:solidFill>
                    <a:srgbClr val="000000"/>
                  </a:solidFill>
                  <a:latin typeface="Helvetica World Bold"/>
                  <a:ea typeface="Helvetica World Bold"/>
                  <a:cs typeface="Helvetica World Bold"/>
                  <a:sym typeface="Helvetica World Bold"/>
                </a:rPr>
                <a:t>Gradient Boosting</a:t>
              </a:r>
            </a:p>
          </p:txBody>
        </p:sp>
      </p:grpSp>
      <p:sp>
        <p:nvSpPr>
          <p:cNvPr name="AutoShape 15" id="15"/>
          <p:cNvSpPr/>
          <p:nvPr/>
        </p:nvSpPr>
        <p:spPr>
          <a:xfrm>
            <a:off x="7669672" y="7490397"/>
            <a:ext cx="2561562" cy="17342"/>
          </a:xfrm>
          <a:prstGeom prst="line">
            <a:avLst/>
          </a:prstGeom>
          <a:ln cap="rnd" w="38100">
            <a:solidFill>
              <a:srgbClr val="EBC032"/>
            </a:solidFill>
            <a:prstDash val="lgDash"/>
            <a:headEnd type="none" len="sm" w="sm"/>
            <a:tailEnd type="none" len="sm" w="sm"/>
          </a:ln>
        </p:spPr>
      </p:sp>
      <p:grpSp>
        <p:nvGrpSpPr>
          <p:cNvPr name="Group 16" id="16"/>
          <p:cNvGrpSpPr/>
          <p:nvPr/>
        </p:nvGrpSpPr>
        <p:grpSpPr>
          <a:xfrm rot="0">
            <a:off x="4377872" y="6836931"/>
            <a:ext cx="2674257" cy="728806"/>
            <a:chOff x="0" y="0"/>
            <a:chExt cx="633898" cy="172754"/>
          </a:xfrm>
        </p:grpSpPr>
        <p:sp>
          <p:nvSpPr>
            <p:cNvPr name="Freeform 17" id="17"/>
            <p:cNvSpPr/>
            <p:nvPr/>
          </p:nvSpPr>
          <p:spPr>
            <a:xfrm flipH="false" flipV="false" rot="0">
              <a:off x="0" y="0"/>
              <a:ext cx="633898" cy="172754"/>
            </a:xfrm>
            <a:custGeom>
              <a:avLst/>
              <a:gdLst/>
              <a:ahLst/>
              <a:cxnLst/>
              <a:rect r="r" b="b" t="t" l="l"/>
              <a:pathLst>
                <a:path h="172754" w="633898">
                  <a:moveTo>
                    <a:pt x="66585" y="0"/>
                  </a:moveTo>
                  <a:lnTo>
                    <a:pt x="567313" y="0"/>
                  </a:lnTo>
                  <a:cubicBezTo>
                    <a:pt x="604087" y="0"/>
                    <a:pt x="633898" y="29811"/>
                    <a:pt x="633898" y="66585"/>
                  </a:cubicBezTo>
                  <a:lnTo>
                    <a:pt x="633898" y="106169"/>
                  </a:lnTo>
                  <a:cubicBezTo>
                    <a:pt x="633898" y="142943"/>
                    <a:pt x="604087" y="172754"/>
                    <a:pt x="567313" y="172754"/>
                  </a:cubicBezTo>
                  <a:lnTo>
                    <a:pt x="66585" y="172754"/>
                  </a:lnTo>
                  <a:cubicBezTo>
                    <a:pt x="29811" y="172754"/>
                    <a:pt x="0" y="142943"/>
                    <a:pt x="0" y="106169"/>
                  </a:cubicBezTo>
                  <a:lnTo>
                    <a:pt x="0" y="66585"/>
                  </a:lnTo>
                  <a:cubicBezTo>
                    <a:pt x="0" y="29811"/>
                    <a:pt x="29811" y="0"/>
                    <a:pt x="66585" y="0"/>
                  </a:cubicBezTo>
                  <a:close/>
                </a:path>
              </a:pathLst>
            </a:custGeom>
            <a:solidFill>
              <a:srgbClr val="EBC032"/>
            </a:solidFill>
          </p:spPr>
        </p:sp>
        <p:sp>
          <p:nvSpPr>
            <p:cNvPr name="TextBox 18" id="18"/>
            <p:cNvSpPr txBox="true"/>
            <p:nvPr/>
          </p:nvSpPr>
          <p:spPr>
            <a:xfrm>
              <a:off x="0" y="-38100"/>
              <a:ext cx="633898" cy="210854"/>
            </a:xfrm>
            <a:prstGeom prst="rect">
              <a:avLst/>
            </a:prstGeom>
          </p:spPr>
          <p:txBody>
            <a:bodyPr anchor="ctr" rtlCol="false" tIns="50800" lIns="50800" bIns="50800" rIns="50800"/>
            <a:lstStyle/>
            <a:p>
              <a:pPr algn="ctr">
                <a:lnSpc>
                  <a:spcPts val="2925"/>
                </a:lnSpc>
              </a:pPr>
              <a:r>
                <a:rPr lang="en-US" b="true" sz="2089">
                  <a:solidFill>
                    <a:srgbClr val="000000"/>
                  </a:solidFill>
                  <a:latin typeface="Helvetica World Bold"/>
                  <a:ea typeface="Helvetica World Bold"/>
                  <a:cs typeface="Helvetica World Bold"/>
                  <a:sym typeface="Helvetica World Bold"/>
                </a:rPr>
                <a:t>Random Forest</a:t>
              </a:r>
            </a:p>
          </p:txBody>
        </p:sp>
      </p:grpSp>
      <p:sp>
        <p:nvSpPr>
          <p:cNvPr name="AutoShape 19" id="19"/>
          <p:cNvSpPr/>
          <p:nvPr/>
        </p:nvSpPr>
        <p:spPr>
          <a:xfrm flipV="true">
            <a:off x="4434801" y="7512667"/>
            <a:ext cx="2541213" cy="6305"/>
          </a:xfrm>
          <a:prstGeom prst="line">
            <a:avLst/>
          </a:prstGeom>
          <a:ln cap="rnd" w="38100">
            <a:solidFill>
              <a:srgbClr val="EBC032"/>
            </a:solidFill>
            <a:prstDash val="lgDash"/>
            <a:headEnd type="none" len="sm" w="sm"/>
            <a:tailEnd type="none" len="sm" w="sm"/>
          </a:ln>
        </p:spPr>
      </p:sp>
      <p:grpSp>
        <p:nvGrpSpPr>
          <p:cNvPr name="Group 20" id="20"/>
          <p:cNvGrpSpPr/>
          <p:nvPr/>
        </p:nvGrpSpPr>
        <p:grpSpPr>
          <a:xfrm rot="0">
            <a:off x="1141640" y="6836931"/>
            <a:ext cx="2674257" cy="728806"/>
            <a:chOff x="0" y="0"/>
            <a:chExt cx="633898" cy="172754"/>
          </a:xfrm>
        </p:grpSpPr>
        <p:sp>
          <p:nvSpPr>
            <p:cNvPr name="Freeform 21" id="21"/>
            <p:cNvSpPr/>
            <p:nvPr/>
          </p:nvSpPr>
          <p:spPr>
            <a:xfrm flipH="false" flipV="false" rot="0">
              <a:off x="0" y="0"/>
              <a:ext cx="633898" cy="172754"/>
            </a:xfrm>
            <a:custGeom>
              <a:avLst/>
              <a:gdLst/>
              <a:ahLst/>
              <a:cxnLst/>
              <a:rect r="r" b="b" t="t" l="l"/>
              <a:pathLst>
                <a:path h="172754" w="633898">
                  <a:moveTo>
                    <a:pt x="66585" y="0"/>
                  </a:moveTo>
                  <a:lnTo>
                    <a:pt x="567313" y="0"/>
                  </a:lnTo>
                  <a:cubicBezTo>
                    <a:pt x="604087" y="0"/>
                    <a:pt x="633898" y="29811"/>
                    <a:pt x="633898" y="66585"/>
                  </a:cubicBezTo>
                  <a:lnTo>
                    <a:pt x="633898" y="106169"/>
                  </a:lnTo>
                  <a:cubicBezTo>
                    <a:pt x="633898" y="142943"/>
                    <a:pt x="604087" y="172754"/>
                    <a:pt x="567313" y="172754"/>
                  </a:cubicBezTo>
                  <a:lnTo>
                    <a:pt x="66585" y="172754"/>
                  </a:lnTo>
                  <a:cubicBezTo>
                    <a:pt x="29811" y="172754"/>
                    <a:pt x="0" y="142943"/>
                    <a:pt x="0" y="106169"/>
                  </a:cubicBezTo>
                  <a:lnTo>
                    <a:pt x="0" y="66585"/>
                  </a:lnTo>
                  <a:cubicBezTo>
                    <a:pt x="0" y="29811"/>
                    <a:pt x="29811" y="0"/>
                    <a:pt x="66585" y="0"/>
                  </a:cubicBezTo>
                  <a:close/>
                </a:path>
              </a:pathLst>
            </a:custGeom>
            <a:solidFill>
              <a:srgbClr val="EBC032"/>
            </a:solidFill>
          </p:spPr>
        </p:sp>
        <p:sp>
          <p:nvSpPr>
            <p:cNvPr name="TextBox 22" id="22"/>
            <p:cNvSpPr txBox="true"/>
            <p:nvPr/>
          </p:nvSpPr>
          <p:spPr>
            <a:xfrm>
              <a:off x="0" y="-38100"/>
              <a:ext cx="633898" cy="210854"/>
            </a:xfrm>
            <a:prstGeom prst="rect">
              <a:avLst/>
            </a:prstGeom>
          </p:spPr>
          <p:txBody>
            <a:bodyPr anchor="ctr" rtlCol="false" tIns="50800" lIns="50800" bIns="50800" rIns="50800"/>
            <a:lstStyle/>
            <a:p>
              <a:pPr algn="ctr">
                <a:lnSpc>
                  <a:spcPts val="2925"/>
                </a:lnSpc>
              </a:pPr>
              <a:r>
                <a:rPr lang="en-US" b="true" sz="2089">
                  <a:solidFill>
                    <a:srgbClr val="000000"/>
                  </a:solidFill>
                  <a:latin typeface="Helvetica World Bold"/>
                  <a:ea typeface="Helvetica World Bold"/>
                  <a:cs typeface="Helvetica World Bold"/>
                  <a:sym typeface="Helvetica World Bold"/>
                </a:rPr>
                <a:t>Decision Tree</a:t>
              </a:r>
            </a:p>
          </p:txBody>
        </p:sp>
      </p:grpSp>
      <p:sp>
        <p:nvSpPr>
          <p:cNvPr name="AutoShape 23" id="23"/>
          <p:cNvSpPr/>
          <p:nvPr/>
        </p:nvSpPr>
        <p:spPr>
          <a:xfrm flipV="true">
            <a:off x="1198569" y="7512667"/>
            <a:ext cx="2541213" cy="6305"/>
          </a:xfrm>
          <a:prstGeom prst="line">
            <a:avLst/>
          </a:prstGeom>
          <a:ln cap="rnd" w="38100">
            <a:solidFill>
              <a:srgbClr val="EBC032"/>
            </a:solidFill>
            <a:prstDash val="lgDash"/>
            <a:headEnd type="none" len="sm" w="sm"/>
            <a:tailEnd type="none" len="sm" w="sm"/>
          </a:ln>
        </p:spPr>
      </p:sp>
      <p:sp>
        <p:nvSpPr>
          <p:cNvPr name="TextBox 24" id="24"/>
          <p:cNvSpPr txBox="true"/>
          <p:nvPr/>
        </p:nvSpPr>
        <p:spPr>
          <a:xfrm rot="0">
            <a:off x="1436082" y="7746712"/>
            <a:ext cx="2093843" cy="1480128"/>
          </a:xfrm>
          <a:prstGeom prst="rect">
            <a:avLst/>
          </a:prstGeom>
        </p:spPr>
        <p:txBody>
          <a:bodyPr anchor="t" rtlCol="false" tIns="0" lIns="0" bIns="0" rIns="0">
            <a:spAutoFit/>
          </a:bodyPr>
          <a:lstStyle/>
          <a:p>
            <a:pPr algn="l">
              <a:lnSpc>
                <a:spcPts val="2943"/>
              </a:lnSpc>
              <a:spcBef>
                <a:spcPct val="0"/>
              </a:spcBef>
            </a:pPr>
            <a:r>
              <a:rPr lang="en-US" sz="2102">
                <a:solidFill>
                  <a:srgbClr val="000000"/>
                </a:solidFill>
                <a:latin typeface="DM Sans"/>
                <a:ea typeface="DM Sans"/>
                <a:cs typeface="DM Sans"/>
                <a:sym typeface="DM Sans"/>
              </a:rPr>
              <a:t>Accuracy: 69%</a:t>
            </a:r>
          </a:p>
          <a:p>
            <a:pPr algn="l">
              <a:lnSpc>
                <a:spcPts val="2943"/>
              </a:lnSpc>
              <a:spcBef>
                <a:spcPct val="0"/>
              </a:spcBef>
            </a:pPr>
            <a:r>
              <a:rPr lang="en-US" sz="2102">
                <a:solidFill>
                  <a:srgbClr val="000000"/>
                </a:solidFill>
                <a:latin typeface="DM Sans"/>
                <a:ea typeface="DM Sans"/>
                <a:cs typeface="DM Sans"/>
                <a:sym typeface="DM Sans"/>
              </a:rPr>
              <a:t>Recall: 45%</a:t>
            </a:r>
          </a:p>
          <a:p>
            <a:pPr algn="l">
              <a:lnSpc>
                <a:spcPts val="2943"/>
              </a:lnSpc>
              <a:spcBef>
                <a:spcPct val="0"/>
              </a:spcBef>
            </a:pPr>
            <a:r>
              <a:rPr lang="en-US" sz="2102">
                <a:solidFill>
                  <a:srgbClr val="000000"/>
                </a:solidFill>
                <a:latin typeface="DM Sans"/>
                <a:ea typeface="DM Sans"/>
                <a:cs typeface="DM Sans"/>
                <a:sym typeface="DM Sans"/>
              </a:rPr>
              <a:t>Precision: 44%</a:t>
            </a:r>
          </a:p>
          <a:p>
            <a:pPr algn="l">
              <a:lnSpc>
                <a:spcPts val="2943"/>
              </a:lnSpc>
              <a:spcBef>
                <a:spcPct val="0"/>
              </a:spcBef>
            </a:pPr>
            <a:r>
              <a:rPr lang="en-US" sz="2102">
                <a:solidFill>
                  <a:srgbClr val="000000"/>
                </a:solidFill>
                <a:latin typeface="DM Sans"/>
                <a:ea typeface="DM Sans"/>
                <a:cs typeface="DM Sans"/>
                <a:sym typeface="DM Sans"/>
              </a:rPr>
              <a:t>F1 Score: 44%</a:t>
            </a:r>
          </a:p>
        </p:txBody>
      </p:sp>
      <p:sp>
        <p:nvSpPr>
          <p:cNvPr name="TextBox 25" id="25"/>
          <p:cNvSpPr txBox="true"/>
          <p:nvPr/>
        </p:nvSpPr>
        <p:spPr>
          <a:xfrm rot="0">
            <a:off x="4668078" y="7746712"/>
            <a:ext cx="2093843" cy="1480128"/>
          </a:xfrm>
          <a:prstGeom prst="rect">
            <a:avLst/>
          </a:prstGeom>
        </p:spPr>
        <p:txBody>
          <a:bodyPr anchor="t" rtlCol="false" tIns="0" lIns="0" bIns="0" rIns="0">
            <a:spAutoFit/>
          </a:bodyPr>
          <a:lstStyle/>
          <a:p>
            <a:pPr algn="l">
              <a:lnSpc>
                <a:spcPts val="2943"/>
              </a:lnSpc>
              <a:spcBef>
                <a:spcPct val="0"/>
              </a:spcBef>
            </a:pPr>
            <a:r>
              <a:rPr lang="en-US" sz="2102">
                <a:solidFill>
                  <a:srgbClr val="000000"/>
                </a:solidFill>
                <a:latin typeface="DM Sans"/>
                <a:ea typeface="DM Sans"/>
                <a:cs typeface="DM Sans"/>
                <a:sym typeface="DM Sans"/>
              </a:rPr>
              <a:t>Accuracy: 73%</a:t>
            </a:r>
          </a:p>
          <a:p>
            <a:pPr algn="l">
              <a:lnSpc>
                <a:spcPts val="2943"/>
              </a:lnSpc>
              <a:spcBef>
                <a:spcPct val="0"/>
              </a:spcBef>
            </a:pPr>
            <a:r>
              <a:rPr lang="en-US" sz="2102">
                <a:solidFill>
                  <a:srgbClr val="000000"/>
                </a:solidFill>
                <a:latin typeface="DM Sans"/>
                <a:ea typeface="DM Sans"/>
                <a:cs typeface="DM Sans"/>
                <a:sym typeface="DM Sans"/>
              </a:rPr>
              <a:t>Recall: 25%</a:t>
            </a:r>
          </a:p>
          <a:p>
            <a:pPr algn="l">
              <a:lnSpc>
                <a:spcPts val="2943"/>
              </a:lnSpc>
              <a:spcBef>
                <a:spcPct val="0"/>
              </a:spcBef>
            </a:pPr>
            <a:r>
              <a:rPr lang="en-US" sz="2102">
                <a:solidFill>
                  <a:srgbClr val="000000"/>
                </a:solidFill>
                <a:latin typeface="DM Sans"/>
                <a:ea typeface="DM Sans"/>
                <a:cs typeface="DM Sans"/>
                <a:sym typeface="DM Sans"/>
              </a:rPr>
              <a:t>Precision: 52%</a:t>
            </a:r>
          </a:p>
          <a:p>
            <a:pPr algn="l">
              <a:lnSpc>
                <a:spcPts val="2943"/>
              </a:lnSpc>
              <a:spcBef>
                <a:spcPct val="0"/>
              </a:spcBef>
            </a:pPr>
            <a:r>
              <a:rPr lang="en-US" sz="2102">
                <a:solidFill>
                  <a:srgbClr val="000000"/>
                </a:solidFill>
                <a:latin typeface="DM Sans"/>
                <a:ea typeface="DM Sans"/>
                <a:cs typeface="DM Sans"/>
                <a:sym typeface="DM Sans"/>
              </a:rPr>
              <a:t>F1 Score: 33%</a:t>
            </a:r>
          </a:p>
        </p:txBody>
      </p:sp>
      <p:sp>
        <p:nvSpPr>
          <p:cNvPr name="TextBox 26" id="26"/>
          <p:cNvSpPr txBox="true"/>
          <p:nvPr/>
        </p:nvSpPr>
        <p:spPr>
          <a:xfrm rot="0">
            <a:off x="7902950" y="7746712"/>
            <a:ext cx="2093843" cy="1480128"/>
          </a:xfrm>
          <a:prstGeom prst="rect">
            <a:avLst/>
          </a:prstGeom>
        </p:spPr>
        <p:txBody>
          <a:bodyPr anchor="t" rtlCol="false" tIns="0" lIns="0" bIns="0" rIns="0">
            <a:spAutoFit/>
          </a:bodyPr>
          <a:lstStyle/>
          <a:p>
            <a:pPr algn="l">
              <a:lnSpc>
                <a:spcPts val="2943"/>
              </a:lnSpc>
              <a:spcBef>
                <a:spcPct val="0"/>
              </a:spcBef>
            </a:pPr>
            <a:r>
              <a:rPr lang="en-US" sz="2102">
                <a:solidFill>
                  <a:srgbClr val="000000"/>
                </a:solidFill>
                <a:latin typeface="DM Sans"/>
                <a:ea typeface="DM Sans"/>
                <a:cs typeface="DM Sans"/>
                <a:sym typeface="DM Sans"/>
              </a:rPr>
              <a:t>Accuracy: 73%</a:t>
            </a:r>
          </a:p>
          <a:p>
            <a:pPr algn="l">
              <a:lnSpc>
                <a:spcPts val="2943"/>
              </a:lnSpc>
              <a:spcBef>
                <a:spcPct val="0"/>
              </a:spcBef>
            </a:pPr>
            <a:r>
              <a:rPr lang="en-US" sz="2102">
                <a:solidFill>
                  <a:srgbClr val="000000"/>
                </a:solidFill>
                <a:latin typeface="DM Sans"/>
                <a:ea typeface="DM Sans"/>
                <a:cs typeface="DM Sans"/>
                <a:sym typeface="DM Sans"/>
              </a:rPr>
              <a:t>Recall: 23%</a:t>
            </a:r>
          </a:p>
          <a:p>
            <a:pPr algn="l">
              <a:lnSpc>
                <a:spcPts val="2943"/>
              </a:lnSpc>
              <a:spcBef>
                <a:spcPct val="0"/>
              </a:spcBef>
            </a:pPr>
            <a:r>
              <a:rPr lang="en-US" sz="2102">
                <a:solidFill>
                  <a:srgbClr val="000000"/>
                </a:solidFill>
                <a:latin typeface="DM Sans"/>
                <a:ea typeface="DM Sans"/>
                <a:cs typeface="DM Sans"/>
                <a:sym typeface="DM Sans"/>
              </a:rPr>
              <a:t>Precision: 50%</a:t>
            </a:r>
          </a:p>
          <a:p>
            <a:pPr algn="l">
              <a:lnSpc>
                <a:spcPts val="2943"/>
              </a:lnSpc>
              <a:spcBef>
                <a:spcPct val="0"/>
              </a:spcBef>
            </a:pPr>
            <a:r>
              <a:rPr lang="en-US" sz="2102">
                <a:solidFill>
                  <a:srgbClr val="000000"/>
                </a:solidFill>
                <a:latin typeface="DM Sans"/>
                <a:ea typeface="DM Sans"/>
                <a:cs typeface="DM Sans"/>
                <a:sym typeface="DM Sans"/>
              </a:rPr>
              <a:t>F1 Score: 31%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BFB"/>
        </a:solidFill>
      </p:bgPr>
    </p:bg>
    <p:spTree>
      <p:nvGrpSpPr>
        <p:cNvPr id="1" name=""/>
        <p:cNvGrpSpPr/>
        <p:nvPr/>
      </p:nvGrpSpPr>
      <p:grpSpPr>
        <a:xfrm>
          <a:off x="0" y="0"/>
          <a:ext cx="0" cy="0"/>
          <a:chOff x="0" y="0"/>
          <a:chExt cx="0" cy="0"/>
        </a:xfrm>
      </p:grpSpPr>
      <p:grpSp>
        <p:nvGrpSpPr>
          <p:cNvPr name="Group 2" id="2"/>
          <p:cNvGrpSpPr/>
          <p:nvPr/>
        </p:nvGrpSpPr>
        <p:grpSpPr>
          <a:xfrm rot="0">
            <a:off x="1143000" y="1525416"/>
            <a:ext cx="3946760" cy="809840"/>
            <a:chOff x="0" y="0"/>
            <a:chExt cx="5262347" cy="1079787"/>
          </a:xfrm>
        </p:grpSpPr>
        <p:grpSp>
          <p:nvGrpSpPr>
            <p:cNvPr name="Group 3" id="3"/>
            <p:cNvGrpSpPr/>
            <p:nvPr/>
          </p:nvGrpSpPr>
          <p:grpSpPr>
            <a:xfrm rot="0">
              <a:off x="0" y="0"/>
              <a:ext cx="5262347" cy="1079787"/>
              <a:chOff x="0" y="0"/>
              <a:chExt cx="935528" cy="191962"/>
            </a:xfrm>
          </p:grpSpPr>
          <p:sp>
            <p:nvSpPr>
              <p:cNvPr name="Freeform 4" id="4"/>
              <p:cNvSpPr/>
              <p:nvPr/>
            </p:nvSpPr>
            <p:spPr>
              <a:xfrm flipH="false" flipV="false" rot="0">
                <a:off x="0" y="0"/>
                <a:ext cx="935528" cy="191962"/>
              </a:xfrm>
              <a:custGeom>
                <a:avLst/>
                <a:gdLst/>
                <a:ahLst/>
                <a:cxnLst/>
                <a:rect r="r" b="b" t="t" l="l"/>
                <a:pathLst>
                  <a:path h="191962" w="935528">
                    <a:moveTo>
                      <a:pt x="45117" y="0"/>
                    </a:moveTo>
                    <a:lnTo>
                      <a:pt x="890412" y="0"/>
                    </a:lnTo>
                    <a:cubicBezTo>
                      <a:pt x="915329" y="0"/>
                      <a:pt x="935528" y="20199"/>
                      <a:pt x="935528" y="45117"/>
                    </a:cubicBezTo>
                    <a:lnTo>
                      <a:pt x="935528" y="146846"/>
                    </a:lnTo>
                    <a:cubicBezTo>
                      <a:pt x="935528" y="171763"/>
                      <a:pt x="915329" y="191962"/>
                      <a:pt x="890412" y="191962"/>
                    </a:cubicBezTo>
                    <a:lnTo>
                      <a:pt x="45117" y="191962"/>
                    </a:lnTo>
                    <a:cubicBezTo>
                      <a:pt x="20199" y="191962"/>
                      <a:pt x="0" y="171763"/>
                      <a:pt x="0" y="146846"/>
                    </a:cubicBezTo>
                    <a:lnTo>
                      <a:pt x="0" y="45117"/>
                    </a:lnTo>
                    <a:cubicBezTo>
                      <a:pt x="0" y="20199"/>
                      <a:pt x="20199" y="0"/>
                      <a:pt x="45117" y="0"/>
                    </a:cubicBezTo>
                    <a:close/>
                  </a:path>
                </a:pathLst>
              </a:custGeom>
              <a:solidFill>
                <a:srgbClr val="EBC032"/>
              </a:solidFill>
            </p:spPr>
          </p:sp>
          <p:sp>
            <p:nvSpPr>
              <p:cNvPr name="TextBox 5" id="5"/>
              <p:cNvSpPr txBox="true"/>
              <p:nvPr/>
            </p:nvSpPr>
            <p:spPr>
              <a:xfrm>
                <a:off x="0" y="-38100"/>
                <a:ext cx="935528" cy="230062"/>
              </a:xfrm>
              <a:prstGeom prst="rect">
                <a:avLst/>
              </a:prstGeom>
            </p:spPr>
            <p:txBody>
              <a:bodyPr anchor="ctr" rtlCol="false" tIns="50800" lIns="50800" bIns="50800" rIns="50800"/>
              <a:lstStyle/>
              <a:p>
                <a:pPr algn="ctr">
                  <a:lnSpc>
                    <a:spcPts val="3079"/>
                  </a:lnSpc>
                  <a:spcBef>
                    <a:spcPct val="0"/>
                  </a:spcBef>
                </a:pPr>
              </a:p>
            </p:txBody>
          </p:sp>
        </p:grpSp>
        <p:sp>
          <p:nvSpPr>
            <p:cNvPr name="TextBox 6" id="6"/>
            <p:cNvSpPr txBox="true"/>
            <p:nvPr/>
          </p:nvSpPr>
          <p:spPr>
            <a:xfrm rot="0">
              <a:off x="230481" y="160728"/>
              <a:ext cx="4801385" cy="701181"/>
            </a:xfrm>
            <a:prstGeom prst="rect">
              <a:avLst/>
            </a:prstGeom>
          </p:spPr>
          <p:txBody>
            <a:bodyPr anchor="t" rtlCol="false" tIns="0" lIns="0" bIns="0" rIns="0">
              <a:spAutoFit/>
            </a:bodyPr>
            <a:lstStyle/>
            <a:p>
              <a:pPr algn="ctr">
                <a:lnSpc>
                  <a:spcPts val="4060"/>
                </a:lnSpc>
                <a:spcBef>
                  <a:spcPct val="0"/>
                </a:spcBef>
              </a:pPr>
              <a:r>
                <a:rPr lang="en-US" b="true" sz="2900">
                  <a:solidFill>
                    <a:srgbClr val="1A1A19"/>
                  </a:solidFill>
                  <a:latin typeface="Helvetica World Bold"/>
                  <a:ea typeface="Helvetica World Bold"/>
                  <a:cs typeface="Helvetica World Bold"/>
                  <a:sym typeface="Helvetica World Bold"/>
                </a:rPr>
                <a:t>Choose the Model</a:t>
              </a:r>
            </a:p>
          </p:txBody>
        </p:sp>
      </p:grpSp>
      <p:sp>
        <p:nvSpPr>
          <p:cNvPr name="Freeform 7" id="7"/>
          <p:cNvSpPr/>
          <p:nvPr/>
        </p:nvSpPr>
        <p:spPr>
          <a:xfrm flipH="false" flipV="false" rot="0">
            <a:off x="3441469" y="6482714"/>
            <a:ext cx="4547062" cy="4572000"/>
          </a:xfrm>
          <a:custGeom>
            <a:avLst/>
            <a:gdLst/>
            <a:ahLst/>
            <a:cxnLst/>
            <a:rect r="r" b="b" t="t" l="l"/>
            <a:pathLst>
              <a:path h="4572000" w="4547062">
                <a:moveTo>
                  <a:pt x="0" y="0"/>
                </a:moveTo>
                <a:lnTo>
                  <a:pt x="4547062" y="0"/>
                </a:lnTo>
                <a:lnTo>
                  <a:pt x="4547062" y="4572000"/>
                </a:lnTo>
                <a:lnTo>
                  <a:pt x="0" y="4572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8714277" y="705213"/>
            <a:ext cx="1572723" cy="437787"/>
          </a:xfrm>
          <a:prstGeom prst="rect">
            <a:avLst/>
          </a:prstGeom>
        </p:spPr>
        <p:txBody>
          <a:bodyPr anchor="t" rtlCol="false" tIns="0" lIns="0" bIns="0" rIns="0">
            <a:spAutoFit/>
          </a:bodyPr>
          <a:lstStyle/>
          <a:p>
            <a:pPr algn="l">
              <a:lnSpc>
                <a:spcPts val="3205"/>
              </a:lnSpc>
              <a:spcBef>
                <a:spcPct val="0"/>
              </a:spcBef>
            </a:pPr>
            <a:r>
              <a:rPr lang="en-US" b="true" sz="2289">
                <a:solidFill>
                  <a:srgbClr val="1A1A19"/>
                </a:solidFill>
                <a:latin typeface="Helvetica World Bold"/>
                <a:ea typeface="Helvetica World Bold"/>
                <a:cs typeface="Helvetica World Bold"/>
                <a:sym typeface="Helvetica World Bold"/>
              </a:rPr>
              <a:t>Abdul Aziz</a:t>
            </a:r>
          </a:p>
        </p:txBody>
      </p:sp>
      <p:sp>
        <p:nvSpPr>
          <p:cNvPr name="TextBox 9" id="9"/>
          <p:cNvSpPr txBox="true"/>
          <p:nvPr/>
        </p:nvSpPr>
        <p:spPr>
          <a:xfrm rot="0">
            <a:off x="1143000" y="2689561"/>
            <a:ext cx="9144000" cy="1851603"/>
          </a:xfrm>
          <a:prstGeom prst="rect">
            <a:avLst/>
          </a:prstGeom>
        </p:spPr>
        <p:txBody>
          <a:bodyPr anchor="t" rtlCol="false" tIns="0" lIns="0" bIns="0" rIns="0">
            <a:spAutoFit/>
          </a:bodyPr>
          <a:lstStyle/>
          <a:p>
            <a:pPr algn="l">
              <a:lnSpc>
                <a:spcPts val="2943"/>
              </a:lnSpc>
              <a:spcBef>
                <a:spcPct val="0"/>
              </a:spcBef>
            </a:pPr>
            <a:r>
              <a:rPr lang="en-US" sz="2102">
                <a:solidFill>
                  <a:srgbClr val="000000"/>
                </a:solidFill>
                <a:latin typeface="DM Sans"/>
                <a:ea typeface="DM Sans"/>
                <a:cs typeface="DM Sans"/>
                <a:sym typeface="DM Sans"/>
              </a:rPr>
              <a:t>Kita akan memilih </a:t>
            </a:r>
            <a:r>
              <a:rPr lang="en-US" b="true" sz="2102">
                <a:solidFill>
                  <a:srgbClr val="000000"/>
                </a:solidFill>
                <a:latin typeface="DM Sans Bold"/>
                <a:ea typeface="DM Sans Bold"/>
                <a:cs typeface="DM Sans Bold"/>
                <a:sym typeface="DM Sans Bold"/>
              </a:rPr>
              <a:t>Decision Tree sebagai model dasar</a:t>
            </a:r>
            <a:r>
              <a:rPr lang="en-US" sz="2102">
                <a:solidFill>
                  <a:srgbClr val="000000"/>
                </a:solidFill>
                <a:latin typeface="DM Sans"/>
                <a:ea typeface="DM Sans"/>
                <a:cs typeface="DM Sans"/>
                <a:sym typeface="DM Sans"/>
              </a:rPr>
              <a:t> karena tujuan utama kita memang untuk melakukan identifikasi pengguna yang berpotensi </a:t>
            </a:r>
            <a:r>
              <a:rPr lang="en-US" b="true" sz="2102">
                <a:solidFill>
                  <a:srgbClr val="FF3131"/>
                </a:solidFill>
                <a:latin typeface="DM Sans Bold"/>
                <a:ea typeface="DM Sans Bold"/>
                <a:cs typeface="DM Sans Bold"/>
                <a:sym typeface="DM Sans Bold"/>
              </a:rPr>
              <a:t>churn</a:t>
            </a:r>
            <a:r>
              <a:rPr lang="en-US" sz="2102">
                <a:solidFill>
                  <a:srgbClr val="000000"/>
                </a:solidFill>
                <a:latin typeface="DM Sans"/>
                <a:ea typeface="DM Sans"/>
                <a:cs typeface="DM Sans"/>
                <a:sym typeface="DM Sans"/>
              </a:rPr>
              <a:t>. Meskipun akurasinya tidak setinggi model lain,</a:t>
            </a:r>
            <a:r>
              <a:rPr lang="en-US" b="true" sz="2102">
                <a:solidFill>
                  <a:srgbClr val="000000"/>
                </a:solidFill>
                <a:latin typeface="DM Sans Bold"/>
                <a:ea typeface="DM Sans Bold"/>
                <a:cs typeface="DM Sans Bold"/>
                <a:sym typeface="DM Sans Bold"/>
              </a:rPr>
              <a:t> Decision Tree memiliki nilai recall yang tinggi</a:t>
            </a:r>
            <a:r>
              <a:rPr lang="en-US" sz="2102">
                <a:solidFill>
                  <a:srgbClr val="000000"/>
                </a:solidFill>
                <a:latin typeface="DM Sans"/>
                <a:ea typeface="DM Sans"/>
                <a:cs typeface="DM Sans"/>
                <a:sym typeface="DM Sans"/>
              </a:rPr>
              <a:t> yang berarti lebih mampu menangkap sebanyak mungkin pengguna yang benar-benar akan </a:t>
            </a:r>
            <a:r>
              <a:rPr lang="en-US" b="true" sz="2102">
                <a:solidFill>
                  <a:srgbClr val="FF3131"/>
                </a:solidFill>
                <a:latin typeface="DM Sans Bold"/>
                <a:ea typeface="DM Sans Bold"/>
                <a:cs typeface="DM Sans Bold"/>
                <a:sym typeface="DM Sans Bold"/>
              </a:rPr>
              <a:t>churn</a:t>
            </a:r>
            <a:r>
              <a:rPr lang="en-US" sz="2102">
                <a:solidFill>
                  <a:srgbClr val="000000"/>
                </a:solidFill>
                <a:latin typeface="DM Sans"/>
                <a:ea typeface="DM Sans"/>
                <a:cs typeface="DM Sans"/>
                <a:sym typeface="DM Sans"/>
              </a:rPr>
              <a:t>. </a:t>
            </a:r>
          </a:p>
        </p:txBody>
      </p:sp>
      <p:sp>
        <p:nvSpPr>
          <p:cNvPr name="TextBox 10" id="10"/>
          <p:cNvSpPr txBox="true"/>
          <p:nvPr/>
        </p:nvSpPr>
        <p:spPr>
          <a:xfrm rot="0">
            <a:off x="1143000" y="4845964"/>
            <a:ext cx="9144000" cy="1480128"/>
          </a:xfrm>
          <a:prstGeom prst="rect">
            <a:avLst/>
          </a:prstGeom>
        </p:spPr>
        <p:txBody>
          <a:bodyPr anchor="t" rtlCol="false" tIns="0" lIns="0" bIns="0" rIns="0">
            <a:spAutoFit/>
          </a:bodyPr>
          <a:lstStyle/>
          <a:p>
            <a:pPr algn="l">
              <a:lnSpc>
                <a:spcPts val="2943"/>
              </a:lnSpc>
              <a:spcBef>
                <a:spcPct val="0"/>
              </a:spcBef>
            </a:pPr>
            <a:r>
              <a:rPr lang="en-US" b="true" sz="2102">
                <a:solidFill>
                  <a:srgbClr val="000000"/>
                </a:solidFill>
                <a:latin typeface="DM Sans Bold"/>
                <a:ea typeface="DM Sans Bold"/>
                <a:cs typeface="DM Sans Bold"/>
                <a:sym typeface="DM Sans Bold"/>
              </a:rPr>
              <a:t>Kesalahan dalam mengklasifikasikan pengguna aktif sebagai </a:t>
            </a:r>
            <a:r>
              <a:rPr lang="en-US" b="true" sz="2102">
                <a:solidFill>
                  <a:srgbClr val="FF3131"/>
                </a:solidFill>
                <a:latin typeface="DM Sans Bold"/>
                <a:ea typeface="DM Sans Bold"/>
                <a:cs typeface="DM Sans Bold"/>
                <a:sym typeface="DM Sans Bold"/>
              </a:rPr>
              <a:t>churner </a:t>
            </a:r>
            <a:r>
              <a:rPr lang="en-US" b="true" sz="2102">
                <a:solidFill>
                  <a:srgbClr val="000000"/>
                </a:solidFill>
                <a:latin typeface="DM Sans Bold"/>
                <a:ea typeface="DM Sans Bold"/>
                <a:cs typeface="DM Sans Bold"/>
                <a:sym typeface="DM Sans Bold"/>
              </a:rPr>
              <a:t>dapat ditoleransi,</a:t>
            </a:r>
            <a:r>
              <a:rPr lang="en-US" sz="2102">
                <a:solidFill>
                  <a:srgbClr val="000000"/>
                </a:solidFill>
                <a:latin typeface="DM Sans"/>
                <a:ea typeface="DM Sans"/>
                <a:cs typeface="DM Sans"/>
                <a:sym typeface="DM Sans"/>
              </a:rPr>
              <a:t> karena tidak berdampak langsung pada kerugian, </a:t>
            </a:r>
            <a:r>
              <a:rPr lang="en-US" b="true" sz="2102">
                <a:solidFill>
                  <a:srgbClr val="000000"/>
                </a:solidFill>
                <a:latin typeface="DM Sans Bold"/>
                <a:ea typeface="DM Sans Bold"/>
                <a:cs typeface="DM Sans Bold"/>
                <a:sym typeface="DM Sans Bold"/>
              </a:rPr>
              <a:t>sementara manfaat utamanya adalah potensi untuk mengurangi </a:t>
            </a:r>
            <a:r>
              <a:rPr lang="en-US" b="true" sz="2102">
                <a:solidFill>
                  <a:srgbClr val="FF3131"/>
                </a:solidFill>
                <a:latin typeface="DM Sans Bold"/>
                <a:ea typeface="DM Sans Bold"/>
                <a:cs typeface="DM Sans Bold"/>
                <a:sym typeface="DM Sans Bold"/>
              </a:rPr>
              <a:t>churn </a:t>
            </a:r>
            <a:r>
              <a:rPr lang="en-US" b="true" sz="2102">
                <a:solidFill>
                  <a:srgbClr val="000000"/>
                </a:solidFill>
                <a:latin typeface="DM Sans Bold"/>
                <a:ea typeface="DM Sans Bold"/>
                <a:cs typeface="DM Sans Bold"/>
                <a:sym typeface="DM Sans Bold"/>
              </a:rPr>
              <a:t>secara signifikan.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DAGmuX0MTy4</dc:identifier>
  <dcterms:modified xsi:type="dcterms:W3CDTF">2011-08-01T06:04:30Z</dcterms:modified>
  <cp:revision>1</cp:revision>
  <dc:title>Data Science Project - Churn Rate Project</dc:title>
</cp:coreProperties>
</file>