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3"/>
    <p:sldId id="257" r:id="rId4"/>
    <p:sldId id="258" r:id="rId5"/>
    <p:sldId id="259" r:id="rId6"/>
    <p:sldId id="271" r:id="rId7"/>
    <p:sldId id="272" r:id="rId8"/>
    <p:sldId id="274" r:id="rId9"/>
    <p:sldId id="270" r:id="rId10"/>
    <p:sldId id="273" r:id="rId11"/>
    <p:sldId id="278" r:id="rId12"/>
    <p:sldId id="275" r:id="rId13"/>
    <p:sldId id="279" r:id="rId14"/>
    <p:sldId id="280" r:id="rId15"/>
    <p:sldId id="281" r:id="rId16"/>
    <p:sldId id="282" r:id="rId17"/>
    <p:sldId id="283" r:id="rId18"/>
    <p:sldId id="284" r:id="rId1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>
        <p:guide orient="horz" pos="21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vi-VN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vi-VN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D8CE-0800-4AA8-B245-35AAA5DAD350}" type="datetimeFigureOut">
              <a:rPr lang="vi-VN" smtClean="0"/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0CA7-4FD8-41DD-A09D-A9513BE0B5D7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vi-VN"/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vi-VN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D8CE-0800-4AA8-B245-35AAA5DAD350}" type="datetimeFigureOut">
              <a:rPr lang="vi-VN" smtClean="0"/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0CA7-4FD8-41DD-A09D-A9513BE0B5D7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vi-VN"/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vi-VN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D8CE-0800-4AA8-B245-35AAA5DAD350}" type="datetimeFigureOut">
              <a:rPr lang="vi-VN" smtClean="0"/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0CA7-4FD8-41DD-A09D-A9513BE0B5D7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vi-VN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vi-VN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D8CE-0800-4AA8-B245-35AAA5DAD350}" type="datetimeFigureOut">
              <a:rPr lang="vi-VN" smtClean="0"/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0CA7-4FD8-41DD-A09D-A9513BE0B5D7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vi-VN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D8CE-0800-4AA8-B245-35AAA5DAD350}" type="datetimeFigureOut">
              <a:rPr lang="vi-VN" smtClean="0"/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0CA7-4FD8-41DD-A09D-A9513BE0B5D7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vi-VN"/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vi-VN"/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vi-VN"/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D8CE-0800-4AA8-B245-35AAA5DAD350}" type="datetimeFigureOut">
              <a:rPr lang="vi-VN" smtClean="0"/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0CA7-4FD8-41DD-A09D-A9513BE0B5D7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vi-VN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vi-VN"/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vi-VN"/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D8CE-0800-4AA8-B245-35AAA5DAD350}" type="datetimeFigureOut">
              <a:rPr lang="vi-VN" smtClean="0"/>
            </a:fld>
            <a:endParaRPr lang="vi-VN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0CA7-4FD8-41DD-A09D-A9513BE0B5D7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D8CE-0800-4AA8-B245-35AAA5DAD350}" type="datetimeFigureOut">
              <a:rPr lang="vi-VN" smtClean="0"/>
            </a:fld>
            <a:endParaRPr lang="vi-VN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0CA7-4FD8-41DD-A09D-A9513BE0B5D7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D8CE-0800-4AA8-B245-35AAA5DAD350}" type="datetimeFigureOut">
              <a:rPr lang="vi-VN" smtClean="0"/>
            </a:fld>
            <a:endParaRPr lang="vi-VN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0CA7-4FD8-41DD-A09D-A9513BE0B5D7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vi-VN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vi-VN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D8CE-0800-4AA8-B245-35AAA5DAD350}" type="datetimeFigureOut">
              <a:rPr lang="vi-VN" smtClean="0"/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0CA7-4FD8-41DD-A09D-A9513BE0B5D7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vi-VN"/>
          </a:p>
        </p:txBody>
      </p:sp>
      <p:sp>
        <p:nvSpPr>
          <p:cNvPr id="3" name="Chỗ dành sẵn cho Hình ảnh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D8CE-0800-4AA8-B245-35AAA5DAD350}" type="datetimeFigureOut">
              <a:rPr lang="vi-VN" smtClean="0"/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0CA7-4FD8-41DD-A09D-A9513BE0B5D7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vi-VN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vi-VN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1D8CE-0800-4AA8-B245-35AAA5DAD350}" type="datetimeFigureOut">
              <a:rPr lang="vi-VN" smtClean="0"/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F0CA7-4FD8-41DD-A09D-A9513BE0B5D7}" type="slidenum">
              <a:rPr lang="vi-VN" smtClean="0"/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-635"/>
            <a:ext cx="12192635" cy="6858635"/>
          </a:xfrm>
          <a:prstGeom prst="rect">
            <a:avLst/>
          </a:prstGeom>
        </p:spPr>
      </p:pic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524000" y="829945"/>
            <a:ext cx="9144000" cy="3811270"/>
          </a:xfrm>
        </p:spPr>
        <p:txBody>
          <a:bodyPr>
            <a:normAutofit/>
          </a:bodyPr>
          <a:lstStyle/>
          <a:p>
            <a:r>
              <a:rPr lang="en-US" b="1" dirty="0">
                <a:ln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</a:t>
            </a:r>
            <a:br>
              <a:rPr lang="en-US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220" b="1" dirty="0" err="1">
                <a:solidFill>
                  <a:schemeClr val="bg1"/>
                </a:solidFill>
                <a:sym typeface="+mn-ea"/>
              </a:rPr>
              <a:t>Nhập</a:t>
            </a:r>
            <a:r>
              <a:rPr lang="en-US" sz="4220" b="1" dirty="0">
                <a:solidFill>
                  <a:schemeClr val="bg1"/>
                </a:solidFill>
                <a:sym typeface="+mn-ea"/>
              </a:rPr>
              <a:t> </a:t>
            </a:r>
            <a:r>
              <a:rPr lang="en-US" sz="4220" b="1" dirty="0" err="1">
                <a:solidFill>
                  <a:schemeClr val="bg1"/>
                </a:solidFill>
                <a:sym typeface="+mn-ea"/>
              </a:rPr>
              <a:t>môn</a:t>
            </a:r>
            <a:r>
              <a:rPr lang="en-US" sz="4220" b="1" dirty="0">
                <a:solidFill>
                  <a:schemeClr val="bg1"/>
                </a:solidFill>
                <a:sym typeface="+mn-ea"/>
              </a:rPr>
              <a:t> Khoa </a:t>
            </a:r>
            <a:r>
              <a:rPr lang="en-US" sz="4220" b="1" dirty="0" err="1">
                <a:solidFill>
                  <a:schemeClr val="bg1"/>
                </a:solidFill>
                <a:sym typeface="+mn-ea"/>
              </a:rPr>
              <a:t>học</a:t>
            </a:r>
            <a:r>
              <a:rPr lang="en-US" sz="4220" b="1" dirty="0">
                <a:solidFill>
                  <a:schemeClr val="bg1"/>
                </a:solidFill>
                <a:sym typeface="+mn-ea"/>
              </a:rPr>
              <a:t> </a:t>
            </a:r>
            <a:r>
              <a:rPr lang="en-US" sz="4220" b="1" dirty="0" err="1">
                <a:solidFill>
                  <a:schemeClr val="bg1"/>
                </a:solidFill>
                <a:sym typeface="+mn-ea"/>
              </a:rPr>
              <a:t>Dữ</a:t>
            </a:r>
            <a:r>
              <a:rPr lang="en-US" sz="4220" b="1" dirty="0">
                <a:solidFill>
                  <a:schemeClr val="bg1"/>
                </a:solidFill>
                <a:sym typeface="+mn-ea"/>
              </a:rPr>
              <a:t> </a:t>
            </a:r>
            <a:r>
              <a:rPr lang="en-US" sz="4220" b="1" dirty="0" err="1">
                <a:solidFill>
                  <a:schemeClr val="bg1"/>
                </a:solidFill>
                <a:sym typeface="+mn-ea"/>
              </a:rPr>
              <a:t>liệu</a:t>
            </a:r>
            <a:r>
              <a:rPr lang="en-US" sz="4220" b="1" dirty="0">
                <a:solidFill>
                  <a:schemeClr val="bg1"/>
                </a:solidFill>
                <a:sym typeface="+mn-ea"/>
              </a:rPr>
              <a:t> – 18_21</a:t>
            </a:r>
            <a:br>
              <a:rPr lang="en-US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400" b="1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35" y="5406390"/>
            <a:ext cx="1524000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293370" y="264160"/>
            <a:ext cx="10515600" cy="914400"/>
          </a:xfrm>
          <a:ln>
            <a:noFill/>
          </a:ln>
          <a:effectLst/>
        </p:spPr>
        <p:txBody>
          <a:bodyPr/>
          <a:lstStyle/>
          <a:p>
            <a:r>
              <a:rPr lang="en-US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III.   ĐẶT CÂU HỎI   </a:t>
            </a:r>
            <a:endParaRPr lang="en-US" altLang="vi-VN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3370" y="1178560"/>
            <a:ext cx="116052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thuê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Ý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 Khi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260985" y="203200"/>
            <a:ext cx="10515600" cy="900967"/>
          </a:xfrm>
        </p:spPr>
        <p:txBody>
          <a:bodyPr/>
          <a:lstStyle/>
          <a:p>
            <a:r>
              <a:rPr lang="en-US" sz="36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 CÁC BƯỚC TIỀN XỬ LÝ</a:t>
            </a:r>
            <a:endParaRPr 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70178"/>
          </a:xfrm>
        </p:spPr>
        <p:txBody>
          <a:bodyPr/>
          <a:lstStyle/>
          <a:p>
            <a:pPr marL="0" indent="0" algn="l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Rời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rạc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Price(VND)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pd.cut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Ép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Price(VND) 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RatingScore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np.ceil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dirty="0"/>
          </a:p>
        </p:txBody>
      </p:sp>
      <p:pic>
        <p:nvPicPr>
          <p:cNvPr id="7" name="Hình ảnh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1757" y="4145206"/>
            <a:ext cx="8713763" cy="19742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967105" y="1692275"/>
            <a:ext cx="10386695" cy="4918075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train,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test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80 : 20 : 20</a:t>
            </a:r>
            <a:endParaRPr lang="en-US" sz="32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"Name“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Yes/No --&gt; 1/0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Num_ratings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“median”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'Star','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RatingScore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Pool','Parking','Restaurant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most_frequent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'District':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most_frequent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OneHotEncoder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99415" y="258445"/>
            <a:ext cx="98913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6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IV.  CÁC BƯỚC TIỀN XỬ LÝ</a:t>
            </a:r>
            <a:endParaRPr lang="en-US" sz="3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267335" y="246380"/>
            <a:ext cx="11075670" cy="851535"/>
          </a:xfrm>
        </p:spPr>
        <p:txBody>
          <a:bodyPr/>
          <a:lstStyle/>
          <a:p>
            <a:r>
              <a:rPr lang="en-US" sz="36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  MÔ HÌNH HÓA</a:t>
            </a:r>
            <a:r>
              <a:rPr lang="en-US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VỚI </a:t>
            </a:r>
            <a:r>
              <a:rPr lang="en-US" sz="36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LOGISTICREGRESSION</a:t>
            </a:r>
            <a:endParaRPr lang="en-US" sz="3600" b="1" dirty="0" err="1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1770" y="1329690"/>
            <a:ext cx="6409055" cy="43967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193165" y="957580"/>
            <a:ext cx="10160635" cy="1143000"/>
          </a:xfrm>
        </p:spPr>
        <p:txBody>
          <a:bodyPr>
            <a:normAutofit fontScale="90000"/>
          </a:bodyPr>
          <a:lstStyle/>
          <a:p>
            <a:br>
              <a:rPr lang="en-US" dirty="0" err="1"/>
            </a:br>
            <a:endParaRPr lang="en-US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56197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Kiểm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độ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chính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mô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hình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Train_score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88.14%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Val_score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84.81%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score: 83.67%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êu đề 1"/>
          <p:cNvSpPr>
            <a:spLocks noGrp="1"/>
          </p:cNvSpPr>
          <p:nvPr/>
        </p:nvSpPr>
        <p:spPr>
          <a:xfrm>
            <a:off x="278130" y="257175"/>
            <a:ext cx="11075670" cy="851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  MÔ HÌNH HÓA</a:t>
            </a:r>
            <a:r>
              <a:rPr lang="en-US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VỚI </a:t>
            </a:r>
            <a:r>
              <a:rPr lang="en-US" sz="36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LOGISTICREGRESSION</a:t>
            </a:r>
            <a:endParaRPr lang="en-US" sz="3600" b="1" dirty="0" err="1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 XÉT:</a:t>
            </a:r>
            <a:endParaRPr lang="en-US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endParaRPr lang="en-US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êu đề 1"/>
          <p:cNvSpPr>
            <a:spLocks noGrp="1"/>
          </p:cNvSpPr>
          <p:nvPr/>
        </p:nvSpPr>
        <p:spPr>
          <a:xfrm>
            <a:off x="278130" y="257175"/>
            <a:ext cx="11075670" cy="851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VI.  </a:t>
            </a:r>
            <a:r>
              <a:rPr lang="en-US" altLang="vi-VN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NHẬN XÉT VÀ NHÌN LAI QUÁ TRÌNH</a:t>
            </a:r>
            <a:endParaRPr lang="en-US" sz="3600" b="1" dirty="0" err="1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838200" y="1588770"/>
            <a:ext cx="10515600" cy="4588510"/>
          </a:xfrm>
        </p:spPr>
        <p:txBody>
          <a:bodyPr>
            <a:normAutofit lnSpcReduction="20000"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Nhìn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trình:</a:t>
            </a:r>
            <a:endParaRPr lang="en-US" dirty="0" err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khoa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Crawl them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êu đề 1"/>
          <p:cNvSpPr>
            <a:spLocks noGrp="1"/>
          </p:cNvSpPr>
          <p:nvPr/>
        </p:nvSpPr>
        <p:spPr>
          <a:xfrm>
            <a:off x="278130" y="257175"/>
            <a:ext cx="11075670" cy="851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VI.  </a:t>
            </a:r>
            <a:r>
              <a:rPr lang="en-US" altLang="vi-VN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NHẬN XÉT VÀ NHÌN LAI QUÁ TRÌNH</a:t>
            </a:r>
            <a:endParaRPr lang="en-US" sz="3600" b="1" dirty="0" err="1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endParaRPr lang="en-US" b="1" dirty="0" err="1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BT03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Demo10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/>
          <p:cNvGraphicFramePr>
            <a:graphicFrameLocks noGrp="1"/>
          </p:cNvGraphicFramePr>
          <p:nvPr/>
        </p:nvGraphicFramePr>
        <p:xfrm>
          <a:off x="640080" y="780626"/>
          <a:ext cx="7772400" cy="404537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19813"/>
                <a:gridCol w="1515876"/>
                <a:gridCol w="5536711"/>
              </a:tblGrid>
              <a:tr h="2349941">
                <a:tc gridSpan="3"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 TIN CÁC THÀNH VIÊN</a:t>
                      </a:r>
                      <a:endParaRPr 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  <a:tc hMerge="1">
                  <a:tcPr/>
                </a:tc>
              </a:tr>
              <a:tr h="565144"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MSSV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</a:t>
                      </a: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65144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18120462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Mận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65144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18120431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Ly Ha Kim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48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1219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type="subTitle" idx="1"/>
          </p:nvPr>
        </p:nvSpPr>
        <p:spPr>
          <a:xfrm>
            <a:off x="426720" y="1361440"/>
            <a:ext cx="10241280" cy="4858385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>
              <a:lnSpc>
                <a:spcPct val="150000"/>
              </a:lnSpc>
              <a:buFont typeface="+mj-lt"/>
              <a:buAutoNum type="romanUcPeriod"/>
            </a:pP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 THẬP DỮ LIỆU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>
              <a:lnSpc>
                <a:spcPct val="150000"/>
              </a:lnSpc>
              <a:buFont typeface="+mj-lt"/>
              <a:buAutoNum type="romanUcPeriod"/>
            </a:pP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KHÁM PHÁ DỮ LIỆU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>
              <a:lnSpc>
                <a:spcPct val="150000"/>
              </a:lnSpc>
              <a:buFont typeface="+mj-lt"/>
              <a:buAutoNum type="romanUcPeriod"/>
            </a:pP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 CÂU HỎI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>
              <a:lnSpc>
                <a:spcPct val="150000"/>
              </a:lnSpc>
              <a:buFont typeface="+mj-lt"/>
              <a:buAutoNum type="romanUcPeriod"/>
            </a:pP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CÁC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BƯỚC TIỀN XỬ LÝ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>
              <a:lnSpc>
                <a:spcPct val="150000"/>
              </a:lnSpc>
              <a:buFont typeface="+mj-lt"/>
              <a:buAutoNum type="romanUcPeriod"/>
            </a:pP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HÌNH HÓA DỮ LIỆU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>
              <a:lnSpc>
                <a:spcPct val="150000"/>
              </a:lnSpc>
              <a:buFont typeface="+mj-lt"/>
              <a:buAutoNum type="romanUcPeriod"/>
            </a:pPr>
            <a:r>
              <a:rPr lang="en-US" altLang="vi-V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 XÉT VÀ NHÌN LAI QUÁ TRÌNH</a:t>
            </a:r>
            <a:endParaRPr lang="en-US" altLang="vi-VN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293370" y="264160"/>
            <a:ext cx="10515600" cy="914400"/>
          </a:xfrm>
          <a:ln>
            <a:noFill/>
          </a:ln>
          <a:effectLst/>
        </p:spPr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en-US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 THẬP DỮ LIỆU</a:t>
            </a:r>
            <a:endParaRPr 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  <p:sp>
        <p:nvSpPr>
          <p:cNvPr id="6" name="TextBox 5"/>
          <p:cNvSpPr txBox="1"/>
          <p:nvPr/>
        </p:nvSpPr>
        <p:spPr>
          <a:xfrm>
            <a:off x="293370" y="1178560"/>
            <a:ext cx="1160526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 sạn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Đà Nẵng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traveloka.com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indent="-457200">
              <a:buFontTx/>
              <a:buChar char="-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indent="-457200"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Selenium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parse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shot (827)"/>
          <p:cNvPicPr>
            <a:picLocks noChangeAspect="1"/>
          </p:cNvPicPr>
          <p:nvPr>
            <p:ph idx="1"/>
          </p:nvPr>
        </p:nvPicPr>
        <p:blipFill>
          <a:blip r:embed="rId1"/>
          <a:srcRect l="35988" t="52241" r="14053" b="14743"/>
          <a:stretch>
            <a:fillRect/>
          </a:stretch>
        </p:blipFill>
        <p:spPr>
          <a:xfrm>
            <a:off x="1668780" y="3122930"/>
            <a:ext cx="8235315" cy="30613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0" y="1101725"/>
            <a:ext cx="1160526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https://www.traveloka.com/vi-vn/hotel/search?spec=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'+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start_date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+'</a:t>
            </a:r>
            <a:r>
              <a:rPr 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'+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end_date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+'</a:t>
            </a:r>
            <a:r>
              <a:rPr 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.1.1.HOTEL_GEO.10010083.%C4%90%C3%A0%20N%E1%BA%B5ng.2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'(với 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start_date và end_date</a:t>
            </a:r>
            <a:endParaRPr lang="en-US" sz="280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indent="0">
              <a:buFontTx/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  là hôm nay và ngày mai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sz="half" idx="2"/>
          </p:nvPr>
        </p:nvSpPr>
        <p:spPr>
          <a:xfrm>
            <a:off x="365125" y="224790"/>
            <a:ext cx="10842625" cy="876300"/>
          </a:xfrm>
          <a:ln>
            <a:noFill/>
          </a:ln>
          <a:effectLst/>
        </p:spPr>
        <p:txBody>
          <a:bodyPr/>
          <a:lstStyle/>
          <a:p>
            <a:pPr>
              <a:buFont typeface="+mj-lt"/>
            </a:pPr>
            <a:r>
              <a:rPr lang="en-US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  THU THẬP DỮ LIỆU</a:t>
            </a:r>
            <a:endParaRPr 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shot (827)"/>
          <p:cNvPicPr>
            <a:picLocks noChangeAspect="1"/>
          </p:cNvPicPr>
          <p:nvPr>
            <p:ph idx="1"/>
          </p:nvPr>
        </p:nvPicPr>
        <p:blipFill>
          <a:blip r:embed="rId1"/>
          <a:srcRect l="35988" t="52241" r="14053" b="14743"/>
          <a:stretch>
            <a:fillRect/>
          </a:stretch>
        </p:blipFill>
        <p:spPr>
          <a:xfrm>
            <a:off x="4914265" y="1607185"/>
            <a:ext cx="6172200" cy="3471545"/>
          </a:xfrm>
          <a:prstGeom prst="rect">
            <a:avLst/>
          </a:prstGeom>
        </p:spPr>
      </p:pic>
      <p:sp>
        <p:nvSpPr>
          <p:cNvPr id="3" name="Chỗ dành sẵn cho Văn bản 2"/>
          <p:cNvSpPr>
            <a:spLocks noGrp="1"/>
          </p:cNvSpPr>
          <p:nvPr>
            <p:ph type="body" sz="half" idx="2"/>
          </p:nvPr>
        </p:nvSpPr>
        <p:spPr>
          <a:xfrm>
            <a:off x="311785" y="224790"/>
            <a:ext cx="10400030" cy="675640"/>
          </a:xfrm>
          <a:ln>
            <a:noFill/>
          </a:ln>
          <a:effectLst/>
        </p:spPr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en-US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 THẬP DỮ LIỆU</a:t>
            </a:r>
            <a:endParaRPr 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  <p:sp>
        <p:nvSpPr>
          <p:cNvPr id="6" name="TextBox 5"/>
          <p:cNvSpPr txBox="1"/>
          <p:nvPr/>
        </p:nvSpPr>
        <p:spPr>
          <a:xfrm>
            <a:off x="311785" y="900430"/>
            <a:ext cx="10968990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 sạn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rút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Tên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Quận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huyện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đánh giá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Đ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iểm đánh giá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Các tiện ít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(hồ bơi, bãi đỗ xe, nhà hàng)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endPara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Times New Roman" panose="02020603050405020304" pitchFamily="18" charset="0"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csv	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293370" y="264160"/>
            <a:ext cx="10515600" cy="914400"/>
          </a:xfrm>
          <a:ln>
            <a:noFill/>
          </a:ln>
          <a:effectLst/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  KHÁM PHÁ DỮ LIỆU</a:t>
            </a:r>
            <a:endParaRPr 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  <p:sp>
        <p:nvSpPr>
          <p:cNvPr id="6" name="TextBox 5"/>
          <p:cNvSpPr txBox="1"/>
          <p:nvPr/>
        </p:nvSpPr>
        <p:spPr>
          <a:xfrm>
            <a:off x="293370" y="1182231"/>
            <a:ext cx="11605260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data_hotels.csv: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cs typeface="Times New Roman" panose="02020603050405020304" pitchFamily="18" charset="0"/>
              </a:rPr>
              <a:t>hotels</a:t>
            </a:r>
            <a:r>
              <a:rPr lang="en-US" sz="2800" dirty="0" err="1">
                <a:cs typeface="Times New Roman" panose="02020603050405020304" pitchFamily="18" charset="0"/>
              </a:rPr>
              <a:t>_df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7030A0"/>
                </a:solidFill>
                <a:cs typeface="Times New Roman" panose="02020603050405020304" pitchFamily="18" charset="0"/>
              </a:rPr>
              <a:t>=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pd.read_csv</a:t>
            </a:r>
            <a:r>
              <a:rPr lang="en-US" sz="2800" dirty="0">
                <a:cs typeface="Times New Roman" panose="02020603050405020304" pitchFamily="18" charset="0"/>
              </a:rPr>
              <a:t>(</a:t>
            </a:r>
            <a:r>
              <a:rPr lang="en-US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'data_hotels.csv’</a:t>
            </a:r>
            <a:r>
              <a:rPr lang="en-US" sz="2800" dirty="0">
                <a:cs typeface="Times New Roman" panose="02020603050405020304" pitchFamily="18" charset="0"/>
              </a:rPr>
              <a:t>)</a:t>
            </a:r>
            <a:endParaRPr lang="en-US" sz="2800" dirty="0">
              <a:cs typeface="Times New Roman" panose="02020603050405020304" pitchFamily="18" charset="0"/>
            </a:endParaRPr>
          </a:p>
          <a:p>
            <a:pPr marL="457200" indent="-457200">
              <a:buFont typeface="Calibri" panose="020F0502020204030204" pitchFamily="34" charset="0"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hotels</a:t>
            </a:r>
            <a:r>
              <a:rPr lang="en-US" sz="2800" dirty="0" err="1">
                <a:cs typeface="Times New Roman" panose="02020603050405020304" pitchFamily="18" charset="0"/>
              </a:rPr>
              <a:t>_df.shape</a:t>
            </a:r>
            <a:endParaRPr lang="en-US" sz="2800" dirty="0">
              <a:cs typeface="Times New Roman" panose="02020603050405020304" pitchFamily="18" charset="0"/>
            </a:endParaRPr>
          </a:p>
          <a:p>
            <a:pPr marL="457200" indent="-457200">
              <a:buFont typeface="Calibri" panose="020F0502020204030204" pitchFamily="34" charset="0"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1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Calibri" panose="020F0502020204030204" pitchFamily="34" charset="0"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cs typeface="Times New Roman" panose="02020603050405020304" pitchFamily="18" charset="0"/>
              </a:rPr>
              <a:t>hotels</a:t>
            </a:r>
            <a:r>
              <a:rPr lang="en-US" sz="2800" dirty="0" err="1">
                <a:cs typeface="Times New Roman" panose="02020603050405020304" pitchFamily="18" charset="0"/>
              </a:rPr>
              <a:t>_df.index.duplicated</a:t>
            </a:r>
            <a:r>
              <a:rPr lang="en-US" sz="2800" dirty="0">
                <a:cs typeface="Times New Roman" panose="02020603050405020304" pitchFamily="18" charset="0"/>
              </a:rPr>
              <a:t>().sum()</a:t>
            </a:r>
            <a:endParaRPr lang="en-US" sz="2800" dirty="0">
              <a:cs typeface="Times New Roman" panose="02020603050405020304" pitchFamily="18" charset="0"/>
            </a:endParaRPr>
          </a:p>
          <a:p>
            <a:pPr marL="457200" indent="-457200">
              <a:buFont typeface="Calibri" panose="020F0502020204030204" pitchFamily="34" charset="0"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cs typeface="Times New Roman" panose="02020603050405020304" pitchFamily="18" charset="0"/>
              </a:rPr>
              <a:t>hotels</a:t>
            </a:r>
            <a:r>
              <a:rPr lang="en-US" sz="2800" dirty="0" err="1">
                <a:cs typeface="Times New Roman" panose="02020603050405020304" pitchFamily="18" charset="0"/>
              </a:rPr>
              <a:t>_df.dtypes</a:t>
            </a:r>
            <a:endParaRPr lang="en-US" sz="2800" dirty="0">
              <a:cs typeface="Times New Roman" panose="02020603050405020304" pitchFamily="18" charset="0"/>
            </a:endParaRPr>
          </a:p>
          <a:p>
            <a:pPr marL="457200" indent="-457200">
              <a:buFont typeface="Calibri" panose="020F0502020204030204" pitchFamily="34" charset="0"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cs typeface="Times New Roman" panose="02020603050405020304" pitchFamily="18" charset="0"/>
              </a:rPr>
              <a:t>hotels</a:t>
            </a:r>
            <a:r>
              <a:rPr lang="en-US" sz="2800" dirty="0" err="1">
                <a:cs typeface="Times New Roman" panose="02020603050405020304" pitchFamily="18" charset="0"/>
              </a:rPr>
              <a:t>_df</a:t>
            </a:r>
            <a:r>
              <a:rPr lang="en-US" sz="2800" dirty="0">
                <a:cs typeface="Times New Roman" panose="02020603050405020304" pitchFamily="18" charset="0"/>
              </a:rPr>
              <a:t>[</a:t>
            </a:r>
            <a:r>
              <a:rPr lang="en-US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‘Price(VND)’</a:t>
            </a:r>
            <a:r>
              <a:rPr lang="en-US" sz="2800" dirty="0">
                <a:cs typeface="Times New Roman" panose="02020603050405020304" pitchFamily="18" charset="0"/>
              </a:rPr>
              <a:t>].</a:t>
            </a:r>
            <a:r>
              <a:rPr lang="en-US" sz="2800" dirty="0" err="1">
                <a:cs typeface="Times New Roman" panose="02020603050405020304" pitchFamily="18" charset="0"/>
              </a:rPr>
              <a:t>dtype</a:t>
            </a:r>
            <a:endParaRPr lang="en-US" sz="2800" dirty="0">
              <a:cs typeface="Times New Roman" panose="02020603050405020304" pitchFamily="18" charset="0"/>
            </a:endParaRPr>
          </a:p>
          <a:p>
            <a:pPr marL="457200" indent="-457200">
              <a:buFont typeface="Calibri" panose="020F0502020204030204" pitchFamily="34" charset="0"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cs typeface="Times New Roman" panose="02020603050405020304" pitchFamily="18" charset="0"/>
              </a:rPr>
              <a:t>hotels</a:t>
            </a:r>
            <a:r>
              <a:rPr lang="en-US" sz="2800" dirty="0" err="1">
                <a:cs typeface="Times New Roman" panose="02020603050405020304" pitchFamily="18" charset="0"/>
              </a:rPr>
              <a:t>_df</a:t>
            </a:r>
            <a:r>
              <a:rPr lang="en-US" sz="2800" dirty="0">
                <a:cs typeface="Times New Roman" panose="02020603050405020304" pitchFamily="18" charset="0"/>
              </a:rPr>
              <a:t>[</a:t>
            </a:r>
            <a:r>
              <a:rPr lang="en-US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‘Price(VND)’</a:t>
            </a:r>
            <a:r>
              <a:rPr lang="en-US" sz="2800" dirty="0">
                <a:cs typeface="Times New Roman" panose="02020603050405020304" pitchFamily="18" charset="0"/>
              </a:rPr>
              <a:t>]. </a:t>
            </a:r>
            <a:r>
              <a:rPr lang="en-US" sz="2800" dirty="0" err="1">
                <a:cs typeface="Times New Roman" panose="02020603050405020304" pitchFamily="18" charset="0"/>
              </a:rPr>
              <a:t>isna</a:t>
            </a:r>
            <a:r>
              <a:rPr lang="en-US" sz="2800" dirty="0">
                <a:cs typeface="Times New Roman" panose="02020603050405020304" pitchFamily="18" charset="0"/>
              </a:rPr>
              <a:t>().sum()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Calibri" panose="020F0502020204030204" pitchFamily="34" charset="0"/>
              <a:buChar char="-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5285" y="193040"/>
            <a:ext cx="10978515" cy="910590"/>
          </a:xfrm>
        </p:spPr>
        <p:txBody>
          <a:bodyPr>
            <a:normAutofit/>
          </a:bodyPr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II.   KHÁM PHÁ DỮ LIỆU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3370" y="1178560"/>
            <a:ext cx="11605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Times New Roman" panose="02020603050405020304" pitchFamily="18" charset="0"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csv.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Content Placeholder 1" descr="Screenshot (828)"/>
          <p:cNvPicPr>
            <a:picLocks noChangeAspect="1"/>
          </p:cNvPicPr>
          <p:nvPr>
            <p:ph sz="half" idx="1"/>
          </p:nvPr>
        </p:nvPicPr>
        <p:blipFill>
          <a:blip r:embed="rId1"/>
          <a:srcRect l="12292" t="40719" r="24963" b="35468"/>
          <a:stretch>
            <a:fillRect/>
          </a:stretch>
        </p:blipFill>
        <p:spPr>
          <a:xfrm>
            <a:off x="538480" y="1951355"/>
            <a:ext cx="10911205" cy="37661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293370" y="264160"/>
            <a:ext cx="10515600" cy="914400"/>
          </a:xfrm>
          <a:ln>
            <a:noFill/>
          </a:ln>
          <a:effectLst/>
        </p:spPr>
        <p:txBody>
          <a:bodyPr/>
          <a:lstStyle/>
          <a:p>
            <a:r>
              <a:rPr lang="en-US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  KHÁM PHÁ DỮ LIỆU</a:t>
            </a:r>
            <a:endParaRPr lang="vi-VN" dirty="0"/>
          </a:p>
        </p:txBody>
      </p:sp>
      <p:graphicFrame>
        <p:nvGraphicFramePr>
          <p:cNvPr id="2" name="Table 3"/>
          <p:cNvGraphicFramePr>
            <a:graphicFrameLocks noGrp="1"/>
          </p:cNvGraphicFramePr>
          <p:nvPr/>
        </p:nvGraphicFramePr>
        <p:xfrm>
          <a:off x="293370" y="934720"/>
          <a:ext cx="7619365" cy="5518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4905"/>
                <a:gridCol w="5204460"/>
              </a:tblGrid>
              <a:tr h="551815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Ý NGHĨA CỦA MỖI CỘT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cPr/>
                </a:tc>
              </a:tr>
              <a:tr h="551815">
                <a:tc>
                  <a:txBody>
                    <a:bodyPr/>
                    <a:lstStyle/>
                    <a:p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District</a:t>
                      </a:r>
                      <a:endParaRPr lang="en-US" sz="2800" b="1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Quận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huyện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1815">
                <a:tc>
                  <a:txBody>
                    <a:bodyPr/>
                    <a:lstStyle/>
                    <a:p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2800" b="1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 khách sạn</a:t>
                      </a:r>
                      <a:endParaRPr lang="en-US" sz="2800" dirty="0" err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1815">
                <a:tc>
                  <a:txBody>
                    <a:bodyPr/>
                    <a:lstStyle/>
                    <a:p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</a:t>
                      </a:r>
                      <a:endParaRPr lang="en-US" sz="2800" b="1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 sao của khách sạn</a:t>
                      </a:r>
                      <a:endParaRPr lang="en-US" sz="2800" dirty="0" err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1815">
                <a:tc>
                  <a:txBody>
                    <a:bodyPr/>
                    <a:lstStyle/>
                    <a:p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RatingScore</a:t>
                      </a:r>
                      <a:endParaRPr lang="en-US" sz="2800" b="1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 đánh giá khách sạn</a:t>
                      </a:r>
                      <a:endParaRPr 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1815">
                <a:tc>
                  <a:txBody>
                    <a:bodyPr/>
                    <a:lstStyle/>
                    <a:p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Num_ratings</a:t>
                      </a:r>
                      <a:endParaRPr lang="en-US" sz="2800" b="1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 người đánh giá khách sạn</a:t>
                      </a:r>
                      <a:endParaRPr 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1815">
                <a:tc>
                  <a:txBody>
                    <a:bodyPr/>
                    <a:lstStyle/>
                    <a:p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Price(VND)</a:t>
                      </a:r>
                      <a:endParaRPr lang="en-US" sz="2800" b="1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 thuê phòng (1 đêm/2 người)</a:t>
                      </a:r>
                      <a:endParaRPr 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518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Pool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Hồ bơi (Yes; No)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518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Parking	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Chỗ đậu xe (Yes; No)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518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Restaurant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Nhà hàng (Yes; No)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3069</Words>
  <Application>WPS Presentation</Application>
  <PresentationFormat>Màn hình rộng</PresentationFormat>
  <Paragraphs>198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SimSun</vt:lpstr>
      <vt:lpstr>Wingdings</vt:lpstr>
      <vt:lpstr>Times New Roman</vt:lpstr>
      <vt:lpstr>Calibri</vt:lpstr>
      <vt:lpstr>Helvetica Neue</vt:lpstr>
      <vt:lpstr>Calibri Light</vt:lpstr>
      <vt:lpstr>Microsoft YaHei</vt:lpstr>
      <vt:lpstr>Arial Unicode MS</vt:lpstr>
      <vt:lpstr>Chủ đề Office</vt:lpstr>
      <vt:lpstr>BÁO CÁO ĐỒ ÁN  Nhập môn Khoa học Dữ liệu – 18_21 </vt:lpstr>
      <vt:lpstr>PowerPoint 演示文稿</vt:lpstr>
      <vt:lpstr>NỘI DUNG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IV.  CÁC BƯỚC TIỀN XỬ LÝ</vt:lpstr>
      <vt:lpstr>PowerPoint 演示文稿</vt:lpstr>
      <vt:lpstr>V.  MÔ HÌNH HÓA VỚI LOGISTICREGRESSION</vt:lpstr>
      <vt:lpstr> </vt:lpstr>
      <vt:lpstr>PowerPoint 演示文稿</vt:lpstr>
      <vt:lpstr>PowerPoint 演示文稿</vt:lpstr>
      <vt:lpstr>Tài liệu tham khảo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ÁN: Áp dụng quy trình KHDL để trả lời cho một câu hỏi tự chọn</dc:title>
  <dc:creator>TRẦN XUÂN QUÝ</dc:creator>
  <cp:lastModifiedBy>acer</cp:lastModifiedBy>
  <cp:revision>42</cp:revision>
  <dcterms:created xsi:type="dcterms:W3CDTF">2021-01-01T08:40:00Z</dcterms:created>
  <dcterms:modified xsi:type="dcterms:W3CDTF">2021-01-16T12:05:05Z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1033-11.2.0.9937</vt:lpwstr>
  </property>
</Properties>
</file>