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AFCB4-BEB8-45E9-9E43-19D1F945A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1D9B10-57AE-467B-8CFF-DB63650F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BC3F6-3F1B-453A-B3A9-4038892A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F650-93D5-4FB8-A201-3FCBCFA6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70AB0-F97D-4D8D-8F54-6350CCFB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0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EE5F2-EF72-4EBF-8335-D6962085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1C894-3B91-4968-89C3-EA5B7F0D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87BC5-1F9E-4CBE-90B1-203947F0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0C2F-198A-4A5A-9521-AA6C41F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C91A1-6B27-4C51-8368-9771FE91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5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864C61-AF1E-4D03-A7CA-00F3AEAA1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B2A7B-FA42-47DF-BD64-C1F783F4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012BD-424B-4039-AB1C-7AC0B5AA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5B938-6D08-4B14-8126-CFE4BB7F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0868D-0296-4BFD-AC22-3C89698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74D9-343E-4427-9A9D-FDDA9B64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AFFF-D6C4-4E3F-9190-373D6DE1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B8B17-EDBD-4B69-9A8C-871B75FB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9C705-909E-4C94-8107-DA6E4EE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A8AEE-B4F4-4CA3-BE17-D53451E9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4B27B-C3E3-421F-B39E-39759C8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5A780-837D-4BB1-8C4F-C4C9768A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404E3-B97B-4AE3-AF73-1CE8EDC4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121D5-91F0-4E3D-9972-1784C356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4EEC7-045C-4C1C-955B-A342143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2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82BC1-FCE3-4CBC-87E5-CAB270F4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8E57-F8A7-4BAD-B201-A5D5E8CC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8BE3F8-318F-4F35-8254-00B8C2AA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10C34-B773-4740-BA7E-19005A10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4629-927A-47E6-A91C-A96E8C43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99523-6B7C-4748-836F-F32FB8A9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791F-EEAA-432C-A7DB-112F7F3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23D22-28F7-4C55-8431-FE932301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87E21-F355-491D-9849-2B9BC60E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3F4B0-3DDD-48F2-90E2-EB5C87EE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6E829-E9E3-476E-91E0-67A2A59E0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00B1F-678F-4BC6-BA51-6C8038F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00B1B3-272E-4613-82B0-A7C504B6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B800B3-51C8-4BA6-A7CA-6E75B0AD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0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C1081-2AE8-4EC0-BE60-C2FA1215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91DF6-1F4A-4F9E-9D75-C81A23D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426D1F-B4A7-4CDD-842B-D7E87F49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49589-7819-45EC-838A-D0F75CF3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6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D82D2-6B50-4E8E-AE85-9B8C7B1B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E9F80-25D0-4408-9FB0-E2D66274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7EE4F-DAE1-4E8B-9DCD-2279A42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92422-E895-4DBE-BB0D-BB46B4D3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94A-7496-4E57-AAA4-FB8403A0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0C6A9-AB97-407C-8EC9-558F4CFCD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95B38-CC93-47F4-BE35-A6F465E5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06F2F-436C-49CF-9344-8D6FDF23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D9C57-9DE1-4FB5-A179-E0133B3B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3A535-0AEC-4711-AF39-363EE82D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F682C2-59DC-49B9-89AB-CF0E4402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2BDA4-8E7E-48E5-8667-EF362F47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47169-65E2-41AB-A59D-557A8911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729E9-FE3B-48DA-85EA-11A6A5B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3B4C5-7C63-4D62-9FA0-1802759B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F2D6A-9434-47AD-8578-9F47B8A4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00530-D76F-4D7C-A552-7FB60A14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188FB-08D8-40DD-9795-9BD0A4FFF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4629-9332-48CC-845D-2F9AE428124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B6AAA-1325-4960-A58C-30576A955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0725E-F2DF-4BC8-AB7B-247BBB68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E20D-0FFE-4701-9CDA-07F8937C5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7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82E66-FC65-49C8-AF2E-B42D5AA3C9D0}"/>
              </a:ext>
            </a:extLst>
          </p:cNvPr>
          <p:cNvSpPr txBox="1"/>
          <p:nvPr/>
        </p:nvSpPr>
        <p:spPr>
          <a:xfrm>
            <a:off x="4265210" y="1112362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지노리듬 플러스 웹사이트 리뉴얼</a:t>
            </a:r>
            <a:endParaRPr lang="en-US" altLang="ko-KR" dirty="0"/>
          </a:p>
          <a:p>
            <a:pPr algn="ctr"/>
            <a:r>
              <a:rPr lang="en-US" altLang="ko-KR" dirty="0"/>
              <a:t>http://plus.genorhythm.com/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B11ED-1A74-4B5F-B4A5-B4076C222ED4}"/>
              </a:ext>
            </a:extLst>
          </p:cNvPr>
          <p:cNvSpPr txBox="1"/>
          <p:nvPr/>
        </p:nvSpPr>
        <p:spPr>
          <a:xfrm>
            <a:off x="731126" y="4955418"/>
            <a:ext cx="4395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고객사 </a:t>
            </a:r>
            <a:r>
              <a:rPr lang="en-US" altLang="ko-KR" sz="1000" dirty="0"/>
              <a:t>1</a:t>
            </a:r>
            <a:r>
              <a:rPr lang="ko-KR" altLang="en-US" sz="1000" dirty="0"/>
              <a:t>차 목표 일정</a:t>
            </a:r>
            <a:r>
              <a:rPr lang="en-US" altLang="ko-KR" sz="1000" dirty="0"/>
              <a:t>: 6/7 or 6/8</a:t>
            </a:r>
          </a:p>
          <a:p>
            <a:r>
              <a:rPr lang="ko-KR" altLang="en-US" sz="1000" dirty="0"/>
              <a:t>개발 방식</a:t>
            </a:r>
            <a:r>
              <a:rPr lang="en-US" altLang="ko-KR" sz="1000" dirty="0"/>
              <a:t>: </a:t>
            </a:r>
            <a:r>
              <a:rPr lang="ko-KR" altLang="en-US" sz="1000" dirty="0"/>
              <a:t>반응형 웹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내부 작업 순서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디자인</a:t>
            </a:r>
            <a:r>
              <a:rPr lang="en-US" altLang="ko-KR" sz="1000" dirty="0"/>
              <a:t>: </a:t>
            </a:r>
            <a:r>
              <a:rPr lang="ko-KR" altLang="en-US" sz="1000" dirty="0"/>
              <a:t>페이지 단위로 공유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퍼블</a:t>
            </a:r>
            <a:r>
              <a:rPr lang="en-US" altLang="ko-KR" sz="1000" dirty="0"/>
              <a:t>: PC</a:t>
            </a:r>
            <a:r>
              <a:rPr lang="ko-KR" altLang="en-US" sz="1000" dirty="0"/>
              <a:t>기준으로 </a:t>
            </a:r>
            <a:r>
              <a:rPr lang="en-US" altLang="ko-KR" sz="1000" dirty="0"/>
              <a:t>1</a:t>
            </a:r>
            <a:r>
              <a:rPr lang="ko-KR" altLang="en-US" sz="1000" dirty="0"/>
              <a:t>차 완료 </a:t>
            </a:r>
            <a:r>
              <a:rPr lang="en-US" altLang="ko-KR" sz="1000" dirty="0"/>
              <a:t>/ </a:t>
            </a:r>
            <a:r>
              <a:rPr lang="ko-KR" altLang="en-US" sz="1000" dirty="0"/>
              <a:t>서비스 오픈 후에 모바일</a:t>
            </a:r>
            <a:r>
              <a:rPr lang="en-US" altLang="ko-KR" sz="1000" dirty="0"/>
              <a:t>(</a:t>
            </a:r>
            <a:r>
              <a:rPr lang="ko-KR" altLang="en-US" sz="1000" dirty="0"/>
              <a:t>반응형</a:t>
            </a:r>
            <a:r>
              <a:rPr lang="en-US" altLang="ko-KR" sz="1000" dirty="0"/>
              <a:t>)</a:t>
            </a:r>
            <a:r>
              <a:rPr lang="ko-KR" altLang="en-US" sz="1000" dirty="0"/>
              <a:t> 작업</a:t>
            </a:r>
          </a:p>
        </p:txBody>
      </p:sp>
    </p:spTree>
    <p:extLst>
      <p:ext uri="{BB962C8B-B14F-4D97-AF65-F5344CB8AC3E}">
        <p14:creationId xmlns:p14="http://schemas.microsoft.com/office/powerpoint/2010/main" val="199858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29E791-33DF-487C-82A5-0764AD76D212}"/>
              </a:ext>
            </a:extLst>
          </p:cNvPr>
          <p:cNvSpPr/>
          <p:nvPr/>
        </p:nvSpPr>
        <p:spPr>
          <a:xfrm>
            <a:off x="1508289" y="848412"/>
            <a:ext cx="8672659" cy="4336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지노리듬 플러스 </a:t>
            </a:r>
            <a:r>
              <a:rPr lang="en-US" altLang="ko-KR" sz="900" b="1" dirty="0">
                <a:solidFill>
                  <a:schemeClr val="tx1"/>
                </a:solidFill>
              </a:rPr>
              <a:t>(logo image)</a:t>
            </a:r>
          </a:p>
          <a:p>
            <a:pPr algn="ctr"/>
            <a:endParaRPr lang="en-US" altLang="ko-KR" sz="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재품소개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검사항목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사용안내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3FECF3-3EF3-45AF-90BB-116AE9A931BD}"/>
              </a:ext>
            </a:extLst>
          </p:cNvPr>
          <p:cNvSpPr/>
          <p:nvPr/>
        </p:nvSpPr>
        <p:spPr>
          <a:xfrm>
            <a:off x="1508289" y="1282045"/>
            <a:ext cx="8672659" cy="48548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참고문헌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8D153-5853-4D8A-8AE7-983DBA0F1700}"/>
              </a:ext>
            </a:extLst>
          </p:cNvPr>
          <p:cNvSpPr/>
          <p:nvPr/>
        </p:nvSpPr>
        <p:spPr>
          <a:xfrm>
            <a:off x="1508289" y="6131931"/>
            <a:ext cx="8672659" cy="433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29">
            <a:extLst>
              <a:ext uri="{FF2B5EF4-FFF2-40B4-BE49-F238E27FC236}">
                <a16:creationId xmlns:a16="http://schemas.microsoft.com/office/drawing/2014/main" id="{7D5F00EA-3D64-4C52-AA54-7CB8C259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55578"/>
              </p:ext>
            </p:extLst>
          </p:nvPr>
        </p:nvGraphicFramePr>
        <p:xfrm>
          <a:off x="1886465" y="1577583"/>
          <a:ext cx="8015415" cy="222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164">
                  <a:extLst>
                    <a:ext uri="{9D8B030D-6E8A-4147-A177-3AD203B41FA5}">
                      <a16:colId xmlns:a16="http://schemas.microsoft.com/office/drawing/2014/main" val="3606947512"/>
                    </a:ext>
                  </a:extLst>
                </a:gridCol>
                <a:gridCol w="6932251">
                  <a:extLst>
                    <a:ext uri="{9D8B030D-6E8A-4147-A177-3AD203B41FA5}">
                      <a16:colId xmlns:a16="http://schemas.microsoft.com/office/drawing/2014/main" val="698657372"/>
                    </a:ext>
                  </a:extLst>
                </a:gridCol>
              </a:tblGrid>
              <a:tr h="375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검사항목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참고 문헌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5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0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5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776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E2AE89-0707-4924-AD3A-6B08F9204EAF}"/>
              </a:ext>
            </a:extLst>
          </p:cNvPr>
          <p:cNvSpPr txBox="1"/>
          <p:nvPr/>
        </p:nvSpPr>
        <p:spPr>
          <a:xfrm>
            <a:off x="1864156" y="3995351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별도 엑셀 파일 참고 </a:t>
            </a:r>
            <a:r>
              <a:rPr lang="en-US" altLang="ko-KR" sz="900" dirty="0">
                <a:solidFill>
                  <a:srgbClr val="FF0000"/>
                </a:solidFill>
              </a:rPr>
              <a:t>- </a:t>
            </a:r>
            <a:r>
              <a:rPr lang="en-US" altLang="ko-KR" sz="900" u="sng" dirty="0">
                <a:solidFill>
                  <a:srgbClr val="0070C0"/>
                </a:solidFill>
              </a:rPr>
              <a:t>4. chapter4. </a:t>
            </a:r>
            <a:r>
              <a:rPr lang="ko-KR" altLang="en-US" sz="900" u="sng" dirty="0">
                <a:solidFill>
                  <a:srgbClr val="0070C0"/>
                </a:solidFill>
              </a:rPr>
              <a:t>참고문헌</a:t>
            </a:r>
            <a:r>
              <a:rPr lang="en-US" altLang="ko-KR" sz="900" u="sng" dirty="0">
                <a:solidFill>
                  <a:srgbClr val="0070C0"/>
                </a:solidFill>
              </a:rPr>
              <a:t>_</a:t>
            </a:r>
            <a:r>
              <a:rPr lang="ko-KR" altLang="en-US" sz="900" u="sng" dirty="0">
                <a:solidFill>
                  <a:srgbClr val="0070C0"/>
                </a:solidFill>
              </a:rPr>
              <a:t>수정</a:t>
            </a:r>
            <a:r>
              <a:rPr lang="en-US" altLang="ko-KR" sz="900" u="sng" dirty="0">
                <a:solidFill>
                  <a:srgbClr val="0070C0"/>
                </a:solidFill>
              </a:rPr>
              <a:t>.xlsx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간결한 테이블 형태로 디자인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29E791-33DF-487C-82A5-0764AD76D212}"/>
              </a:ext>
            </a:extLst>
          </p:cNvPr>
          <p:cNvSpPr/>
          <p:nvPr/>
        </p:nvSpPr>
        <p:spPr>
          <a:xfrm>
            <a:off x="1508289" y="848412"/>
            <a:ext cx="8672659" cy="4336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지노리듬 플러스 </a:t>
            </a:r>
            <a:r>
              <a:rPr lang="en-US" altLang="ko-KR" sz="900" b="1" dirty="0">
                <a:solidFill>
                  <a:schemeClr val="tx1"/>
                </a:solidFill>
              </a:rPr>
              <a:t>(logo image)</a:t>
            </a:r>
          </a:p>
          <a:p>
            <a:pPr algn="ctr"/>
            <a:endParaRPr lang="en-US" altLang="ko-KR" sz="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재품소개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검사항목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사용안내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3FECF3-3EF3-45AF-90BB-116AE9A931BD}"/>
              </a:ext>
            </a:extLst>
          </p:cNvPr>
          <p:cNvSpPr/>
          <p:nvPr/>
        </p:nvSpPr>
        <p:spPr>
          <a:xfrm>
            <a:off x="1508289" y="1282045"/>
            <a:ext cx="8672659" cy="48548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제품소개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D749C-2243-43CA-A24A-6E17DD28637E}"/>
              </a:ext>
            </a:extLst>
          </p:cNvPr>
          <p:cNvSpPr txBox="1"/>
          <p:nvPr/>
        </p:nvSpPr>
        <p:spPr>
          <a:xfrm>
            <a:off x="3726088" y="1595845"/>
            <a:ext cx="42370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이제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당신의 건강관리에 </a:t>
            </a:r>
            <a:r>
              <a:rPr lang="en-US" altLang="ko-KR" sz="2000" b="1" dirty="0"/>
              <a:t>Plus!</a:t>
            </a:r>
          </a:p>
          <a:p>
            <a:pPr algn="ctr"/>
            <a:r>
              <a:rPr lang="ko-KR" altLang="en-US" sz="1400" b="1" dirty="0"/>
              <a:t>진화된 유전자 검사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지노리듬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Plus</a:t>
            </a:r>
            <a:r>
              <a:rPr lang="ko-KR" altLang="en-US" sz="1400" b="1" dirty="0"/>
              <a:t>가 함께 합니다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DA3F2-D2A8-45C3-94C7-E709C813F292}"/>
              </a:ext>
            </a:extLst>
          </p:cNvPr>
          <p:cNvSpPr txBox="1"/>
          <p:nvPr/>
        </p:nvSpPr>
        <p:spPr>
          <a:xfrm>
            <a:off x="2768737" y="2495732"/>
            <a:ext cx="6151758" cy="19352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defTabSz="742811">
              <a:lnSpc>
                <a:spcPct val="150000"/>
              </a:lnSpc>
              <a:defRPr/>
            </a:pPr>
            <a:r>
              <a:rPr lang="ko-KR" altLang="en-US" sz="900" spc="-122" dirty="0" err="1">
                <a:latin typeface="+mn-ea"/>
              </a:rPr>
              <a:t>지노리듬</a:t>
            </a:r>
            <a:r>
              <a:rPr lang="en-US" altLang="ko-KR" sz="900" spc="-122" dirty="0">
                <a:latin typeface="+mn-ea"/>
              </a:rPr>
              <a:t>Plus</a:t>
            </a:r>
            <a:r>
              <a:rPr lang="ko-KR" altLang="en-US" sz="900" spc="-122" dirty="0">
                <a:latin typeface="+mn-ea"/>
              </a:rPr>
              <a:t>는 타액 만으로 간편하게 샘플을 채취하여 유전적 특성을 분석하는</a:t>
            </a:r>
            <a:endParaRPr lang="en-US" altLang="ko-KR" sz="900" spc="-122" dirty="0">
              <a:latin typeface="+mn-ea"/>
            </a:endParaRPr>
          </a:p>
          <a:p>
            <a:pPr algn="ctr" defTabSz="742811">
              <a:lnSpc>
                <a:spcPct val="150000"/>
              </a:lnSpc>
              <a:defRPr/>
            </a:pPr>
            <a:r>
              <a:rPr lang="ko-KR" altLang="en-US" sz="900" spc="-122" dirty="0">
                <a:latin typeface="+mn-ea"/>
              </a:rPr>
              <a:t>진화된 </a:t>
            </a:r>
            <a:r>
              <a:rPr lang="en-US" altLang="ko-KR" sz="900" spc="-122" dirty="0">
                <a:latin typeface="+mn-ea"/>
              </a:rPr>
              <a:t>DTC(Direct to Consumer) </a:t>
            </a:r>
            <a:r>
              <a:rPr lang="ko-KR" altLang="en-US" sz="900" spc="-122" dirty="0">
                <a:latin typeface="+mn-ea"/>
              </a:rPr>
              <a:t>유전자 검사 서비스입니다</a:t>
            </a:r>
          </a:p>
          <a:p>
            <a:pPr algn="ctr" defTabSz="742811">
              <a:lnSpc>
                <a:spcPct val="150000"/>
              </a:lnSpc>
              <a:defRPr/>
            </a:pPr>
            <a:endParaRPr lang="en-US" altLang="ko-KR" sz="900" spc="-122" dirty="0">
              <a:latin typeface="+mn-ea"/>
            </a:endParaRPr>
          </a:p>
          <a:p>
            <a:pPr algn="ctr" defTabSz="742811">
              <a:lnSpc>
                <a:spcPct val="150000"/>
              </a:lnSpc>
              <a:defRPr/>
            </a:pPr>
            <a:r>
              <a:rPr lang="ko-KR" altLang="en-US" sz="900" spc="-122" dirty="0">
                <a:latin typeface="+mn-ea"/>
              </a:rPr>
              <a:t>영양 </a:t>
            </a:r>
            <a:r>
              <a:rPr lang="en-US" altLang="ko-KR" sz="900" spc="-122" dirty="0">
                <a:latin typeface="+mn-ea"/>
              </a:rPr>
              <a:t>/ </a:t>
            </a:r>
            <a:r>
              <a:rPr lang="ko-KR" altLang="en-US" sz="900" spc="-122" dirty="0">
                <a:latin typeface="+mn-ea"/>
              </a:rPr>
              <a:t>운동 </a:t>
            </a:r>
            <a:r>
              <a:rPr lang="en-US" altLang="ko-KR" sz="900" spc="-122" dirty="0">
                <a:latin typeface="+mn-ea"/>
              </a:rPr>
              <a:t>/  </a:t>
            </a:r>
            <a:r>
              <a:rPr lang="ko-KR" altLang="en-US" sz="900" spc="-122" dirty="0">
                <a:latin typeface="+mn-ea"/>
              </a:rPr>
              <a:t>뷰티 등 총 </a:t>
            </a:r>
            <a:r>
              <a:rPr lang="en-US" altLang="ko-KR" sz="900" spc="-122" dirty="0">
                <a:latin typeface="+mn-ea"/>
              </a:rPr>
              <a:t>45</a:t>
            </a:r>
            <a:r>
              <a:rPr lang="ko-KR" altLang="en-US" sz="900" spc="-122" dirty="0">
                <a:latin typeface="+mn-ea"/>
              </a:rPr>
              <a:t>개 항목</a:t>
            </a:r>
            <a:r>
              <a:rPr lang="en-US" altLang="ko-KR" sz="900" spc="-122" dirty="0">
                <a:latin typeface="+mn-ea"/>
              </a:rPr>
              <a:t>(52</a:t>
            </a:r>
            <a:r>
              <a:rPr lang="ko-KR" altLang="en-US" sz="900" spc="-122" dirty="0">
                <a:latin typeface="+mn-ea"/>
              </a:rPr>
              <a:t>개 세부항목</a:t>
            </a:r>
            <a:r>
              <a:rPr lang="en-US" altLang="ko-KR" sz="900" spc="-122" dirty="0">
                <a:latin typeface="+mn-ea"/>
              </a:rPr>
              <a:t>)</a:t>
            </a:r>
            <a:r>
              <a:rPr lang="ko-KR" altLang="en-US" sz="900" spc="-122" dirty="0">
                <a:latin typeface="+mn-ea"/>
              </a:rPr>
              <a:t>의 유전자 분석 서비스를 제공하고 있으며</a:t>
            </a:r>
          </a:p>
          <a:p>
            <a:pPr algn="ctr" defTabSz="742811">
              <a:lnSpc>
                <a:spcPct val="150000"/>
              </a:lnSpc>
              <a:defRPr/>
            </a:pPr>
            <a:r>
              <a:rPr lang="ko-KR" altLang="en-US" sz="900" spc="-122" dirty="0">
                <a:latin typeface="+mn-ea"/>
              </a:rPr>
              <a:t>건강 관련 유전자 정보를 분석하여 개인별 건강관리 프로그램을 통해 </a:t>
            </a:r>
            <a:r>
              <a:rPr lang="en-US" altLang="ko-KR" sz="900" spc="-122" dirty="0">
                <a:latin typeface="+mn-ea"/>
              </a:rPr>
              <a:t>,</a:t>
            </a:r>
          </a:p>
          <a:p>
            <a:pPr algn="ctr" defTabSz="742811">
              <a:lnSpc>
                <a:spcPct val="150000"/>
              </a:lnSpc>
              <a:defRPr/>
            </a:pPr>
            <a:r>
              <a:rPr lang="ko-KR" altLang="en-US" sz="900" spc="-122" dirty="0">
                <a:latin typeface="+mn-ea"/>
              </a:rPr>
              <a:t>운동 실행 및 영양 처방 모니터링을 통해 맞춤형 피드백을 경험하실 수 있습니다</a:t>
            </a:r>
            <a:r>
              <a:rPr lang="en-US" altLang="ko-KR" sz="900" spc="-122" dirty="0">
                <a:latin typeface="+mn-ea"/>
              </a:rPr>
              <a:t>.</a:t>
            </a:r>
          </a:p>
          <a:p>
            <a:pPr algn="ctr" defTabSz="742811">
              <a:lnSpc>
                <a:spcPct val="150000"/>
              </a:lnSpc>
              <a:defRPr/>
            </a:pPr>
            <a:endParaRPr lang="en-US" altLang="ko-KR" sz="900" spc="-122" dirty="0">
              <a:latin typeface="+mn-ea"/>
            </a:endParaRPr>
          </a:p>
          <a:p>
            <a:pPr algn="ctr" defTabSz="742811">
              <a:lnSpc>
                <a:spcPct val="150000"/>
              </a:lnSpc>
              <a:defRPr/>
            </a:pPr>
            <a:r>
              <a:rPr lang="ko-KR" altLang="en-US" sz="900" spc="-122" dirty="0">
                <a:latin typeface="+mn-ea"/>
              </a:rPr>
              <a:t>홈 헬스케어 전문기업 </a:t>
            </a:r>
            <a:r>
              <a:rPr lang="ko-KR" altLang="en-US" sz="900" spc="-122" dirty="0" err="1">
                <a:latin typeface="+mn-ea"/>
              </a:rPr>
              <a:t>세라젬과의</a:t>
            </a:r>
            <a:r>
              <a:rPr lang="ko-KR" altLang="en-US" sz="900" spc="-122" dirty="0">
                <a:latin typeface="+mn-ea"/>
              </a:rPr>
              <a:t> 협력을 통해 맞춤형 분석 서비스 </a:t>
            </a:r>
            <a:r>
              <a:rPr lang="en-US" altLang="ko-KR" sz="900" spc="-122" dirty="0">
                <a:latin typeface="+mn-ea"/>
              </a:rPr>
              <a:t>‘</a:t>
            </a:r>
            <a:r>
              <a:rPr lang="ko-KR" altLang="en-US" sz="900" spc="-122" dirty="0">
                <a:latin typeface="+mn-ea"/>
              </a:rPr>
              <a:t>세라체크</a:t>
            </a:r>
            <a:r>
              <a:rPr lang="en-US" altLang="ko-KR" sz="900" spc="-122" dirty="0">
                <a:latin typeface="+mn-ea"/>
              </a:rPr>
              <a:t>DNA‘</a:t>
            </a:r>
            <a:r>
              <a:rPr lang="ko-KR" altLang="en-US" sz="900" spc="-122" dirty="0">
                <a:latin typeface="+mn-ea"/>
              </a:rPr>
              <a:t>로도 출시되었으며</a:t>
            </a:r>
            <a:endParaRPr lang="en-US" altLang="ko-KR" sz="900" spc="-122" dirty="0">
              <a:latin typeface="+mn-ea"/>
            </a:endParaRPr>
          </a:p>
          <a:p>
            <a:pPr algn="ctr" defTabSz="742811">
              <a:lnSpc>
                <a:spcPct val="150000"/>
              </a:lnSpc>
              <a:defRPr/>
            </a:pPr>
            <a:r>
              <a:rPr lang="ko-KR" altLang="en-US" sz="900" spc="-122" dirty="0" err="1">
                <a:latin typeface="+mn-ea"/>
              </a:rPr>
              <a:t>세라젬의</a:t>
            </a:r>
            <a:r>
              <a:rPr lang="ko-KR" altLang="en-US" sz="900" spc="-122" dirty="0">
                <a:latin typeface="+mn-ea"/>
              </a:rPr>
              <a:t> 건강관리 전문가 </a:t>
            </a:r>
            <a:r>
              <a:rPr lang="en-US" altLang="ko-KR" sz="900" spc="-122" dirty="0">
                <a:latin typeface="+mn-ea"/>
              </a:rPr>
              <a:t>HC(Healing Consultant)</a:t>
            </a:r>
            <a:r>
              <a:rPr lang="ko-KR" altLang="en-US" sz="900" spc="-122" dirty="0">
                <a:latin typeface="+mn-ea"/>
              </a:rPr>
              <a:t>를 통한 정기적 </a:t>
            </a:r>
            <a:r>
              <a:rPr lang="ko-KR" altLang="en-US" sz="900" spc="-122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맞춤형 건강관리 프로그램을 제공합니다</a:t>
            </a:r>
            <a:endParaRPr lang="en-US" altLang="ko-KR" sz="900" spc="-122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8D153-5853-4D8A-8AE7-983DBA0F1700}"/>
              </a:ext>
            </a:extLst>
          </p:cNvPr>
          <p:cNvSpPr/>
          <p:nvPr/>
        </p:nvSpPr>
        <p:spPr>
          <a:xfrm>
            <a:off x="1508289" y="6131931"/>
            <a:ext cx="8672659" cy="433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69DCC-01DD-457B-AEC9-ACCD02338C7C}"/>
              </a:ext>
            </a:extLst>
          </p:cNvPr>
          <p:cNvSpPr/>
          <p:nvPr/>
        </p:nvSpPr>
        <p:spPr>
          <a:xfrm>
            <a:off x="3242821" y="4647414"/>
            <a:ext cx="5382705" cy="11500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제품 이미지는 별도로 없으므로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스탁이미지</a:t>
            </a:r>
            <a:r>
              <a:rPr lang="ko-KR" altLang="en-US" sz="1000" dirty="0">
                <a:solidFill>
                  <a:schemeClr val="tx1"/>
                </a:solidFill>
              </a:rPr>
              <a:t> 활용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고객사 요청 </a:t>
            </a:r>
            <a:r>
              <a:rPr lang="en-US" altLang="ko-KR" sz="1000" dirty="0">
                <a:solidFill>
                  <a:schemeClr val="tx1"/>
                </a:solidFill>
              </a:rPr>
              <a:t>Image </a:t>
            </a:r>
            <a:r>
              <a:rPr lang="en-US" altLang="ko-KR" sz="1000" dirty="0" err="1">
                <a:solidFill>
                  <a:schemeClr val="tx1"/>
                </a:solidFill>
              </a:rPr>
              <a:t>Tone&amp;Mood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: Active &amp; Scientific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29E791-33DF-487C-82A5-0764AD76D212}"/>
              </a:ext>
            </a:extLst>
          </p:cNvPr>
          <p:cNvSpPr/>
          <p:nvPr/>
        </p:nvSpPr>
        <p:spPr>
          <a:xfrm>
            <a:off x="1508289" y="848412"/>
            <a:ext cx="8672659" cy="4336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지노리듬 플러스 </a:t>
            </a:r>
            <a:r>
              <a:rPr lang="en-US" altLang="ko-KR" sz="900" b="1" dirty="0">
                <a:solidFill>
                  <a:schemeClr val="tx1"/>
                </a:solidFill>
              </a:rPr>
              <a:t>(logo image)</a:t>
            </a:r>
          </a:p>
          <a:p>
            <a:pPr algn="ctr"/>
            <a:endParaRPr lang="en-US" altLang="ko-KR" sz="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재품소개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검사항목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사용안내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3FECF3-3EF3-45AF-90BB-116AE9A931BD}"/>
              </a:ext>
            </a:extLst>
          </p:cNvPr>
          <p:cNvSpPr/>
          <p:nvPr/>
        </p:nvSpPr>
        <p:spPr>
          <a:xfrm>
            <a:off x="1508289" y="1282045"/>
            <a:ext cx="8672659" cy="48548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검사항목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D749C-2243-43CA-A24A-6E17DD28637E}"/>
              </a:ext>
            </a:extLst>
          </p:cNvPr>
          <p:cNvSpPr txBox="1"/>
          <p:nvPr/>
        </p:nvSpPr>
        <p:spPr>
          <a:xfrm>
            <a:off x="3339764" y="1595845"/>
            <a:ext cx="500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지노리듬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는 총 </a:t>
            </a:r>
            <a:r>
              <a:rPr lang="en-US" altLang="ko-KR" sz="2000" b="1" dirty="0"/>
              <a:t>45</a:t>
            </a:r>
            <a:r>
              <a:rPr lang="ko-KR" altLang="en-US" sz="2000" b="1" dirty="0"/>
              <a:t>개 항목</a:t>
            </a:r>
            <a:r>
              <a:rPr lang="en-US" altLang="ko-KR" sz="2000" b="1" dirty="0"/>
              <a:t>(</a:t>
            </a:r>
            <a:r>
              <a:rPr lang="en-US" altLang="ko-KR" sz="1600" dirty="0"/>
              <a:t>52</a:t>
            </a:r>
            <a:r>
              <a:rPr lang="ko-KR" altLang="en-US" sz="1600" dirty="0"/>
              <a:t>개 세부항목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 유전자 결과를 제공합니다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8D153-5853-4D8A-8AE7-983DBA0F1700}"/>
              </a:ext>
            </a:extLst>
          </p:cNvPr>
          <p:cNvSpPr/>
          <p:nvPr/>
        </p:nvSpPr>
        <p:spPr>
          <a:xfrm>
            <a:off x="1508289" y="6131931"/>
            <a:ext cx="8672659" cy="433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2D2C20-8A33-4B75-89CB-17A40693A4A7}"/>
              </a:ext>
            </a:extLst>
          </p:cNvPr>
          <p:cNvSpPr/>
          <p:nvPr/>
        </p:nvSpPr>
        <p:spPr>
          <a:xfrm>
            <a:off x="2129351" y="2617531"/>
            <a:ext cx="1743698" cy="4387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Nutrition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영양소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F1F13-0EFB-41D7-97F6-5BF571923405}"/>
              </a:ext>
            </a:extLst>
          </p:cNvPr>
          <p:cNvSpPr/>
          <p:nvPr/>
        </p:nvSpPr>
        <p:spPr>
          <a:xfrm>
            <a:off x="2129351" y="3056101"/>
            <a:ext cx="1743698" cy="25198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비타민 </a:t>
            </a:r>
            <a:r>
              <a:rPr lang="en-US" altLang="ko-KR" sz="900" dirty="0">
                <a:solidFill>
                  <a:schemeClr val="tx1"/>
                </a:solidFill>
              </a:rPr>
              <a:t>C </a:t>
            </a:r>
            <a:r>
              <a:rPr lang="ko-KR" altLang="en-US" sz="900" dirty="0">
                <a:solidFill>
                  <a:schemeClr val="tx1"/>
                </a:solidFill>
              </a:rPr>
              <a:t>농도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비타민 </a:t>
            </a:r>
            <a:r>
              <a:rPr lang="en-US" altLang="ko-KR" sz="900" dirty="0">
                <a:solidFill>
                  <a:schemeClr val="tx1"/>
                </a:solidFill>
              </a:rPr>
              <a:t>D </a:t>
            </a:r>
            <a:r>
              <a:rPr lang="ko-KR" altLang="en-US" sz="900" dirty="0">
                <a:solidFill>
                  <a:schemeClr val="tx1"/>
                </a:solidFill>
              </a:rPr>
              <a:t>농도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코엔자임</a:t>
            </a:r>
            <a:r>
              <a:rPr lang="en-US" altLang="ko-KR" sz="900" dirty="0">
                <a:solidFill>
                  <a:schemeClr val="tx1"/>
                </a:solidFill>
              </a:rPr>
              <a:t>Q10 </a:t>
            </a:r>
            <a:r>
              <a:rPr lang="ko-KR" altLang="en-US" sz="900" dirty="0">
                <a:solidFill>
                  <a:schemeClr val="tx1"/>
                </a:solidFill>
              </a:rPr>
              <a:t>농도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마그네슘 농도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아연 농도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철 저장 및 농도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칼슘 농도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아르기닌</a:t>
            </a:r>
            <a:r>
              <a:rPr lang="ko-KR" altLang="en-US" sz="900" dirty="0">
                <a:solidFill>
                  <a:schemeClr val="tx1"/>
                </a:solidFill>
              </a:rPr>
              <a:t> 농도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타이로신</a:t>
            </a:r>
            <a:r>
              <a:rPr lang="ko-KR" altLang="en-US" sz="900" dirty="0">
                <a:solidFill>
                  <a:schemeClr val="tx1"/>
                </a:solidFill>
              </a:rPr>
              <a:t> 농도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베타인 농도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식욕</a:t>
            </a:r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>
                <a:solidFill>
                  <a:schemeClr val="tx1"/>
                </a:solidFill>
              </a:rPr>
              <a:t>배고픔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식욕</a:t>
            </a:r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>
                <a:solidFill>
                  <a:schemeClr val="tx1"/>
                </a:solidFill>
              </a:rPr>
              <a:t>정서적 식욕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포만감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단맛 민감도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쓴맛 민감도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짠맛 민감도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B5876E-EE97-4E7C-9B2E-03FA780EB1EE}"/>
              </a:ext>
            </a:extLst>
          </p:cNvPr>
          <p:cNvSpPr/>
          <p:nvPr/>
        </p:nvSpPr>
        <p:spPr>
          <a:xfrm>
            <a:off x="4024962" y="2617531"/>
            <a:ext cx="1743698" cy="4387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Health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건강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F42EE5-6F4B-4C6E-89C0-4EF5B19BB6E8}"/>
              </a:ext>
            </a:extLst>
          </p:cNvPr>
          <p:cNvSpPr/>
          <p:nvPr/>
        </p:nvSpPr>
        <p:spPr>
          <a:xfrm>
            <a:off x="4024962" y="3056101"/>
            <a:ext cx="1743698" cy="25198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체질량지수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콜레스테롤</a:t>
            </a:r>
            <a:r>
              <a:rPr lang="en-US" altLang="ko-KR" sz="900" dirty="0">
                <a:solidFill>
                  <a:schemeClr val="tx1"/>
                </a:solidFill>
              </a:rPr>
              <a:t>(LDL)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콜레스테롤</a:t>
            </a:r>
            <a:r>
              <a:rPr lang="en-US" altLang="ko-KR" sz="900" dirty="0">
                <a:solidFill>
                  <a:schemeClr val="tx1"/>
                </a:solidFill>
              </a:rPr>
              <a:t>(HDL)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혈당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혈압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카페인 대사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중성지방농도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퇴행성 관절염증 감수성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멀미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비만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요산치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체지방율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골질량</a:t>
            </a:r>
            <a:endParaRPr lang="ko-KR" alt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복부비만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수면습관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시간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아침형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저녁형 인간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알코올 대사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B464D0-AE14-458D-8D20-0F41FC3C4D39}"/>
              </a:ext>
            </a:extLst>
          </p:cNvPr>
          <p:cNvSpPr/>
          <p:nvPr/>
        </p:nvSpPr>
        <p:spPr>
          <a:xfrm>
            <a:off x="5920572" y="2617531"/>
            <a:ext cx="1743698" cy="4387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Fitness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CA10FE-6E31-4C83-875E-ECF1F53B9A4D}"/>
              </a:ext>
            </a:extLst>
          </p:cNvPr>
          <p:cNvSpPr/>
          <p:nvPr/>
        </p:nvSpPr>
        <p:spPr>
          <a:xfrm>
            <a:off x="5920572" y="3056101"/>
            <a:ext cx="1743698" cy="25198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근력운동 적합성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지구력운동 적합성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단거리 질주 능력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근육발달능력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발목 부상 위험도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악력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유산소운동 적합성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심폐지구력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유산소운동 적합성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심폐지구력 발달 반응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운동에 의한 </a:t>
            </a:r>
            <a:r>
              <a:rPr lang="ko-KR" altLang="en-US" sz="900" dirty="0" err="1">
                <a:solidFill>
                  <a:schemeClr val="tx1"/>
                </a:solidFill>
              </a:rPr>
              <a:t>체중감량효과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체중감량 후 체중회복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가능성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운동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체중감량 후 체중회복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가능성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식단관리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26B6ED-521A-4F9F-BA59-752A303A7E13}"/>
              </a:ext>
            </a:extLst>
          </p:cNvPr>
          <p:cNvSpPr/>
          <p:nvPr/>
        </p:nvSpPr>
        <p:spPr>
          <a:xfrm>
            <a:off x="7816183" y="2617531"/>
            <a:ext cx="1743698" cy="4387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Beauty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피부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068E8F-ED25-4AD7-8A4E-2CD081F70D61}"/>
              </a:ext>
            </a:extLst>
          </p:cNvPr>
          <p:cNvSpPr/>
          <p:nvPr/>
        </p:nvSpPr>
        <p:spPr>
          <a:xfrm>
            <a:off x="7816183" y="3056101"/>
            <a:ext cx="1743698" cy="25198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피부노화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모발 굵기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원형 탈모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색소침착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기미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주근깨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기미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주근깨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자외선 반응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피부염증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튼살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각질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2034C85-20E9-47A6-AE42-E4C2060076EF}"/>
              </a:ext>
            </a:extLst>
          </p:cNvPr>
          <p:cNvSpPr/>
          <p:nvPr/>
        </p:nvSpPr>
        <p:spPr>
          <a:xfrm>
            <a:off x="2242332" y="2742081"/>
            <a:ext cx="178333" cy="18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BC073E4-2D81-4B69-9CFA-B86594C1CCC6}"/>
              </a:ext>
            </a:extLst>
          </p:cNvPr>
          <p:cNvSpPr/>
          <p:nvPr/>
        </p:nvSpPr>
        <p:spPr>
          <a:xfrm>
            <a:off x="4213285" y="2742081"/>
            <a:ext cx="178333" cy="18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FFCF0B-5D0B-4CC0-ACB0-20BE6E0620B1}"/>
              </a:ext>
            </a:extLst>
          </p:cNvPr>
          <p:cNvSpPr/>
          <p:nvPr/>
        </p:nvSpPr>
        <p:spPr>
          <a:xfrm>
            <a:off x="6089082" y="2742081"/>
            <a:ext cx="178333" cy="18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12BB02-896E-47C5-A0DB-DA10AF18514A}"/>
              </a:ext>
            </a:extLst>
          </p:cNvPr>
          <p:cNvSpPr/>
          <p:nvPr/>
        </p:nvSpPr>
        <p:spPr>
          <a:xfrm>
            <a:off x="8001001" y="2742081"/>
            <a:ext cx="178333" cy="18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BE199-4E58-4A4F-8622-C8BBCE181D1D}"/>
              </a:ext>
            </a:extLst>
          </p:cNvPr>
          <p:cNvSpPr/>
          <p:nvPr/>
        </p:nvSpPr>
        <p:spPr>
          <a:xfrm>
            <a:off x="2129351" y="5575955"/>
            <a:ext cx="1743698" cy="2767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검사항목 자세히 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F0D6A7-4E94-46DD-AB71-A16B1DA4DCCA}"/>
              </a:ext>
            </a:extLst>
          </p:cNvPr>
          <p:cNvSpPr/>
          <p:nvPr/>
        </p:nvSpPr>
        <p:spPr>
          <a:xfrm>
            <a:off x="4024962" y="5575955"/>
            <a:ext cx="1743698" cy="2767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검사항목 자세히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55F277-CBFF-4D51-BB4F-9814E4F43661}"/>
              </a:ext>
            </a:extLst>
          </p:cNvPr>
          <p:cNvSpPr/>
          <p:nvPr/>
        </p:nvSpPr>
        <p:spPr>
          <a:xfrm>
            <a:off x="5920572" y="5575955"/>
            <a:ext cx="1743698" cy="2767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검사항목 자세히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88268C-8CD3-41F8-BB3A-BC505BC120A8}"/>
              </a:ext>
            </a:extLst>
          </p:cNvPr>
          <p:cNvSpPr/>
          <p:nvPr/>
        </p:nvSpPr>
        <p:spPr>
          <a:xfrm>
            <a:off x="7816183" y="5575955"/>
            <a:ext cx="1743698" cy="2767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검사항목 자세히 보기</a:t>
            </a:r>
          </a:p>
        </p:txBody>
      </p:sp>
    </p:spTree>
    <p:extLst>
      <p:ext uri="{BB962C8B-B14F-4D97-AF65-F5344CB8AC3E}">
        <p14:creationId xmlns:p14="http://schemas.microsoft.com/office/powerpoint/2010/main" val="241671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446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검사항목 </a:t>
            </a:r>
            <a:r>
              <a:rPr lang="en-US" altLang="ko-KR" sz="1400" dirty="0">
                <a:solidFill>
                  <a:srgbClr val="FF0000"/>
                </a:solidFill>
              </a:rPr>
              <a:t>&gt; </a:t>
            </a:r>
            <a:r>
              <a:rPr lang="ko-KR" altLang="en-US" sz="1400" dirty="0">
                <a:solidFill>
                  <a:srgbClr val="0070C0"/>
                </a:solidFill>
              </a:rPr>
              <a:t>검사항목 자세히 보기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EE227F-F09B-4D82-8B2E-DBDE035BB07A}"/>
              </a:ext>
            </a:extLst>
          </p:cNvPr>
          <p:cNvGrpSpPr/>
          <p:nvPr/>
        </p:nvGrpSpPr>
        <p:grpSpPr>
          <a:xfrm>
            <a:off x="1508289" y="848412"/>
            <a:ext cx="8672659" cy="5717152"/>
            <a:chOff x="1508289" y="848412"/>
            <a:chExt cx="8672659" cy="571715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729E791-33DF-487C-82A5-0764AD76D212}"/>
                </a:ext>
              </a:extLst>
            </p:cNvPr>
            <p:cNvSpPr/>
            <p:nvPr/>
          </p:nvSpPr>
          <p:spPr>
            <a:xfrm>
              <a:off x="1508289" y="848412"/>
              <a:ext cx="8672659" cy="433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지노리듬 플러스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(logo image)</a:t>
              </a:r>
            </a:p>
            <a:p>
              <a:pPr algn="ctr"/>
              <a:endParaRPr lang="en-US" altLang="ko-KR" sz="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재품소개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ㅣ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rgbClr val="FF0000"/>
                  </a:solidFill>
                </a:rPr>
                <a:t>검사항목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ㅣ</a:t>
              </a:r>
              <a:r>
                <a:rPr lang="ko-KR" altLang="en-US" sz="900" dirty="0">
                  <a:solidFill>
                    <a:schemeClr val="tx1"/>
                  </a:solidFill>
                </a:rPr>
                <a:t> 사용안내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ㅣ</a:t>
              </a:r>
              <a:r>
                <a:rPr lang="ko-KR" altLang="en-US" sz="900" dirty="0">
                  <a:solidFill>
                    <a:schemeClr val="tx1"/>
                  </a:solidFill>
                </a:rPr>
                <a:t> 참고문헌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3FECF3-3EF3-45AF-90BB-116AE9A931BD}"/>
                </a:ext>
              </a:extLst>
            </p:cNvPr>
            <p:cNvSpPr/>
            <p:nvPr/>
          </p:nvSpPr>
          <p:spPr>
            <a:xfrm>
              <a:off x="1508289" y="1282045"/>
              <a:ext cx="8672659" cy="48548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CD749C-2243-43CA-A24A-6E17DD28637E}"/>
                </a:ext>
              </a:extLst>
            </p:cNvPr>
            <p:cNvSpPr txBox="1"/>
            <p:nvPr/>
          </p:nvSpPr>
          <p:spPr>
            <a:xfrm>
              <a:off x="3339764" y="1595845"/>
              <a:ext cx="50097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지노리듬</a:t>
              </a:r>
              <a:r>
                <a:rPr lang="en-US" altLang="ko-KR" sz="2000" b="1" dirty="0"/>
                <a:t>+</a:t>
              </a:r>
              <a:r>
                <a:rPr lang="ko-KR" altLang="en-US" sz="2000" b="1" dirty="0"/>
                <a:t>는 총 </a:t>
              </a:r>
              <a:r>
                <a:rPr lang="en-US" altLang="ko-KR" sz="2000" b="1" dirty="0"/>
                <a:t>45</a:t>
              </a:r>
              <a:r>
                <a:rPr lang="ko-KR" altLang="en-US" sz="2000" b="1" dirty="0"/>
                <a:t>개 항목</a:t>
              </a:r>
              <a:r>
                <a:rPr lang="en-US" altLang="ko-KR" sz="2000" b="1" dirty="0"/>
                <a:t>(</a:t>
              </a:r>
              <a:r>
                <a:rPr lang="en-US" altLang="ko-KR" sz="1600" dirty="0"/>
                <a:t>52</a:t>
              </a:r>
              <a:r>
                <a:rPr lang="ko-KR" altLang="en-US" sz="1600" dirty="0"/>
                <a:t>개 세부항목</a:t>
              </a:r>
              <a:r>
                <a:rPr lang="en-US" altLang="ko-KR" sz="2000" b="1" dirty="0"/>
                <a:t>)</a:t>
              </a:r>
              <a:r>
                <a:rPr lang="ko-KR" altLang="en-US" sz="2000" b="1" dirty="0"/>
                <a:t>의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 유전자 결과를 제공합니다</a:t>
              </a:r>
              <a:r>
                <a:rPr lang="en-US" altLang="ko-KR" sz="2000" b="1" dirty="0"/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48D153-5853-4D8A-8AE7-983DBA0F1700}"/>
                </a:ext>
              </a:extLst>
            </p:cNvPr>
            <p:cNvSpPr/>
            <p:nvPr/>
          </p:nvSpPr>
          <p:spPr>
            <a:xfrm>
              <a:off x="1508289" y="6131931"/>
              <a:ext cx="8672659" cy="43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Footer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2D2C20-8A33-4B75-89CB-17A40693A4A7}"/>
                </a:ext>
              </a:extLst>
            </p:cNvPr>
            <p:cNvSpPr/>
            <p:nvPr/>
          </p:nvSpPr>
          <p:spPr>
            <a:xfrm>
              <a:off x="2129351" y="2617531"/>
              <a:ext cx="1743698" cy="438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Nutrition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영양소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8F1F13-0EFB-41D7-97F6-5BF571923405}"/>
                </a:ext>
              </a:extLst>
            </p:cNvPr>
            <p:cNvSpPr/>
            <p:nvPr/>
          </p:nvSpPr>
          <p:spPr>
            <a:xfrm>
              <a:off x="2129351" y="3056101"/>
              <a:ext cx="1743698" cy="25198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비타민 </a:t>
              </a:r>
              <a:r>
                <a:rPr lang="en-US" altLang="ko-KR" sz="900" dirty="0">
                  <a:solidFill>
                    <a:schemeClr val="tx1"/>
                  </a:solidFill>
                </a:rPr>
                <a:t>C </a:t>
              </a:r>
              <a:r>
                <a:rPr lang="ko-KR" altLang="en-US" sz="900" dirty="0">
                  <a:solidFill>
                    <a:schemeClr val="tx1"/>
                  </a:solidFill>
                </a:rPr>
                <a:t>농도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비타민 </a:t>
              </a:r>
              <a:r>
                <a:rPr lang="en-US" altLang="ko-KR" sz="900" dirty="0">
                  <a:solidFill>
                    <a:schemeClr val="tx1"/>
                  </a:solidFill>
                </a:rPr>
                <a:t>D </a:t>
              </a:r>
              <a:r>
                <a:rPr lang="ko-KR" altLang="en-US" sz="900" dirty="0">
                  <a:solidFill>
                    <a:schemeClr val="tx1"/>
                  </a:solidFill>
                </a:rPr>
                <a:t>농도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코엔자임</a:t>
              </a:r>
              <a:r>
                <a:rPr lang="en-US" altLang="ko-KR" sz="900" dirty="0">
                  <a:solidFill>
                    <a:schemeClr val="tx1"/>
                  </a:solidFill>
                </a:rPr>
                <a:t>Q10 </a:t>
              </a:r>
              <a:r>
                <a:rPr lang="ko-KR" altLang="en-US" sz="900" dirty="0">
                  <a:solidFill>
                    <a:schemeClr val="tx1"/>
                  </a:solidFill>
                </a:rPr>
                <a:t>농도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마그네슘 농도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아연 농도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철 저장 및 농도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칼슘 농도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아르기닌</a:t>
              </a:r>
              <a:r>
                <a:rPr lang="ko-KR" altLang="en-US" sz="900" dirty="0">
                  <a:solidFill>
                    <a:schemeClr val="tx1"/>
                  </a:solidFill>
                </a:rPr>
                <a:t> 농도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타이로신</a:t>
              </a:r>
              <a:r>
                <a:rPr lang="ko-KR" altLang="en-US" sz="900" dirty="0">
                  <a:solidFill>
                    <a:schemeClr val="tx1"/>
                  </a:solidFill>
                </a:rPr>
                <a:t> 농도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베타인 농도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식욕</a:t>
              </a:r>
              <a:r>
                <a:rPr lang="en-US" altLang="ko-KR" sz="900" dirty="0">
                  <a:solidFill>
                    <a:schemeClr val="tx1"/>
                  </a:solidFill>
                </a:rPr>
                <a:t>-</a:t>
              </a:r>
              <a:r>
                <a:rPr lang="ko-KR" altLang="en-US" sz="900" dirty="0">
                  <a:solidFill>
                    <a:schemeClr val="tx1"/>
                  </a:solidFill>
                </a:rPr>
                <a:t>배고픔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식욕</a:t>
              </a:r>
              <a:r>
                <a:rPr lang="en-US" altLang="ko-KR" sz="900" dirty="0">
                  <a:solidFill>
                    <a:schemeClr val="tx1"/>
                  </a:solidFill>
                </a:rPr>
                <a:t>-</a:t>
              </a:r>
              <a:r>
                <a:rPr lang="ko-KR" altLang="en-US" sz="900" dirty="0">
                  <a:solidFill>
                    <a:schemeClr val="tx1"/>
                  </a:solidFill>
                </a:rPr>
                <a:t>정서적 식욕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포만감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단맛 민감도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쓴맛 민감도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짠맛 민감도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B5876E-EE97-4E7C-9B2E-03FA780EB1EE}"/>
                </a:ext>
              </a:extLst>
            </p:cNvPr>
            <p:cNvSpPr/>
            <p:nvPr/>
          </p:nvSpPr>
          <p:spPr>
            <a:xfrm>
              <a:off x="4024962" y="2617531"/>
              <a:ext cx="1743698" cy="438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Health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건강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F42EE5-6F4B-4C6E-89C0-4EF5B19BB6E8}"/>
                </a:ext>
              </a:extLst>
            </p:cNvPr>
            <p:cNvSpPr/>
            <p:nvPr/>
          </p:nvSpPr>
          <p:spPr>
            <a:xfrm>
              <a:off x="4024962" y="3056101"/>
              <a:ext cx="1743698" cy="25198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체질량지수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콜레스테롤</a:t>
              </a:r>
              <a:r>
                <a:rPr lang="en-US" altLang="ko-KR" sz="900" dirty="0">
                  <a:solidFill>
                    <a:schemeClr val="tx1"/>
                  </a:solidFill>
                </a:rPr>
                <a:t>(LDL)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콜레스테롤</a:t>
              </a:r>
              <a:r>
                <a:rPr lang="en-US" altLang="ko-KR" sz="900" dirty="0">
                  <a:solidFill>
                    <a:schemeClr val="tx1"/>
                  </a:solidFill>
                </a:rPr>
                <a:t>(HDL)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혈당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혈압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카페인 대사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중성지방농도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퇴행성 관절염증 감수성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멀미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비만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요산치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체지방율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골질량</a:t>
              </a:r>
              <a:endParaRPr lang="ko-KR" altLang="en-US" sz="9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복부비만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수면습관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시간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아침형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저녁형 인간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알코올 대사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464D0-AE14-458D-8D20-0F41FC3C4D39}"/>
                </a:ext>
              </a:extLst>
            </p:cNvPr>
            <p:cNvSpPr/>
            <p:nvPr/>
          </p:nvSpPr>
          <p:spPr>
            <a:xfrm>
              <a:off x="5920572" y="2617531"/>
              <a:ext cx="1743698" cy="438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Fitness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운동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CA10FE-6E31-4C83-875E-ECF1F53B9A4D}"/>
                </a:ext>
              </a:extLst>
            </p:cNvPr>
            <p:cNvSpPr/>
            <p:nvPr/>
          </p:nvSpPr>
          <p:spPr>
            <a:xfrm>
              <a:off x="5920572" y="3056101"/>
              <a:ext cx="1743698" cy="25198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근력운동 적합성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지구력운동 적합성 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단거리 질주 능력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근육발달능력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발목 부상 위험도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악력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유산소운동 적합성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심폐지구력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유산소운동 적합성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심폐지구력 발달 반응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운동에 의한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체중감량효과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체중감량 후 체중회복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가능성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운동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체중감량 후 체중회복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가능성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식단관리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26B6ED-521A-4F9F-BA59-752A303A7E13}"/>
                </a:ext>
              </a:extLst>
            </p:cNvPr>
            <p:cNvSpPr/>
            <p:nvPr/>
          </p:nvSpPr>
          <p:spPr>
            <a:xfrm>
              <a:off x="7816183" y="2617531"/>
              <a:ext cx="1743698" cy="438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Beauty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피부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068E8F-ED25-4AD7-8A4E-2CD081F70D61}"/>
                </a:ext>
              </a:extLst>
            </p:cNvPr>
            <p:cNvSpPr/>
            <p:nvPr/>
          </p:nvSpPr>
          <p:spPr>
            <a:xfrm>
              <a:off x="7816183" y="3056101"/>
              <a:ext cx="1743698" cy="25198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피부노화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모발 굵기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원형 탈모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색소침착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기미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주근깨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기미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주근깨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자외선 반응</a:t>
              </a:r>
              <a:r>
                <a:rPr lang="en-US" altLang="ko-KR" sz="900" dirty="0">
                  <a:solidFill>
                    <a:schemeClr val="tx1"/>
                  </a:solidFill>
                </a:rPr>
                <a:t>)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피부염증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튼살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각질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2034C85-20E9-47A6-AE42-E4C2060076EF}"/>
                </a:ext>
              </a:extLst>
            </p:cNvPr>
            <p:cNvSpPr/>
            <p:nvPr/>
          </p:nvSpPr>
          <p:spPr>
            <a:xfrm>
              <a:off x="2242332" y="2742081"/>
              <a:ext cx="178333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icon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BC073E4-2D81-4B69-9CFA-B86594C1CCC6}"/>
                </a:ext>
              </a:extLst>
            </p:cNvPr>
            <p:cNvSpPr/>
            <p:nvPr/>
          </p:nvSpPr>
          <p:spPr>
            <a:xfrm>
              <a:off x="4213285" y="2742081"/>
              <a:ext cx="178333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icon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3FFCF0B-5D0B-4CC0-ACB0-20BE6E0620B1}"/>
                </a:ext>
              </a:extLst>
            </p:cNvPr>
            <p:cNvSpPr/>
            <p:nvPr/>
          </p:nvSpPr>
          <p:spPr>
            <a:xfrm>
              <a:off x="6089082" y="2742081"/>
              <a:ext cx="178333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icon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512BB02-896E-47C5-A0DB-DA10AF18514A}"/>
                </a:ext>
              </a:extLst>
            </p:cNvPr>
            <p:cNvSpPr/>
            <p:nvPr/>
          </p:nvSpPr>
          <p:spPr>
            <a:xfrm>
              <a:off x="8001001" y="2742081"/>
              <a:ext cx="178333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icon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BBE199-4E58-4A4F-8622-C8BBCE181D1D}"/>
                </a:ext>
              </a:extLst>
            </p:cNvPr>
            <p:cNvSpPr/>
            <p:nvPr/>
          </p:nvSpPr>
          <p:spPr>
            <a:xfrm>
              <a:off x="2129351" y="5575955"/>
              <a:ext cx="1743698" cy="276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검사항목 자세히 보기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BF0D6A7-4E94-46DD-AB71-A16B1DA4DCCA}"/>
                </a:ext>
              </a:extLst>
            </p:cNvPr>
            <p:cNvSpPr/>
            <p:nvPr/>
          </p:nvSpPr>
          <p:spPr>
            <a:xfrm>
              <a:off x="4024962" y="5575955"/>
              <a:ext cx="1743698" cy="276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검사항목 자세히 보기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55F277-CBFF-4D51-BB4F-9814E4F43661}"/>
                </a:ext>
              </a:extLst>
            </p:cNvPr>
            <p:cNvSpPr/>
            <p:nvPr/>
          </p:nvSpPr>
          <p:spPr>
            <a:xfrm>
              <a:off x="5920572" y="5575955"/>
              <a:ext cx="1743698" cy="276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검사항목 자세히 보기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88268C-8CD3-41F8-BB3A-BC505BC120A8}"/>
                </a:ext>
              </a:extLst>
            </p:cNvPr>
            <p:cNvSpPr/>
            <p:nvPr/>
          </p:nvSpPr>
          <p:spPr>
            <a:xfrm>
              <a:off x="7816183" y="5575955"/>
              <a:ext cx="1743698" cy="276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검사항목 자세히 보기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DEEBFD-BE74-4B28-92B3-403509917C72}"/>
              </a:ext>
            </a:extLst>
          </p:cNvPr>
          <p:cNvSpPr/>
          <p:nvPr/>
        </p:nvSpPr>
        <p:spPr>
          <a:xfrm>
            <a:off x="1902626" y="1517047"/>
            <a:ext cx="7933351" cy="3885713"/>
          </a:xfrm>
          <a:prstGeom prst="roundRect">
            <a:avLst>
              <a:gd name="adj" fmla="val 373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각 항목 선택 시 세부 내용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각 내용은 다음 페이지 참고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B9E9C9BA-C141-46F9-80D5-EE1F9E47EEBF}"/>
              </a:ext>
            </a:extLst>
          </p:cNvPr>
          <p:cNvCxnSpPr>
            <a:stCxn id="26" idx="1"/>
            <a:endCxn id="10" idx="1"/>
          </p:cNvCxnSpPr>
          <p:nvPr/>
        </p:nvCxnSpPr>
        <p:spPr>
          <a:xfrm rot="10800000">
            <a:off x="1902627" y="3459904"/>
            <a:ext cx="226725" cy="2254448"/>
          </a:xfrm>
          <a:prstGeom prst="curvedConnector3">
            <a:avLst>
              <a:gd name="adj1" fmla="val 200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B1B2A8-4FAB-4D44-978A-CA5163AE57B7}"/>
              </a:ext>
            </a:extLst>
          </p:cNvPr>
          <p:cNvSpPr txBox="1"/>
          <p:nvPr/>
        </p:nvSpPr>
        <p:spPr>
          <a:xfrm>
            <a:off x="2149245" y="1696416"/>
            <a:ext cx="11905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Nutrition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영양소</a:t>
            </a:r>
          </a:p>
        </p:txBody>
      </p:sp>
      <p:graphicFrame>
        <p:nvGraphicFramePr>
          <p:cNvPr id="25" name="표 29">
            <a:extLst>
              <a:ext uri="{FF2B5EF4-FFF2-40B4-BE49-F238E27FC236}">
                <a16:creationId xmlns:a16="http://schemas.microsoft.com/office/drawing/2014/main" id="{115D8419-14F9-4C9E-ADB0-3806C6618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48474"/>
              </p:ext>
            </p:extLst>
          </p:nvPr>
        </p:nvGraphicFramePr>
        <p:xfrm>
          <a:off x="2331309" y="2442210"/>
          <a:ext cx="7125728" cy="222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936">
                  <a:extLst>
                    <a:ext uri="{9D8B030D-6E8A-4147-A177-3AD203B41FA5}">
                      <a16:colId xmlns:a16="http://schemas.microsoft.com/office/drawing/2014/main" val="3606947512"/>
                    </a:ext>
                  </a:extLst>
                </a:gridCol>
                <a:gridCol w="6162792">
                  <a:extLst>
                    <a:ext uri="{9D8B030D-6E8A-4147-A177-3AD203B41FA5}">
                      <a16:colId xmlns:a16="http://schemas.microsoft.com/office/drawing/2014/main" val="698657372"/>
                    </a:ext>
                  </a:extLst>
                </a:gridCol>
              </a:tblGrid>
              <a:tr h="375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 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5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0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5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7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26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검사항목 </a:t>
            </a:r>
            <a:r>
              <a:rPr lang="en-US" altLang="ko-KR" sz="1400" dirty="0">
                <a:solidFill>
                  <a:srgbClr val="FF0000"/>
                </a:solidFill>
              </a:rPr>
              <a:t>&gt; </a:t>
            </a:r>
            <a:r>
              <a:rPr lang="en-US" altLang="ko-KR" sz="1400" dirty="0">
                <a:solidFill>
                  <a:srgbClr val="0070C0"/>
                </a:solidFill>
              </a:rPr>
              <a:t>Nutrition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6E1B8-C876-475E-9E74-D7A849DD6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71423"/>
              </p:ext>
            </p:extLst>
          </p:nvPr>
        </p:nvGraphicFramePr>
        <p:xfrm>
          <a:off x="364910" y="759853"/>
          <a:ext cx="11230460" cy="570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235">
                  <a:extLst>
                    <a:ext uri="{9D8B030D-6E8A-4147-A177-3AD203B41FA5}">
                      <a16:colId xmlns:a16="http://schemas.microsoft.com/office/drawing/2014/main" val="300198130"/>
                    </a:ext>
                  </a:extLst>
                </a:gridCol>
                <a:gridCol w="10243225">
                  <a:extLst>
                    <a:ext uri="{9D8B030D-6E8A-4147-A177-3AD203B41FA5}">
                      <a16:colId xmlns:a16="http://schemas.microsoft.com/office/drawing/2014/main" val="3583889452"/>
                    </a:ext>
                  </a:extLst>
                </a:gridCol>
              </a:tblGrid>
              <a:tr h="18633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12904"/>
                  </a:ext>
                </a:extLst>
              </a:tr>
              <a:tr h="18633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비타민 </a:t>
                      </a:r>
                      <a:r>
                        <a:rPr lang="en-US" sz="800" u="none" strike="noStrike" dirty="0">
                          <a:effectLst/>
                        </a:rPr>
                        <a:t>C </a:t>
                      </a:r>
                      <a:r>
                        <a:rPr lang="ko-KR" altLang="en-US" sz="800" u="none" strike="noStrike" dirty="0">
                          <a:effectLst/>
                        </a:rPr>
                        <a:t>농도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비타민</a:t>
                      </a:r>
                      <a:r>
                        <a:rPr lang="en-US" altLang="ko-KR" sz="800" u="none" strike="noStrike" dirty="0">
                          <a:effectLst/>
                        </a:rPr>
                        <a:t>C</a:t>
                      </a:r>
                      <a:r>
                        <a:rPr lang="ko-KR" altLang="en-US" sz="800" u="none" strike="noStrike" dirty="0">
                          <a:effectLst/>
                        </a:rPr>
                        <a:t>는 수용성 비타민으로 식품을 통해 섭취해야만 하는 비타민입니다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콜라겐의 합성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항산화 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면역 기능에 중요한 역할을 하기 때문에 건강 유지와 피부관리에 중요한 역할을 합니다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2379577087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비타민 </a:t>
                      </a:r>
                      <a:r>
                        <a:rPr lang="en-US" sz="800" u="none" strike="noStrike">
                          <a:effectLst/>
                        </a:rPr>
                        <a:t>D </a:t>
                      </a:r>
                      <a:r>
                        <a:rPr lang="ko-KR" altLang="en-US" sz="800" u="none" strike="noStrike">
                          <a:effectLst/>
                        </a:rPr>
                        <a:t>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비타민 </a:t>
                      </a:r>
                      <a:r>
                        <a:rPr lang="en-US" altLang="ko-KR" sz="800" u="none" strike="noStrike">
                          <a:effectLst/>
                        </a:rPr>
                        <a:t>D</a:t>
                      </a:r>
                      <a:r>
                        <a:rPr lang="ko-KR" altLang="en-US" sz="800" u="none" strike="noStrike">
                          <a:effectLst/>
                        </a:rPr>
                        <a:t>는 피부가 태양의 자외선을 받으면 체내에서 합성되는 비타민 입니다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하루에 최소 </a:t>
                      </a:r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r>
                        <a:rPr lang="ko-KR" altLang="en-US" sz="800" u="none" strike="noStrike">
                          <a:effectLst/>
                        </a:rPr>
                        <a:t>분 이상은 햇빛을 쐬어줘야 하지만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실내생활이 많은 현대의 한국인 대부분은 비타민 </a:t>
                      </a:r>
                      <a:r>
                        <a:rPr lang="en-US" altLang="ko-KR" sz="800" u="none" strike="noStrike">
                          <a:effectLst/>
                        </a:rPr>
                        <a:t>D</a:t>
                      </a:r>
                      <a:r>
                        <a:rPr lang="ko-KR" altLang="en-US" sz="800" u="none" strike="noStrike">
                          <a:effectLst/>
                        </a:rPr>
                        <a:t>가 부족한 것으로 나타나고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비타민 </a:t>
                      </a:r>
                      <a:r>
                        <a:rPr lang="en-US" altLang="ko-KR" sz="800" u="none" strike="noStrike">
                          <a:effectLst/>
                        </a:rPr>
                        <a:t>D</a:t>
                      </a:r>
                      <a:r>
                        <a:rPr lang="ko-KR" altLang="en-US" sz="800" u="none" strike="noStrike">
                          <a:effectLst/>
                        </a:rPr>
                        <a:t>의 부족은 뼈와 근육의 약화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우울증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염증과 통증 등과 관련되어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1901658533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코엔자임</a:t>
                      </a:r>
                      <a:r>
                        <a:rPr lang="en-US" altLang="ko-KR" sz="800" u="none" strike="noStrike">
                          <a:effectLst/>
                        </a:rPr>
                        <a:t>Q10 </a:t>
                      </a:r>
                      <a:r>
                        <a:rPr lang="ko-KR" altLang="en-US" sz="800" u="none" strike="noStrike">
                          <a:effectLst/>
                        </a:rPr>
                        <a:t>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코엔자임 </a:t>
                      </a:r>
                      <a:r>
                        <a:rPr lang="en-US" altLang="ko-KR" sz="800" u="none" strike="noStrike">
                          <a:effectLst/>
                        </a:rPr>
                        <a:t>Q10</a:t>
                      </a:r>
                      <a:r>
                        <a:rPr lang="ko-KR" altLang="en-US" sz="800" u="none" strike="noStrike">
                          <a:effectLst/>
                        </a:rPr>
                        <a:t>은 세포내 미토콘드리아에 분포하는 항산화제로 활성산소를 무력화시키는 역할을 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신체 세포가 에너지를 생산하는데도 중요한 역할을 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심혈관계의 건강과 피부 건강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신경 퇴행성 질환 완화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운동능력 증가에 효과적인 것으로 알려져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4147930125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마그네슘 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마그네슘은 근육의 이완과 신경계통의 흥분을 진정시키는 역할을 하는 무기질로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스트레스 완화에 효과적입니다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에너지의 생성과 영양대사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신경전도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뼈와 치아의 형성에도 관련되어 있습니다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부족한 경우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눈밑떨림과</a:t>
                      </a:r>
                      <a:r>
                        <a:rPr lang="ko-KR" altLang="en-US" sz="800" u="none" strike="noStrike" dirty="0">
                          <a:effectLst/>
                        </a:rPr>
                        <a:t> 근육의 경련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불안과 수면장애가 나타날 수 있습니다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357799985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아연 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아연은 </a:t>
                      </a:r>
                      <a:r>
                        <a:rPr lang="en-US" altLang="ko-KR" sz="800" u="none" strike="noStrike">
                          <a:effectLst/>
                        </a:rPr>
                        <a:t>100</a:t>
                      </a:r>
                      <a:r>
                        <a:rPr lang="ko-KR" altLang="en-US" sz="800" u="none" strike="noStrike">
                          <a:effectLst/>
                        </a:rPr>
                        <a:t>종 이상의 효소 및 조효소의 구성원소입니다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단백질과 탄수화물의 대사와 인슐린 생성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생식기능 관련 대사를 포함한 신체의 주요 대사과정의 조절에 관여하고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부족한 경우 쉽게 감기에 걸리고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피로감이 지속되며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성장과 발달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기분의 급격한 변화가 나타날 수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스트레스 완화에도 효과적입니다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2483965679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철 저장 및 농도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철은 혈액에서 산소를 운반하는 적혈구 속 헤모글로빈을 구성하는 무기질 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근육에 에너지를 생성해주는 역할을 하는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마이오글로빈을</a:t>
                      </a:r>
                      <a:r>
                        <a:rPr lang="ko-KR" altLang="en-US" sz="800" u="none" strike="noStrike" dirty="0">
                          <a:effectLst/>
                        </a:rPr>
                        <a:t> 구성하며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뇌의 신경신호를 전달하는 호르몬 생성에 관여하기도 합니다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부족한 경우 두통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탈모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피로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성장지연과 쉽게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숨이차고</a:t>
                      </a:r>
                      <a:r>
                        <a:rPr lang="ko-KR" altLang="en-US" sz="800" u="none" strike="noStrike" dirty="0">
                          <a:effectLst/>
                        </a:rPr>
                        <a:t> 창백해지는 빈혈증상이 나타날 수 있습니다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62824411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칼슘 농도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뼈와 치아의 구성요소인 칼슘은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신체 조직에 신경신호를 전달하는 역할도 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근육의 활성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스트레스 저항력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뇌 기능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혈압 조절 등 많은 생리현상에 관여하고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칼슘이 부족한 경우 골다공증 위험 증가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근육 경련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관절염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감정조절의 어려움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기억력 저하 등이 나타날 수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711457740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아르기닌 농도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 err="1">
                          <a:effectLst/>
                        </a:rPr>
                        <a:t>아르기닌은</a:t>
                      </a:r>
                      <a:r>
                        <a:rPr lang="ko-KR" altLang="en-US" sz="800" u="none" strike="noStrike" dirty="0">
                          <a:effectLst/>
                        </a:rPr>
                        <a:t> 체내에서 합성이 가능한 아미노산의 일종이지만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임산부와 성장기 어린이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중환자 등 상황에 따라 필수아미노산으로 분류됩니다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혈유의</a:t>
                      </a:r>
                      <a:r>
                        <a:rPr lang="ko-KR" altLang="en-US" sz="800" u="none" strike="noStrike" dirty="0">
                          <a:effectLst/>
                        </a:rPr>
                        <a:t> 조절부터 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생식기능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성장호르몬 촉진 등의 역할을 하기 때문입니다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나이가 들어갈수록 보충의 필요성이 높아지는 영양소이기도 합니다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2971192874"/>
                  </a:ext>
                </a:extLst>
              </a:tr>
              <a:tr h="18633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타이로신 농도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err="1">
                          <a:effectLst/>
                        </a:rPr>
                        <a:t>타이로신은</a:t>
                      </a:r>
                      <a:r>
                        <a:rPr lang="ko-KR" altLang="en-US" sz="800" u="none" strike="noStrike" dirty="0">
                          <a:effectLst/>
                        </a:rPr>
                        <a:t> 신경전달물질을 생성하는 아미노산의 일종입니다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스트레스 호르몬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갑상선 호르몬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멜라닌 생성 등에 관여합니다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스트레스를 관리하고 만성피로를 예방하기 위해 필요한 영양소입니다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3500901382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베타인 농도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베타인은 수용성 비타민인 콜린에 의해 생성되는 아미노산입니다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동맥경화의 원인으로 작용하는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호모시스테인</a:t>
                      </a:r>
                      <a:r>
                        <a:rPr lang="ko-KR" altLang="en-US" sz="800" u="none" strike="noStrike" dirty="0">
                          <a:effectLst/>
                        </a:rPr>
                        <a:t> 농도를 조절하는 역할을 갖고 있습니다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또한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혈당의 조절과 간 해독 작용 촉진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체지방 감소 및 근육생성에 도움이 되는 영양소 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2028689807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식욕</a:t>
                      </a: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배고픔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몸에 에너지가 부족할 때 우리의 몸은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배고픔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이라는 신호를 통해 부족한 에너지를 보충하고자 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공복상태에는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그렐린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이라고 불리는 호르몬이 분비되면서 뇌 시상하부의 섭식중추가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배고픔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이라는 신호를 발생시키게 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2792802238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식욕</a:t>
                      </a: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정서적 식욕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스트레스를 받았을 때 군것질을 하거나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배가 고프지 않더라도 음식 냄새를 맡으면 배가 고픈 느낌을 받고는 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이렇게 신체적인 필요에 의해 생기는 식욕이 아닌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감정적인 상황이나 주변 환경에 의해 발생되는 식욕을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가짜 식욕</a:t>
                      </a:r>
                      <a:r>
                        <a:rPr lang="en-US" altLang="ko-KR" sz="800" u="none" strike="noStrike">
                          <a:effectLst/>
                        </a:rPr>
                        <a:t>' </a:t>
                      </a:r>
                      <a:r>
                        <a:rPr lang="ko-KR" altLang="en-US" sz="800" u="none" strike="noStrike">
                          <a:effectLst/>
                        </a:rPr>
                        <a:t>또는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정서적 식욕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이라 합니다</a:t>
                      </a:r>
                      <a:r>
                        <a:rPr lang="en-US" altLang="ko-KR" sz="800" u="none" strike="noStrike">
                          <a:effectLst/>
                        </a:rPr>
                        <a:t>. 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160024495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포만감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포만감이란 배가 부른 느낌입니다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식사를 통해 충분한 음식을 섭취한 뒤에는 </a:t>
                      </a:r>
                      <a:r>
                        <a:rPr lang="en-US" altLang="ko-KR" sz="800" u="none" strike="noStrike">
                          <a:effectLst/>
                        </a:rPr>
                        <a:t>CCK</a:t>
                      </a:r>
                      <a:r>
                        <a:rPr lang="ko-KR" altLang="en-US" sz="800" u="none" strike="noStrike">
                          <a:effectLst/>
                        </a:rPr>
                        <a:t>와 렙틴 호르몬이 분비되고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 두 호르몬이 뇌의 시상하부에 위치한 포만중추에서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배부름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이라는 신호를 발생시키게 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이를 통해 우리는 음식 섭취를 절제하게 됩니다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299680625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단맛 민감도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단맛은 인간이 느낄 수 있는 </a:t>
                      </a:r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r>
                        <a:rPr lang="ko-KR" altLang="en-US" sz="800" u="none" strike="noStrike">
                          <a:effectLst/>
                        </a:rPr>
                        <a:t>가지 맛 중 하나입니다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단 맛이 나는 음식은 대부분 칼로리가 높고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소화도 쉬운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생존에 유리한 고급 식량입니다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사람뿐 아니라 대부분의 생물이 선호하는 맛이지만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단 맛에 둔감한 경우 더 달콤한 음식을 찾게되는 경향이 나타날 수 있어 비만과 대사질환의 원인이 될 수 있습니다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3806131976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쓴맛 민감도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쓴맛은 인간이 느낄 수 있는 </a:t>
                      </a:r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r>
                        <a:rPr lang="ko-KR" altLang="en-US" sz="800" u="none" strike="noStrike" dirty="0">
                          <a:effectLst/>
                        </a:rPr>
                        <a:t>가지 맛 중 하나입니다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자연에 존재하는 </a:t>
                      </a:r>
                      <a:r>
                        <a:rPr lang="en-US" altLang="ko-KR" sz="800" u="none" strike="noStrike" dirty="0">
                          <a:effectLst/>
                        </a:rPr>
                        <a:t>'</a:t>
                      </a:r>
                      <a:r>
                        <a:rPr lang="ko-KR" altLang="en-US" sz="800" u="none" strike="noStrike" dirty="0">
                          <a:effectLst/>
                        </a:rPr>
                        <a:t>독</a:t>
                      </a:r>
                      <a:r>
                        <a:rPr lang="en-US" altLang="ko-KR" sz="800" u="none" strike="noStrike" dirty="0">
                          <a:effectLst/>
                        </a:rPr>
                        <a:t>'</a:t>
                      </a:r>
                      <a:r>
                        <a:rPr lang="ko-KR" altLang="en-US" sz="800" u="none" strike="noStrike" dirty="0">
                          <a:effectLst/>
                        </a:rPr>
                        <a:t>을 피하기 위한 감각이지만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마그네슘과 칼슘 같은 무기질과 채소 등에는 쓴맛이 존재하고 있어 기피한다면 영양균형에 문제가 되기도 합니다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쓴맛에 민감할수록 채소를 멀리하고 단맛을 좋아하는 경향이 나타날 수 있습니다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1996650200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짠맛 민감도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짠맛은 인간이 느낄 수 있는 </a:t>
                      </a:r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r>
                        <a:rPr lang="ko-KR" altLang="en-US" sz="800" u="none" strike="noStrike" dirty="0">
                          <a:effectLst/>
                        </a:rPr>
                        <a:t>가지 맛 중 하나입니다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짠맛은 염분을 통해 생성되는 맛으로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혈압과 비만에 영향을 주는 염분 섭취량에 영향을 주는 미각입니다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r>
                        <a:rPr lang="ko-KR" altLang="en-US" sz="800" u="none" strike="noStrike" dirty="0">
                          <a:effectLst/>
                        </a:rPr>
                        <a:t>짠맛에 민감할 수록 비교적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적은량의</a:t>
                      </a:r>
                      <a:r>
                        <a:rPr lang="ko-KR" altLang="en-US" sz="800" u="none" strike="noStrike" dirty="0">
                          <a:effectLst/>
                        </a:rPr>
                        <a:t> 염분에도 충분한 짠맛을 느끼게 되고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둔감할 수록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많은량의</a:t>
                      </a:r>
                      <a:r>
                        <a:rPr lang="ko-KR" altLang="en-US" sz="800" u="none" strike="noStrike" dirty="0">
                          <a:effectLst/>
                        </a:rPr>
                        <a:t> 염분을 섭취하게 됩니다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/>
                </a:tc>
                <a:extLst>
                  <a:ext uri="{0D108BD9-81ED-4DB2-BD59-A6C34878D82A}">
                    <a16:rowId xmlns:a16="http://schemas.microsoft.com/office/drawing/2014/main" val="173218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0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검사항목 </a:t>
            </a:r>
            <a:r>
              <a:rPr lang="en-US" altLang="ko-KR" sz="1400" dirty="0">
                <a:solidFill>
                  <a:srgbClr val="FF0000"/>
                </a:solidFill>
              </a:rPr>
              <a:t>&gt; </a:t>
            </a:r>
            <a:r>
              <a:rPr lang="en-US" altLang="ko-KR" sz="1400" dirty="0">
                <a:solidFill>
                  <a:srgbClr val="0070C0"/>
                </a:solidFill>
              </a:rPr>
              <a:t>Health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6E1B8-C876-475E-9E74-D7A849DD6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95548"/>
              </p:ext>
            </p:extLst>
          </p:nvPr>
        </p:nvGraphicFramePr>
        <p:xfrm>
          <a:off x="364910" y="759853"/>
          <a:ext cx="11230460" cy="566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235">
                  <a:extLst>
                    <a:ext uri="{9D8B030D-6E8A-4147-A177-3AD203B41FA5}">
                      <a16:colId xmlns:a16="http://schemas.microsoft.com/office/drawing/2014/main" val="300198130"/>
                    </a:ext>
                  </a:extLst>
                </a:gridCol>
                <a:gridCol w="10243225">
                  <a:extLst>
                    <a:ext uri="{9D8B030D-6E8A-4147-A177-3AD203B41FA5}">
                      <a16:colId xmlns:a16="http://schemas.microsoft.com/office/drawing/2014/main" val="3583889452"/>
                    </a:ext>
                  </a:extLst>
                </a:gridCol>
              </a:tblGrid>
              <a:tr h="200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12904"/>
                  </a:ext>
                </a:extLst>
              </a:tr>
              <a:tr h="1847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체질량지수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체질량지수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(BMI)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키와 몸무게로 계산하여 비만도를 표현하는 지표입니다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계산이 가능하여 비만을 판정하는 방법 중에 가장 널리 사용되고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9577087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LDL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콜레스테롤은 흔히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나쁜 콜레스테롤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불리우며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신체가 필요로 하는 곳에 콜레스테롤을 운반하는 역할을 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LDL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콜레스테롤이 과다한 경우 혈관에 쌓이게 되고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심장질환과 동맥경화의 위험이 높아지게 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LDL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콜레스테롤을 관리하기 위한 방법에는 식습관 관리와 유산소운동이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1658533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콜레스테롤은 흔히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 콜레스테롤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불리우며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혈관에 쌓인 콜레스테롤을 간으로 운반한 후 체외로 배출시키는 역할을 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HDL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콜레스테롤의 수치가 낮은 것은 대사증후군의 위험 요인이며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수치가 높은 것은 반대로 심혈관질환의 예방에 도움이 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7930125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혈당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 내 포도당 농도인 혈당은 인슐린을 통해 적절한 수준으로 조절되고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인슐린 분비장애로 인해 조절능력이 저하되면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혈당이 높은 상태인 당뇨병이 발생될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99985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혈압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심장의 수축을 통해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박출된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혈액이 혈관에 가하는 압력이 혈압입니다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혈압은 혈액의 순환이 원활하지 못할수록 높아집니다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혈압에 영향을 끼치는 요인으로는 비만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활동부족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염분 섭취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스트레스 등이 있으며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가족력과 유전적인 성향도 일부 작용하는 것으로 알려져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3965679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카페인 대사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콜라에 다량 함유된 카페인은 중추신경계를 자극해 뇌의 각성을 유지시키는 것뿐 아니라 신체의 운동능력을 향상시키는 효과가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반면에 신경과민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불면증과 같은 부작용이 나타나기도 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카페인에 따른 효과와 부작용은 유전적으로 개인차가 발생됩니다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824411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중성지방농도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음식을 통해 섭취된 중성지방은 혈액으로 유입되며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신체의 에너지원으로 활용되거나 지방조직에 축적되는 과정을 겪게 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대사증후군의 주요 원인 중 하나인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고지혈증은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혈중 중성지방의 수준이 높게 유지될 경우 발생됩니다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457740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퇴행성 관절염증 감수성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퇴행성 관절염은 관절의 연골이 점차 소모되어가면서 염증과 통증이 발생되는 질환입니다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 노화에 따라 발생되지만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과체중과 과격한 운동은 퇴행성 관절염의 발병을 앞당길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1192874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멀미는 신체의 균형을 담당하는 감각 기관의 신호와 시각을 통해 받아들이는 정보가 일치하지 않을 때 발생될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자동차나 배와 같은 교통수단을 이용할 때 흔히 나타나며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어지러움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메스꺼움과 같은 증상이 함께 나타날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90138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비만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비만은 체내에 지방이 비정상적으로 많이 축적되어 있는 상태입니다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체질량지수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허리 엉덩이 둘레비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(WHR),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체지방율 등의 방법으로 판단할 수 있으며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정도에 따라 과체중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고도비만으로 분류하고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8689807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요산치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요산이란 우리가 섭취한 음식이 분해되어 소변으로 배출되는 과정에서 생성되는 대사 산물입니다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원활하게 배출되지 않으면 요산치가 높아질 수 있으며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염증과 통증을 유발하는 통풍이 발생될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높은 요산치는 과도한 육류의 섭취와 과음 등이 원인으로 작용합니다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2802238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체지방율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체지방율은 전체 체중에서 지방이 차지하는 비율입니다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체중이 많이 나가더라도 체중에서 지방이 차지하는 비율이 적다면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근육질의 체형을 갖는 정상일 수 있으며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체중이 적게 나가더라도 지방이 차지하는 비율이 높으면 마른 비만이라 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024495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골질량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골질량은 뼈의 무게를 의미하는 것으로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35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세경에 최고 수준에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이르른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점차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감소하게됩니다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여성의 경우 골질량이 폐경 후 급격하게 감소되며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과도한 골질량의 감소는 골다공증으로 진행될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680625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복부비만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복부비만은 배와 허리 주변에 과도한 지방이 축적된 상태입니다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복부비만은 특히 신체의 장기 주변의 지방인 내장지방과의 연관성이 높아 심혈관계질환 합병증과 밀접한 관련성이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허리와 엉덩이의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둘레비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(WHR)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계산하여 복부의 비만 정도를 판단할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WHR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남성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이상이면 복부비만으로 진단합니다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6131976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수면습관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수면은 신체의 피로회복과 더불어 뇌 속 노폐물의 제거와 기억과 감정의 정리를 통해 심신의 건강을 유지시키는 역할을 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나쁜 수면습관과 불충분한 수면시간은 피로감과 의욕상실 그리고 건강의 손실로 이어지고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삶의 질을 떨어뜨릴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55994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아침형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저녁형 인간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몸은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시간을 주기로 낮과 밤의 자연적인 현상에 맞추어 생리적인 주기가 조절되고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저녁에는 숙면을 위해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멜라토닌이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분비되고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새벽에는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코르티솔이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분비되어 잠을 깨우게 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신체의 주기는 개인차가 존재하며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이러한 차이에 따라 아침형 인간과 저녁형 인간이라는 특성 차이가 나타날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1897062"/>
                  </a:ext>
                </a:extLst>
              </a:tr>
              <a:tr h="3586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알코올 대사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음주를 통해 섭취된 알코올은 간에서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아세트알데하이드로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분해된 후 배출됩니다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 배출되지 않고 체내에 많이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 남아 있을수록 피로감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수면장애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심계항진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떨림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설사와 같은 숙취현상은 물론이고 간 손상도 유발할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3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9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검사항목 </a:t>
            </a:r>
            <a:r>
              <a:rPr lang="en-US" altLang="ko-KR" sz="1400" dirty="0">
                <a:solidFill>
                  <a:srgbClr val="FF0000"/>
                </a:solidFill>
              </a:rPr>
              <a:t>&gt; </a:t>
            </a:r>
            <a:r>
              <a:rPr lang="en-US" altLang="ko-KR" sz="1400" dirty="0">
                <a:solidFill>
                  <a:srgbClr val="0070C0"/>
                </a:solidFill>
              </a:rPr>
              <a:t>Fitness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6E1B8-C876-475E-9E74-D7A849DD6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9760"/>
              </p:ext>
            </p:extLst>
          </p:nvPr>
        </p:nvGraphicFramePr>
        <p:xfrm>
          <a:off x="364910" y="759855"/>
          <a:ext cx="11230460" cy="5715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128">
                  <a:extLst>
                    <a:ext uri="{9D8B030D-6E8A-4147-A177-3AD203B41FA5}">
                      <a16:colId xmlns:a16="http://schemas.microsoft.com/office/drawing/2014/main" val="300198130"/>
                    </a:ext>
                  </a:extLst>
                </a:gridCol>
                <a:gridCol w="9758332">
                  <a:extLst>
                    <a:ext uri="{9D8B030D-6E8A-4147-A177-3AD203B41FA5}">
                      <a16:colId xmlns:a16="http://schemas.microsoft.com/office/drawing/2014/main" val="3583889452"/>
                    </a:ext>
                  </a:extLst>
                </a:gridCol>
              </a:tblGrid>
              <a:tr h="302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12904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근력운동 적합성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근력운동 적합성이란 근력이 향상된 정도를 말합니다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근육의 힘은 일반적으로 근육의 크기와 비례하지만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근육의 밀도가 높고 근신경이 잘 발달되어 있는 경우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크기에 비해 큰 힘을 발휘할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9577087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지구력운동 적합성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지구력은 운동을 장시간동안 수행하거나 반복할 수 있는 능력입니다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심폐지구력과 근지구력을 통해 확인할 수 있으며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중 근지구력은 근육을 구성하는 근섬유 중 지근섬유의 구성 비율이 높을 수록 유리한 것으로 알려져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1658533"/>
                  </a:ext>
                </a:extLst>
              </a:tr>
              <a:tr h="2779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단거리 질주 능력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단거리 질주 능력이란 근육이 한 번에 큰 힘을 빠르게 낼 수 있는 능력입니다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근육을 구성하는 근섬유 중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속근섬유의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 비율이 높을수록 유리한 것으로 알려져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7930125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근육발달능력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근육의 발달은 운동에 의해 미세하게 손상된 근육이 회복되는 과정에서 두꺼워지는 반응을 말합니다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운동을 하더라도 유전적인 특성에 따라 반응의 차이가 나타날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99985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발목 부상 위험도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발목 부상은 발목 관절을 구성하는 근육과 인대의 상태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관절 주변 조직의 생리적 대사 상태와 피로 회복능력과 관련이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상황에서 발목을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접지르게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되었을 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외부의 충격을 받았을 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반복된 운동으로 피로가 누적되었을 때 발생됩니다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3965679"/>
                  </a:ext>
                </a:extLst>
              </a:tr>
              <a:tr h="2779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악력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악력이란 물건을 쥐는 손의 힘으로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신체의 전반적인 근력 수준을 가늠할 수 있는 지표입니다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근력은 일반적인 스포츠활동 뿐만 아니라 근골격계 질환 예방에도 영향을 미칩니다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824411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유산소운동 적합성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심폐지구력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심폐지구력은 신체의 유산소성 능력을 말합니다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이는 심장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혈관과 에너지 생산을 위한 대사능력 등 다양한 신체기관의 능력과 관련되어 있으며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유산소운동을 통해 향상시킬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457740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유산소운동 적합성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심폐지구력 발달 반응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심폐지구력 발달 반응은 우리 몸이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산소를 얼마나 활용할 수 있는가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기준으로 판단할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이는 심장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혈관 등 다양한 신체기능의 영향을 받는 만큼 같은 운동을 하더라도 사람에 따라 반응의 차이가 나타날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1192874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운동에 의한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체중감량효과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체중감량의 기본은 섭취한 에너지보다 많은 양의 에너지를 소모하는 것입니다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운동은 가장 대표적인 에너지 소모 활동이며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 후 신진대사를 활성화시키는 역할을 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운동을 통해 증가된 근육은 평상시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기초대사량을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증가시켜 주기도 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901382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체중감량 후 체중회복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 감량 후 다시 체중이 회복되거나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원래의 체중 이상으로 증가되는 것을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요요현상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방지하기 위해서는 운동이 필수적이지만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개인의 유전적인 성향에 따라 운동을 통한 체중감량 후에도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요요현상이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나타날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8689807"/>
                  </a:ext>
                </a:extLst>
              </a:tr>
              <a:tr h="5396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체중감량 후 체중회복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식단관리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체중 감량 후 다시 체중이 회복되거나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원래의 체중 이상으로 증가되는 것을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요요현상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기간동안 식단을 통해 체중을 무리하게 감량하는 것은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요요현상의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원인이될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280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3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검사항목 </a:t>
            </a:r>
            <a:r>
              <a:rPr lang="en-US" altLang="ko-KR" sz="1400" dirty="0">
                <a:solidFill>
                  <a:srgbClr val="FF0000"/>
                </a:solidFill>
              </a:rPr>
              <a:t>&gt; </a:t>
            </a:r>
            <a:r>
              <a:rPr lang="en-US" altLang="ko-KR" sz="1400" dirty="0">
                <a:solidFill>
                  <a:srgbClr val="0070C0"/>
                </a:solidFill>
              </a:rPr>
              <a:t>Beauty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6E1B8-C876-475E-9E74-D7A849DD6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56138"/>
              </p:ext>
            </p:extLst>
          </p:nvPr>
        </p:nvGraphicFramePr>
        <p:xfrm>
          <a:off x="364910" y="759854"/>
          <a:ext cx="11230460" cy="5665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235">
                  <a:extLst>
                    <a:ext uri="{9D8B030D-6E8A-4147-A177-3AD203B41FA5}">
                      <a16:colId xmlns:a16="http://schemas.microsoft.com/office/drawing/2014/main" val="300198130"/>
                    </a:ext>
                  </a:extLst>
                </a:gridCol>
                <a:gridCol w="10243225">
                  <a:extLst>
                    <a:ext uri="{9D8B030D-6E8A-4147-A177-3AD203B41FA5}">
                      <a16:colId xmlns:a16="http://schemas.microsoft.com/office/drawing/2014/main" val="3583889452"/>
                    </a:ext>
                  </a:extLst>
                </a:gridCol>
              </a:tblGrid>
              <a:tr h="39294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항목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12904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피부노화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피부의 두께가 얇아지고 탄력이 떨어지면서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주름이 깊어지고 건조해지는 것을 피부의 노화라 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 노화의 주요 원인 중 하나인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생성된 최종당화산물은 당이 피부 속 콜라겐이나 단백질과 결합하여 피부의 복구능력을 상실시키고 누렇게 변색시키는 역할을 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9577087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모발 굵기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굵고 건강한 모발도 호르몬 분비의 변화로 인해 가늘어질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모발의 굵기가 가늘어지면 모발이 자주 빠지고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자라는 속도가 느려질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호르몬 변화로 인한 피지생성의 감소는 건조하고 푸석푸석한 모발상태를 유발하기도 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1658533"/>
                  </a:ext>
                </a:extLst>
              </a:tr>
              <a:tr h="5328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탈모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탈모는 몸의 일부 또는 모든 부위에 털이 빠지는 질환으로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신체가 자신의 모낭 세포를 공격하여 발생되는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자가면역질환입니다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유전적인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요인뿐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아니라 면역질환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스트레스로 인해 발생될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7930125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색소침착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피부의 색은 멜라닌 색소와 진피 내의 혈관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헤모글로빈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카로틴 그리고 각질층의 두께 등에 의해 결정됩니다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중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멜라닌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가장 결정적인 요소로 작용하고 있으며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자외선에 장시간 노출되는 경우 멜라닌의 양이 증가되어 피부가 거뭇거뭇해 지는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색소침착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발생될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99985"/>
                  </a:ext>
                </a:extLst>
              </a:tr>
              <a:tr h="5328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주근깨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얼굴에 나타나는 거무스름한 얼룩점인 기미와 피부의 색소가 과하게 형성된 상태인 주근깨는 호르몬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자외선 노출 그리고 유전적인 요인에 의해 발생되는 것으로 알려져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3965679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주근깨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자외선 반응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자외선에 노출될 경우 피부를 보호하고자 멜라닌을 분비하게 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멜라닌이 과도하게 분비되거나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 보호 역할을 마친 후에도 빠져나가지 못하는 경우 기미나 주근깨를 발생시킬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824411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피부염증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피부의 염증에는 아토피성 피부염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접촉성 피부염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지루성 피부염이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외부의 자극에 민감하게 반응하여 가려움증과 피부건조증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습진 등이 동반될 수 있으며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환경적인 요인과 유전적 요인 그리고 면역학적 이상이 원인으로 작용할 수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457740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튼살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튼살은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피부의 섬유층이 손상되어 나타나는 선형 띠를 의미합니다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섬유층이 아닌 지방층과 주변 혈액순환계에 구조적인 변화가 생기면 엉덩이나 허벅지의 피부표면이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오랜지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껍질처럼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울퉁불퉁해진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셀룰라이트가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될 수 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119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8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29E791-33DF-487C-82A5-0764AD76D212}"/>
              </a:ext>
            </a:extLst>
          </p:cNvPr>
          <p:cNvSpPr/>
          <p:nvPr/>
        </p:nvSpPr>
        <p:spPr>
          <a:xfrm>
            <a:off x="1508289" y="848412"/>
            <a:ext cx="8672659" cy="4336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지노리듬 플러스 </a:t>
            </a:r>
            <a:r>
              <a:rPr lang="en-US" altLang="ko-KR" sz="900" b="1" dirty="0">
                <a:solidFill>
                  <a:schemeClr val="tx1"/>
                </a:solidFill>
              </a:rPr>
              <a:t>(logo image)</a:t>
            </a:r>
          </a:p>
          <a:p>
            <a:pPr algn="ctr"/>
            <a:endParaRPr lang="en-US" altLang="ko-KR" sz="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재품소개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검사항목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사용안내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ㅣ</a:t>
            </a:r>
            <a:r>
              <a:rPr lang="ko-KR" altLang="en-US" sz="900" dirty="0">
                <a:solidFill>
                  <a:schemeClr val="tx1"/>
                </a:solidFill>
              </a:rPr>
              <a:t>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3FECF3-3EF3-45AF-90BB-116AE9A931BD}"/>
              </a:ext>
            </a:extLst>
          </p:cNvPr>
          <p:cNvSpPr/>
          <p:nvPr/>
        </p:nvSpPr>
        <p:spPr>
          <a:xfrm>
            <a:off x="1508289" y="1282045"/>
            <a:ext cx="8672659" cy="48548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AC81-F746-44A9-A380-E90BDD79B088}"/>
              </a:ext>
            </a:extLst>
          </p:cNvPr>
          <p:cNvSpPr txBox="1"/>
          <p:nvPr/>
        </p:nvSpPr>
        <p:spPr>
          <a:xfrm>
            <a:off x="272213" y="245097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지노리듬 플러스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사용안내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8D153-5853-4D8A-8AE7-983DBA0F1700}"/>
              </a:ext>
            </a:extLst>
          </p:cNvPr>
          <p:cNvSpPr/>
          <p:nvPr/>
        </p:nvSpPr>
        <p:spPr>
          <a:xfrm>
            <a:off x="1508289" y="6131931"/>
            <a:ext cx="8672659" cy="433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C4FDB0-418A-4793-B9DF-44FBF786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98" y="1993532"/>
            <a:ext cx="2375106" cy="3288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081877C-5FB1-4D1D-963A-3E9C2DD7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77064" y="1357757"/>
            <a:ext cx="3288316" cy="4559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7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9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2742</Words>
  <Application>Microsoft Office PowerPoint</Application>
  <PresentationFormat>와이드스크린</PresentationFormat>
  <Paragraphs>349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성욱</dc:creator>
  <cp:lastModifiedBy>황 성욱</cp:lastModifiedBy>
  <cp:revision>7</cp:revision>
  <dcterms:created xsi:type="dcterms:W3CDTF">2021-05-27T08:49:49Z</dcterms:created>
  <dcterms:modified xsi:type="dcterms:W3CDTF">2021-05-27T10:03:19Z</dcterms:modified>
</cp:coreProperties>
</file>