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78" r:id="rId3"/>
    <p:sldId id="276" r:id="rId4"/>
    <p:sldId id="27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0A5"/>
    <a:srgbClr val="3399FF"/>
    <a:srgbClr val="333399"/>
    <a:srgbClr val="FFCC66"/>
    <a:srgbClr val="363080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42" autoAdjust="0"/>
  </p:normalViewPr>
  <p:slideViewPr>
    <p:cSldViewPr>
      <p:cViewPr varScale="1">
        <p:scale>
          <a:sx n="81" d="100"/>
          <a:sy n="81" d="100"/>
        </p:scale>
        <p:origin x="12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806162-97FF-4D36-AB21-CAE7493FC1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BB8D93-5F13-4225-BE47-27856FDFAE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9325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29C9F7-FDE0-4431-8514-F90DDACA877B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668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6493DB-7A2C-4DC6-B563-8B49C0DAAB26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470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8"/>
          <p:cNvSpPr>
            <a:spLocks/>
          </p:cNvSpPr>
          <p:nvPr/>
        </p:nvSpPr>
        <p:spPr bwMode="auto">
          <a:xfrm>
            <a:off x="-33338" y="-33338"/>
            <a:ext cx="9577388" cy="6818313"/>
          </a:xfrm>
          <a:custGeom>
            <a:avLst/>
            <a:gdLst>
              <a:gd name="T0" fmla="*/ 7938 w 6033"/>
              <a:gd name="T1" fmla="*/ 0 h 4295"/>
              <a:gd name="T2" fmla="*/ 9210675 w 6033"/>
              <a:gd name="T3" fmla="*/ 22225 h 4295"/>
              <a:gd name="T4" fmla="*/ 9210675 w 6033"/>
              <a:gd name="T5" fmla="*/ 6199188 h 4295"/>
              <a:gd name="T6" fmla="*/ 8042275 w 6033"/>
              <a:gd name="T7" fmla="*/ 3733800 h 4295"/>
              <a:gd name="T8" fmla="*/ 0 w 6033"/>
              <a:gd name="T9" fmla="*/ 4930775 h 4295"/>
              <a:gd name="T10" fmla="*/ 7938 w 6033"/>
              <a:gd name="T11" fmla="*/ 0 h 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3" h="4295">
                <a:moveTo>
                  <a:pt x="5" y="0"/>
                </a:moveTo>
                <a:lnTo>
                  <a:pt x="5802" y="14"/>
                </a:lnTo>
                <a:lnTo>
                  <a:pt x="5802" y="3905"/>
                </a:lnTo>
                <a:cubicBezTo>
                  <a:pt x="5679" y="4295"/>
                  <a:pt x="6033" y="2484"/>
                  <a:pt x="5066" y="2352"/>
                </a:cubicBezTo>
                <a:cubicBezTo>
                  <a:pt x="4099" y="2221"/>
                  <a:pt x="843" y="3497"/>
                  <a:pt x="0" y="3106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endParaRPr lang="en-GB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6076950" y="152400"/>
            <a:ext cx="2846388" cy="3313113"/>
            <a:chOff x="3107" y="1003"/>
            <a:chExt cx="2495" cy="2903"/>
          </a:xfrm>
        </p:grpSpPr>
        <p:grpSp>
          <p:nvGrpSpPr>
            <p:cNvPr id="6" name="Group 84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3" name="AutoShape 85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4" name="AutoShape 86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7" name="Group 87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1" name="AutoShape 88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2" name="AutoShape 89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8" name="Group 90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9" name="AutoShape 91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" name="AutoShape 92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92163" y="1881188"/>
            <a:ext cx="558006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689475"/>
            <a:ext cx="4319587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705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C79CE-829D-49EA-9002-D6F3E21A1F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91894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C98C3-23EE-4460-A84B-26B71B4E4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0500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C17ED-E06D-4FF9-B632-4B43FE4E8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34273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16113"/>
            <a:ext cx="8291513" cy="37099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ADE39-D4B6-48B0-89FA-06BC594C0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70870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916113"/>
            <a:ext cx="8291513" cy="37099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5BBEA-F95F-4B59-9595-EFCE77FAA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186793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D4B42-94E6-4755-97CC-E880542A0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624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F606-55ED-4A14-A715-3B57B184B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6042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01538-7E94-416C-A4FF-BE09BE1A8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70392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284-FC78-44B7-A08D-3B40FC26F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626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FC537-9739-4CF9-943D-E4BEF7FF9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43643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3133-3629-4F73-82FF-63ADCCB67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33727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6FC25-BCFA-42B0-B523-9385C81A0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63539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F26BC-7C50-45A4-9407-C7C893B00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5918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C44E-D56E-4FB9-A9CC-E39F706F59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35706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>
              <a:gd name="T0" fmla="*/ 9161463 w 5778"/>
              <a:gd name="T1" fmla="*/ 639763 h 417"/>
              <a:gd name="T2" fmla="*/ 6350 w 5778"/>
              <a:gd name="T3" fmla="*/ 661988 h 417"/>
              <a:gd name="T4" fmla="*/ 0 w 5778"/>
              <a:gd name="T5" fmla="*/ 38100 h 417"/>
              <a:gd name="T6" fmla="*/ 3521075 w 5778"/>
              <a:gd name="T7" fmla="*/ 431800 h 417"/>
              <a:gd name="T8" fmla="*/ 9172576 w 5778"/>
              <a:gd name="T9" fmla="*/ 144463 h 417"/>
              <a:gd name="T10" fmla="*/ 9161463 w 5778"/>
              <a:gd name="T11" fmla="*/ 639763 h 4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89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>
              <a:gd name="T0" fmla="*/ 7938 w 6035"/>
              <a:gd name="T1" fmla="*/ 11113 h 1369"/>
              <a:gd name="T2" fmla="*/ 9232900 w 6035"/>
              <a:gd name="T3" fmla="*/ 0 h 1369"/>
              <a:gd name="T4" fmla="*/ 9232900 w 6035"/>
              <a:gd name="T5" fmla="*/ 1982788 h 1369"/>
              <a:gd name="T6" fmla="*/ 8042275 w 6035"/>
              <a:gd name="T7" fmla="*/ 1146175 h 1369"/>
              <a:gd name="T8" fmla="*/ 0 w 6035"/>
              <a:gd name="T9" fmla="*/ 1509713 h 1369"/>
              <a:gd name="T10" fmla="*/ 7938 w 6035"/>
              <a:gd name="T11" fmla="*/ 11113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48FEA3D-961F-419C-94EA-34DB94B13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1033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040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41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1034" name="Group 116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038" name="AutoShape 117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39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1035" name="Group 119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1036" name="AutoShape 120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37" name="AutoShape 121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1032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91513" cy="3709987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흥부네</a:t>
            </a:r>
            <a:r>
              <a:rPr lang="ko-KR" altLang="en-US" dirty="0"/>
              <a:t> </a:t>
            </a:r>
            <a:r>
              <a:rPr lang="ko-KR" altLang="en-US" dirty="0" err="1"/>
              <a:t>박농장</a:t>
            </a:r>
            <a:endParaRPr lang="en-US" altLang="en-US" dirty="0"/>
          </a:p>
        </p:txBody>
      </p:sp>
      <p:sp>
        <p:nvSpPr>
          <p:cNvPr id="4" name="덧셈 기호 20">
            <a:extLst>
              <a:ext uri="{FF2B5EF4-FFF2-40B4-BE49-F238E27FC236}">
                <a16:creationId xmlns:a16="http://schemas.microsoft.com/office/drawing/2014/main" id="{251A60DF-D0A2-4D3B-AEF6-66A7A8CEE109}"/>
              </a:ext>
            </a:extLst>
          </p:cNvPr>
          <p:cNvSpPr/>
          <p:nvPr/>
        </p:nvSpPr>
        <p:spPr>
          <a:xfrm rot="5400000">
            <a:off x="2684988" y="1589546"/>
            <a:ext cx="692150" cy="714375"/>
          </a:xfrm>
          <a:prstGeom prst="mathPl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E679C9-9B40-407C-B6F1-50A25EA56949}"/>
              </a:ext>
            </a:extLst>
          </p:cNvPr>
          <p:cNvSpPr/>
          <p:nvPr/>
        </p:nvSpPr>
        <p:spPr>
          <a:xfrm>
            <a:off x="658183" y="1111664"/>
            <a:ext cx="17145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제비를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잡고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D8A081-088A-4918-8E1B-4F3E50E95497}"/>
              </a:ext>
            </a:extLst>
          </p:cNvPr>
          <p:cNvSpPr/>
          <p:nvPr/>
        </p:nvSpPr>
        <p:spPr>
          <a:xfrm>
            <a:off x="3619615" y="1111664"/>
            <a:ext cx="17145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원정을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보내고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91C4B46A-5101-4030-9D44-32B86718C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4941168"/>
            <a:ext cx="4462735" cy="1440160"/>
          </a:xfrm>
          <a:prstGeom prst="roundRect">
            <a:avLst>
              <a:gd name="adj" fmla="val 16667"/>
            </a:avLst>
          </a:prstGeom>
          <a:solidFill>
            <a:schemeClr val="accent1">
              <a:alpha val="63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ko-KR" altLang="en-US" sz="2400" dirty="0"/>
              <a:t>간단한 마우스 조작으로 </a:t>
            </a:r>
            <a:endParaRPr lang="en-US" altLang="ko-KR" sz="2400" dirty="0"/>
          </a:p>
          <a:p>
            <a:pPr marL="0" indent="0" algn="ctr" eaLnBrk="1" hangingPunct="1">
              <a:buNone/>
            </a:pPr>
            <a:r>
              <a:rPr lang="ko-KR" altLang="en-US" sz="2400" dirty="0"/>
              <a:t>흥부의 인생역전 삶을 </a:t>
            </a:r>
            <a:endParaRPr lang="en-US" altLang="ko-KR" sz="2400" dirty="0"/>
          </a:p>
          <a:p>
            <a:pPr marL="0" indent="0" algn="ctr" eaLnBrk="1" hangingPunct="1">
              <a:buNone/>
            </a:pPr>
            <a:r>
              <a:rPr lang="ko-KR" altLang="en-US" sz="2400" dirty="0"/>
              <a:t>체험할 수 있는 농장경영 게임</a:t>
            </a:r>
            <a:endParaRPr lang="en-US" altLang="ko-KR" sz="2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0A3711-8AEF-45E1-A2B3-3FA95F192470}"/>
              </a:ext>
            </a:extLst>
          </p:cNvPr>
          <p:cNvSpPr/>
          <p:nvPr/>
        </p:nvSpPr>
        <p:spPr>
          <a:xfrm>
            <a:off x="6652255" y="1111664"/>
            <a:ext cx="17145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박을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키워라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9922B0-9DBF-4972-AE67-4BFA51E69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6" y="2511014"/>
            <a:ext cx="2388094" cy="18359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E6666C-7ACB-4F15-B129-990E3F68F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22" y="2511013"/>
            <a:ext cx="2388094" cy="18359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F638A5-E606-456D-8C96-D591A4C4F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58" y="2511013"/>
            <a:ext cx="2388094" cy="1835972"/>
          </a:xfrm>
          <a:prstGeom prst="rect">
            <a:avLst/>
          </a:prstGeom>
        </p:spPr>
      </p:pic>
      <p:sp>
        <p:nvSpPr>
          <p:cNvPr id="18" name="덧셈 기호 20">
            <a:extLst>
              <a:ext uri="{FF2B5EF4-FFF2-40B4-BE49-F238E27FC236}">
                <a16:creationId xmlns:a16="http://schemas.microsoft.com/office/drawing/2014/main" id="{46B0FB37-2E91-44B4-8D20-777DA25FD86D}"/>
              </a:ext>
            </a:extLst>
          </p:cNvPr>
          <p:cNvSpPr/>
          <p:nvPr/>
        </p:nvSpPr>
        <p:spPr>
          <a:xfrm rot="5400000">
            <a:off x="5682024" y="1589545"/>
            <a:ext cx="692150" cy="714375"/>
          </a:xfrm>
          <a:prstGeom prst="mathPl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E3C8D-FD57-4D12-A79A-8DF17331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4" name="표 개체 틀 3">
            <a:extLst>
              <a:ext uri="{FF2B5EF4-FFF2-40B4-BE49-F238E27FC236}">
                <a16:creationId xmlns:a16="http://schemas.microsoft.com/office/drawing/2014/main" id="{460B210B-8684-4499-89EF-36F4913863D5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65013425"/>
              </p:ext>
            </p:extLst>
          </p:nvPr>
        </p:nvGraphicFramePr>
        <p:xfrm>
          <a:off x="197514" y="1003956"/>
          <a:ext cx="8748972" cy="5687738"/>
        </p:xfrm>
        <a:graphic>
          <a:graphicData uri="http://schemas.openxmlformats.org/drawingml/2006/table">
            <a:tbl>
              <a:tblPr/>
              <a:tblGrid>
                <a:gridCol w="1524716">
                  <a:extLst>
                    <a:ext uri="{9D8B030D-6E8A-4147-A177-3AD203B41FA5}">
                      <a16:colId xmlns:a16="http://schemas.microsoft.com/office/drawing/2014/main" val="208321224"/>
                    </a:ext>
                  </a:extLst>
                </a:gridCol>
                <a:gridCol w="3587852">
                  <a:extLst>
                    <a:ext uri="{9D8B030D-6E8A-4147-A177-3AD203B41FA5}">
                      <a16:colId xmlns:a16="http://schemas.microsoft.com/office/drawing/2014/main" val="292092545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60448540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768803225"/>
                    </a:ext>
                  </a:extLst>
                </a:gridCol>
              </a:tblGrid>
              <a:tr h="830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내용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차 발표 목표 범위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개발 완료 범위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진척도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55589"/>
                  </a:ext>
                </a:extLst>
              </a:tr>
              <a:tr h="9145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 시스템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마우스 이동과 클릭을 통한 기본 조작 및  기본 경영 시스템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마우스 조작과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 경영 시스템 구현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921939"/>
                  </a:ext>
                </a:extLst>
              </a:tr>
              <a:tr h="8297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밸런스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상위 작물의 재배시간 및 보상 차이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작물 한가지만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123947"/>
                  </a:ext>
                </a:extLst>
              </a:tr>
              <a:tr h="9145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퀘스트</a:t>
                      </a: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및</a:t>
                      </a: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이벤트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난이도 설정을 위한 퀘스트 구현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및 상황 마다 한두가지의 이벤트 발생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퀘스트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미구현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235471"/>
                  </a:ext>
                </a:extLst>
              </a:tr>
              <a:tr h="458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엔딩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게임 상태에 다른 두개의 엔딩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엔딩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미구현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99139"/>
                  </a:ext>
                </a:extLst>
              </a:tr>
              <a:tr h="6544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사운드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전래동화에 어울리는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배경음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삽입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배경음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삽입 완료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22126"/>
                  </a:ext>
                </a:extLst>
              </a:tr>
              <a:tr h="9145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애니메이션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캐릭터의 이동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농사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밀렵 등 캐릭터 애니메이션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주인공 삭제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박과 제비의 애니메이션만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6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86707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74333136"/>
              </p:ext>
            </p:extLst>
          </p:nvPr>
        </p:nvGraphicFramePr>
        <p:xfrm>
          <a:off x="2339752" y="1484784"/>
          <a:ext cx="3672408" cy="4752524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56475925"/>
                    </a:ext>
                  </a:extLst>
                </a:gridCol>
              </a:tblGrid>
              <a:tr h="480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날짜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커밋횟수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09/27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10/04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896474"/>
                  </a:ext>
                </a:extLst>
              </a:tr>
              <a:tr h="408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10/11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10/18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600291"/>
                  </a:ext>
                </a:extLst>
              </a:tr>
              <a:tr h="408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10/25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11/01</a:t>
                      </a:r>
                      <a:endParaRPr lang="ko-KR" altLang="en-US"/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dirty="0"/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54365"/>
                  </a:ext>
                </a:extLst>
              </a:tr>
              <a:tr h="408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11/08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11/15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595168"/>
                  </a:ext>
                </a:extLst>
              </a:tr>
              <a:tr h="408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11/22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11/29</a:t>
                      </a:r>
                      <a:endParaRPr lang="ko-KR" altLang="en-US" dirty="0"/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dirty="0"/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526376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267978AA-5A62-44D7-B4E5-F6EA684CD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110538" cy="50378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깃 </a:t>
            </a:r>
            <a:r>
              <a:rPr lang="ko-KR" altLang="en-US" dirty="0" err="1"/>
              <a:t>커밋</a:t>
            </a:r>
            <a:r>
              <a:rPr lang="ko-KR" altLang="en-US" dirty="0"/>
              <a:t> 통계 </a:t>
            </a:r>
            <a:r>
              <a:rPr lang="en-US" altLang="ko-KR" dirty="0"/>
              <a:t>- </a:t>
            </a:r>
            <a:r>
              <a:rPr lang="ko-KR" altLang="en-US" dirty="0"/>
              <a:t>주별 </a:t>
            </a:r>
            <a:r>
              <a:rPr lang="ko-KR" altLang="en-US" dirty="0" err="1"/>
              <a:t>커밋</a:t>
            </a:r>
            <a:r>
              <a:rPr lang="ko-KR" altLang="en-US" dirty="0"/>
              <a:t> 횟수</a:t>
            </a:r>
            <a:r>
              <a:rPr lang="en-US" altLang="ko-KR" dirty="0"/>
              <a:t>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37192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F8ED5-93C3-4D30-8333-0B14493A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6497"/>
            <a:ext cx="8110538" cy="792162"/>
          </a:xfrm>
        </p:spPr>
        <p:txBody>
          <a:bodyPr/>
          <a:lstStyle/>
          <a:p>
            <a:r>
              <a:rPr lang="ko-KR" altLang="en-US" dirty="0"/>
              <a:t>잘된 점 및 아쉬운 점 정리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B9C8D139-FC3B-402D-9F25-4D929FC90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01" y="1425184"/>
            <a:ext cx="8424936" cy="2482350"/>
          </a:xfrm>
          <a:prstGeom prst="roundRect">
            <a:avLst>
              <a:gd name="adj" fmla="val 16667"/>
            </a:avLst>
          </a:prstGeom>
          <a:solidFill>
            <a:schemeClr val="accent1">
              <a:alpha val="63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2400" dirty="0"/>
              <a:t>잘된 점</a:t>
            </a:r>
            <a:endParaRPr lang="en-US" altLang="ko-KR" sz="2400" dirty="0"/>
          </a:p>
          <a:p>
            <a:pPr marL="0" indent="0" eaLnBrk="1" hangingPunct="1">
              <a:buNone/>
            </a:pPr>
            <a:r>
              <a:rPr lang="ko-KR" altLang="en-US" sz="2000" dirty="0"/>
              <a:t>우선 기획은 상당히 괜찮았다고 생각하며</a:t>
            </a:r>
            <a:r>
              <a:rPr lang="en-US" altLang="ko-KR" sz="2000" dirty="0"/>
              <a:t> </a:t>
            </a:r>
            <a:r>
              <a:rPr lang="ko-KR" altLang="en-US" sz="2000" dirty="0"/>
              <a:t>기획을 할 때 구현 가능한 부분과 범위인지 깊게 생각해봐야 한다는 것을 알게 된 것도 좋은 점이였다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 eaLnBrk="1" hangingPunct="1">
              <a:buNone/>
            </a:pPr>
            <a:r>
              <a:rPr lang="ko-KR" altLang="en-US" sz="2000" dirty="0"/>
              <a:t>어설프지만 게임 내 화면 등 리소스를 직접 제작한 부분도 좋은 경험이 였다고 생각한다</a:t>
            </a:r>
            <a:r>
              <a:rPr lang="en-US" altLang="ko-KR" sz="2000" dirty="0"/>
              <a:t>.</a:t>
            </a:r>
          </a:p>
          <a:p>
            <a:pPr marL="0" indent="0" eaLnBrk="1" hangingPunct="1">
              <a:buNone/>
            </a:pPr>
            <a:endParaRPr lang="en-US" altLang="ko-KR" sz="2400" dirty="0"/>
          </a:p>
          <a:p>
            <a:pPr marL="0" indent="0" eaLnBrk="1" hangingPunct="1">
              <a:buNone/>
            </a:pPr>
            <a:endParaRPr lang="en-US" altLang="ko-KR" sz="2400" dirty="0"/>
          </a:p>
          <a:p>
            <a:pPr marL="0" indent="0" eaLnBrk="1" hangingPunct="1">
              <a:buNone/>
            </a:pPr>
            <a:endParaRPr lang="en-US" altLang="ko-KR" sz="2400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489FB599-44D5-44F8-8B9B-1BD473056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01" y="4100963"/>
            <a:ext cx="8424935" cy="2330539"/>
          </a:xfrm>
          <a:prstGeom prst="roundRect">
            <a:avLst>
              <a:gd name="adj" fmla="val 16667"/>
            </a:avLst>
          </a:prstGeom>
          <a:solidFill>
            <a:schemeClr val="accent1">
              <a:alpha val="63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2400" dirty="0"/>
              <a:t>아쉬운 점</a:t>
            </a:r>
            <a:endParaRPr lang="en-US" altLang="ko-KR" sz="2400" dirty="0"/>
          </a:p>
          <a:p>
            <a:pPr marL="0" indent="0" eaLnBrk="1" hangingPunct="1">
              <a:buNone/>
            </a:pPr>
            <a:r>
              <a:rPr lang="ko-KR" altLang="en-US" sz="2000" dirty="0"/>
              <a:t>반대로 기획 단계에서 구현 가능한 부분과 범위를 잘 못 설정해서 거창한 기획 대비 개발 진척도가 좋게 나오지 못 한점이 아쉽다</a:t>
            </a:r>
            <a:r>
              <a:rPr lang="en-US" altLang="ko-KR" sz="2000" dirty="0"/>
              <a:t>.</a:t>
            </a:r>
          </a:p>
          <a:p>
            <a:pPr marL="0" indent="0" eaLnBrk="1" hangingPunct="1">
              <a:buNone/>
            </a:pPr>
            <a:r>
              <a:rPr lang="ko-KR" altLang="en-US" sz="2000" dirty="0"/>
              <a:t>또 꾸준히 하지 않아서 전체적인 구현 부분이 적은 것도 아쉬운 점이다</a:t>
            </a:r>
            <a:r>
              <a:rPr lang="en-US" altLang="ko-KR" sz="2000" dirty="0"/>
              <a:t>.</a:t>
            </a:r>
          </a:p>
          <a:p>
            <a:pPr marL="0" indent="0" eaLnBrk="1" hangingPunct="1">
              <a:buNone/>
            </a:pPr>
            <a:r>
              <a:rPr lang="ko-KR" altLang="en-US" sz="2000" dirty="0"/>
              <a:t>마지막으로 포토샵 활용능력이 부족하려 리소스가 조잡한 것도 아쉬움이 남는다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63659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ircles">
  <a:themeElements>
    <a:clrScheme name="circles 2">
      <a:dk1>
        <a:srgbClr val="342F61"/>
      </a:dk1>
      <a:lt1>
        <a:srgbClr val="FFFFFF"/>
      </a:lt1>
      <a:dk2>
        <a:srgbClr val="8794D5"/>
      </a:dk2>
      <a:lt2>
        <a:srgbClr val="FFFFFF"/>
      </a:lt2>
      <a:accent1>
        <a:srgbClr val="504D80"/>
      </a:accent1>
      <a:accent2>
        <a:srgbClr val="9791CA"/>
      </a:accent2>
      <a:accent3>
        <a:srgbClr val="C3C8E7"/>
      </a:accent3>
      <a:accent4>
        <a:srgbClr val="DADADA"/>
      </a:accent4>
      <a:accent5>
        <a:srgbClr val="B3B2C0"/>
      </a:accent5>
      <a:accent6>
        <a:srgbClr val="8883B7"/>
      </a:accent6>
      <a:hlink>
        <a:srgbClr val="322D5A"/>
      </a:hlink>
      <a:folHlink>
        <a:srgbClr val="544C9E"/>
      </a:folHlink>
    </a:clrScheme>
    <a:fontScheme name="circ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rcles 1">
        <a:dk1>
          <a:srgbClr val="005A58"/>
        </a:dk1>
        <a:lt1>
          <a:srgbClr val="FFFFFF"/>
        </a:lt1>
        <a:dk2>
          <a:srgbClr val="008080"/>
        </a:dk2>
        <a:lt2>
          <a:srgbClr val="FFFFCD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3">
        <a:dk1>
          <a:srgbClr val="000000"/>
        </a:dk1>
        <a:lt1>
          <a:srgbClr val="FFDBA6"/>
        </a:lt1>
        <a:dk2>
          <a:srgbClr val="FFFFFF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les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261</Words>
  <Application>Microsoft Office PowerPoint</Application>
  <PresentationFormat>화면 슬라이드 쇼(4:3)</PresentationFormat>
  <Paragraphs>87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HY헤드라인M</vt:lpstr>
      <vt:lpstr>Arial</vt:lpstr>
      <vt:lpstr>circles</vt:lpstr>
      <vt:lpstr>흥부네 박농장</vt:lpstr>
      <vt:lpstr>개발 진척도</vt:lpstr>
      <vt:lpstr>깃 커밋 통계 - 주별 커밋 횟수  </vt:lpstr>
      <vt:lpstr>잘된 점 및 아쉬운 점 정리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흥부네            박농장</dc:title>
  <dc:creator>kimdongseok</dc:creator>
  <cp:lastModifiedBy>kimdongseok</cp:lastModifiedBy>
  <cp:revision>27</cp:revision>
  <dcterms:created xsi:type="dcterms:W3CDTF">2018-09-26T04:34:28Z</dcterms:created>
  <dcterms:modified xsi:type="dcterms:W3CDTF">2018-12-02T14:03:05Z</dcterms:modified>
</cp:coreProperties>
</file>