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7" r:id="rId2"/>
    <p:sldId id="268" r:id="rId3"/>
    <p:sldId id="270" r:id="rId4"/>
    <p:sldId id="276" r:id="rId5"/>
    <p:sldId id="277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0A5"/>
    <a:srgbClr val="3399FF"/>
    <a:srgbClr val="333399"/>
    <a:srgbClr val="FFCC66"/>
    <a:srgbClr val="363080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098" autoAdjust="0"/>
  </p:normalViewPr>
  <p:slideViewPr>
    <p:cSldViewPr>
      <p:cViewPr varScale="1">
        <p:scale>
          <a:sx n="86" d="100"/>
          <a:sy n="86" d="100"/>
        </p:scale>
        <p:origin x="3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9515080334989236E-2"/>
          <c:y val="2.4849192620755661E-2"/>
          <c:w val="0.92536755175350882"/>
          <c:h val="0.705255794486347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세로 막대형2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mm"월"\ dd"일"</c:formatCode>
                <c:ptCount val="9"/>
                <c:pt idx="0">
                  <c:v>43369</c:v>
                </c:pt>
                <c:pt idx="1">
                  <c:v>43388</c:v>
                </c:pt>
                <c:pt idx="2">
                  <c:v>43390</c:v>
                </c:pt>
                <c:pt idx="3">
                  <c:v>43394</c:v>
                </c:pt>
                <c:pt idx="4">
                  <c:v>43397</c:v>
                </c:pt>
                <c:pt idx="5">
                  <c:v>43398</c:v>
                </c:pt>
                <c:pt idx="6">
                  <c:v>43402</c:v>
                </c:pt>
                <c:pt idx="7">
                  <c:v>43403</c:v>
                </c:pt>
                <c:pt idx="8">
                  <c:v>43407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36-4771-91D4-68A76AEAA0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세로 막대형1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Sheet1!$A$2:$A$10</c:f>
              <c:numCache>
                <c:formatCode>mm"월"\ dd"일"</c:formatCode>
                <c:ptCount val="9"/>
                <c:pt idx="0">
                  <c:v>43369</c:v>
                </c:pt>
                <c:pt idx="1">
                  <c:v>43388</c:v>
                </c:pt>
                <c:pt idx="2">
                  <c:v>43390</c:v>
                </c:pt>
                <c:pt idx="3">
                  <c:v>43394</c:v>
                </c:pt>
                <c:pt idx="4">
                  <c:v>43397</c:v>
                </c:pt>
                <c:pt idx="5">
                  <c:v>43398</c:v>
                </c:pt>
                <c:pt idx="6">
                  <c:v>43402</c:v>
                </c:pt>
                <c:pt idx="7">
                  <c:v>43403</c:v>
                </c:pt>
                <c:pt idx="8">
                  <c:v>43407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</c:numCache>
            </c:numRef>
          </c:val>
          <c:extLst>
            <c:ext xmlns:c16="http://schemas.microsoft.com/office/drawing/2014/chart" uri="{C3380CC4-5D6E-409C-BE32-E72D297353CC}">
              <c16:uniqueId val="{00000003-9C36-4771-91D4-68A76AEAA0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6216288"/>
        <c:axId val="466214976"/>
      </c:barChart>
      <c:dateAx>
        <c:axId val="466216288"/>
        <c:scaling>
          <c:orientation val="minMax"/>
        </c:scaling>
        <c:delete val="0"/>
        <c:axPos val="b"/>
        <c:numFmt formatCode="mm&quot;월&quot;\ dd&quot;일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6214976"/>
        <c:crosses val="autoZero"/>
        <c:auto val="1"/>
        <c:lblOffset val="100"/>
        <c:baseTimeUnit val="days"/>
      </c:dateAx>
      <c:valAx>
        <c:axId val="46621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621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1806162-97FF-4D36-AB21-CAE7493FC1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2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0BB8D93-5F13-4225-BE47-27856FDFAEF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9325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DC68EC-119A-4D67-A51F-B75351B60908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926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529C9F7-FDE0-4431-8514-F90DDACA877B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668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6493DB-7A2C-4DC6-B563-8B49C0DAAB26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60541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16493DB-7A2C-4DC6-B563-8B49C0DAAB26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470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8"/>
          <p:cNvSpPr>
            <a:spLocks/>
          </p:cNvSpPr>
          <p:nvPr/>
        </p:nvSpPr>
        <p:spPr bwMode="auto">
          <a:xfrm>
            <a:off x="-33338" y="-33338"/>
            <a:ext cx="9577388" cy="6818313"/>
          </a:xfrm>
          <a:custGeom>
            <a:avLst/>
            <a:gdLst>
              <a:gd name="T0" fmla="*/ 7938 w 6033"/>
              <a:gd name="T1" fmla="*/ 0 h 4295"/>
              <a:gd name="T2" fmla="*/ 9210675 w 6033"/>
              <a:gd name="T3" fmla="*/ 22225 h 4295"/>
              <a:gd name="T4" fmla="*/ 9210675 w 6033"/>
              <a:gd name="T5" fmla="*/ 6199188 h 4295"/>
              <a:gd name="T6" fmla="*/ 8042275 w 6033"/>
              <a:gd name="T7" fmla="*/ 3733800 h 4295"/>
              <a:gd name="T8" fmla="*/ 0 w 6033"/>
              <a:gd name="T9" fmla="*/ 4930775 h 4295"/>
              <a:gd name="T10" fmla="*/ 7938 w 6033"/>
              <a:gd name="T11" fmla="*/ 0 h 42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33" h="4295">
                <a:moveTo>
                  <a:pt x="5" y="0"/>
                </a:moveTo>
                <a:lnTo>
                  <a:pt x="5802" y="14"/>
                </a:lnTo>
                <a:lnTo>
                  <a:pt x="5802" y="3905"/>
                </a:lnTo>
                <a:cubicBezTo>
                  <a:pt x="5679" y="4295"/>
                  <a:pt x="6033" y="2484"/>
                  <a:pt x="5066" y="2352"/>
                </a:cubicBezTo>
                <a:cubicBezTo>
                  <a:pt x="4099" y="2221"/>
                  <a:pt x="843" y="3497"/>
                  <a:pt x="0" y="3106"/>
                </a:cubicBezTo>
                <a:lnTo>
                  <a:pt x="5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endParaRPr lang="en-GB"/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6076950" y="152400"/>
            <a:ext cx="2846388" cy="3313113"/>
            <a:chOff x="3107" y="1003"/>
            <a:chExt cx="2495" cy="2903"/>
          </a:xfrm>
        </p:grpSpPr>
        <p:grpSp>
          <p:nvGrpSpPr>
            <p:cNvPr id="6" name="Group 84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3" name="AutoShape 85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4" name="AutoShape 86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7" name="Group 87"/>
            <p:cNvGrpSpPr>
              <a:grpSpLocks/>
            </p:cNvGrpSpPr>
            <p:nvPr userDrawn="1"/>
          </p:nvGrpSpPr>
          <p:grpSpPr bwMode="auto">
            <a:xfrm>
              <a:off x="4921" y="2228"/>
              <a:ext cx="567" cy="567"/>
              <a:chOff x="1655" y="3067"/>
              <a:chExt cx="975" cy="975"/>
            </a:xfrm>
          </p:grpSpPr>
          <p:sp>
            <p:nvSpPr>
              <p:cNvPr id="11" name="AutoShape 88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2" name="AutoShape 89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8" name="Group 90"/>
            <p:cNvGrpSpPr>
              <a:grpSpLocks/>
            </p:cNvGrpSpPr>
            <p:nvPr userDrawn="1"/>
          </p:nvGrpSpPr>
          <p:grpSpPr bwMode="auto">
            <a:xfrm>
              <a:off x="4309" y="1003"/>
              <a:ext cx="1293" cy="1293"/>
              <a:chOff x="1655" y="3067"/>
              <a:chExt cx="975" cy="975"/>
            </a:xfrm>
          </p:grpSpPr>
          <p:sp>
            <p:nvSpPr>
              <p:cNvPr id="9" name="AutoShape 91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" name="AutoShape 92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Plastic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92163" y="1881188"/>
            <a:ext cx="558006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500563" y="4689475"/>
            <a:ext cx="4319587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Rectangle 1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605588"/>
            <a:ext cx="2895600" cy="279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7705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4C79CE-829D-49EA-9002-D6F3E21A1F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91894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C98C3-23EE-4460-A84B-26B71B4E4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70500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437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437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C17ED-E06D-4FF9-B632-4B43FE4E80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342734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16113"/>
            <a:ext cx="8291513" cy="370998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ADE39-D4B6-48B0-89FA-06BC594C03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708708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916113"/>
            <a:ext cx="8291513" cy="3709987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5BBEA-F95F-4B59-9595-EFCE77FAA2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186793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16113"/>
            <a:ext cx="4068763" cy="3709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916113"/>
            <a:ext cx="4070350" cy="3709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D4B42-94E6-4755-97CC-E880542A0C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66244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6F606-55ED-4A14-A715-3B57B184BD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6042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01538-7E94-416C-A4FF-BE09BE1A88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70392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68763" cy="3709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916113"/>
            <a:ext cx="4070350" cy="3709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284-FC78-44B7-A08D-3B40FC26FF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4626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FC537-9739-4CF9-943D-E4BEF7FF9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43643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3133-3629-4F73-82FF-63ADCCB67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33727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6FC25-BCFA-42B0-B523-9385C81A0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635391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F26BC-7C50-45A4-9407-C7C893B006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59183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FC44E-D56E-4FB9-A9CC-E39F706F59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35706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12"/>
          <p:cNvSpPr>
            <a:spLocks/>
          </p:cNvSpPr>
          <p:nvPr/>
        </p:nvSpPr>
        <p:spPr bwMode="auto">
          <a:xfrm>
            <a:off x="-17463" y="6223000"/>
            <a:ext cx="9172576" cy="661988"/>
          </a:xfrm>
          <a:custGeom>
            <a:avLst/>
            <a:gdLst>
              <a:gd name="T0" fmla="*/ 9161463 w 5778"/>
              <a:gd name="T1" fmla="*/ 639763 h 417"/>
              <a:gd name="T2" fmla="*/ 6350 w 5778"/>
              <a:gd name="T3" fmla="*/ 661988 h 417"/>
              <a:gd name="T4" fmla="*/ 0 w 5778"/>
              <a:gd name="T5" fmla="*/ 38100 h 417"/>
              <a:gd name="T6" fmla="*/ 3521075 w 5778"/>
              <a:gd name="T7" fmla="*/ 431800 h 417"/>
              <a:gd name="T8" fmla="*/ 9172576 w 5778"/>
              <a:gd name="T9" fmla="*/ 144463 h 417"/>
              <a:gd name="T10" fmla="*/ 9161463 w 5778"/>
              <a:gd name="T11" fmla="*/ 639763 h 4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78" h="417">
                <a:moveTo>
                  <a:pt x="5771" y="403"/>
                </a:moveTo>
                <a:lnTo>
                  <a:pt x="4" y="417"/>
                </a:lnTo>
                <a:lnTo>
                  <a:pt x="0" y="24"/>
                </a:lnTo>
                <a:cubicBezTo>
                  <a:pt x="369" y="0"/>
                  <a:pt x="1255" y="261"/>
                  <a:pt x="2218" y="272"/>
                </a:cubicBezTo>
                <a:cubicBezTo>
                  <a:pt x="3181" y="283"/>
                  <a:pt x="5186" y="69"/>
                  <a:pt x="5778" y="91"/>
                </a:cubicBezTo>
                <a:lnTo>
                  <a:pt x="5771" y="40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8900" dir="54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" name="Freeform 111"/>
          <p:cNvSpPr>
            <a:spLocks/>
          </p:cNvSpPr>
          <p:nvPr/>
        </p:nvSpPr>
        <p:spPr bwMode="auto">
          <a:xfrm>
            <a:off x="-33338" y="-44450"/>
            <a:ext cx="9580563" cy="2173288"/>
          </a:xfrm>
          <a:custGeom>
            <a:avLst/>
            <a:gdLst>
              <a:gd name="T0" fmla="*/ 7938 w 6035"/>
              <a:gd name="T1" fmla="*/ 11113 h 1369"/>
              <a:gd name="T2" fmla="*/ 9232900 w 6035"/>
              <a:gd name="T3" fmla="*/ 0 h 1369"/>
              <a:gd name="T4" fmla="*/ 9232900 w 6035"/>
              <a:gd name="T5" fmla="*/ 1982788 h 1369"/>
              <a:gd name="T6" fmla="*/ 8042275 w 6035"/>
              <a:gd name="T7" fmla="*/ 1146175 h 1369"/>
              <a:gd name="T8" fmla="*/ 0 w 6035"/>
              <a:gd name="T9" fmla="*/ 1509713 h 1369"/>
              <a:gd name="T10" fmla="*/ 7938 w 6035"/>
              <a:gd name="T11" fmla="*/ 11113 h 13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35" h="1369">
                <a:moveTo>
                  <a:pt x="5" y="7"/>
                </a:moveTo>
                <a:lnTo>
                  <a:pt x="5816" y="0"/>
                </a:lnTo>
                <a:lnTo>
                  <a:pt x="5816" y="1249"/>
                </a:lnTo>
                <a:cubicBezTo>
                  <a:pt x="5691" y="1369"/>
                  <a:pt x="6035" y="772"/>
                  <a:pt x="5066" y="722"/>
                </a:cubicBezTo>
                <a:cubicBezTo>
                  <a:pt x="4097" y="672"/>
                  <a:pt x="843" y="1070"/>
                  <a:pt x="0" y="951"/>
                </a:cubicBezTo>
                <a:lnTo>
                  <a:pt x="5" y="7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dist="88900" dir="5400000" algn="ctr" rotWithShape="0">
              <a:schemeClr val="bg2"/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1105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4500" y="64976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48FEA3D-961F-419C-94EA-34DB94B136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1" name="Group 122"/>
          <p:cNvGrpSpPr>
            <a:grpSpLocks/>
          </p:cNvGrpSpPr>
          <p:nvPr/>
        </p:nvGrpSpPr>
        <p:grpSpPr bwMode="auto">
          <a:xfrm>
            <a:off x="7696200" y="5192713"/>
            <a:ext cx="1236663" cy="1439862"/>
            <a:chOff x="3107" y="1003"/>
            <a:chExt cx="2495" cy="2903"/>
          </a:xfrm>
        </p:grpSpPr>
        <p:grpSp>
          <p:nvGrpSpPr>
            <p:cNvPr id="1033" name="Group 113"/>
            <p:cNvGrpSpPr>
              <a:grpSpLocks/>
            </p:cNvGrpSpPr>
            <p:nvPr userDrawn="1"/>
          </p:nvGrpSpPr>
          <p:grpSpPr bwMode="auto">
            <a:xfrm>
              <a:off x="3107" y="2001"/>
              <a:ext cx="1905" cy="1905"/>
              <a:chOff x="1655" y="3067"/>
              <a:chExt cx="975" cy="975"/>
            </a:xfrm>
          </p:grpSpPr>
          <p:sp>
            <p:nvSpPr>
              <p:cNvPr id="1040" name="AutoShape 114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41" name="AutoShape 115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1034" name="Group 116"/>
            <p:cNvGrpSpPr>
              <a:grpSpLocks/>
            </p:cNvGrpSpPr>
            <p:nvPr userDrawn="1"/>
          </p:nvGrpSpPr>
          <p:grpSpPr bwMode="auto">
            <a:xfrm>
              <a:off x="4921" y="2228"/>
              <a:ext cx="567" cy="567"/>
              <a:chOff x="1655" y="3067"/>
              <a:chExt cx="975" cy="975"/>
            </a:xfrm>
          </p:grpSpPr>
          <p:sp>
            <p:nvSpPr>
              <p:cNvPr id="1038" name="AutoShape 117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39" name="AutoShape 118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619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  <p:grpSp>
          <p:nvGrpSpPr>
            <p:cNvPr id="1035" name="Group 119"/>
            <p:cNvGrpSpPr>
              <a:grpSpLocks/>
            </p:cNvGrpSpPr>
            <p:nvPr userDrawn="1"/>
          </p:nvGrpSpPr>
          <p:grpSpPr bwMode="auto">
            <a:xfrm>
              <a:off x="4309" y="1003"/>
              <a:ext cx="1293" cy="1293"/>
              <a:chOff x="1655" y="3067"/>
              <a:chExt cx="975" cy="975"/>
            </a:xfrm>
          </p:grpSpPr>
          <p:sp>
            <p:nvSpPr>
              <p:cNvPr id="1036" name="AutoShape 120"/>
              <p:cNvSpPr>
                <a:spLocks noChangeArrowheads="1"/>
              </p:cNvSpPr>
              <p:nvPr userDrawn="1"/>
            </p:nvSpPr>
            <p:spPr bwMode="auto">
              <a:xfrm>
                <a:off x="1655" y="3067"/>
                <a:ext cx="975" cy="975"/>
              </a:xfrm>
              <a:custGeom>
                <a:avLst/>
                <a:gdLst>
                  <a:gd name="T0" fmla="*/ 488 w 21600"/>
                  <a:gd name="T1" fmla="*/ 0 h 21600"/>
                  <a:gd name="T2" fmla="*/ 143 w 21600"/>
                  <a:gd name="T3" fmla="*/ 143 h 21600"/>
                  <a:gd name="T4" fmla="*/ 0 w 21600"/>
                  <a:gd name="T5" fmla="*/ 488 h 21600"/>
                  <a:gd name="T6" fmla="*/ 143 w 21600"/>
                  <a:gd name="T7" fmla="*/ 832 h 21600"/>
                  <a:gd name="T8" fmla="*/ 488 w 21600"/>
                  <a:gd name="T9" fmla="*/ 975 h 21600"/>
                  <a:gd name="T10" fmla="*/ 832 w 21600"/>
                  <a:gd name="T11" fmla="*/ 832 h 21600"/>
                  <a:gd name="T12" fmla="*/ 975 w 21600"/>
                  <a:gd name="T13" fmla="*/ 488 h 21600"/>
                  <a:gd name="T14" fmla="*/ 832 w 21600"/>
                  <a:gd name="T15" fmla="*/ 143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8 w 21600"/>
                  <a:gd name="T25" fmla="*/ 3168 h 21600"/>
                  <a:gd name="T26" fmla="*/ 18432 w 21600"/>
                  <a:gd name="T27" fmla="*/ 1843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  <p:sp>
            <p:nvSpPr>
              <p:cNvPr id="1037" name="AutoShape 121"/>
              <p:cNvSpPr>
                <a:spLocks noChangeArrowheads="1"/>
              </p:cNvSpPr>
              <p:nvPr userDrawn="1"/>
            </p:nvSpPr>
            <p:spPr bwMode="auto">
              <a:xfrm>
                <a:off x="1868" y="3280"/>
                <a:ext cx="549" cy="549"/>
              </a:xfrm>
              <a:custGeom>
                <a:avLst/>
                <a:gdLst>
                  <a:gd name="T0" fmla="*/ 275 w 21600"/>
                  <a:gd name="T1" fmla="*/ 0 h 21600"/>
                  <a:gd name="T2" fmla="*/ 80 w 21600"/>
                  <a:gd name="T3" fmla="*/ 80 h 21600"/>
                  <a:gd name="T4" fmla="*/ 0 w 21600"/>
                  <a:gd name="T5" fmla="*/ 275 h 21600"/>
                  <a:gd name="T6" fmla="*/ 80 w 21600"/>
                  <a:gd name="T7" fmla="*/ 469 h 21600"/>
                  <a:gd name="T8" fmla="*/ 275 w 21600"/>
                  <a:gd name="T9" fmla="*/ 549 h 21600"/>
                  <a:gd name="T10" fmla="*/ 469 w 21600"/>
                  <a:gd name="T11" fmla="*/ 469 h 21600"/>
                  <a:gd name="T12" fmla="*/ 549 w 21600"/>
                  <a:gd name="T13" fmla="*/ 275 h 21600"/>
                  <a:gd name="T14" fmla="*/ 469 w 21600"/>
                  <a:gd name="T15" fmla="*/ 8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48 w 21600"/>
                  <a:gd name="T25" fmla="*/ 3148 h 21600"/>
                  <a:gd name="T26" fmla="*/ 18452 w 21600"/>
                  <a:gd name="T27" fmla="*/ 1845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918" y="10800"/>
                    </a:moveTo>
                    <a:cubicBezTo>
                      <a:pt x="2918" y="15153"/>
                      <a:pt x="6447" y="18682"/>
                      <a:pt x="10800" y="18682"/>
                    </a:cubicBezTo>
                    <a:cubicBezTo>
                      <a:pt x="15153" y="18682"/>
                      <a:pt x="18682" y="15153"/>
                      <a:pt x="18682" y="10800"/>
                    </a:cubicBezTo>
                    <a:cubicBezTo>
                      <a:pt x="18682" y="6447"/>
                      <a:pt x="15153" y="2918"/>
                      <a:pt x="10800" y="2918"/>
                    </a:cubicBezTo>
                    <a:cubicBezTo>
                      <a:pt x="6447" y="2918"/>
                      <a:pt x="2918" y="6447"/>
                      <a:pt x="2918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1500000" lon="1500000" rev="0"/>
                </a:camera>
                <a:lightRig rig="legacyFlat1" dir="t"/>
              </a:scene3d>
              <a:sp3d extrusionH="1000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GB"/>
              </a:p>
            </p:txBody>
          </p:sp>
        </p:grpSp>
      </p:grpSp>
      <p:sp>
        <p:nvSpPr>
          <p:cNvPr id="1032" name="AutoShap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91513" cy="3709987"/>
          </a:xfrm>
          <a:prstGeom prst="roundRect">
            <a:avLst>
              <a:gd name="adj" fmla="val 16667"/>
            </a:avLst>
          </a:prstGeom>
          <a:solidFill>
            <a:schemeClr val="accent1">
              <a:alpha val="3019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-dong-seok/2DGP/commits/master/project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í¥ë¶ì  ì´ê°ì§ì ëí ì´ë¯¸ì§ ê²ìê²°ê³¼">
            <a:extLst>
              <a:ext uri="{FF2B5EF4-FFF2-40B4-BE49-F238E27FC236}">
                <a16:creationId xmlns:a16="http://schemas.microsoft.com/office/drawing/2014/main" id="{8EFDE2AD-A1CF-4893-B539-209283D390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6" r="21534"/>
          <a:stretch/>
        </p:blipFill>
        <p:spPr bwMode="auto">
          <a:xfrm>
            <a:off x="813990" y="764704"/>
            <a:ext cx="8136904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882442" y="2714171"/>
            <a:ext cx="4261558" cy="415011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68580" tIns="34290" rIns="68580" bIns="34290" rtlCol="0" anchor="t">
            <a:normAutofit/>
          </a:bodyPr>
          <a:lstStyle/>
          <a:p>
            <a:pPr algn="ctr">
              <a:spcAft>
                <a:spcPts val="750"/>
              </a:spcAft>
              <a:buClr>
                <a:schemeClr val="tx1"/>
              </a:buClr>
              <a:buSzPct val="100000"/>
            </a:pPr>
            <a:endParaRPr lang="en-US" sz="1200" cap="all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06708" y="3734093"/>
            <a:ext cx="3837292" cy="13755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sz="4800" dirty="0">
                <a:solidFill>
                  <a:schemeClr val="accent4">
                    <a:lumMod val="10000"/>
                  </a:schemeClr>
                </a:solidFill>
              </a:rPr>
              <a:t>  </a:t>
            </a:r>
            <a:r>
              <a:rPr lang="ko-KR" altLang="en-US" sz="4800" dirty="0" err="1">
                <a:solidFill>
                  <a:schemeClr val="accent4">
                    <a:lumMod val="10000"/>
                  </a:schemeClr>
                </a:solidFill>
              </a:rPr>
              <a:t>흥부네</a:t>
            </a:r>
            <a:r>
              <a:rPr lang="ko-KR" altLang="en-US" sz="48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br>
              <a:rPr lang="en-US" altLang="ko-KR" sz="4800" dirty="0">
                <a:solidFill>
                  <a:schemeClr val="accent4">
                    <a:lumMod val="10000"/>
                  </a:schemeClr>
                </a:solidFill>
              </a:rPr>
            </a:br>
            <a:r>
              <a:rPr lang="en-US" altLang="ko-KR" sz="4800" dirty="0">
                <a:solidFill>
                  <a:schemeClr val="accent4">
                    <a:lumMod val="10000"/>
                  </a:schemeClr>
                </a:solidFill>
              </a:rPr>
              <a:t>          </a:t>
            </a:r>
            <a:r>
              <a:rPr lang="ko-KR" altLang="en-US" sz="4800" dirty="0" err="1">
                <a:solidFill>
                  <a:schemeClr val="accent4">
                    <a:lumMod val="10000"/>
                  </a:schemeClr>
                </a:solidFill>
              </a:rPr>
              <a:t>박농장</a:t>
            </a:r>
            <a:endParaRPr lang="en-US" altLang="en-US" sz="48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537637" y="5243376"/>
            <a:ext cx="3247697" cy="512463"/>
          </a:xfrm>
        </p:spPr>
        <p:txBody>
          <a:bodyPr>
            <a:normAutofit fontScale="55000" lnSpcReduction="20000"/>
          </a:bodyPr>
          <a:lstStyle/>
          <a:p>
            <a:pPr lvl="1" eaLnBrk="1" hangingPunct="1"/>
            <a:r>
              <a:rPr lang="en-US" altLang="en-US" sz="2550" dirty="0"/>
              <a:t>2015182005</a:t>
            </a:r>
          </a:p>
          <a:p>
            <a:pPr lvl="1" eaLnBrk="1" hangingPunct="1"/>
            <a:r>
              <a:rPr lang="ko-KR" altLang="en-US" sz="2550" dirty="0"/>
              <a:t>김동석</a:t>
            </a:r>
            <a:endParaRPr lang="en-US" altLang="en-US" sz="2550" dirty="0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10703" y="5154215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110538" cy="792162"/>
          </a:xfrm>
        </p:spPr>
        <p:txBody>
          <a:bodyPr/>
          <a:lstStyle/>
          <a:p>
            <a:pPr eaLnBrk="1" hangingPunct="1"/>
            <a:r>
              <a:rPr lang="ko-KR" altLang="en-US"/>
              <a:t>게임 컨셉</a:t>
            </a:r>
            <a:endParaRPr lang="en-US" altLang="en-US" dirty="0"/>
          </a:p>
        </p:txBody>
      </p:sp>
      <p:sp>
        <p:nvSpPr>
          <p:cNvPr id="4" name="덧셈 기호 20">
            <a:extLst>
              <a:ext uri="{FF2B5EF4-FFF2-40B4-BE49-F238E27FC236}">
                <a16:creationId xmlns:a16="http://schemas.microsoft.com/office/drawing/2014/main" id="{251A60DF-D0A2-4D3B-AEF6-66A7A8CEE109}"/>
              </a:ext>
            </a:extLst>
          </p:cNvPr>
          <p:cNvSpPr/>
          <p:nvPr/>
        </p:nvSpPr>
        <p:spPr>
          <a:xfrm rot="5400000">
            <a:off x="2684988" y="1589546"/>
            <a:ext cx="692150" cy="714375"/>
          </a:xfrm>
          <a:prstGeom prst="mathPlu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BE679C9-9B40-407C-B6F1-50A25EA56949}"/>
              </a:ext>
            </a:extLst>
          </p:cNvPr>
          <p:cNvSpPr/>
          <p:nvPr/>
        </p:nvSpPr>
        <p:spPr>
          <a:xfrm>
            <a:off x="658183" y="1111664"/>
            <a:ext cx="1714500" cy="1714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제비를</a:t>
            </a:r>
            <a:endParaRPr lang="en-US" altLang="ko-KR" sz="2000" dirty="0">
              <a:solidFill>
                <a:schemeClr val="accent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잡고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BD8A081-088A-4918-8E1B-4F3E50E95497}"/>
              </a:ext>
            </a:extLst>
          </p:cNvPr>
          <p:cNvSpPr/>
          <p:nvPr/>
        </p:nvSpPr>
        <p:spPr>
          <a:xfrm>
            <a:off x="3619615" y="1111664"/>
            <a:ext cx="1714500" cy="1714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원정을</a:t>
            </a:r>
            <a:endParaRPr lang="en-US" altLang="ko-KR" sz="2000" dirty="0">
              <a:solidFill>
                <a:schemeClr val="accent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보내고</a:t>
            </a:r>
            <a:endParaRPr lang="en-US" altLang="ko-KR" sz="2000" dirty="0">
              <a:solidFill>
                <a:schemeClr val="accent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91C4B46A-5101-4030-9D44-32B86718C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071" y="4941168"/>
            <a:ext cx="3990216" cy="1152128"/>
          </a:xfrm>
          <a:prstGeom prst="roundRect">
            <a:avLst>
              <a:gd name="adj" fmla="val 16667"/>
            </a:avLst>
          </a:prstGeom>
          <a:solidFill>
            <a:schemeClr val="accent1">
              <a:alpha val="63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ko-KR" altLang="en-US" sz="2400" dirty="0"/>
              <a:t>간단한 마우스 조작으로 즐기는</a:t>
            </a:r>
            <a:r>
              <a:rPr lang="en-GB" altLang="ko-KR" sz="2400" dirty="0"/>
              <a:t> </a:t>
            </a:r>
            <a:r>
              <a:rPr lang="ko-KR" altLang="en-US" sz="2400" dirty="0"/>
              <a:t>흥부의 삶</a:t>
            </a:r>
            <a:endParaRPr lang="en-US" altLang="ko-KR" sz="2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20A3711-8AEF-45E1-A2B3-3FA95F192470}"/>
              </a:ext>
            </a:extLst>
          </p:cNvPr>
          <p:cNvSpPr/>
          <p:nvPr/>
        </p:nvSpPr>
        <p:spPr>
          <a:xfrm>
            <a:off x="6652255" y="1111664"/>
            <a:ext cx="1714500" cy="1714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박을</a:t>
            </a:r>
            <a:endParaRPr lang="en-US" altLang="ko-KR" sz="2000" dirty="0">
              <a:solidFill>
                <a:schemeClr val="accent1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>
              <a:lnSpc>
                <a:spcPts val="1800"/>
              </a:lnSpc>
              <a:defRPr/>
            </a:pPr>
            <a:r>
              <a:rPr lang="ko-KR" altLang="en-US" sz="2000" dirty="0">
                <a:solidFill>
                  <a:schemeClr val="accent1"/>
                </a:solidFill>
                <a:latin typeface="HY헤드라인M" pitchFamily="18" charset="-127"/>
                <a:ea typeface="HY헤드라인M" pitchFamily="18" charset="-127"/>
              </a:rPr>
              <a:t>키워라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A9922B0-9DBF-4972-AE67-4BFA51E69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86" y="2511014"/>
            <a:ext cx="2388094" cy="18359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CE6666C-7ACB-4F15-B129-990E3F68F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422" y="2511013"/>
            <a:ext cx="2388094" cy="18359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F638A5-E606-456D-8C96-D591A4C4F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58" y="2511013"/>
            <a:ext cx="2388094" cy="1835972"/>
          </a:xfrm>
          <a:prstGeom prst="rect">
            <a:avLst/>
          </a:prstGeom>
        </p:spPr>
      </p:pic>
      <p:sp>
        <p:nvSpPr>
          <p:cNvPr id="18" name="덧셈 기호 20">
            <a:extLst>
              <a:ext uri="{FF2B5EF4-FFF2-40B4-BE49-F238E27FC236}">
                <a16:creationId xmlns:a16="http://schemas.microsoft.com/office/drawing/2014/main" id="{46B0FB37-2E91-44B4-8D20-777DA25FD86D}"/>
              </a:ext>
            </a:extLst>
          </p:cNvPr>
          <p:cNvSpPr/>
          <p:nvPr/>
        </p:nvSpPr>
        <p:spPr>
          <a:xfrm rot="5400000">
            <a:off x="5682024" y="1589545"/>
            <a:ext cx="692150" cy="714375"/>
          </a:xfrm>
          <a:prstGeom prst="mathPlu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endParaRPr lang="ko-KR" altLang="en-US" sz="1600" dirty="0">
              <a:solidFill>
                <a:srgbClr val="FFC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110538" cy="50378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/>
              <a:t>개발 범위</a:t>
            </a:r>
            <a:r>
              <a:rPr lang="en-US" altLang="ko-KR" dirty="0"/>
              <a:t>			</a:t>
            </a:r>
            <a:endParaRPr lang="en-US" altLang="en-US" dirty="0"/>
          </a:p>
        </p:txBody>
      </p:sp>
      <p:graphicFrame>
        <p:nvGraphicFramePr>
          <p:cNvPr id="5222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50243840"/>
              </p:ext>
            </p:extLst>
          </p:nvPr>
        </p:nvGraphicFramePr>
        <p:xfrm>
          <a:off x="755576" y="980728"/>
          <a:ext cx="7488832" cy="5531404"/>
        </p:xfrm>
        <a:graphic>
          <a:graphicData uri="http://schemas.openxmlformats.org/drawingml/2006/table">
            <a:tbl>
              <a:tblPr/>
              <a:tblGrid>
                <a:gridCol w="1059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8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내용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범위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맵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농장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새장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논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종 구현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4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컨트롤러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마우스를 이용한 플레이 구현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93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밸런스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종 이상의 새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박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구현 및 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세부 능력치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보상 차이 구현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7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리소스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배경 및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제작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사운드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전래동화에 어울리는 </a:t>
                      </a: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배경음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삽입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19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애니메이션</a:t>
                      </a:r>
                      <a:endParaRPr kumimoji="0" lang="en-GB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새의 자연스러운 움직임 구현</a:t>
                      </a:r>
                      <a:endParaRPr kumimoji="0" lang="en-GB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174993959"/>
              </p:ext>
            </p:extLst>
          </p:nvPr>
        </p:nvGraphicFramePr>
        <p:xfrm>
          <a:off x="251520" y="188640"/>
          <a:ext cx="8640960" cy="6510758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6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1970">
                  <a:extLst>
                    <a:ext uri="{9D8B030D-6E8A-4147-A177-3AD203B41FA5}">
                      <a16:colId xmlns:a16="http://schemas.microsoft.com/office/drawing/2014/main" val="425647592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중요 내용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97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계획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배경화면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캐릭터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리소스 수집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및 메인 화면 버튼 좌표 설정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결과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(0%)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기획수정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896474"/>
                  </a:ext>
                </a:extLst>
              </a:tr>
              <a:tr h="24797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계획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메인 화면  배경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리소스 추가 및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충돌체크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피드백 설정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결과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(0%)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기획수정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600291"/>
                  </a:ext>
                </a:extLst>
              </a:tr>
              <a:tr h="24797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계획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제비 </a:t>
                      </a:r>
                      <a:r>
                        <a:rPr kumimoji="0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포획터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배경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UI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구현 및 사육장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UI,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버튼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충돌체크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피드백 설정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결과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(0%)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맵 리소스 추가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800157"/>
                  </a:ext>
                </a:extLst>
              </a:tr>
              <a:tr h="24797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계획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박 농장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버튼 구현 및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농장 버튼 충돌체크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피드백 설정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결과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(10%)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농장 밭 부분 구현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제비 구현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마우스 입력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리소스 추가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595168"/>
                  </a:ext>
                </a:extLst>
              </a:tr>
              <a:tr h="3211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계획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캐릭터 애니메이션 추가 및 캐릭터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배경 충돌체크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결과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(0%)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메인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구현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제비 </a:t>
                      </a:r>
                      <a:r>
                        <a:rPr kumimoji="0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체력바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게임 재화 표기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마우스 커서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새 획득 창 구현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804028"/>
                  </a:ext>
                </a:extLst>
              </a:tr>
              <a:tr h="24797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계획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배경음악 리소스 추가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퀘스트 구현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334688"/>
                  </a:ext>
                </a:extLst>
              </a:tr>
              <a:tr h="2479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결과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(0%)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새장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원정 </a:t>
                      </a:r>
                      <a:r>
                        <a:rPr kumimoji="0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확인창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구현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배경화면 추가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리소스 추가 및 밭 상태 구현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60266"/>
                  </a:ext>
                </a:extLst>
              </a:tr>
              <a:tr h="430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이벤트 및 엔딩 설정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현제 게임 상황에 따른 이벤트 구현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최종 진행도에 따른 엔딩 분기 추가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863233"/>
                  </a:ext>
                </a:extLst>
              </a:tr>
              <a:tr h="430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밸런스 수정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재화 획득 및 소비량 설정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이벤트 빈도 설정</a:t>
                      </a:r>
                      <a:endParaRPr kumimoji="0" lang="en-GB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077983"/>
                  </a:ext>
                </a:extLst>
              </a:tr>
              <a:tr h="430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주차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최종 점검</a:t>
                      </a: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최종 버그 테스트 및 릴리즈</a:t>
                      </a:r>
                    </a:p>
                  </a:txBody>
                  <a:tcPr marL="90000" marR="90000" marT="46805" marB="4680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102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37192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D09CF-9FF2-498A-B567-57C468C3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4F1DF51B-A2BE-4ECC-BCE7-6FF77918FC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0222176"/>
              </p:ext>
            </p:extLst>
          </p:nvPr>
        </p:nvGraphicFramePr>
        <p:xfrm>
          <a:off x="457200" y="2420888"/>
          <a:ext cx="8110538" cy="377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2446EA49-0509-449D-93BC-24E6F778A4DE}"/>
              </a:ext>
            </a:extLst>
          </p:cNvPr>
          <p:cNvSpPr txBox="1">
            <a:spLocks/>
          </p:cNvSpPr>
          <p:nvPr/>
        </p:nvSpPr>
        <p:spPr bwMode="auto">
          <a:xfrm>
            <a:off x="323528" y="836712"/>
            <a:ext cx="849694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ko-KR" sz="2000" dirty="0"/>
              <a:t>project</a:t>
            </a:r>
            <a:r>
              <a:rPr lang="ko-KR" altLang="en-US" sz="2000" dirty="0"/>
              <a:t> 파일이 </a:t>
            </a:r>
            <a:r>
              <a:rPr lang="en-US" altLang="ko-KR" sz="2000" dirty="0"/>
              <a:t>drill</a:t>
            </a:r>
            <a:r>
              <a:rPr lang="ko-KR" altLang="en-US" sz="2000" dirty="0"/>
              <a:t>과 같은 저장소에 있어 따로 </a:t>
            </a:r>
            <a:r>
              <a:rPr lang="ko-KR" altLang="en-US" sz="2000" dirty="0" err="1"/>
              <a:t>커밋</a:t>
            </a:r>
            <a:r>
              <a:rPr lang="ko-KR" altLang="en-US" sz="2000" dirty="0"/>
              <a:t> 통계가 불가능하여</a:t>
            </a:r>
            <a:endParaRPr lang="en-US" altLang="ko-KR" sz="2000" dirty="0"/>
          </a:p>
          <a:p>
            <a:r>
              <a:rPr lang="en-US" altLang="ko-KR" sz="2000" dirty="0"/>
              <a:t>Project </a:t>
            </a:r>
            <a:r>
              <a:rPr lang="ko-KR" altLang="en-US" sz="2000" dirty="0"/>
              <a:t>파일 히스토리와 직접 만든 표를 추가하셨습니다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>
                <a:hlinkClick r:id="rId3"/>
              </a:rPr>
              <a:t>https://github.com/kim-dong-seok/2DGP/commits/master/project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81248457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circles">
  <a:themeElements>
    <a:clrScheme name="circles 2">
      <a:dk1>
        <a:srgbClr val="342F61"/>
      </a:dk1>
      <a:lt1>
        <a:srgbClr val="FFFFFF"/>
      </a:lt1>
      <a:dk2>
        <a:srgbClr val="8794D5"/>
      </a:dk2>
      <a:lt2>
        <a:srgbClr val="FFFFFF"/>
      </a:lt2>
      <a:accent1>
        <a:srgbClr val="504D80"/>
      </a:accent1>
      <a:accent2>
        <a:srgbClr val="9791CA"/>
      </a:accent2>
      <a:accent3>
        <a:srgbClr val="C3C8E7"/>
      </a:accent3>
      <a:accent4>
        <a:srgbClr val="DADADA"/>
      </a:accent4>
      <a:accent5>
        <a:srgbClr val="B3B2C0"/>
      </a:accent5>
      <a:accent6>
        <a:srgbClr val="8883B7"/>
      </a:accent6>
      <a:hlink>
        <a:srgbClr val="322D5A"/>
      </a:hlink>
      <a:folHlink>
        <a:srgbClr val="544C9E"/>
      </a:folHlink>
    </a:clrScheme>
    <a:fontScheme name="circ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ircles 1">
        <a:dk1>
          <a:srgbClr val="005A58"/>
        </a:dk1>
        <a:lt1>
          <a:srgbClr val="FFFFFF"/>
        </a:lt1>
        <a:dk2>
          <a:srgbClr val="008080"/>
        </a:dk2>
        <a:lt2>
          <a:srgbClr val="FFFFCD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3">
        <a:dk1>
          <a:srgbClr val="000000"/>
        </a:dk1>
        <a:lt1>
          <a:srgbClr val="FFDBA6"/>
        </a:lt1>
        <a:dk2>
          <a:srgbClr val="FFFFFF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rcles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rcles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327</Words>
  <Application>Microsoft Office PowerPoint</Application>
  <PresentationFormat>화면 슬라이드 쇼(4:3)</PresentationFormat>
  <Paragraphs>78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HY헤드라인M</vt:lpstr>
      <vt:lpstr>Arial</vt:lpstr>
      <vt:lpstr>circles</vt:lpstr>
      <vt:lpstr>  흥부네            박농장</vt:lpstr>
      <vt:lpstr>게임 컨셉</vt:lpstr>
      <vt:lpstr>개발 범위   </vt:lpstr>
      <vt:lpstr>PowerPoint 프레젠테이션</vt:lpstr>
      <vt:lpstr>Github 커밋 통계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흥부네            박농장</dc:title>
  <dc:creator>kimdongseok</dc:creator>
  <cp:lastModifiedBy>kimdongseok</cp:lastModifiedBy>
  <cp:revision>21</cp:revision>
  <dcterms:created xsi:type="dcterms:W3CDTF">2018-09-26T04:34:28Z</dcterms:created>
  <dcterms:modified xsi:type="dcterms:W3CDTF">2018-11-04T10:15:47Z</dcterms:modified>
</cp:coreProperties>
</file>