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9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</p:sldIdLst>
  <p:sldSz cx="12192000" cy="6858000"/>
  <p:notesSz cx="6858000" cy="9144000"/>
  <p:embeddedFontLst>
    <p:embeddedFont>
      <p:font typeface="Bell MT" panose="02020503060305020303" pitchFamily="18" charset="0"/>
      <p:regular r:id="rId44"/>
      <p:bold r:id="rId45"/>
      <p:italic r:id="rId46"/>
    </p:embeddedFont>
    <p:embeddedFont>
      <p:font typeface="Malgun Gothic" panose="020B0503020000020004" pitchFamily="50" charset="-127"/>
      <p:regular r:id="rId47"/>
      <p:bold r:id="rId48"/>
    </p:embeddedFont>
    <p:embeddedFont>
      <p:font typeface="Malgun Gothic" panose="020B0503020000020004" pitchFamily="50" charset="-127"/>
      <p:regular r:id="rId47"/>
      <p:bold r:id="rId48"/>
    </p:embeddedFont>
    <p:embeddedFont>
      <p:font typeface="Noto Sans Symbols" panose="020B0502040504020204" pitchFamily="50" charset="-127"/>
      <p:regular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0" roundtripDataSignature="AMtx7mgiTp5HTedxLdreekHai8GaXI0M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FBEF7CF-E419-4295-BCDE-F1B163ED5637}">
  <a:tblStyle styleId="{BFBEF7CF-E419-4295-BCDE-F1B163ED5637}" styleName="Table_0"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" y="690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" name="Google Shape;13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fdc30bd413_0_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gfdc30bd41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fdc30bd413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gfdc30bd413_0_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gfdc30bd413_0_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fdc30bd413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gfdc30bd413_0_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fdc30bd413_0_6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fdc30bd413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gfdc30bd413_0_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gfdc30bd413_0_7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fdc30bd413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gfdc30bd413_0_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gfdc30bd413_0_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fdc30bd413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" name="Google Shape;289;gfdc30bd413_0_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gfdc30bd413_0_8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fdc30bd413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" name="Google Shape;297;gfdc30bd413_0_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gfdc30bd413_0_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fdc30bd413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gfdc30bd413_0_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fdc30bd413_0_9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fdc30bd413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gfdc30bd413_0_1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5" name="Google Shape;315;gfdc30bd413_0_10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fdc30bd413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3" name="Google Shape;323;gfdc30bd413_0_1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4" name="Google Shape;324;gfdc30bd413_0_1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fdc30bd413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3" name="Google Shape;333;gfdc30bd413_0_1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4" name="Google Shape;334;gfdc30bd413_0_1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fdc30bd413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3" name="Google Shape;343;gfdc30bd413_0_1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gfdc30bd413_0_18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fdc30bd413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3" name="Google Shape;353;gfdc30bd413_0_1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gfdc30bd413_0_19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fdc30bd413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1" name="Google Shape;361;gfdc30bd413_0_2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gfdc30bd413_0_2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fdc30bd413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1" name="Google Shape;371;gfdc30bd413_0_2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gfdc30bd413_0_2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fdc30bd413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2" name="Google Shape;382;gfdc30bd413_0_2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gfdc30bd413_0_26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fdc30bd413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gfdc30bd41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fdc30bd413_0_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gfdc30bd413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9709F-F2C1-40E8-89F4-75BA67C74BA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2734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dc30bd413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gfdc30bd41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국내외여행업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국내외를</a:t>
            </a:r>
            <a:r>
              <a:rPr lang="en-US" dirty="0"/>
              <a:t> </a:t>
            </a:r>
            <a:r>
              <a:rPr lang="en-US" dirty="0" err="1"/>
              <a:t>여행하는</a:t>
            </a:r>
            <a:r>
              <a:rPr lang="en-US" dirty="0"/>
              <a:t> </a:t>
            </a:r>
            <a:r>
              <a:rPr lang="en-US" dirty="0" err="1"/>
              <a:t>내국인을</a:t>
            </a:r>
            <a:r>
              <a:rPr lang="en-US" dirty="0"/>
              <a:t> </a:t>
            </a:r>
            <a:r>
              <a:rPr lang="en-US" dirty="0" err="1"/>
              <a:t>대상으로</a:t>
            </a:r>
            <a:r>
              <a:rPr lang="en-US" dirty="0"/>
              <a:t> </a:t>
            </a:r>
            <a:r>
              <a:rPr lang="en-US" dirty="0" err="1"/>
              <a:t>여행의</a:t>
            </a:r>
            <a:r>
              <a:rPr lang="en-US" dirty="0"/>
              <a:t> </a:t>
            </a:r>
            <a:r>
              <a:rPr lang="en-US" dirty="0" err="1"/>
              <a:t>일정</a:t>
            </a:r>
            <a:r>
              <a:rPr lang="en-US" dirty="0"/>
              <a:t>, </a:t>
            </a:r>
            <a:r>
              <a:rPr lang="en-US" dirty="0" err="1"/>
              <a:t>비용산출</a:t>
            </a:r>
            <a:r>
              <a:rPr lang="en-US" dirty="0"/>
              <a:t>, </a:t>
            </a:r>
            <a:r>
              <a:rPr lang="en-US" dirty="0" err="1"/>
              <a:t>숙박예약</a:t>
            </a:r>
            <a:r>
              <a:rPr lang="en-US" dirty="0"/>
              <a:t>, </a:t>
            </a:r>
            <a:r>
              <a:rPr lang="en-US" dirty="0" err="1"/>
              <a:t>명소안내</a:t>
            </a:r>
            <a:r>
              <a:rPr lang="en-US" dirty="0"/>
              <a:t> 등 </a:t>
            </a:r>
            <a:r>
              <a:rPr lang="en-US" dirty="0" err="1"/>
              <a:t>여행의</a:t>
            </a:r>
            <a:r>
              <a:rPr lang="en-US" dirty="0"/>
              <a:t> </a:t>
            </a:r>
            <a:r>
              <a:rPr lang="en-US" dirty="0" err="1"/>
              <a:t>정보를</a:t>
            </a:r>
            <a:r>
              <a:rPr lang="en-US" dirty="0"/>
              <a:t> </a:t>
            </a:r>
            <a:r>
              <a:rPr lang="en-US" dirty="0" err="1"/>
              <a:t>제공하는</a:t>
            </a:r>
            <a:r>
              <a:rPr lang="en-US" dirty="0"/>
              <a:t> </a:t>
            </a:r>
            <a:r>
              <a:rPr lang="en-US" dirty="0" err="1"/>
              <a:t>업소정보</a:t>
            </a:r>
            <a:r>
              <a:rPr lang="en-US" dirty="0"/>
              <a:t> [</a:t>
            </a:r>
            <a:r>
              <a:rPr lang="en-US" dirty="0" err="1"/>
              <a:t>사증</a:t>
            </a:r>
            <a:r>
              <a:rPr lang="en-US" dirty="0"/>
              <a:t>(</a:t>
            </a:r>
            <a:r>
              <a:rPr lang="en-US" dirty="0" err="1"/>
              <a:t>査證</a:t>
            </a:r>
            <a:r>
              <a:rPr lang="en-US" dirty="0"/>
              <a:t>)을 </a:t>
            </a:r>
            <a:r>
              <a:rPr lang="en-US" dirty="0" err="1"/>
              <a:t>받는</a:t>
            </a:r>
            <a:r>
              <a:rPr lang="en-US" dirty="0"/>
              <a:t> </a:t>
            </a:r>
            <a:r>
              <a:rPr lang="en-US" dirty="0" err="1"/>
              <a:t>절차를</a:t>
            </a:r>
            <a:r>
              <a:rPr lang="en-US" dirty="0"/>
              <a:t> </a:t>
            </a:r>
            <a:r>
              <a:rPr lang="en-US" dirty="0" err="1"/>
              <a:t>대행하는</a:t>
            </a:r>
            <a:r>
              <a:rPr lang="en-US" dirty="0"/>
              <a:t> </a:t>
            </a:r>
            <a:r>
              <a:rPr lang="en-US" dirty="0" err="1"/>
              <a:t>행위를</a:t>
            </a:r>
            <a:r>
              <a:rPr lang="en-US" dirty="0"/>
              <a:t> </a:t>
            </a:r>
            <a:r>
              <a:rPr lang="en-US" dirty="0" err="1"/>
              <a:t>포함한다</a:t>
            </a:r>
            <a:r>
              <a:rPr lang="en-US" dirty="0"/>
              <a:t>]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국내외여행업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국내외를 여행하는 내국인을 대상으로 여행의 일정, 비용산출, 숙박예약, 명소안내 등 여행의 정보를 제공하는 업소정보 [사증(査證)을 받는 절차를 대행하는 행위를 포함한다]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국내외여행업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국내외를</a:t>
            </a:r>
            <a:r>
              <a:rPr lang="en-US" dirty="0"/>
              <a:t> </a:t>
            </a:r>
            <a:r>
              <a:rPr lang="en-US" dirty="0" err="1"/>
              <a:t>여행하는</a:t>
            </a:r>
            <a:r>
              <a:rPr lang="en-US" dirty="0"/>
              <a:t> </a:t>
            </a:r>
            <a:r>
              <a:rPr lang="en-US" dirty="0" err="1"/>
              <a:t>내국인을</a:t>
            </a:r>
            <a:r>
              <a:rPr lang="en-US" dirty="0"/>
              <a:t> </a:t>
            </a:r>
            <a:r>
              <a:rPr lang="en-US" dirty="0" err="1"/>
              <a:t>대상으로</a:t>
            </a:r>
            <a:r>
              <a:rPr lang="en-US" dirty="0"/>
              <a:t> </a:t>
            </a:r>
            <a:r>
              <a:rPr lang="en-US" dirty="0" err="1"/>
              <a:t>여행의</a:t>
            </a:r>
            <a:r>
              <a:rPr lang="en-US" dirty="0"/>
              <a:t> </a:t>
            </a:r>
            <a:r>
              <a:rPr lang="en-US" dirty="0" err="1"/>
              <a:t>일정</a:t>
            </a:r>
            <a:r>
              <a:rPr lang="en-US" dirty="0"/>
              <a:t>, </a:t>
            </a:r>
            <a:r>
              <a:rPr lang="en-US" dirty="0" err="1"/>
              <a:t>비용산출</a:t>
            </a:r>
            <a:r>
              <a:rPr lang="en-US" dirty="0"/>
              <a:t>, </a:t>
            </a:r>
            <a:r>
              <a:rPr lang="en-US" dirty="0" err="1"/>
              <a:t>숙박예약</a:t>
            </a:r>
            <a:r>
              <a:rPr lang="en-US" dirty="0"/>
              <a:t>, </a:t>
            </a:r>
            <a:r>
              <a:rPr lang="en-US" dirty="0" err="1"/>
              <a:t>명소안내</a:t>
            </a:r>
            <a:r>
              <a:rPr lang="en-US" dirty="0"/>
              <a:t> 등 </a:t>
            </a:r>
            <a:r>
              <a:rPr lang="en-US" dirty="0" err="1"/>
              <a:t>여행의</a:t>
            </a:r>
            <a:r>
              <a:rPr lang="en-US" dirty="0"/>
              <a:t> </a:t>
            </a:r>
            <a:r>
              <a:rPr lang="en-US" dirty="0" err="1"/>
              <a:t>정보를</a:t>
            </a:r>
            <a:r>
              <a:rPr lang="en-US" dirty="0"/>
              <a:t> </a:t>
            </a:r>
            <a:r>
              <a:rPr lang="en-US" dirty="0" err="1"/>
              <a:t>제공하는</a:t>
            </a:r>
            <a:r>
              <a:rPr lang="en-US" dirty="0"/>
              <a:t> </a:t>
            </a:r>
            <a:r>
              <a:rPr lang="en-US" dirty="0" err="1"/>
              <a:t>업소정보</a:t>
            </a:r>
            <a:r>
              <a:rPr lang="en-US" dirty="0"/>
              <a:t> [</a:t>
            </a:r>
            <a:r>
              <a:rPr lang="en-US" dirty="0" err="1"/>
              <a:t>사증</a:t>
            </a:r>
            <a:r>
              <a:rPr lang="en-US" dirty="0"/>
              <a:t>(</a:t>
            </a:r>
            <a:r>
              <a:rPr lang="en-US" dirty="0" err="1"/>
              <a:t>査證</a:t>
            </a:r>
            <a:r>
              <a:rPr lang="en-US" dirty="0"/>
              <a:t>)을 </a:t>
            </a:r>
            <a:r>
              <a:rPr lang="en-US" dirty="0" err="1"/>
              <a:t>받는</a:t>
            </a:r>
            <a:r>
              <a:rPr lang="en-US" dirty="0"/>
              <a:t> </a:t>
            </a:r>
            <a:r>
              <a:rPr lang="en-US" dirty="0" err="1"/>
              <a:t>절차를</a:t>
            </a:r>
            <a:r>
              <a:rPr lang="en-US" dirty="0"/>
              <a:t> </a:t>
            </a:r>
            <a:r>
              <a:rPr lang="en-US" dirty="0" err="1"/>
              <a:t>대행하는</a:t>
            </a:r>
            <a:r>
              <a:rPr lang="en-US" dirty="0"/>
              <a:t> </a:t>
            </a:r>
            <a:r>
              <a:rPr lang="en-US" dirty="0" err="1"/>
              <a:t>행위를</a:t>
            </a:r>
            <a:r>
              <a:rPr lang="en-US" dirty="0"/>
              <a:t> </a:t>
            </a:r>
            <a:r>
              <a:rPr lang="en-US" dirty="0" err="1"/>
              <a:t>포함한다</a:t>
            </a:r>
            <a:r>
              <a:rPr lang="en-US" dirty="0"/>
              <a:t>]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05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>
  <p:cSld name="캡션 있는 콘텐츠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1437" y="451946"/>
            <a:ext cx="3464265" cy="614329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3"/>
          <p:cNvSpPr/>
          <p:nvPr/>
        </p:nvSpPr>
        <p:spPr>
          <a:xfrm>
            <a:off x="283779" y="357351"/>
            <a:ext cx="11624441" cy="6143297"/>
          </a:xfrm>
          <a:prstGeom prst="rect">
            <a:avLst/>
          </a:prstGeom>
          <a:noFill/>
          <a:ln w="38100" cap="flat" cmpd="sng">
            <a:solidFill>
              <a:srgbClr val="B8E6D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286B1D19-0549-3848-B093-C1328224B3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08032" cy="214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891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8E6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20;p24"/>
          <p:cNvSpPr/>
          <p:nvPr/>
        </p:nvSpPr>
        <p:spPr>
          <a:xfrm>
            <a:off x="558800" y="450850"/>
            <a:ext cx="11074400" cy="595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>
  <p:cSld name="구역 머리글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08032" cy="2142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>
  <p:cSld name="콘텐츠 2개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715756"/>
            <a:ext cx="1208032" cy="2142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8E6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8"/>
          <p:cNvSpPr/>
          <p:nvPr/>
        </p:nvSpPr>
        <p:spPr>
          <a:xfrm>
            <a:off x="615950" y="279400"/>
            <a:ext cx="11004550" cy="3721100"/>
          </a:xfrm>
          <a:prstGeom prst="rect">
            <a:avLst/>
          </a:prstGeom>
          <a:solidFill>
            <a:srgbClr val="B8E6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9" name="Google Shape;29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83968" y="4715756"/>
            <a:ext cx="1208032" cy="2142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>
  <p:cSld name="비교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9"/>
          <p:cNvSpPr/>
          <p:nvPr/>
        </p:nvSpPr>
        <p:spPr>
          <a:xfrm>
            <a:off x="292100" y="177800"/>
            <a:ext cx="6540500" cy="3568700"/>
          </a:xfrm>
          <a:prstGeom prst="rect">
            <a:avLst/>
          </a:prstGeom>
          <a:solidFill>
            <a:srgbClr val="B8E6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32;p29"/>
          <p:cNvSpPr/>
          <p:nvPr/>
        </p:nvSpPr>
        <p:spPr>
          <a:xfrm>
            <a:off x="6832600" y="3746500"/>
            <a:ext cx="5359400" cy="3111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>
  <p:cSld name="제목만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8E6DB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36;p30"/>
          <p:cNvSpPr/>
          <p:nvPr/>
        </p:nvSpPr>
        <p:spPr>
          <a:xfrm>
            <a:off x="463550" y="412750"/>
            <a:ext cx="11264900" cy="6032500"/>
          </a:xfrm>
          <a:prstGeom prst="rect">
            <a:avLst/>
          </a:prstGeom>
          <a:solidFill>
            <a:srgbClr val="FFFFFF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3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1" name="Google Shape;41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ocaldata.go.kr/main.do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/>
          <p:nvPr/>
        </p:nvSpPr>
        <p:spPr>
          <a:xfrm>
            <a:off x="3857938" y="2680675"/>
            <a:ext cx="8534400" cy="1692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b="1" i="0" u="none" strike="noStrike" cap="none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ell MT"/>
                <a:sym typeface="Bell MT"/>
              </a:rPr>
              <a:t>여행업</a:t>
            </a:r>
            <a:r>
              <a:rPr lang="en-US" sz="5200" b="1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ell MT"/>
                <a:sym typeface="Bell MT"/>
              </a:rPr>
              <a:t> </a:t>
            </a:r>
            <a:r>
              <a:rPr lang="en-US" sz="5200" b="1" i="0" u="none" strike="noStrike" cap="none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ell MT"/>
                <a:sym typeface="Bell MT"/>
              </a:rPr>
              <a:t>현황</a:t>
            </a:r>
            <a:r>
              <a:rPr lang="en-US" sz="52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ell MT"/>
                <a:sym typeface="Bell MT"/>
              </a:rPr>
              <a:t>과</a:t>
            </a:r>
            <a:endParaRPr sz="52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ell MT"/>
              <a:sym typeface="Bell M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ell MT"/>
                <a:sym typeface="Bell MT"/>
              </a:rPr>
              <a:t>  </a:t>
            </a:r>
            <a:r>
              <a:rPr lang="en-US" sz="5200" b="1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ell MT"/>
                <a:sym typeface="Bell MT"/>
              </a:rPr>
              <a:t>코로나19의 </a:t>
            </a:r>
            <a:r>
              <a:rPr lang="en-US" sz="52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ell MT"/>
                <a:sym typeface="Bell MT"/>
              </a:rPr>
              <a:t>관련성</a:t>
            </a:r>
            <a:r>
              <a:rPr lang="en-US" sz="52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ell MT"/>
                <a:sym typeface="Bell MT"/>
              </a:rPr>
              <a:t> </a:t>
            </a:r>
            <a:r>
              <a:rPr lang="en-US" sz="52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ell MT"/>
                <a:sym typeface="Bell MT"/>
              </a:rPr>
              <a:t>분석</a:t>
            </a:r>
            <a:endParaRPr sz="52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ell MT"/>
              <a:sym typeface="Bel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Google Shape;123;p8"/>
          <p:cNvCxnSpPr/>
          <p:nvPr/>
        </p:nvCxnSpPr>
        <p:spPr>
          <a:xfrm>
            <a:off x="1009403" y="1128155"/>
            <a:ext cx="10794670" cy="0"/>
          </a:xfrm>
          <a:prstGeom prst="straightConnector1">
            <a:avLst/>
          </a:prstGeom>
          <a:noFill/>
          <a:ln w="38100" cap="flat" cmpd="sng">
            <a:solidFill>
              <a:srgbClr val="B8E6DB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4" name="Google Shape;124;p8"/>
          <p:cNvSpPr txBox="1"/>
          <p:nvPr/>
        </p:nvSpPr>
        <p:spPr>
          <a:xfrm>
            <a:off x="1383475" y="297158"/>
            <a:ext cx="92094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2. </a:t>
            </a:r>
            <a:r>
              <a:rPr lang="en-US" sz="48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데이터</a:t>
            </a:r>
            <a:r>
              <a:rPr lang="en-US" sz="4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48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전처리</a:t>
            </a:r>
            <a:r>
              <a:rPr lang="en-US" sz="40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- </a:t>
            </a:r>
            <a:r>
              <a:rPr lang="en-US" sz="40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파생변수</a:t>
            </a:r>
            <a:r>
              <a:rPr lang="en-US" sz="40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40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추가</a:t>
            </a:r>
            <a:endParaRPr sz="40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125" name="Google Shape;125;p8"/>
          <p:cNvSpPr txBox="1"/>
          <p:nvPr/>
        </p:nvSpPr>
        <p:spPr>
          <a:xfrm>
            <a:off x="1009403" y="1614767"/>
            <a:ext cx="10319657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2. </a:t>
            </a:r>
            <a:r>
              <a:rPr lang="en-US" sz="32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인허가연도</a:t>
            </a: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, </a:t>
            </a:r>
            <a:r>
              <a:rPr lang="en-US" sz="32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영업상태변화연도</a:t>
            </a:r>
            <a:endParaRPr sz="32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 ‘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인허가일자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’, ‘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영업상태변화일자’에서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연도만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추출해서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저장</a:t>
            </a:r>
            <a:endParaRPr sz="24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  -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엑셀에서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함수로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처리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:  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날짜형식에서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연도만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추출</a:t>
            </a:r>
            <a:endParaRPr sz="20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=YEAR()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3. </a:t>
            </a:r>
            <a:r>
              <a:rPr lang="en-US" sz="32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영업</a:t>
            </a: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연수</a:t>
            </a:r>
            <a:endParaRPr sz="32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 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‘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인허가일’과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‘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영업상태변화일자’를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이용해서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영업연수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구하기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endParaRPr sz="24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  -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엑셀에서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함수로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처리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: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    =DATEDIF(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인허가일자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영업상태변화일자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,"Y")</a:t>
            </a:r>
            <a:endParaRPr sz="20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9"/>
          <p:cNvCxnSpPr/>
          <p:nvPr/>
        </p:nvCxnSpPr>
        <p:spPr>
          <a:xfrm>
            <a:off x="1009403" y="1128155"/>
            <a:ext cx="10794670" cy="0"/>
          </a:xfrm>
          <a:prstGeom prst="straightConnector1">
            <a:avLst/>
          </a:prstGeom>
          <a:noFill/>
          <a:ln w="38100" cap="flat" cmpd="sng">
            <a:solidFill>
              <a:srgbClr val="B8E6DB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32" name="Google Shape;132;p9"/>
          <p:cNvSpPr txBox="1"/>
          <p:nvPr/>
        </p:nvSpPr>
        <p:spPr>
          <a:xfrm>
            <a:off x="1383475" y="297150"/>
            <a:ext cx="10344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3. 탐색적 데이터 분석 </a:t>
            </a:r>
            <a:r>
              <a:rPr lang="en-US" sz="40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- 영업현황</a:t>
            </a:r>
            <a:endParaRPr sz="4000" b="1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133" name="Google Shape;133;p9"/>
          <p:cNvSpPr txBox="1"/>
          <p:nvPr/>
        </p:nvSpPr>
        <p:spPr>
          <a:xfrm>
            <a:off x="1009403" y="1416018"/>
            <a:ext cx="4310742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1. </a:t>
            </a:r>
            <a:r>
              <a:rPr lang="en-US" sz="32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분석할</a:t>
            </a: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데이터</a:t>
            </a: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개요</a:t>
            </a:r>
            <a:endParaRPr sz="32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40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  df.info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()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-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데이터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수 : 19,997 건</a:t>
            </a:r>
            <a:endParaRPr sz="24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-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컬럼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수 : 13개</a:t>
            </a:r>
            <a:endParaRPr sz="24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pic>
        <p:nvPicPr>
          <p:cNvPr id="134" name="Google Shape;134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11731" y="1282530"/>
            <a:ext cx="4352307" cy="5428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10"/>
          <p:cNvCxnSpPr/>
          <p:nvPr/>
        </p:nvCxnSpPr>
        <p:spPr>
          <a:xfrm>
            <a:off x="1009403" y="1128155"/>
            <a:ext cx="10794670" cy="0"/>
          </a:xfrm>
          <a:prstGeom prst="straightConnector1">
            <a:avLst/>
          </a:prstGeom>
          <a:noFill/>
          <a:ln w="38100" cap="flat" cmpd="sng">
            <a:solidFill>
              <a:srgbClr val="B8E6DB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41" name="Google Shape;141;p10"/>
          <p:cNvSpPr txBox="1"/>
          <p:nvPr/>
        </p:nvSpPr>
        <p:spPr>
          <a:xfrm>
            <a:off x="1383476" y="297158"/>
            <a:ext cx="990995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8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3. 탐색적 데이터 분석 </a:t>
            </a:r>
            <a:r>
              <a:rPr lang="en-US" sz="40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- 영업현황</a:t>
            </a:r>
            <a:endParaRPr sz="4800" b="1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142" name="Google Shape;142;p10"/>
          <p:cNvSpPr txBox="1"/>
          <p:nvPr/>
        </p:nvSpPr>
        <p:spPr>
          <a:xfrm>
            <a:off x="1009403" y="1923792"/>
            <a:ext cx="1079467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총 19,997 </a:t>
            </a:r>
            <a:r>
              <a:rPr lang="en-US" sz="18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개의</a:t>
            </a:r>
            <a:r>
              <a:rPr lang="en-US" sz="1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여행사</a:t>
            </a:r>
            <a:r>
              <a:rPr lang="en-US" sz="1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중에서</a:t>
            </a:r>
            <a:endParaRPr sz="18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영업</a:t>
            </a:r>
            <a:r>
              <a:rPr lang="en-US" sz="1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/</a:t>
            </a:r>
            <a:r>
              <a:rPr lang="en-US" sz="18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정상</a:t>
            </a:r>
            <a:r>
              <a:rPr lang="en-US" sz="1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: </a:t>
            </a:r>
            <a:r>
              <a:rPr lang="en-US" sz="180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8872</a:t>
            </a:r>
            <a:r>
              <a:rPr lang="ko-KR" altLang="en-US" sz="180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개</a:t>
            </a:r>
            <a:r>
              <a:rPr lang="en-US" sz="180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  </a:t>
            </a:r>
            <a:r>
              <a:rPr lang="en-US" sz="1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,  </a:t>
            </a:r>
            <a:r>
              <a:rPr lang="en-US" sz="18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폐업</a:t>
            </a:r>
            <a:r>
              <a:rPr lang="en-US" sz="1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: </a:t>
            </a:r>
            <a:r>
              <a:rPr lang="en-US" sz="180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8313</a:t>
            </a:r>
            <a:r>
              <a:rPr lang="ko-KR" altLang="en-US" sz="180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개</a:t>
            </a:r>
            <a:r>
              <a:rPr lang="en-US" sz="180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 </a:t>
            </a:r>
            <a:r>
              <a:rPr lang="en-US" sz="1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,  </a:t>
            </a:r>
            <a:r>
              <a:rPr lang="en-US" sz="18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취소</a:t>
            </a:r>
            <a:r>
              <a:rPr lang="en-US" sz="1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/</a:t>
            </a:r>
            <a:r>
              <a:rPr lang="en-US" sz="18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말소</a:t>
            </a:r>
            <a:r>
              <a:rPr lang="en-US" sz="1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/</a:t>
            </a:r>
            <a:r>
              <a:rPr lang="en-US" sz="18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만료</a:t>
            </a:r>
            <a:r>
              <a:rPr lang="en-US" sz="1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/</a:t>
            </a:r>
            <a:r>
              <a:rPr lang="en-US" sz="18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정지</a:t>
            </a:r>
            <a:r>
              <a:rPr lang="en-US" sz="1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/</a:t>
            </a:r>
            <a:r>
              <a:rPr lang="en-US" sz="18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중지</a:t>
            </a:r>
            <a:r>
              <a:rPr lang="en-US" sz="1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: </a:t>
            </a:r>
            <a:r>
              <a:rPr lang="en-US" sz="180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2636</a:t>
            </a:r>
            <a:r>
              <a:rPr lang="ko-KR" altLang="en-US" sz="180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개</a:t>
            </a:r>
            <a:r>
              <a:rPr lang="en-US" sz="180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  ,   </a:t>
            </a:r>
            <a:r>
              <a:rPr lang="en-US" sz="18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휴업</a:t>
            </a:r>
            <a:r>
              <a:rPr lang="en-US" sz="1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: </a:t>
            </a:r>
            <a:r>
              <a:rPr lang="en-US" sz="180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176</a:t>
            </a:r>
            <a:r>
              <a:rPr lang="ko-KR" altLang="en-US" sz="180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개</a:t>
            </a:r>
            <a:endParaRPr sz="18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143" name="Google Shape;143;p10"/>
          <p:cNvSpPr txBox="1"/>
          <p:nvPr/>
        </p:nvSpPr>
        <p:spPr>
          <a:xfrm>
            <a:off x="1009403" y="1236558"/>
            <a:ext cx="783099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2. 1978년~ 2022년 </a:t>
            </a:r>
            <a:r>
              <a:rPr lang="en-US" sz="32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영업상태별</a:t>
            </a: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영업</a:t>
            </a: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현황</a:t>
            </a:r>
            <a:endParaRPr sz="32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pic>
        <p:nvPicPr>
          <p:cNvPr id="144" name="Google Shape;14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3250" y="2879694"/>
            <a:ext cx="5234498" cy="3767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92518" y="2751796"/>
            <a:ext cx="4095750" cy="38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1" name="Google Shape;151;p11"/>
          <p:cNvCxnSpPr/>
          <p:nvPr/>
        </p:nvCxnSpPr>
        <p:spPr>
          <a:xfrm>
            <a:off x="1009403" y="1128155"/>
            <a:ext cx="10794670" cy="0"/>
          </a:xfrm>
          <a:prstGeom prst="straightConnector1">
            <a:avLst/>
          </a:prstGeom>
          <a:noFill/>
          <a:ln w="38100" cap="flat" cmpd="sng">
            <a:solidFill>
              <a:srgbClr val="B8E6DB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52" name="Google Shape;152;p11"/>
          <p:cNvSpPr txBox="1"/>
          <p:nvPr/>
        </p:nvSpPr>
        <p:spPr>
          <a:xfrm>
            <a:off x="1383476" y="297158"/>
            <a:ext cx="990995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8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3. 탐색적 데이터 분석 </a:t>
            </a:r>
            <a:r>
              <a:rPr lang="en-US" sz="40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- 영업현황</a:t>
            </a:r>
            <a:endParaRPr sz="4800" b="1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pic>
        <p:nvPicPr>
          <p:cNvPr id="153" name="Google Shape;15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0655" y="2339947"/>
            <a:ext cx="10212779" cy="3570838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1"/>
          <p:cNvSpPr txBox="1"/>
          <p:nvPr/>
        </p:nvSpPr>
        <p:spPr>
          <a:xfrm>
            <a:off x="1009403" y="1270581"/>
            <a:ext cx="491638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3. </a:t>
            </a:r>
            <a:r>
              <a:rPr lang="en-US" sz="32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연도별</a:t>
            </a: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영업</a:t>
            </a: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상태</a:t>
            </a: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변화</a:t>
            </a:r>
            <a:endParaRPr sz="32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155" name="Google Shape;155;p11"/>
          <p:cNvSpPr txBox="1"/>
          <p:nvPr/>
        </p:nvSpPr>
        <p:spPr>
          <a:xfrm>
            <a:off x="1235034" y="1866819"/>
            <a:ext cx="491638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1)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신규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여행사</a:t>
            </a:r>
            <a:endParaRPr sz="24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156" name="Google Shape;156;p11"/>
          <p:cNvSpPr txBox="1"/>
          <p:nvPr/>
        </p:nvSpPr>
        <p:spPr>
          <a:xfrm>
            <a:off x="1383476" y="5922248"/>
            <a:ext cx="967123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1987년 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부터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2019년까지는 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전반적으로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우상향하고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있음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. 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1998년(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외환위기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), 2009년(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서브프라임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사태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), 2020년(코로나19)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에는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급격히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감소함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. </a:t>
            </a:r>
            <a:endParaRPr sz="20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157" name="Google Shape;157;p11"/>
          <p:cNvSpPr/>
          <p:nvPr/>
        </p:nvSpPr>
        <p:spPr>
          <a:xfrm flipH="1">
            <a:off x="5795157" y="4227783"/>
            <a:ext cx="130629" cy="274139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158" name="Google Shape;158;p11"/>
          <p:cNvSpPr/>
          <p:nvPr/>
        </p:nvSpPr>
        <p:spPr>
          <a:xfrm flipH="1">
            <a:off x="8203869" y="3144981"/>
            <a:ext cx="130629" cy="274139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159" name="Google Shape;159;p11"/>
          <p:cNvSpPr/>
          <p:nvPr/>
        </p:nvSpPr>
        <p:spPr>
          <a:xfrm flipH="1">
            <a:off x="10604663" y="4246380"/>
            <a:ext cx="130629" cy="274139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5" name="Google Shape;165;p12"/>
          <p:cNvCxnSpPr/>
          <p:nvPr/>
        </p:nvCxnSpPr>
        <p:spPr>
          <a:xfrm>
            <a:off x="1009403" y="1128155"/>
            <a:ext cx="10794670" cy="0"/>
          </a:xfrm>
          <a:prstGeom prst="straightConnector1">
            <a:avLst/>
          </a:prstGeom>
          <a:noFill/>
          <a:ln w="38100" cap="flat" cmpd="sng">
            <a:solidFill>
              <a:srgbClr val="B8E6DB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66" name="Google Shape;166;p12"/>
          <p:cNvSpPr txBox="1"/>
          <p:nvPr/>
        </p:nvSpPr>
        <p:spPr>
          <a:xfrm>
            <a:off x="1383476" y="297158"/>
            <a:ext cx="990995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8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3. 탐색적 데이터 분석 </a:t>
            </a:r>
            <a:r>
              <a:rPr lang="en-US" sz="40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- 영업현황</a:t>
            </a:r>
            <a:endParaRPr sz="4800" b="1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167" name="Google Shape;167;p12"/>
          <p:cNvSpPr txBox="1"/>
          <p:nvPr/>
        </p:nvSpPr>
        <p:spPr>
          <a:xfrm>
            <a:off x="570016" y="1935411"/>
            <a:ext cx="491638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2) 폐업한 여행사</a:t>
            </a:r>
            <a:endParaRPr sz="24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pic>
        <p:nvPicPr>
          <p:cNvPr id="168" name="Google Shape;168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650" y="2335693"/>
            <a:ext cx="5273321" cy="3242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06738" y="2306840"/>
            <a:ext cx="5276340" cy="327118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2"/>
          <p:cNvSpPr txBox="1"/>
          <p:nvPr/>
        </p:nvSpPr>
        <p:spPr>
          <a:xfrm>
            <a:off x="6834249" y="1935411"/>
            <a:ext cx="338446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3) 휴업한 여행사</a:t>
            </a:r>
            <a:endParaRPr sz="24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171" name="Google Shape;171;p12"/>
          <p:cNvSpPr txBox="1"/>
          <p:nvPr/>
        </p:nvSpPr>
        <p:spPr>
          <a:xfrm>
            <a:off x="1009403" y="1270581"/>
            <a:ext cx="491638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3. 연도별 영업 상태 변화</a:t>
            </a:r>
            <a:endParaRPr sz="32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172" name="Google Shape;172;p12"/>
          <p:cNvSpPr txBox="1"/>
          <p:nvPr/>
        </p:nvSpPr>
        <p:spPr>
          <a:xfrm>
            <a:off x="570016" y="5847491"/>
            <a:ext cx="1099391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폐업한 여행사는 2020년까지 꾸준히 증가하다가 2021년과 2022년 급격히 감소함.</a:t>
            </a: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휴업한 여행사는 2019년까지는 10곳 이내였으나 2020년과 2021년 급격히 증가하였음.</a:t>
            </a:r>
            <a:endParaRPr sz="20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8" name="Google Shape;178;p13"/>
          <p:cNvCxnSpPr/>
          <p:nvPr/>
        </p:nvCxnSpPr>
        <p:spPr>
          <a:xfrm>
            <a:off x="1009403" y="1128155"/>
            <a:ext cx="10794670" cy="0"/>
          </a:xfrm>
          <a:prstGeom prst="straightConnector1">
            <a:avLst/>
          </a:prstGeom>
          <a:noFill/>
          <a:ln w="38100" cap="flat" cmpd="sng">
            <a:solidFill>
              <a:srgbClr val="B8E6DB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79" name="Google Shape;179;p13"/>
          <p:cNvSpPr txBox="1"/>
          <p:nvPr/>
        </p:nvSpPr>
        <p:spPr>
          <a:xfrm>
            <a:off x="1383476" y="297158"/>
            <a:ext cx="990995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8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3. 탐색적 데이터 분석 </a:t>
            </a:r>
            <a:r>
              <a:rPr lang="en-US" sz="40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- 영업현황</a:t>
            </a:r>
            <a:endParaRPr sz="4800" b="1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180" name="Google Shape;180;p13"/>
          <p:cNvSpPr txBox="1"/>
          <p:nvPr/>
        </p:nvSpPr>
        <p:spPr>
          <a:xfrm>
            <a:off x="1104406" y="1947000"/>
            <a:ext cx="617516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4)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취소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/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말소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/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만료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/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정지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/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중지한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여행사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endParaRPr sz="36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181" name="Google Shape;181;p13"/>
          <p:cNvSpPr txBox="1"/>
          <p:nvPr/>
        </p:nvSpPr>
        <p:spPr>
          <a:xfrm>
            <a:off x="1009403" y="1270581"/>
            <a:ext cx="491638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3. </a:t>
            </a:r>
            <a:r>
              <a:rPr lang="en-US" sz="32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연도별</a:t>
            </a: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영업</a:t>
            </a: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상태</a:t>
            </a: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변화</a:t>
            </a:r>
            <a:endParaRPr sz="32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182" name="Google Shape;182;p13"/>
          <p:cNvSpPr txBox="1"/>
          <p:nvPr/>
        </p:nvSpPr>
        <p:spPr>
          <a:xfrm>
            <a:off x="6662058" y="2778826"/>
            <a:ext cx="4868882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취소/말소/만료/정지/중지한 여행사는</a:t>
            </a:r>
            <a:endParaRPr sz="20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2019년 갑자기 급격히 증가하였다가 2020년 급격히 감소함.</a:t>
            </a: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폐업, 휴업 여행사가 2020년 최고치를 기록한 것에 영향을 받은것으로 보여짐. </a:t>
            </a:r>
            <a:endParaRPr sz="20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pic>
        <p:nvPicPr>
          <p:cNvPr id="183" name="Google Shape;18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8194" y="2648423"/>
            <a:ext cx="5728544" cy="3522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9" name="Google Shape;189;p14"/>
          <p:cNvCxnSpPr/>
          <p:nvPr/>
        </p:nvCxnSpPr>
        <p:spPr>
          <a:xfrm>
            <a:off x="1009403" y="1128155"/>
            <a:ext cx="10794670" cy="0"/>
          </a:xfrm>
          <a:prstGeom prst="straightConnector1">
            <a:avLst/>
          </a:prstGeom>
          <a:noFill/>
          <a:ln w="38100" cap="flat" cmpd="sng">
            <a:solidFill>
              <a:srgbClr val="B8E6DB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90" name="Google Shape;190;p14"/>
          <p:cNvSpPr txBox="1"/>
          <p:nvPr/>
        </p:nvSpPr>
        <p:spPr>
          <a:xfrm>
            <a:off x="1383476" y="297158"/>
            <a:ext cx="990995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8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3. 탐색적 데이터 분석 </a:t>
            </a:r>
            <a:r>
              <a:rPr lang="en-US" sz="40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- 영업현황</a:t>
            </a:r>
            <a:endParaRPr sz="4800" b="1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191" name="Google Shape;191;p14"/>
          <p:cNvSpPr txBox="1"/>
          <p:nvPr/>
        </p:nvSpPr>
        <p:spPr>
          <a:xfrm>
            <a:off x="1252847" y="1907254"/>
            <a:ext cx="934588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4)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연도별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영업상태별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변화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비교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endParaRPr sz="24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(코로나19 </a:t>
            </a:r>
            <a:r>
              <a:rPr lang="en-US" sz="18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팬데믹이었던</a:t>
            </a:r>
            <a:r>
              <a:rPr lang="en-US" sz="1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2020년을 </a:t>
            </a:r>
            <a:r>
              <a:rPr lang="en-US" sz="18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기점으로</a:t>
            </a:r>
            <a:r>
              <a:rPr lang="en-US" sz="1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전후</a:t>
            </a:r>
            <a:r>
              <a:rPr lang="en-US" sz="1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3년간 </a:t>
            </a:r>
            <a:r>
              <a:rPr lang="en-US" sz="18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데이터</a:t>
            </a:r>
            <a:r>
              <a:rPr lang="en-US" sz="1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)</a:t>
            </a:r>
            <a:endParaRPr sz="18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pic>
        <p:nvPicPr>
          <p:cNvPr id="192" name="Google Shape;19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5836" y="2634454"/>
            <a:ext cx="6838950" cy="414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4"/>
          <p:cNvSpPr txBox="1"/>
          <p:nvPr/>
        </p:nvSpPr>
        <p:spPr>
          <a:xfrm>
            <a:off x="1009403" y="1270581"/>
            <a:ext cx="491638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3. </a:t>
            </a:r>
            <a:r>
              <a:rPr lang="en-US" sz="32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연도별</a:t>
            </a: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영업</a:t>
            </a: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상태</a:t>
            </a: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변화</a:t>
            </a:r>
            <a:endParaRPr sz="32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194" name="Google Shape;194;p14"/>
          <p:cNvSpPr txBox="1"/>
          <p:nvPr/>
        </p:nvSpPr>
        <p:spPr>
          <a:xfrm>
            <a:off x="7342292" y="3049645"/>
            <a:ext cx="4105611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인허가 건수는 항상 폐업 상태가 </a:t>
            </a:r>
            <a:endParaRPr sz="20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압도적으로 많았으나, </a:t>
            </a: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2022년 상반기는 </a:t>
            </a:r>
            <a:endParaRPr sz="20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폐업(78건)과 </a:t>
            </a:r>
            <a:endParaRPr sz="20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취소/말소/만료/정지/중지(74건)이</a:t>
            </a:r>
            <a:endParaRPr sz="20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비슷함</a:t>
            </a:r>
            <a:endParaRPr sz="20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Google Shape;200;p15"/>
          <p:cNvCxnSpPr/>
          <p:nvPr/>
        </p:nvCxnSpPr>
        <p:spPr>
          <a:xfrm>
            <a:off x="1009403" y="1128155"/>
            <a:ext cx="10794670" cy="0"/>
          </a:xfrm>
          <a:prstGeom prst="straightConnector1">
            <a:avLst/>
          </a:prstGeom>
          <a:noFill/>
          <a:ln w="38100" cap="flat" cmpd="sng">
            <a:solidFill>
              <a:srgbClr val="B8E6DB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01" name="Google Shape;201;p15"/>
          <p:cNvSpPr txBox="1"/>
          <p:nvPr/>
        </p:nvSpPr>
        <p:spPr>
          <a:xfrm>
            <a:off x="1383476" y="297158"/>
            <a:ext cx="990995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8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3. 탐색적 데이터 분석 </a:t>
            </a:r>
            <a:r>
              <a:rPr lang="en-US" sz="40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- 영업현황</a:t>
            </a:r>
            <a:endParaRPr sz="4800" b="1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202" name="Google Shape;202;p15"/>
          <p:cNvSpPr txBox="1"/>
          <p:nvPr/>
        </p:nvSpPr>
        <p:spPr>
          <a:xfrm>
            <a:off x="273133" y="2252775"/>
            <a:ext cx="4013860" cy="390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1)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영업연수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평균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: 7년</a:t>
            </a:r>
            <a:endParaRPr sz="24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  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df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['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영업연수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'].mean()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  = 7.285192778916837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2)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영업연수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최대값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: 40년</a:t>
            </a:r>
            <a:endParaRPr sz="24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df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['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영업연수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'].max()</a:t>
            </a:r>
            <a:endParaRPr sz="20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3)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영업연수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최빈값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: 2년</a:t>
            </a:r>
            <a:endParaRPr sz="24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df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['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영업연수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'].mode()</a:t>
            </a:r>
            <a:endParaRPr sz="20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203" name="Google Shape;203;p15"/>
          <p:cNvSpPr txBox="1"/>
          <p:nvPr/>
        </p:nvSpPr>
        <p:spPr>
          <a:xfrm>
            <a:off x="1009403" y="1270581"/>
            <a:ext cx="491638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4. </a:t>
            </a:r>
            <a:r>
              <a:rPr lang="en-US" sz="32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영업연수</a:t>
            </a: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비교</a:t>
            </a:r>
            <a:endParaRPr sz="32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pic>
        <p:nvPicPr>
          <p:cNvPr id="204" name="Google Shape;20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38509" y="2252774"/>
            <a:ext cx="7778338" cy="3863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0" name="Google Shape;210;p16"/>
          <p:cNvCxnSpPr/>
          <p:nvPr/>
        </p:nvCxnSpPr>
        <p:spPr>
          <a:xfrm>
            <a:off x="1009403" y="1128155"/>
            <a:ext cx="10794670" cy="0"/>
          </a:xfrm>
          <a:prstGeom prst="straightConnector1">
            <a:avLst/>
          </a:prstGeom>
          <a:noFill/>
          <a:ln w="38100" cap="flat" cmpd="sng">
            <a:solidFill>
              <a:srgbClr val="B8E6DB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11" name="Google Shape;211;p16"/>
          <p:cNvSpPr txBox="1"/>
          <p:nvPr/>
        </p:nvSpPr>
        <p:spPr>
          <a:xfrm>
            <a:off x="1009403" y="1412887"/>
            <a:ext cx="10319657" cy="5139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1.좌표정보 </a:t>
            </a:r>
            <a:r>
              <a:rPr lang="en-US" sz="32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데이터의</a:t>
            </a: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결측값</a:t>
            </a: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처리</a:t>
            </a: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endParaRPr sz="32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 1) ’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좌표정보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(x)', '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좌표정보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(y)‘ 의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결측값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조사</a:t>
            </a:r>
            <a:endParaRPr sz="24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     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df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['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좌표정보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(x)'].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isnull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().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value_counts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()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 - False 19400 </a:t>
            </a:r>
            <a:endParaRPr sz="2000" b="0" i="0" u="none" strike="noStrike" cap="none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 - True 597</a:t>
            </a:r>
            <a:endParaRPr sz="2000" b="0" i="0" u="none" strike="noStrike" cap="none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 2)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결측값이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있는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597 행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제거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df.dropna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(subset=['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좌표정보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(x)'])</a:t>
            </a:r>
            <a:endParaRPr sz="2000" b="0" i="0" u="none" strike="noStrike" cap="none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df.shape</a:t>
            </a:r>
            <a:endParaRPr sz="2000" b="0" i="0" u="none" strike="noStrike" cap="none" dirty="0" smtClean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(19400, 11)</a:t>
            </a:r>
            <a:endParaRPr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endParaRPr sz="18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212" name="Google Shape;212;p16"/>
          <p:cNvSpPr txBox="1"/>
          <p:nvPr/>
        </p:nvSpPr>
        <p:spPr>
          <a:xfrm>
            <a:off x="1383475" y="297158"/>
            <a:ext cx="9969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3. 탐색적 데이터 분석</a:t>
            </a:r>
            <a:r>
              <a:rPr lang="en-US" sz="40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– 위치 현황</a:t>
            </a:r>
            <a:endParaRPr sz="4000" b="1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8" name="Google Shape;218;p17"/>
          <p:cNvCxnSpPr/>
          <p:nvPr/>
        </p:nvCxnSpPr>
        <p:spPr>
          <a:xfrm>
            <a:off x="1009403" y="1128155"/>
            <a:ext cx="10794670" cy="0"/>
          </a:xfrm>
          <a:prstGeom prst="straightConnector1">
            <a:avLst/>
          </a:prstGeom>
          <a:noFill/>
          <a:ln w="38100" cap="flat" cmpd="sng">
            <a:solidFill>
              <a:srgbClr val="B8E6DB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19" name="Google Shape;219;p17"/>
          <p:cNvSpPr txBox="1"/>
          <p:nvPr/>
        </p:nvSpPr>
        <p:spPr>
          <a:xfrm>
            <a:off x="1009403" y="1214197"/>
            <a:ext cx="10319657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2. </a:t>
            </a:r>
            <a:r>
              <a:rPr lang="en-US" sz="32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좌표</a:t>
            </a: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변환</a:t>
            </a:r>
            <a:endParaRPr sz="32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  UTM-K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좌표를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WGS1984좌표로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전환하기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(folium </a:t>
            </a:r>
            <a:r>
              <a:rPr lang="en-US" sz="18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사용을</a:t>
            </a:r>
            <a:r>
              <a:rPr lang="en-US" sz="1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위해</a:t>
            </a:r>
            <a:r>
              <a:rPr lang="en-US" sz="1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)</a:t>
            </a:r>
            <a:endParaRPr sz="18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220" name="Google Shape;220;p17"/>
          <p:cNvSpPr txBox="1"/>
          <p:nvPr/>
        </p:nvSpPr>
        <p:spPr>
          <a:xfrm>
            <a:off x="1383475" y="297158"/>
            <a:ext cx="996933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8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3. 탐색적 데이터 분석</a:t>
            </a:r>
            <a:r>
              <a:rPr lang="en-US" sz="40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– 위치 현황</a:t>
            </a:r>
            <a:endParaRPr sz="4800" b="1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221" name="Google Shape;221;p17"/>
          <p:cNvSpPr txBox="1"/>
          <p:nvPr/>
        </p:nvSpPr>
        <p:spPr>
          <a:xfrm>
            <a:off x="1270660" y="2168304"/>
            <a:ext cx="9167253" cy="427809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from </a:t>
            </a:r>
            <a:r>
              <a:rPr lang="en-US" sz="16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pyproj</a:t>
            </a:r>
            <a:r>
              <a:rPr lang="en-US" sz="16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import </a:t>
            </a:r>
            <a:r>
              <a:rPr lang="en-US" sz="16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Proj</a:t>
            </a:r>
            <a:r>
              <a:rPr lang="en-US" sz="16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, transform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import pandas  as </a:t>
            </a:r>
            <a:r>
              <a:rPr lang="en-US" sz="16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pd</a:t>
            </a:r>
            <a:endParaRPr sz="16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/>
            </a:r>
            <a:br>
              <a:rPr lang="en-US" sz="16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</a:br>
            <a:r>
              <a:rPr lang="en-US" sz="16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# Projection </a:t>
            </a:r>
            <a:r>
              <a:rPr lang="en-US" sz="16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정의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# UTM-K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proj_UTMK</a:t>
            </a:r>
            <a:r>
              <a:rPr lang="en-US" sz="16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= </a:t>
            </a:r>
            <a:r>
              <a:rPr lang="en-US" sz="16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Proj</a:t>
            </a:r>
            <a:r>
              <a:rPr lang="en-US" sz="16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(</a:t>
            </a:r>
            <a:r>
              <a:rPr lang="en-US" sz="16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init</a:t>
            </a:r>
            <a:r>
              <a:rPr lang="en-US" sz="16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='epsg:2097') # UTM-K(</a:t>
            </a:r>
            <a:r>
              <a:rPr lang="en-US" sz="16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Bassel</a:t>
            </a:r>
            <a:r>
              <a:rPr lang="en-US" sz="16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) </a:t>
            </a:r>
            <a:r>
              <a:rPr lang="en-US" sz="16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도로명주소</a:t>
            </a:r>
            <a:r>
              <a:rPr lang="en-US" sz="16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지도</a:t>
            </a:r>
            <a:r>
              <a:rPr lang="en-US" sz="16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사용</a:t>
            </a:r>
            <a:r>
              <a:rPr lang="en-US" sz="16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중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/>
            </a:r>
            <a:br>
              <a:rPr lang="en-US" sz="16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</a:br>
            <a:r>
              <a:rPr lang="en-US" sz="16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# WGS1984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proj_WGS84 = </a:t>
            </a:r>
            <a:r>
              <a:rPr lang="en-US" sz="16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Proj</a:t>
            </a:r>
            <a:r>
              <a:rPr lang="en-US" sz="16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(</a:t>
            </a:r>
            <a:r>
              <a:rPr lang="en-US" sz="16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init</a:t>
            </a:r>
            <a:r>
              <a:rPr lang="en-US" sz="16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='epsg:4326') # Wgs84 </a:t>
            </a:r>
            <a:r>
              <a:rPr lang="en-US" sz="16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경도</a:t>
            </a:r>
            <a:r>
              <a:rPr lang="en-US" sz="16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/</a:t>
            </a:r>
            <a:r>
              <a:rPr lang="en-US" sz="16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위도</a:t>
            </a:r>
            <a:r>
              <a:rPr lang="en-US" sz="16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GPS사용</a:t>
            </a:r>
            <a:r>
              <a:rPr lang="en-US" sz="16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전지구</a:t>
            </a:r>
            <a:r>
              <a:rPr lang="en-US" sz="16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좌표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/>
            </a:r>
            <a:br>
              <a:rPr lang="en-US" sz="16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</a:br>
            <a:r>
              <a:rPr lang="en-US" sz="16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# x, y </a:t>
            </a:r>
            <a:r>
              <a:rPr lang="en-US" sz="16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컬럼을</a:t>
            </a:r>
            <a:r>
              <a:rPr lang="en-US" sz="16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이용하여</a:t>
            </a:r>
            <a:r>
              <a:rPr lang="en-US" sz="16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UTM-</a:t>
            </a:r>
            <a:r>
              <a:rPr lang="en-US" sz="16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K좌표를</a:t>
            </a:r>
            <a:r>
              <a:rPr lang="en-US" sz="16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WGS84로 </a:t>
            </a:r>
            <a:r>
              <a:rPr lang="en-US" sz="16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변환한</a:t>
            </a:r>
            <a:r>
              <a:rPr lang="en-US" sz="16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Series데이터</a:t>
            </a:r>
            <a:r>
              <a:rPr lang="en-US" sz="16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반환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def</a:t>
            </a:r>
            <a:r>
              <a:rPr lang="en-US" sz="16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transform_utmk_to_w84(</a:t>
            </a:r>
            <a:r>
              <a:rPr lang="en-US" sz="16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df</a:t>
            </a:r>
            <a:r>
              <a:rPr lang="en-US" sz="16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):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    return </a:t>
            </a:r>
            <a:r>
              <a:rPr lang="en-US" sz="16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pd.Series</a:t>
            </a:r>
            <a:r>
              <a:rPr lang="en-US" sz="16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(transform(</a:t>
            </a:r>
            <a:r>
              <a:rPr lang="en-US" sz="16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proj_UTMK</a:t>
            </a:r>
            <a:r>
              <a:rPr lang="en-US" sz="16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, proj_WGS84, </a:t>
            </a:r>
            <a:r>
              <a:rPr lang="en-US" sz="16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df</a:t>
            </a:r>
            <a:r>
              <a:rPr lang="en-US" sz="16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['</a:t>
            </a:r>
            <a:r>
              <a:rPr lang="en-US" sz="16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point_x</a:t>
            </a:r>
            <a:r>
              <a:rPr lang="en-US" sz="16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'], </a:t>
            </a:r>
            <a:r>
              <a:rPr lang="en-US" sz="16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df</a:t>
            </a:r>
            <a:r>
              <a:rPr lang="en-US" sz="16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['</a:t>
            </a:r>
            <a:r>
              <a:rPr lang="en-US" sz="16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point_y</a:t>
            </a:r>
            <a:r>
              <a:rPr lang="en-US" sz="16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']), index=['x', 'y'])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# </a:t>
            </a:r>
            <a:r>
              <a:rPr lang="en-US" sz="16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좌표</a:t>
            </a:r>
            <a:r>
              <a:rPr lang="en-US" sz="16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전환</a:t>
            </a:r>
            <a:r>
              <a:rPr lang="en-US" sz="16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함수</a:t>
            </a:r>
            <a:r>
              <a:rPr lang="en-US" sz="16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적용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df_area</a:t>
            </a:r>
            <a:r>
              <a:rPr lang="en-US" sz="16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[['x_w84', 'y_w84']] = </a:t>
            </a:r>
            <a:r>
              <a:rPr lang="en-US" sz="16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df_area.apply</a:t>
            </a:r>
            <a:r>
              <a:rPr lang="en-US" sz="16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(transform_utmk_to_w84, axis=1)</a:t>
            </a:r>
            <a:endParaRPr sz="16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/>
          <p:nvPr/>
        </p:nvSpPr>
        <p:spPr>
          <a:xfrm>
            <a:off x="4443220" y="2924750"/>
            <a:ext cx="351592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Ⅱ. </a:t>
            </a:r>
            <a:r>
              <a:rPr lang="en-US" sz="24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ell MT"/>
                <a:sym typeface="Bell MT"/>
              </a:rPr>
              <a:t>탐색적</a:t>
            </a:r>
            <a:r>
              <a:rPr lang="en-US" sz="24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ell MT"/>
                <a:sym typeface="Bell MT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ell MT"/>
                <a:sym typeface="Bell MT"/>
              </a:rPr>
              <a:t>데이터</a:t>
            </a:r>
            <a:r>
              <a:rPr lang="en-US" sz="24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ell MT"/>
                <a:sym typeface="Bell MT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ell MT"/>
                <a:sym typeface="Bell MT"/>
              </a:rPr>
              <a:t>분석</a:t>
            </a:r>
            <a:endParaRPr sz="24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66" name="Google Shape;66;p2"/>
          <p:cNvSpPr txBox="1"/>
          <p:nvPr/>
        </p:nvSpPr>
        <p:spPr>
          <a:xfrm>
            <a:off x="5029108" y="1037175"/>
            <a:ext cx="2167855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ell MT"/>
                <a:sym typeface="Bell MT"/>
              </a:rPr>
              <a:t>목  차</a:t>
            </a:r>
            <a:endParaRPr sz="40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ell MT"/>
              <a:sym typeface="Bell MT"/>
            </a:endParaRPr>
          </a:p>
        </p:txBody>
      </p:sp>
      <p:sp>
        <p:nvSpPr>
          <p:cNvPr id="67" name="Google Shape;67;p2"/>
          <p:cNvSpPr/>
          <p:nvPr/>
        </p:nvSpPr>
        <p:spPr>
          <a:xfrm>
            <a:off x="4808476" y="2163800"/>
            <a:ext cx="276430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Ⅰ. </a:t>
            </a:r>
            <a:r>
              <a:rPr lang="en-US" sz="24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프로젝트</a:t>
            </a:r>
            <a:r>
              <a:rPr lang="en-US" sz="24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개요</a:t>
            </a:r>
            <a:endParaRPr sz="24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68" name="Google Shape;68;p2"/>
          <p:cNvSpPr/>
          <p:nvPr/>
        </p:nvSpPr>
        <p:spPr>
          <a:xfrm>
            <a:off x="4784491" y="3743575"/>
            <a:ext cx="2623363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ell MT"/>
                <a:sym typeface="Bell MT"/>
              </a:rPr>
              <a:t>Ⅲ. </a:t>
            </a:r>
            <a:r>
              <a:rPr lang="en-US" sz="24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ell MT"/>
                <a:sym typeface="Bell MT"/>
              </a:rPr>
              <a:t>기계학습</a:t>
            </a:r>
            <a:r>
              <a:rPr lang="en-US" sz="24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ell MT"/>
                <a:sym typeface="Bell MT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ell MT"/>
                <a:sym typeface="Bell MT"/>
              </a:rPr>
              <a:t>분석</a:t>
            </a:r>
            <a:endParaRPr sz="24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69" name="Google Shape;69;p2"/>
          <p:cNvSpPr/>
          <p:nvPr/>
        </p:nvSpPr>
        <p:spPr>
          <a:xfrm>
            <a:off x="5119261" y="4601037"/>
            <a:ext cx="2038807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ell MT"/>
                <a:sym typeface="Bell MT"/>
              </a:rPr>
              <a:t>Ⅳ. </a:t>
            </a:r>
            <a:r>
              <a:rPr lang="en-US" sz="2400" b="1" dirty="0" err="1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ell MT"/>
                <a:sym typeface="Bell MT"/>
              </a:rPr>
              <a:t>향후</a:t>
            </a:r>
            <a:r>
              <a:rPr lang="en-US" sz="2400" b="1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ell MT"/>
                <a:sym typeface="Bell MT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ell MT"/>
                <a:sym typeface="Bell MT"/>
              </a:rPr>
              <a:t>계획</a:t>
            </a:r>
            <a:endParaRPr sz="24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18"/>
          <p:cNvPicPr preferRelativeResize="0"/>
          <p:nvPr/>
        </p:nvPicPr>
        <p:blipFill rotWithShape="1">
          <a:blip r:embed="rId3">
            <a:alphaModFix/>
          </a:blip>
          <a:srcRect r="5159" b="2313"/>
          <a:stretch/>
        </p:blipFill>
        <p:spPr>
          <a:xfrm>
            <a:off x="7457704" y="1213215"/>
            <a:ext cx="4459185" cy="55675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8" name="Google Shape;228;p18"/>
          <p:cNvCxnSpPr/>
          <p:nvPr/>
        </p:nvCxnSpPr>
        <p:spPr>
          <a:xfrm>
            <a:off x="1009403" y="1128155"/>
            <a:ext cx="10794670" cy="0"/>
          </a:xfrm>
          <a:prstGeom prst="straightConnector1">
            <a:avLst/>
          </a:prstGeom>
          <a:noFill/>
          <a:ln w="38100" cap="flat" cmpd="sng">
            <a:solidFill>
              <a:srgbClr val="B8E6DB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29" name="Google Shape;229;p18"/>
          <p:cNvSpPr txBox="1"/>
          <p:nvPr/>
        </p:nvSpPr>
        <p:spPr>
          <a:xfrm>
            <a:off x="1383476" y="297158"/>
            <a:ext cx="1015934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8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3. 탐색적 데이터 분석</a:t>
            </a:r>
            <a:r>
              <a:rPr lang="en-US" sz="40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– 위치 현황</a:t>
            </a: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0" name="Google Shape;230;p18"/>
          <p:cNvSpPr txBox="1"/>
          <p:nvPr/>
        </p:nvSpPr>
        <p:spPr>
          <a:xfrm>
            <a:off x="914401" y="1213214"/>
            <a:ext cx="10319657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3. 여행사 위치 분석</a:t>
            </a:r>
            <a:endParaRPr sz="32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서울에 위치한 여행사 수(8734개)가 압도적으로 많다.</a:t>
            </a: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경기도에 위치한 여행사 수(2498개)의 3.49배</a:t>
            </a:r>
            <a:endParaRPr sz="20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pic>
        <p:nvPicPr>
          <p:cNvPr id="231" name="Google Shape;231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8116" y="2511533"/>
            <a:ext cx="5915025" cy="40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6" name="Google Shape;236;p19"/>
          <p:cNvCxnSpPr/>
          <p:nvPr/>
        </p:nvCxnSpPr>
        <p:spPr>
          <a:xfrm>
            <a:off x="273132" y="1128155"/>
            <a:ext cx="11530941" cy="0"/>
          </a:xfrm>
          <a:prstGeom prst="straightConnector1">
            <a:avLst/>
          </a:prstGeom>
          <a:noFill/>
          <a:ln w="38100" cap="flat" cmpd="sng">
            <a:solidFill>
              <a:srgbClr val="B8E6DB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37" name="Google Shape;237;p19"/>
          <p:cNvSpPr txBox="1"/>
          <p:nvPr/>
        </p:nvSpPr>
        <p:spPr>
          <a:xfrm>
            <a:off x="457199" y="202150"/>
            <a:ext cx="107808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4. </a:t>
            </a:r>
            <a:r>
              <a:rPr lang="en-US" sz="48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탐색적</a:t>
            </a:r>
            <a:r>
              <a:rPr lang="en-US" sz="4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48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데이터</a:t>
            </a:r>
            <a:r>
              <a:rPr lang="en-US" sz="4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48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분석</a:t>
            </a:r>
            <a:r>
              <a:rPr lang="en-US" sz="40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– </a:t>
            </a:r>
            <a:r>
              <a:rPr lang="en-US" sz="48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결론</a:t>
            </a:r>
            <a:endParaRPr sz="48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238" name="Google Shape;238;p19"/>
          <p:cNvSpPr txBox="1"/>
          <p:nvPr/>
        </p:nvSpPr>
        <p:spPr>
          <a:xfrm>
            <a:off x="570017" y="1377537"/>
            <a:ext cx="10972800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ko-KR" altLang="en-US" sz="200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▶ </a:t>
            </a:r>
            <a:r>
              <a:rPr lang="en-US" sz="2000" dirty="0" err="1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신규</a:t>
            </a:r>
            <a:r>
              <a:rPr lang="en-US" sz="200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여행사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인허가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신청은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경제위기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상황에서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급격히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감소한다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.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marR="0" lvl="0" indent="-158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lvl="0">
              <a:buClr>
                <a:schemeClr val="dk1"/>
              </a:buClr>
              <a:buSzPts val="2000"/>
            </a:pPr>
            <a:r>
              <a:rPr lang="ko-KR" alt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▶ </a:t>
            </a:r>
            <a:r>
              <a:rPr lang="en-US" sz="200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2020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년까지 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폐업하는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여행사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수가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꾸준히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증가하고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있다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. 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marR="0" lvl="0" indent="-158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lvl="0">
              <a:buClr>
                <a:schemeClr val="dk1"/>
              </a:buClr>
              <a:buSzPts val="2000"/>
            </a:pPr>
            <a:r>
              <a:rPr lang="ko-KR" alt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▶ </a:t>
            </a:r>
            <a:r>
              <a:rPr lang="en-US" sz="2000" dirty="0" err="1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코로나</a:t>
            </a:r>
            <a:r>
              <a:rPr lang="en-US" sz="200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19의 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영향으로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2020년, 2021년에는 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휴업한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여행사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수가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급격히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증가했다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.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marR="0" lvl="0" indent="-158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lvl="0">
              <a:buClr>
                <a:schemeClr val="dk1"/>
              </a:buClr>
              <a:buSzPts val="2000"/>
            </a:pPr>
            <a:r>
              <a:rPr lang="ko-KR" alt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▶ </a:t>
            </a:r>
            <a:r>
              <a:rPr lang="en-US" sz="2000" dirty="0" err="1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여행사의</a:t>
            </a:r>
            <a:r>
              <a:rPr lang="en-US" sz="200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평균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영업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연수는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7년 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정도이지만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,    2년 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정도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영업하는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여행사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수가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가장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많았다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.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lvl="0">
              <a:buClr>
                <a:schemeClr val="dk1"/>
              </a:buClr>
              <a:buSzPts val="2000"/>
            </a:pPr>
            <a:r>
              <a:rPr lang="ko-KR" alt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▶ </a:t>
            </a:r>
            <a:r>
              <a:rPr lang="en-US" sz="2000" dirty="0" err="1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여행사의</a:t>
            </a:r>
            <a:r>
              <a:rPr lang="en-US" sz="200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위치는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서울이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8734개로 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경기도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2498개의 3.49배로 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압도적으로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많다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.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marR="0" lvl="0" indent="-158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fdc30bd413_0_40"/>
          <p:cNvSpPr/>
          <p:nvPr/>
        </p:nvSpPr>
        <p:spPr>
          <a:xfrm>
            <a:off x="4518581" y="1628825"/>
            <a:ext cx="3157229" cy="446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19100" algn="l" rtl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AutoNum type="arabicPeriod"/>
            </a:pP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데이터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개요</a:t>
            </a:r>
            <a:endParaRPr sz="24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457200" marR="0" lvl="0" indent="-419100" algn="l" rtl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AutoNum type="arabicPeriod"/>
            </a:pP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데이터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전처리</a:t>
            </a:r>
            <a:endParaRPr sz="24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457200" marR="0" lvl="0" indent="-419100" algn="l" rtl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AutoNum type="arabicPeriod"/>
            </a:pP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기계학습</a:t>
            </a:r>
            <a:endParaRPr sz="24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914400" marR="0" lvl="0" indent="-381000" algn="l" rtl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AutoNum type="arabicParenR"/>
            </a:pP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로지스틱회귀분석</a:t>
            </a:r>
            <a:endParaRPr sz="20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914400" marR="0" lvl="0" indent="-381000" algn="l" rtl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AutoNum type="arabicParenR"/>
            </a:pP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의사결정나무</a:t>
            </a:r>
            <a:endParaRPr sz="20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914400" marR="0" lvl="0" indent="-381000" algn="l" rtl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AutoNum type="arabicParenR"/>
            </a:pP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랜덤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포레스트</a:t>
            </a:r>
            <a:endParaRPr sz="20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914400" marR="0" lvl="0" indent="-381000" algn="l" rtl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AutoNum type="arabicParenR"/>
            </a:pP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KNN</a:t>
            </a:r>
            <a:endParaRPr sz="20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914400" marR="0" lvl="0" indent="-381000" algn="l" rtl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AutoNum type="arabicParenR"/>
            </a:pP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SVM</a:t>
            </a:r>
            <a:endParaRPr sz="20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914400" marR="0" lvl="0" indent="-381000" algn="l" rtl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AutoNum type="arabicParenR"/>
            </a:pP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ANN</a:t>
            </a:r>
            <a:endParaRPr sz="20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914400" marR="0" lvl="0" indent="-381000" algn="l" rtl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AutoNum type="arabicParenR"/>
            </a:pP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keras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신경망</a:t>
            </a:r>
            <a:endParaRPr sz="20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38100" marR="0" lvl="0" algn="l" rtl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</a:pPr>
            <a:r>
              <a:rPr lang="en-US" sz="240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4. </a:t>
            </a:r>
            <a:r>
              <a:rPr lang="en-US" sz="2400" dirty="0" err="1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결론</a:t>
            </a:r>
            <a:endParaRPr sz="24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244" name="Google Shape;244;gfdc30bd413_0_40"/>
          <p:cNvSpPr/>
          <p:nvPr/>
        </p:nvSpPr>
        <p:spPr>
          <a:xfrm>
            <a:off x="3761911" y="812414"/>
            <a:ext cx="4673750" cy="7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ell MT"/>
                <a:sym typeface="Bell MT"/>
              </a:rPr>
              <a:t>Ⅲ. </a:t>
            </a:r>
            <a:r>
              <a:rPr lang="en-US" sz="44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ell MT"/>
                <a:sym typeface="Bell MT"/>
              </a:rPr>
              <a:t>기계학습</a:t>
            </a:r>
            <a:r>
              <a:rPr lang="en-US" sz="44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ell MT"/>
                <a:sym typeface="Bell MT"/>
              </a:rPr>
              <a:t> </a:t>
            </a:r>
            <a:r>
              <a:rPr lang="en-US" sz="44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ell MT"/>
                <a:sym typeface="Bell MT"/>
              </a:rPr>
              <a:t>분석</a:t>
            </a:r>
            <a:endParaRPr sz="44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" name="Google Shape;250;gfdc30bd413_0_56"/>
          <p:cNvCxnSpPr/>
          <p:nvPr/>
        </p:nvCxnSpPr>
        <p:spPr>
          <a:xfrm>
            <a:off x="1009403" y="1128155"/>
            <a:ext cx="10794600" cy="0"/>
          </a:xfrm>
          <a:prstGeom prst="straightConnector1">
            <a:avLst/>
          </a:prstGeom>
          <a:noFill/>
          <a:ln w="38100" cap="flat" cmpd="sng">
            <a:solidFill>
              <a:srgbClr val="B8E6DB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51" name="Google Shape;251;gfdc30bd413_0_56"/>
          <p:cNvSpPr txBox="1"/>
          <p:nvPr/>
        </p:nvSpPr>
        <p:spPr>
          <a:xfrm>
            <a:off x="1009403" y="1412887"/>
            <a:ext cx="10319700" cy="526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1. </a:t>
            </a:r>
            <a:r>
              <a:rPr lang="en-US" sz="32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전국</a:t>
            </a: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지자체의</a:t>
            </a: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‘</a:t>
            </a:r>
            <a:r>
              <a:rPr lang="en-US" sz="32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국내외여행업</a:t>
            </a: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’ </a:t>
            </a:r>
            <a:r>
              <a:rPr lang="en-US" sz="32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인허가</a:t>
            </a: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데이터</a:t>
            </a:r>
            <a:endParaRPr sz="32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2. 코로나19 </a:t>
            </a:r>
            <a:r>
              <a:rPr lang="en-US" sz="3200" dirty="0" err="1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시도별발생동향</a:t>
            </a:r>
            <a:r>
              <a:rPr lang="en-US" sz="320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- </a:t>
            </a:r>
            <a:r>
              <a:rPr lang="en-US" sz="3000" dirty="0" err="1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확진환자</a:t>
            </a:r>
            <a:r>
              <a:rPr lang="en-US" sz="300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3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정보</a:t>
            </a:r>
            <a:endParaRPr sz="30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- </a:t>
            </a:r>
            <a:r>
              <a:rPr lang="ko-KR" altLang="en-US" sz="240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출처 </a:t>
            </a:r>
            <a:r>
              <a:rPr lang="en-US" altLang="ko-KR" sz="240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: </a:t>
            </a:r>
            <a:r>
              <a:rPr lang="ko-KR" altLang="en-US" sz="240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보건복지부 코로나바이러스감염증</a:t>
            </a:r>
            <a:r>
              <a:rPr lang="en-US" altLang="ko-KR" sz="240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-19</a:t>
            </a:r>
            <a:endParaRPr lang="en-US" sz="2400" dirty="0" smtClean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http://ncov.mohw.go.kr/bdBoardList_Real.do?brdId=1&amp;brdGubun=13&amp;ncvContSeq=&amp;contSeq=&amp;board_id=&amp;gubun=</a:t>
            </a:r>
            <a:endParaRPr sz="2000" dirty="0" smtClean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114300"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altLang="ko-KR" sz="180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※ </a:t>
            </a:r>
            <a:r>
              <a:rPr lang="en-US" sz="1800" dirty="0" err="1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발생률</a:t>
            </a:r>
            <a:r>
              <a:rPr lang="en-US" sz="180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: </a:t>
            </a:r>
            <a:r>
              <a:rPr lang="en-US" sz="18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인구</a:t>
            </a:r>
            <a:r>
              <a:rPr lang="en-US" sz="1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10만 </a:t>
            </a:r>
            <a:r>
              <a:rPr lang="en-US" sz="18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명당</a:t>
            </a:r>
            <a:r>
              <a:rPr lang="en-US" sz="1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(</a:t>
            </a:r>
            <a:r>
              <a:rPr lang="en-US" sz="18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지역별</a:t>
            </a:r>
            <a:r>
              <a:rPr lang="en-US" sz="1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인구</a:t>
            </a:r>
            <a:r>
              <a:rPr lang="en-US" sz="1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출처</a:t>
            </a:r>
            <a:r>
              <a:rPr lang="en-US" sz="1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: </a:t>
            </a:r>
            <a:r>
              <a:rPr lang="en-US" sz="18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행정안전부</a:t>
            </a:r>
            <a:r>
              <a:rPr lang="en-US" sz="1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주민등록인구현황</a:t>
            </a:r>
            <a:r>
              <a:rPr lang="en-US" sz="1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(’21.12월 </a:t>
            </a:r>
            <a:r>
              <a:rPr lang="en-US" sz="18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기준</a:t>
            </a:r>
            <a:r>
              <a:rPr lang="en-US" sz="1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))</a:t>
            </a:r>
            <a:endParaRPr sz="18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3. </a:t>
            </a:r>
            <a:r>
              <a:rPr lang="en-US" sz="32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시도별</a:t>
            </a: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인구수</a:t>
            </a: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endParaRPr sz="32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914400" marR="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Char char="-"/>
            </a:pP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출처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: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행정안전부-주민등록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인구통계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endParaRPr sz="24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    		 https://jumin.mois.go.kr/index.jsp</a:t>
            </a:r>
            <a:endParaRPr sz="18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endParaRPr sz="18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252" name="Google Shape;252;gfdc30bd413_0_56"/>
          <p:cNvSpPr txBox="1"/>
          <p:nvPr/>
        </p:nvSpPr>
        <p:spPr>
          <a:xfrm>
            <a:off x="1383475" y="297158"/>
            <a:ext cx="9969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1. </a:t>
            </a:r>
            <a:r>
              <a:rPr lang="en-US" sz="48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데이터</a:t>
            </a:r>
            <a:r>
              <a:rPr lang="en-US" sz="4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48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개요</a:t>
            </a:r>
            <a:r>
              <a:rPr lang="en-US" sz="4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endParaRPr sz="40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8" name="Google Shape;258;gfdc30bd413_0_63"/>
          <p:cNvCxnSpPr/>
          <p:nvPr/>
        </p:nvCxnSpPr>
        <p:spPr>
          <a:xfrm>
            <a:off x="1009403" y="1128155"/>
            <a:ext cx="10794600" cy="0"/>
          </a:xfrm>
          <a:prstGeom prst="straightConnector1">
            <a:avLst/>
          </a:prstGeom>
          <a:noFill/>
          <a:ln w="38100" cap="flat" cmpd="sng">
            <a:solidFill>
              <a:srgbClr val="B8E6DB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59" name="Google Shape;259;gfdc30bd413_0_63"/>
          <p:cNvSpPr txBox="1"/>
          <p:nvPr/>
        </p:nvSpPr>
        <p:spPr>
          <a:xfrm>
            <a:off x="1009403" y="1232573"/>
            <a:ext cx="10319700" cy="317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81000" algn="l" rtl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AutoNum type="arabicPeriod"/>
            </a:pP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‘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국내외여행업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인허가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’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데이터의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소재지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정보를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기준으로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40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‘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코로나19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시도별발생동향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’, ‘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시도별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인구수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’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조인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  </a:t>
            </a:r>
            <a:endParaRPr sz="24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457200" marR="0" lvl="0" indent="-381000" algn="l" rtl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AutoNum type="arabicPeriod"/>
            </a:pP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자본금이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0인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필드는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평균값으로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대체</a:t>
            </a:r>
            <a:endParaRPr sz="24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457200" marR="0" lvl="0" indent="-381000" algn="l" rtl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AutoNum type="arabicPeriod"/>
            </a:pP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분석에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필요한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컬럼과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영업상태가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 ‘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영업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’ , ‘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폐업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’ 인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데이터만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추출</a:t>
            </a:r>
            <a:endParaRPr sz="24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457200" marR="0" lvl="0" indent="-381000" algn="l" rtl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AutoNum type="arabicPeriod"/>
            </a:pP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파생변수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result를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추가하고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영업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=0 ,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폐업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=1 의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분류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데이터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추가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endParaRPr sz="24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457200" marR="0" lvl="0" indent="-381000" algn="l" rtl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AutoNum type="arabicPeriod"/>
            </a:pP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언더샘플링</a:t>
            </a:r>
            <a:endParaRPr sz="28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260" name="Google Shape;260;gfdc30bd413_0_63"/>
          <p:cNvSpPr txBox="1"/>
          <p:nvPr/>
        </p:nvSpPr>
        <p:spPr>
          <a:xfrm>
            <a:off x="1383475" y="297158"/>
            <a:ext cx="9969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2. </a:t>
            </a:r>
            <a:r>
              <a:rPr lang="en-US" sz="48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데이터</a:t>
            </a:r>
            <a:r>
              <a:rPr lang="en-US" sz="4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48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전처리</a:t>
            </a:r>
            <a:r>
              <a:rPr lang="en-US" sz="4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endParaRPr sz="40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pic>
        <p:nvPicPr>
          <p:cNvPr id="261" name="Google Shape;261;gfdc30bd413_0_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77" y="4693330"/>
            <a:ext cx="11195926" cy="1897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7" name="Google Shape;267;gfdc30bd413_0_70"/>
          <p:cNvCxnSpPr/>
          <p:nvPr/>
        </p:nvCxnSpPr>
        <p:spPr>
          <a:xfrm>
            <a:off x="1009403" y="1128155"/>
            <a:ext cx="10794600" cy="0"/>
          </a:xfrm>
          <a:prstGeom prst="straightConnector1">
            <a:avLst/>
          </a:prstGeom>
          <a:noFill/>
          <a:ln w="38100" cap="flat" cmpd="sng">
            <a:solidFill>
              <a:srgbClr val="B8E6DB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68" name="Google Shape;268;gfdc30bd413_0_70"/>
          <p:cNvSpPr txBox="1"/>
          <p:nvPr/>
        </p:nvSpPr>
        <p:spPr>
          <a:xfrm>
            <a:off x="1009400" y="1505350"/>
            <a:ext cx="5618100" cy="336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19100" algn="l" rtl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AutoNum type="arabicPeriod"/>
            </a:pPr>
            <a:r>
              <a:rPr lang="en-US" sz="32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모델</a:t>
            </a: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요약</a:t>
            </a: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endParaRPr sz="32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 1)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모델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설명력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: 15.6%</a:t>
            </a:r>
            <a:endParaRPr sz="24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 2)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유의하지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않은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변수</a:t>
            </a:r>
            <a:endParaRPr sz="24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457200" marR="0" lvl="0" indent="0" algn="l" rtl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: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좌표정보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(x), capital</a:t>
            </a:r>
            <a:endParaRPr sz="24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 3)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상관관계가</a:t>
            </a:r>
            <a:r>
              <a:rPr lang="en-US" sz="2400" dirty="0">
                <a:solidFill>
                  <a:schemeClr val="dk1"/>
                </a:solidFill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있는</a:t>
            </a:r>
            <a:r>
              <a:rPr lang="en-US" sz="2400" dirty="0">
                <a:solidFill>
                  <a:schemeClr val="dk1"/>
                </a:solidFill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변수</a:t>
            </a:r>
            <a:r>
              <a:rPr lang="en-US" sz="2400" dirty="0">
                <a:solidFill>
                  <a:schemeClr val="dk1"/>
                </a:solidFill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: </a:t>
            </a:r>
            <a:endParaRPr sz="2400" dirty="0">
              <a:solidFill>
                <a:schemeClr val="dk1"/>
              </a:solidFill>
              <a:highlight>
                <a:srgbClr val="FFFFFE"/>
              </a:highlight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    :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국외영업</a:t>
            </a:r>
            <a:r>
              <a:rPr lang="en-US" sz="2400" dirty="0">
                <a:solidFill>
                  <a:schemeClr val="dk1"/>
                </a:solidFill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(-2.8) ,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사망률</a:t>
            </a:r>
            <a:r>
              <a:rPr lang="en-US" sz="2400" dirty="0">
                <a:solidFill>
                  <a:schemeClr val="dk1"/>
                </a:solidFill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(+243.5)</a:t>
            </a:r>
            <a:endParaRPr sz="2400" dirty="0">
              <a:solidFill>
                <a:schemeClr val="dk1"/>
              </a:solidFill>
              <a:highlight>
                <a:srgbClr val="FFFFFE"/>
              </a:highlight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269" name="Google Shape;269;gfdc30bd413_0_70"/>
          <p:cNvSpPr txBox="1"/>
          <p:nvPr/>
        </p:nvSpPr>
        <p:spPr>
          <a:xfrm>
            <a:off x="1383475" y="297158"/>
            <a:ext cx="9969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3. 기계학습 - 1)로지스틱 회귀분석  </a:t>
            </a:r>
            <a:endParaRPr sz="4000" b="1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pic>
        <p:nvPicPr>
          <p:cNvPr id="270" name="Google Shape;270;gfdc30bd413_0_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4950" y="1505350"/>
            <a:ext cx="5408925" cy="4349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1" name="Google Shape;271;gfdc30bd413_0_70"/>
          <p:cNvCxnSpPr/>
          <p:nvPr/>
        </p:nvCxnSpPr>
        <p:spPr>
          <a:xfrm rot="10800000" flipH="1">
            <a:off x="9205975" y="1805150"/>
            <a:ext cx="2146800" cy="10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2" name="Google Shape;272;gfdc30bd413_0_70"/>
          <p:cNvCxnSpPr/>
          <p:nvPr/>
        </p:nvCxnSpPr>
        <p:spPr>
          <a:xfrm rot="10800000" flipH="1">
            <a:off x="6304425" y="4019625"/>
            <a:ext cx="1072200" cy="8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3" name="Google Shape;273;gfdc30bd413_0_70"/>
          <p:cNvCxnSpPr/>
          <p:nvPr/>
        </p:nvCxnSpPr>
        <p:spPr>
          <a:xfrm rot="10800000" flipH="1">
            <a:off x="6304425" y="5756875"/>
            <a:ext cx="1072200" cy="8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4" name="Google Shape;274;gfdc30bd413_0_70"/>
          <p:cNvCxnSpPr/>
          <p:nvPr/>
        </p:nvCxnSpPr>
        <p:spPr>
          <a:xfrm rot="10800000" flipH="1">
            <a:off x="9276225" y="4019625"/>
            <a:ext cx="722700" cy="8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5" name="Google Shape;275;gfdc30bd413_0_70"/>
          <p:cNvCxnSpPr/>
          <p:nvPr/>
        </p:nvCxnSpPr>
        <p:spPr>
          <a:xfrm rot="10800000" flipH="1">
            <a:off x="9200025" y="5772225"/>
            <a:ext cx="722700" cy="8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1" name="Google Shape;281;gfdc30bd413_0_77"/>
          <p:cNvCxnSpPr/>
          <p:nvPr/>
        </p:nvCxnSpPr>
        <p:spPr>
          <a:xfrm>
            <a:off x="1009403" y="1128155"/>
            <a:ext cx="10794600" cy="0"/>
          </a:xfrm>
          <a:prstGeom prst="straightConnector1">
            <a:avLst/>
          </a:prstGeom>
          <a:noFill/>
          <a:ln w="38100" cap="flat" cmpd="sng">
            <a:solidFill>
              <a:srgbClr val="B8E6DB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82" name="Google Shape;282;gfdc30bd413_0_77"/>
          <p:cNvSpPr txBox="1"/>
          <p:nvPr/>
        </p:nvSpPr>
        <p:spPr>
          <a:xfrm>
            <a:off x="1208275" y="3392075"/>
            <a:ext cx="47853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3.</a:t>
            </a:r>
            <a:r>
              <a:rPr lang="en-US" sz="3200" dirty="0">
                <a:solidFill>
                  <a:schemeClr val="dk1"/>
                </a:solidFill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confusion matrix </a:t>
            </a:r>
            <a:r>
              <a:rPr lang="en-US" sz="3200" dirty="0" err="1">
                <a:solidFill>
                  <a:schemeClr val="dk1"/>
                </a:solidFill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출력</a:t>
            </a:r>
            <a:endParaRPr sz="3200" dirty="0">
              <a:solidFill>
                <a:schemeClr val="dk1"/>
              </a:solidFill>
              <a:highlight>
                <a:srgbClr val="FFFFFE"/>
              </a:highlight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dk1"/>
              </a:solidFill>
              <a:highlight>
                <a:srgbClr val="FFFFFE"/>
              </a:highlight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endParaRPr sz="32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283" name="Google Shape;283;gfdc30bd413_0_77"/>
          <p:cNvSpPr txBox="1"/>
          <p:nvPr/>
        </p:nvSpPr>
        <p:spPr>
          <a:xfrm>
            <a:off x="1383475" y="297158"/>
            <a:ext cx="9969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3. 기계학습 - 1)로지스틱 회귀분석  </a:t>
            </a:r>
            <a:endParaRPr sz="4000" b="1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pic>
        <p:nvPicPr>
          <p:cNvPr id="284" name="Google Shape;284;gfdc30bd413_0_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5963" y="1577425"/>
            <a:ext cx="4524375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gfdc30bd413_0_77"/>
          <p:cNvSpPr txBox="1"/>
          <p:nvPr/>
        </p:nvSpPr>
        <p:spPr>
          <a:xfrm>
            <a:off x="1208275" y="1391950"/>
            <a:ext cx="5361600" cy="13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2.</a:t>
            </a:r>
            <a:r>
              <a:rPr lang="en-US" sz="3200" dirty="0">
                <a:solidFill>
                  <a:schemeClr val="dk1"/>
                </a:solidFill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3200" dirty="0" err="1">
                <a:solidFill>
                  <a:schemeClr val="dk1"/>
                </a:solidFill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모델</a:t>
            </a:r>
            <a:r>
              <a:rPr lang="en-US" sz="3200" dirty="0">
                <a:solidFill>
                  <a:schemeClr val="dk1"/>
                </a:solidFill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3200" dirty="0" err="1">
                <a:solidFill>
                  <a:schemeClr val="dk1"/>
                </a:solidFill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정확도</a:t>
            </a:r>
            <a:endParaRPr sz="3200" dirty="0">
              <a:solidFill>
                <a:schemeClr val="dk1"/>
              </a:solidFill>
              <a:highlight>
                <a:srgbClr val="FFFFFE"/>
              </a:highlight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Char char="-"/>
            </a:pPr>
            <a:r>
              <a:rPr lang="en-US" sz="2400" dirty="0" err="1">
                <a:solidFill>
                  <a:schemeClr val="dk1"/>
                </a:solidFill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학습용</a:t>
            </a:r>
            <a:r>
              <a:rPr lang="en-US" sz="2400" dirty="0">
                <a:solidFill>
                  <a:schemeClr val="dk1"/>
                </a:solidFill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: 0.6914685525127896</a:t>
            </a:r>
            <a:endParaRPr sz="2400" dirty="0">
              <a:solidFill>
                <a:schemeClr val="dk1"/>
              </a:solidFill>
              <a:highlight>
                <a:srgbClr val="FFFFFE"/>
              </a:highlight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Char char="-"/>
            </a:pPr>
            <a:r>
              <a:rPr lang="en-US" sz="2400" dirty="0" err="1">
                <a:solidFill>
                  <a:schemeClr val="dk1"/>
                </a:solidFill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검증용</a:t>
            </a:r>
            <a:r>
              <a:rPr lang="en-US" sz="2400" dirty="0">
                <a:solidFill>
                  <a:schemeClr val="dk1"/>
                </a:solidFill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: 0.6985559566787004</a:t>
            </a:r>
            <a:endParaRPr sz="2400" dirty="0">
              <a:solidFill>
                <a:schemeClr val="dk1"/>
              </a:solidFill>
              <a:highlight>
                <a:srgbClr val="FFFFFE"/>
              </a:highlight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dk1"/>
              </a:solidFill>
              <a:highlight>
                <a:srgbClr val="FFFFFE"/>
              </a:highlight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endParaRPr sz="18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pic>
        <p:nvPicPr>
          <p:cNvPr id="286" name="Google Shape;286;gfdc30bd413_0_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8144" y="3392075"/>
            <a:ext cx="4414810" cy="346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2" name="Google Shape;292;gfdc30bd413_0_84"/>
          <p:cNvCxnSpPr/>
          <p:nvPr/>
        </p:nvCxnSpPr>
        <p:spPr>
          <a:xfrm>
            <a:off x="1009403" y="1128155"/>
            <a:ext cx="10794600" cy="0"/>
          </a:xfrm>
          <a:prstGeom prst="straightConnector1">
            <a:avLst/>
          </a:prstGeom>
          <a:noFill/>
          <a:ln w="38100" cap="flat" cmpd="sng">
            <a:solidFill>
              <a:srgbClr val="B8E6DB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93" name="Google Shape;293;gfdc30bd413_0_84"/>
          <p:cNvSpPr txBox="1"/>
          <p:nvPr/>
        </p:nvSpPr>
        <p:spPr>
          <a:xfrm>
            <a:off x="1009403" y="1412887"/>
            <a:ext cx="103197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1.GridSearchCV 를 </a:t>
            </a:r>
            <a:r>
              <a:rPr lang="en-US" sz="32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사용해서</a:t>
            </a: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최적의</a:t>
            </a: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파라미터</a:t>
            </a: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찾기</a:t>
            </a:r>
            <a:endParaRPr sz="32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endParaRPr sz="18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 - </a:t>
            </a:r>
            <a:r>
              <a:rPr lang="en-US" sz="3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최적의</a:t>
            </a:r>
            <a:r>
              <a:rPr lang="en-US" sz="3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3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파라미터</a:t>
            </a:r>
            <a:r>
              <a:rPr lang="en-US" sz="3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( </a:t>
            </a:r>
            <a:r>
              <a:rPr lang="en-US" sz="3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gcv.best_params</a:t>
            </a:r>
            <a:r>
              <a:rPr lang="en-US" sz="3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_ )</a:t>
            </a:r>
            <a:endParaRPr sz="30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 	 </a:t>
            </a:r>
            <a:r>
              <a:rPr lang="en-US" sz="300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criterion :  </a:t>
            </a:r>
            <a:r>
              <a:rPr lang="en-US" sz="3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'</a:t>
            </a:r>
            <a:r>
              <a:rPr lang="en-US" sz="30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gini</a:t>
            </a:r>
            <a:r>
              <a:rPr lang="en-US" sz="3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', </a:t>
            </a:r>
            <a:endParaRPr sz="30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 	 </a:t>
            </a:r>
            <a:r>
              <a:rPr lang="en-US" sz="3000" dirty="0" err="1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max_depth</a:t>
            </a:r>
            <a:r>
              <a:rPr lang="en-US" sz="300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:  </a:t>
            </a:r>
            <a:r>
              <a:rPr lang="en-US" sz="30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3</a:t>
            </a:r>
            <a:r>
              <a:rPr lang="en-US" sz="3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, </a:t>
            </a:r>
            <a:endParaRPr sz="30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 	 </a:t>
            </a:r>
            <a:r>
              <a:rPr lang="en-US" sz="3000" dirty="0" err="1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max_leaf_nodes</a:t>
            </a:r>
            <a:r>
              <a:rPr lang="en-US" sz="300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:  </a:t>
            </a:r>
            <a:r>
              <a:rPr lang="en-US" sz="30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4</a:t>
            </a:r>
            <a:r>
              <a:rPr lang="en-US" sz="3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, </a:t>
            </a:r>
            <a:endParaRPr sz="30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 	 </a:t>
            </a:r>
            <a:r>
              <a:rPr lang="en-US" sz="3000" dirty="0" err="1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min_samples_split</a:t>
            </a:r>
            <a:r>
              <a:rPr lang="en-US" sz="300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:</a:t>
            </a:r>
            <a:r>
              <a:rPr lang="en-US" sz="3000" b="1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 2</a:t>
            </a:r>
            <a:endParaRPr sz="30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294" name="Google Shape;294;gfdc30bd413_0_84"/>
          <p:cNvSpPr txBox="1"/>
          <p:nvPr/>
        </p:nvSpPr>
        <p:spPr>
          <a:xfrm>
            <a:off x="1383475" y="297158"/>
            <a:ext cx="9969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3. </a:t>
            </a:r>
            <a:r>
              <a:rPr lang="en-US" sz="48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기계학습</a:t>
            </a:r>
            <a:r>
              <a:rPr lang="en-US" sz="4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- 2)</a:t>
            </a:r>
            <a:r>
              <a:rPr lang="en-US" sz="48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의사결정나무</a:t>
            </a:r>
            <a:r>
              <a:rPr lang="en-US" sz="4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 </a:t>
            </a:r>
            <a:endParaRPr sz="40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0" name="Google Shape;300;gfdc30bd413_0_91"/>
          <p:cNvCxnSpPr/>
          <p:nvPr/>
        </p:nvCxnSpPr>
        <p:spPr>
          <a:xfrm>
            <a:off x="1009403" y="1128155"/>
            <a:ext cx="10794600" cy="0"/>
          </a:xfrm>
          <a:prstGeom prst="straightConnector1">
            <a:avLst/>
          </a:prstGeom>
          <a:noFill/>
          <a:ln w="38100" cap="flat" cmpd="sng">
            <a:solidFill>
              <a:srgbClr val="B8E6DB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01" name="Google Shape;301;gfdc30bd413_0_91"/>
          <p:cNvSpPr txBox="1"/>
          <p:nvPr/>
        </p:nvSpPr>
        <p:spPr>
          <a:xfrm>
            <a:off x="1009400" y="1412877"/>
            <a:ext cx="10319700" cy="14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2. </a:t>
            </a:r>
            <a:r>
              <a:rPr lang="en-US" sz="32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최적의</a:t>
            </a: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파라미터로</a:t>
            </a: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학습한</a:t>
            </a: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모델</a:t>
            </a: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정확도</a:t>
            </a:r>
            <a:endParaRPr sz="32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457200" lvl="1" indent="-381000">
              <a:buClr>
                <a:srgbClr val="212121"/>
              </a:buClr>
              <a:buSzPts val="2400"/>
              <a:buFont typeface="Malgun Gothic"/>
              <a:buChar char="-"/>
            </a:pPr>
            <a:r>
              <a:rPr lang="en-US" sz="2400" dirty="0" err="1">
                <a:solidFill>
                  <a:srgbClr val="212121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학습용</a:t>
            </a:r>
            <a:r>
              <a:rPr lang="en-US" sz="2400" dirty="0">
                <a:solidFill>
                  <a:srgbClr val="212121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: 0.8185374661450496</a:t>
            </a:r>
            <a:endParaRPr sz="2400" dirty="0">
              <a:solidFill>
                <a:srgbClr val="212121"/>
              </a:solidFill>
              <a:highlight>
                <a:srgbClr val="FFFFFF"/>
              </a:highlight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457200" lvl="1" indent="-381000">
              <a:buClr>
                <a:srgbClr val="212121"/>
              </a:buClr>
              <a:buSzPts val="2400"/>
              <a:buFont typeface="Malgun Gothic"/>
              <a:buChar char="-"/>
            </a:pPr>
            <a:r>
              <a:rPr lang="en-US" sz="2400" dirty="0" err="1">
                <a:solidFill>
                  <a:srgbClr val="212121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검증용</a:t>
            </a:r>
            <a:r>
              <a:rPr lang="en-US" sz="2400" dirty="0">
                <a:solidFill>
                  <a:srgbClr val="212121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: 0.8249097472924187</a:t>
            </a:r>
            <a:endParaRPr sz="24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endParaRPr sz="18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pic>
        <p:nvPicPr>
          <p:cNvPr id="302" name="Google Shape;302;gfdc30bd413_0_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7138" y="3056980"/>
            <a:ext cx="7121746" cy="3749503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gfdc30bd413_0_91"/>
          <p:cNvSpPr txBox="1"/>
          <p:nvPr/>
        </p:nvSpPr>
        <p:spPr>
          <a:xfrm>
            <a:off x="1383475" y="297158"/>
            <a:ext cx="9969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3. </a:t>
            </a:r>
            <a:r>
              <a:rPr lang="en-US" sz="48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기계학습</a:t>
            </a:r>
            <a:r>
              <a:rPr lang="en-US" sz="4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- 2)</a:t>
            </a:r>
            <a:r>
              <a:rPr lang="en-US" sz="48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의사결정나무</a:t>
            </a:r>
            <a:r>
              <a:rPr lang="en-US" sz="4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 </a:t>
            </a:r>
            <a:endParaRPr sz="40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9" name="Google Shape;309;gfdc30bd413_0_98"/>
          <p:cNvCxnSpPr/>
          <p:nvPr/>
        </p:nvCxnSpPr>
        <p:spPr>
          <a:xfrm>
            <a:off x="1009403" y="1128155"/>
            <a:ext cx="10794600" cy="0"/>
          </a:xfrm>
          <a:prstGeom prst="straightConnector1">
            <a:avLst/>
          </a:prstGeom>
          <a:noFill/>
          <a:ln w="38100" cap="flat" cmpd="sng">
            <a:solidFill>
              <a:srgbClr val="B8E6DB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10" name="Google Shape;310;gfdc30bd413_0_98"/>
          <p:cNvSpPr txBox="1"/>
          <p:nvPr/>
        </p:nvSpPr>
        <p:spPr>
          <a:xfrm>
            <a:off x="1383475" y="297158"/>
            <a:ext cx="9969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3. 기계학습 - 3)랜덤포레스트  </a:t>
            </a:r>
            <a:endParaRPr sz="4000" b="1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11" name="Google Shape;311;gfdc30bd413_0_98"/>
          <p:cNvSpPr txBox="1"/>
          <p:nvPr/>
        </p:nvSpPr>
        <p:spPr>
          <a:xfrm>
            <a:off x="1009403" y="1412887"/>
            <a:ext cx="10319700" cy="31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1.GridSearchCV 를 </a:t>
            </a:r>
            <a:r>
              <a:rPr lang="en-US" sz="32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사용해서</a:t>
            </a: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최적의</a:t>
            </a: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파라미터</a:t>
            </a: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찾기</a:t>
            </a:r>
            <a:endParaRPr sz="32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endParaRPr sz="18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 - </a:t>
            </a:r>
            <a:r>
              <a:rPr lang="en-US" sz="28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최적의</a:t>
            </a:r>
            <a:r>
              <a:rPr lang="en-US" sz="2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파라미터</a:t>
            </a:r>
            <a:r>
              <a:rPr lang="en-US" sz="2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( </a:t>
            </a:r>
            <a:r>
              <a:rPr lang="en-US" sz="28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gcv.best_params</a:t>
            </a:r>
            <a:r>
              <a:rPr lang="en-US" sz="2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_ )</a:t>
            </a:r>
            <a:endParaRPr sz="28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 	</a:t>
            </a:r>
            <a:r>
              <a:rPr lang="en-US" sz="2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80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criterion :  </a:t>
            </a:r>
            <a:r>
              <a:rPr lang="en-US" sz="2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'</a:t>
            </a:r>
            <a:r>
              <a:rPr lang="en-US" sz="28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gini</a:t>
            </a:r>
            <a:r>
              <a:rPr lang="en-US" sz="2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', </a:t>
            </a:r>
            <a:endParaRPr sz="28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 	 </a:t>
            </a:r>
            <a:r>
              <a:rPr lang="en-US" sz="2800" dirty="0" err="1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max_depth</a:t>
            </a:r>
            <a:r>
              <a:rPr lang="en-US" sz="280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:  </a:t>
            </a:r>
            <a:r>
              <a:rPr lang="en-US" sz="2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3</a:t>
            </a:r>
            <a:r>
              <a:rPr lang="en-US" sz="2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, </a:t>
            </a:r>
            <a:endParaRPr sz="28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 	</a:t>
            </a:r>
            <a:r>
              <a:rPr lang="en-US" sz="2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800" b="1" dirty="0" err="1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n_estimators</a:t>
            </a:r>
            <a:r>
              <a:rPr lang="en-US" sz="2800" b="1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:  </a:t>
            </a:r>
            <a:r>
              <a:rPr lang="en-US" sz="2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50</a:t>
            </a:r>
            <a:endParaRPr sz="28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oogle Shape;75;p3"/>
          <p:cNvCxnSpPr/>
          <p:nvPr/>
        </p:nvCxnSpPr>
        <p:spPr>
          <a:xfrm>
            <a:off x="1009403" y="1128155"/>
            <a:ext cx="10794670" cy="0"/>
          </a:xfrm>
          <a:prstGeom prst="straightConnector1">
            <a:avLst/>
          </a:prstGeom>
          <a:noFill/>
          <a:ln w="38100" cap="flat" cmpd="sng">
            <a:solidFill>
              <a:srgbClr val="B8E6DB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6" name="Google Shape;76;p3"/>
          <p:cNvSpPr txBox="1"/>
          <p:nvPr/>
        </p:nvSpPr>
        <p:spPr>
          <a:xfrm>
            <a:off x="1161800" y="297155"/>
            <a:ext cx="82551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Ⅰ. </a:t>
            </a:r>
            <a:r>
              <a:rPr lang="en-US" sz="48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프로젝트</a:t>
            </a:r>
            <a:r>
              <a:rPr lang="en-US" sz="4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48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개요</a:t>
            </a:r>
            <a:endParaRPr sz="48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1009402" y="1775960"/>
            <a:ext cx="972600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AutoNum type="arabicPeriod"/>
            </a:pPr>
            <a:r>
              <a:rPr lang="en-US" sz="32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탐색적</a:t>
            </a: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분석</a:t>
            </a:r>
            <a:endParaRPr sz="32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전국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지자체의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‘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국내외여행업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인허가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’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데이터를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통해서</a:t>
            </a:r>
            <a:endParaRPr sz="24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여행업의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영업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현황과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위치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현황을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분석해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본다</a:t>
            </a:r>
            <a:endParaRPr sz="24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78" name="Google Shape;78;p3"/>
          <p:cNvSpPr txBox="1"/>
          <p:nvPr/>
        </p:nvSpPr>
        <p:spPr>
          <a:xfrm>
            <a:off x="1161800" y="3757150"/>
            <a:ext cx="10234500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2. </a:t>
            </a:r>
            <a:r>
              <a:rPr lang="en-US" sz="32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기계학습</a:t>
            </a: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분석</a:t>
            </a:r>
            <a:endParaRPr sz="32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‘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국내외여행업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인허가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’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데이터와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‘코로나19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시도별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발생동향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’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데이터를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통하여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여행업과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코로나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발생간의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관계를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분석해본다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endParaRPr sz="28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7" name="Google Shape;317;gfdc30bd413_0_105"/>
          <p:cNvCxnSpPr/>
          <p:nvPr/>
        </p:nvCxnSpPr>
        <p:spPr>
          <a:xfrm>
            <a:off x="1009403" y="1128155"/>
            <a:ext cx="10794600" cy="0"/>
          </a:xfrm>
          <a:prstGeom prst="straightConnector1">
            <a:avLst/>
          </a:prstGeom>
          <a:noFill/>
          <a:ln w="38100" cap="flat" cmpd="sng">
            <a:solidFill>
              <a:srgbClr val="B8E6DB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18" name="Google Shape;318;gfdc30bd413_0_105"/>
          <p:cNvSpPr txBox="1"/>
          <p:nvPr/>
        </p:nvSpPr>
        <p:spPr>
          <a:xfrm>
            <a:off x="1009403" y="1412887"/>
            <a:ext cx="10319700" cy="1692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2. </a:t>
            </a:r>
            <a:r>
              <a:rPr lang="en-US" sz="32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최적의</a:t>
            </a: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파라미터로</a:t>
            </a: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학습한</a:t>
            </a: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모델</a:t>
            </a: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정확도</a:t>
            </a:r>
            <a:endParaRPr sz="32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Malgun Gothic"/>
              <a:buChar char="-"/>
            </a:pPr>
            <a:r>
              <a:rPr lang="en-US" sz="2400" dirty="0" err="1">
                <a:solidFill>
                  <a:srgbClr val="212121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학습용</a:t>
            </a:r>
            <a:r>
              <a:rPr lang="en-US" sz="2400" dirty="0">
                <a:solidFill>
                  <a:srgbClr val="212121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: 0.7923563045440867</a:t>
            </a:r>
            <a:endParaRPr sz="2400" dirty="0">
              <a:solidFill>
                <a:srgbClr val="212121"/>
              </a:solidFill>
              <a:highlight>
                <a:srgbClr val="FFFFFF"/>
              </a:highlight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Malgun Gothic"/>
              <a:buChar char="-"/>
            </a:pPr>
            <a:r>
              <a:rPr lang="en-US" sz="2400" dirty="0" err="1">
                <a:solidFill>
                  <a:srgbClr val="212121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검증용</a:t>
            </a:r>
            <a:r>
              <a:rPr lang="en-US" sz="2400" dirty="0">
                <a:solidFill>
                  <a:srgbClr val="212121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: 0.796028880866426</a:t>
            </a:r>
            <a:endParaRPr sz="2400" dirty="0">
              <a:solidFill>
                <a:srgbClr val="212121"/>
              </a:solidFill>
              <a:highlight>
                <a:srgbClr val="FFFFFF"/>
              </a:highlight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19" name="Google Shape;319;gfdc30bd413_0_105"/>
          <p:cNvSpPr txBox="1"/>
          <p:nvPr/>
        </p:nvSpPr>
        <p:spPr>
          <a:xfrm>
            <a:off x="1383475" y="297158"/>
            <a:ext cx="9969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3. 기계학습 - 3)랜덤포레스트  </a:t>
            </a:r>
            <a:endParaRPr sz="4000" b="1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pic>
        <p:nvPicPr>
          <p:cNvPr id="320" name="Google Shape;320;gfdc30bd413_0_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0621" y="2897746"/>
            <a:ext cx="6372619" cy="3873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6" name="Google Shape;326;gfdc30bd413_0_112"/>
          <p:cNvCxnSpPr/>
          <p:nvPr/>
        </p:nvCxnSpPr>
        <p:spPr>
          <a:xfrm>
            <a:off x="1009403" y="1128155"/>
            <a:ext cx="10794600" cy="0"/>
          </a:xfrm>
          <a:prstGeom prst="straightConnector1">
            <a:avLst/>
          </a:prstGeom>
          <a:noFill/>
          <a:ln w="38100" cap="flat" cmpd="sng">
            <a:solidFill>
              <a:srgbClr val="B8E6DB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27" name="Google Shape;327;gfdc30bd413_0_112"/>
          <p:cNvSpPr txBox="1"/>
          <p:nvPr/>
        </p:nvSpPr>
        <p:spPr>
          <a:xfrm>
            <a:off x="1009403" y="1412887"/>
            <a:ext cx="10319700" cy="1508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1. </a:t>
            </a:r>
            <a:r>
              <a:rPr lang="en-US" sz="32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최적의</a:t>
            </a: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이웃</a:t>
            </a: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수 </a:t>
            </a:r>
            <a:r>
              <a:rPr lang="en-US" sz="32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구하기</a:t>
            </a:r>
            <a:endParaRPr sz="32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9144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Char char="-"/>
            </a:pP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최적의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이웃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수 : </a:t>
            </a:r>
            <a:r>
              <a:rPr lang="en-US" sz="32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3</a:t>
            </a:r>
            <a:endParaRPr sz="32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28" name="Google Shape;328;gfdc30bd413_0_112"/>
          <p:cNvSpPr txBox="1"/>
          <p:nvPr/>
        </p:nvSpPr>
        <p:spPr>
          <a:xfrm>
            <a:off x="1383475" y="297158"/>
            <a:ext cx="9969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3. 기계학습 - 4)KNN</a:t>
            </a:r>
            <a:endParaRPr sz="4000" b="1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pic>
        <p:nvPicPr>
          <p:cNvPr id="329" name="Google Shape;329;gfdc30bd413_0_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5025" y="2588911"/>
            <a:ext cx="6388650" cy="41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gfdc30bd413_0_112"/>
          <p:cNvSpPr/>
          <p:nvPr/>
        </p:nvSpPr>
        <p:spPr>
          <a:xfrm>
            <a:off x="4423125" y="4830864"/>
            <a:ext cx="187500" cy="432300"/>
          </a:xfrm>
          <a:prstGeom prst="downArrow">
            <a:avLst>
              <a:gd name="adj1" fmla="val 50000"/>
              <a:gd name="adj2" fmla="val 63623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6" name="Google Shape;336;gfdc30bd413_0_176"/>
          <p:cNvCxnSpPr/>
          <p:nvPr/>
        </p:nvCxnSpPr>
        <p:spPr>
          <a:xfrm>
            <a:off x="1009403" y="1128155"/>
            <a:ext cx="10794600" cy="0"/>
          </a:xfrm>
          <a:prstGeom prst="straightConnector1">
            <a:avLst/>
          </a:prstGeom>
          <a:noFill/>
          <a:ln w="38100" cap="flat" cmpd="sng">
            <a:solidFill>
              <a:srgbClr val="B8E6DB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37" name="Google Shape;337;gfdc30bd413_0_176"/>
          <p:cNvSpPr txBox="1"/>
          <p:nvPr/>
        </p:nvSpPr>
        <p:spPr>
          <a:xfrm>
            <a:off x="1009403" y="1412887"/>
            <a:ext cx="1031970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2. </a:t>
            </a:r>
            <a:r>
              <a:rPr lang="en-US" sz="32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최적의</a:t>
            </a: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이웃</a:t>
            </a: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수 = </a:t>
            </a:r>
            <a:r>
              <a:rPr lang="en-US" sz="32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3</a:t>
            </a: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으로</a:t>
            </a: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학습한</a:t>
            </a: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모델</a:t>
            </a: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정확도</a:t>
            </a:r>
            <a:endParaRPr sz="32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9144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Char char="-"/>
            </a:pPr>
            <a:r>
              <a:rPr lang="en-US" sz="2400" dirty="0" err="1">
                <a:solidFill>
                  <a:srgbClr val="212121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학습용</a:t>
            </a:r>
            <a:r>
              <a:rPr lang="en-US" sz="2400" dirty="0">
                <a:solidFill>
                  <a:srgbClr val="212121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: 0.9627468581687613</a:t>
            </a:r>
            <a:endParaRPr sz="2400" dirty="0">
              <a:solidFill>
                <a:srgbClr val="212121"/>
              </a:solidFill>
              <a:highlight>
                <a:srgbClr val="FFFFFF"/>
              </a:highlight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9144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Char char="-"/>
            </a:pPr>
            <a:r>
              <a:rPr lang="en-US" sz="2400" dirty="0" err="1">
                <a:solidFill>
                  <a:srgbClr val="212121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검증용</a:t>
            </a:r>
            <a:r>
              <a:rPr lang="en-US" sz="2400" dirty="0">
                <a:solidFill>
                  <a:srgbClr val="212121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: 0.9347891115764284</a:t>
            </a:r>
            <a:endParaRPr sz="28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38" name="Google Shape;338;gfdc30bd413_0_176"/>
          <p:cNvSpPr txBox="1"/>
          <p:nvPr/>
        </p:nvSpPr>
        <p:spPr>
          <a:xfrm>
            <a:off x="1383475" y="297158"/>
            <a:ext cx="9969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3. 기계학습 - 4)KNN</a:t>
            </a:r>
            <a:endParaRPr sz="4000" b="1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pic>
        <p:nvPicPr>
          <p:cNvPr id="339" name="Google Shape;339;gfdc30bd413_0_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8227" y="3170660"/>
            <a:ext cx="4558900" cy="365785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gfdc30bd413_0_176"/>
          <p:cNvSpPr txBox="1"/>
          <p:nvPr/>
        </p:nvSpPr>
        <p:spPr>
          <a:xfrm>
            <a:off x="1009400" y="3392075"/>
            <a:ext cx="47853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3.</a:t>
            </a:r>
            <a:r>
              <a:rPr lang="en-US" sz="3200" dirty="0">
                <a:solidFill>
                  <a:schemeClr val="dk1"/>
                </a:solidFill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confusion matrix </a:t>
            </a:r>
            <a:r>
              <a:rPr lang="en-US" sz="3200" dirty="0" err="1">
                <a:solidFill>
                  <a:schemeClr val="dk1"/>
                </a:solidFill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출력</a:t>
            </a:r>
            <a:endParaRPr sz="3200" dirty="0">
              <a:solidFill>
                <a:schemeClr val="dk1"/>
              </a:solidFill>
              <a:highlight>
                <a:srgbClr val="FFFFFE"/>
              </a:highlight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dk1"/>
              </a:solidFill>
              <a:highlight>
                <a:srgbClr val="FFFFFE"/>
              </a:highlight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endParaRPr sz="32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6" name="Google Shape;346;gfdc30bd413_0_188"/>
          <p:cNvCxnSpPr/>
          <p:nvPr/>
        </p:nvCxnSpPr>
        <p:spPr>
          <a:xfrm>
            <a:off x="1009403" y="1128155"/>
            <a:ext cx="10794600" cy="0"/>
          </a:xfrm>
          <a:prstGeom prst="straightConnector1">
            <a:avLst/>
          </a:prstGeom>
          <a:noFill/>
          <a:ln w="38100" cap="flat" cmpd="sng">
            <a:solidFill>
              <a:srgbClr val="B8E6DB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47" name="Google Shape;347;gfdc30bd413_0_188"/>
          <p:cNvSpPr txBox="1"/>
          <p:nvPr/>
        </p:nvSpPr>
        <p:spPr>
          <a:xfrm>
            <a:off x="1009403" y="1412887"/>
            <a:ext cx="3163352" cy="1692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1. </a:t>
            </a:r>
            <a:r>
              <a:rPr lang="en-US" sz="32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스케일링</a:t>
            </a:r>
            <a:endParaRPr sz="32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 1)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스케일링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전 			</a:t>
            </a:r>
            <a:endParaRPr sz="28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48" name="Google Shape;348;gfdc30bd413_0_188"/>
          <p:cNvSpPr txBox="1"/>
          <p:nvPr/>
        </p:nvSpPr>
        <p:spPr>
          <a:xfrm>
            <a:off x="1383475" y="297158"/>
            <a:ext cx="9969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3. </a:t>
            </a:r>
            <a:r>
              <a:rPr lang="en-US" sz="48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기계학습</a:t>
            </a:r>
            <a:r>
              <a:rPr lang="en-US" sz="4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- 5)SVM</a:t>
            </a:r>
            <a:endParaRPr sz="40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pic>
        <p:nvPicPr>
          <p:cNvPr id="349" name="Google Shape;349;gfdc30bd413_0_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1675" y="2798275"/>
            <a:ext cx="5120206" cy="337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gfdc30bd413_0_1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1377" y="2914389"/>
            <a:ext cx="4963075" cy="32405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6903076" y="2259252"/>
            <a:ext cx="37737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240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2</a:t>
            </a:r>
            <a:r>
              <a:rPr lang="en-US" altLang="ko-KR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) </a:t>
            </a:r>
            <a:r>
              <a:rPr lang="en-US" altLang="ko-KR" sz="2400" dirty="0" err="1">
                <a:solidFill>
                  <a:schemeClr val="dk1"/>
                </a:solidFill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StandardScaler</a:t>
            </a:r>
            <a:r>
              <a:rPr lang="en-US" altLang="ko-KR" sz="2400" dirty="0">
                <a:solidFill>
                  <a:schemeClr val="dk1"/>
                </a:solidFill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ko-KR" altLang="en-US" sz="2400" dirty="0">
                <a:solidFill>
                  <a:schemeClr val="dk1"/>
                </a:solidFill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적용 후</a:t>
            </a:r>
            <a:endParaRPr lang="ko-KR" altLang="en-US" sz="24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6" name="Google Shape;356;gfdc30bd413_0_198"/>
          <p:cNvCxnSpPr/>
          <p:nvPr/>
        </p:nvCxnSpPr>
        <p:spPr>
          <a:xfrm>
            <a:off x="1009403" y="1128155"/>
            <a:ext cx="10794600" cy="0"/>
          </a:xfrm>
          <a:prstGeom prst="straightConnector1">
            <a:avLst/>
          </a:prstGeom>
          <a:noFill/>
          <a:ln w="38100" cap="flat" cmpd="sng">
            <a:solidFill>
              <a:srgbClr val="B8E6DB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57" name="Google Shape;357;gfdc30bd413_0_198"/>
          <p:cNvSpPr txBox="1"/>
          <p:nvPr/>
        </p:nvSpPr>
        <p:spPr>
          <a:xfrm>
            <a:off x="1009403" y="1412887"/>
            <a:ext cx="10319700" cy="2523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2. </a:t>
            </a:r>
            <a:r>
              <a:rPr lang="en-US" sz="32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스케일링한</a:t>
            </a: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데이터로</a:t>
            </a: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학습한</a:t>
            </a: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모델</a:t>
            </a: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정확도</a:t>
            </a:r>
            <a:endParaRPr sz="32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9144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Char char="-"/>
            </a:pPr>
            <a:r>
              <a:rPr lang="en-US" sz="2400" dirty="0" err="1">
                <a:solidFill>
                  <a:srgbClr val="212121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학습용</a:t>
            </a:r>
            <a:r>
              <a:rPr lang="en-US" sz="2400" dirty="0">
                <a:solidFill>
                  <a:srgbClr val="212121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: 0.7536864279265724</a:t>
            </a:r>
            <a:endParaRPr sz="2400" dirty="0">
              <a:solidFill>
                <a:srgbClr val="212121"/>
              </a:solidFill>
              <a:highlight>
                <a:srgbClr val="FFFFFF"/>
              </a:highlight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9144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Char char="-"/>
            </a:pPr>
            <a:r>
              <a:rPr lang="en-US" sz="2400" dirty="0" err="1">
                <a:solidFill>
                  <a:srgbClr val="212121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검증용</a:t>
            </a:r>
            <a:r>
              <a:rPr lang="en-US" sz="2400" dirty="0">
                <a:solidFill>
                  <a:srgbClr val="212121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: 0.7409747292418772</a:t>
            </a:r>
            <a:endParaRPr sz="24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endParaRPr sz="18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58" name="Google Shape;358;gfdc30bd413_0_198"/>
          <p:cNvSpPr txBox="1"/>
          <p:nvPr/>
        </p:nvSpPr>
        <p:spPr>
          <a:xfrm>
            <a:off x="1383475" y="297158"/>
            <a:ext cx="9969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3. 기계학습 - 5)SVM</a:t>
            </a:r>
            <a:endParaRPr sz="4000" b="1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4" name="Google Shape;364;gfdc30bd413_0_213"/>
          <p:cNvCxnSpPr/>
          <p:nvPr/>
        </p:nvCxnSpPr>
        <p:spPr>
          <a:xfrm>
            <a:off x="1009403" y="1128155"/>
            <a:ext cx="10794600" cy="0"/>
          </a:xfrm>
          <a:prstGeom prst="straightConnector1">
            <a:avLst/>
          </a:prstGeom>
          <a:noFill/>
          <a:ln w="38100" cap="flat" cmpd="sng">
            <a:solidFill>
              <a:srgbClr val="B8E6DB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65" name="Google Shape;365;gfdc30bd413_0_213"/>
          <p:cNvSpPr txBox="1"/>
          <p:nvPr/>
        </p:nvSpPr>
        <p:spPr>
          <a:xfrm>
            <a:off x="1383475" y="297158"/>
            <a:ext cx="9969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3. </a:t>
            </a:r>
            <a:r>
              <a:rPr lang="en-US" sz="48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기계학습</a:t>
            </a:r>
            <a:r>
              <a:rPr lang="en-US" sz="4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- 6)ANN</a:t>
            </a:r>
            <a:endParaRPr sz="40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66" name="Google Shape;366;gfdc30bd413_0_213"/>
          <p:cNvSpPr txBox="1"/>
          <p:nvPr/>
        </p:nvSpPr>
        <p:spPr>
          <a:xfrm>
            <a:off x="1009403" y="1382775"/>
            <a:ext cx="10319700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1. </a:t>
            </a:r>
            <a:r>
              <a:rPr lang="en-US" sz="32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스케일링</a:t>
            </a:r>
            <a:endParaRPr sz="32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2. </a:t>
            </a:r>
            <a:r>
              <a:rPr lang="en-US" sz="32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스케일링한</a:t>
            </a: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데이터로</a:t>
            </a: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학습한</a:t>
            </a: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모델</a:t>
            </a: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정확도</a:t>
            </a:r>
            <a:endParaRPr sz="32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9144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Char char="-"/>
            </a:pPr>
            <a:r>
              <a:rPr lang="en-US" sz="2400" dirty="0" err="1">
                <a:solidFill>
                  <a:srgbClr val="212121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학습용</a:t>
            </a:r>
            <a:r>
              <a:rPr lang="en-US" sz="2400" dirty="0">
                <a:solidFill>
                  <a:srgbClr val="212121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: 0.8192897983749624</a:t>
            </a:r>
            <a:endParaRPr sz="2400" dirty="0">
              <a:solidFill>
                <a:srgbClr val="212121"/>
              </a:solidFill>
              <a:highlight>
                <a:srgbClr val="FFFFFF"/>
              </a:highlight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9144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Char char="-"/>
            </a:pPr>
            <a:r>
              <a:rPr lang="en-US" sz="2400" dirty="0" err="1">
                <a:solidFill>
                  <a:srgbClr val="212121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검증용</a:t>
            </a:r>
            <a:r>
              <a:rPr lang="en-US" sz="2400" dirty="0">
                <a:solidFill>
                  <a:srgbClr val="212121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: 0.8161853188929001</a:t>
            </a:r>
            <a:endParaRPr sz="28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pic>
        <p:nvPicPr>
          <p:cNvPr id="367" name="Google Shape;367;gfdc30bd413_0_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7841" y="3178290"/>
            <a:ext cx="4785300" cy="3672691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gfdc30bd413_0_213"/>
          <p:cNvSpPr txBox="1"/>
          <p:nvPr/>
        </p:nvSpPr>
        <p:spPr>
          <a:xfrm>
            <a:off x="1009400" y="3392075"/>
            <a:ext cx="47853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3.</a:t>
            </a:r>
            <a:r>
              <a:rPr lang="en-US" sz="3200" dirty="0">
                <a:solidFill>
                  <a:schemeClr val="dk1"/>
                </a:solidFill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confusion matrix </a:t>
            </a:r>
            <a:r>
              <a:rPr lang="en-US" sz="3200" dirty="0" err="1">
                <a:solidFill>
                  <a:schemeClr val="dk1"/>
                </a:solidFill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출력</a:t>
            </a:r>
            <a:endParaRPr sz="3200" dirty="0">
              <a:solidFill>
                <a:schemeClr val="dk1"/>
              </a:solidFill>
              <a:highlight>
                <a:srgbClr val="FFFFFE"/>
              </a:highlight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dk1"/>
              </a:solidFill>
              <a:highlight>
                <a:srgbClr val="FFFFFE"/>
              </a:highlight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endParaRPr sz="32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4" name="Google Shape;374;gfdc30bd413_0_253"/>
          <p:cNvCxnSpPr/>
          <p:nvPr/>
        </p:nvCxnSpPr>
        <p:spPr>
          <a:xfrm>
            <a:off x="1009403" y="1128155"/>
            <a:ext cx="10794600" cy="0"/>
          </a:xfrm>
          <a:prstGeom prst="straightConnector1">
            <a:avLst/>
          </a:prstGeom>
          <a:noFill/>
          <a:ln w="38100" cap="flat" cmpd="sng">
            <a:solidFill>
              <a:srgbClr val="B8E6DB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75" name="Google Shape;375;gfdc30bd413_0_253"/>
          <p:cNvSpPr txBox="1"/>
          <p:nvPr/>
        </p:nvSpPr>
        <p:spPr>
          <a:xfrm>
            <a:off x="1383475" y="297158"/>
            <a:ext cx="9969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3. </a:t>
            </a:r>
            <a:r>
              <a:rPr lang="en-US" sz="48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기계학습</a:t>
            </a:r>
            <a:r>
              <a:rPr lang="en-US" sz="4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- 7)</a:t>
            </a:r>
            <a:r>
              <a:rPr lang="en-US" sz="48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keras</a:t>
            </a:r>
            <a:r>
              <a:rPr lang="en-US" sz="4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48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신경망</a:t>
            </a:r>
            <a:endParaRPr sz="40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76" name="Google Shape;376;gfdc30bd413_0_253"/>
          <p:cNvSpPr txBox="1"/>
          <p:nvPr/>
        </p:nvSpPr>
        <p:spPr>
          <a:xfrm>
            <a:off x="1009400" y="1231878"/>
            <a:ext cx="10319700" cy="20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3200" dirty="0" err="1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StandardScaler</a:t>
            </a:r>
            <a:r>
              <a:rPr lang="en-US" sz="320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ko-KR" altLang="en-US" sz="320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적용</a:t>
            </a:r>
            <a:endParaRPr lang="en-US" sz="3200" dirty="0" smtClean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sz="32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2. </a:t>
            </a:r>
            <a:r>
              <a:rPr lang="en-US" sz="3200" dirty="0" err="1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모델</a:t>
            </a:r>
            <a:endParaRPr lang="en-US" sz="3200" dirty="0" smtClean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lvl="0"/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320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40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- </a:t>
            </a:r>
            <a:r>
              <a:rPr lang="ko-KR" altLang="en-US" sz="2400" dirty="0" err="1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손실함수</a:t>
            </a:r>
            <a:r>
              <a:rPr lang="ko-KR" altLang="en-US" sz="240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altLang="ko-KR" sz="2400" dirty="0">
                <a:solidFill>
                  <a:srgbClr val="A31515"/>
                </a:solidFill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'</a:t>
            </a:r>
            <a:r>
              <a:rPr lang="en-US" altLang="ko-KR" sz="2400" dirty="0" err="1">
                <a:solidFill>
                  <a:srgbClr val="A31515"/>
                </a:solidFill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mse</a:t>
            </a:r>
            <a:r>
              <a:rPr lang="en-US" altLang="ko-KR" sz="2400" dirty="0">
                <a:solidFill>
                  <a:srgbClr val="A31515"/>
                </a:solidFill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'</a:t>
            </a:r>
            <a:r>
              <a:rPr lang="en-US" altLang="ko-KR" sz="2400" dirty="0" smtClean="0">
                <a:solidFill>
                  <a:srgbClr val="A31515"/>
                </a:solidFill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, '</a:t>
            </a:r>
            <a:r>
              <a:rPr lang="en-US" altLang="ko-KR" sz="2400" dirty="0" err="1" smtClean="0">
                <a:solidFill>
                  <a:srgbClr val="A31515"/>
                </a:solidFill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binary_crossentropy</a:t>
            </a:r>
            <a:r>
              <a:rPr lang="en-US" altLang="ko-KR" sz="2400" dirty="0" smtClean="0">
                <a:solidFill>
                  <a:srgbClr val="A31515"/>
                </a:solidFill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‘ </a:t>
            </a:r>
            <a:r>
              <a:rPr lang="ko-KR" altLang="en-US" sz="2400" dirty="0" smtClean="0">
                <a:solidFill>
                  <a:schemeClr val="tx1"/>
                </a:solidFill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의 결과값은 동일</a:t>
            </a:r>
            <a:endParaRPr sz="2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77" name="Google Shape;377;gfdc30bd413_0_253"/>
          <p:cNvSpPr txBox="1"/>
          <p:nvPr/>
        </p:nvSpPr>
        <p:spPr>
          <a:xfrm>
            <a:off x="1383475" y="3265826"/>
            <a:ext cx="8298900" cy="2863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model = Sequential()</a:t>
            </a:r>
            <a:endParaRPr sz="1600" dirty="0">
              <a:solidFill>
                <a:schemeClr val="dk1"/>
              </a:solidFill>
              <a:highlight>
                <a:srgbClr val="FFFFFE"/>
              </a:highlight>
              <a:latin typeface="맑은 고딕" panose="020B0503020000020004" pitchFamily="50" charset="-127"/>
              <a:ea typeface="맑은 고딕" panose="020B0503020000020004" pitchFamily="50" charset="-127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 err="1">
                <a:solidFill>
                  <a:schemeClr val="dk1"/>
                </a:solidFill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model.add</a:t>
            </a:r>
            <a:r>
              <a:rPr lang="en-US" sz="1600" dirty="0">
                <a:solidFill>
                  <a:schemeClr val="dk1"/>
                </a:solidFill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(Dense(</a:t>
            </a:r>
            <a:r>
              <a:rPr lang="en-US" sz="1600" dirty="0">
                <a:solidFill>
                  <a:srgbClr val="09885A"/>
                </a:solidFill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128</a:t>
            </a:r>
            <a:r>
              <a:rPr lang="en-US" sz="1600" dirty="0">
                <a:solidFill>
                  <a:schemeClr val="dk1"/>
                </a:solidFill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, </a:t>
            </a:r>
            <a:r>
              <a:rPr lang="en-US" sz="1600" dirty="0" err="1">
                <a:solidFill>
                  <a:schemeClr val="dk1"/>
                </a:solidFill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input_shape</a:t>
            </a:r>
            <a:r>
              <a:rPr lang="en-US" sz="1600" dirty="0">
                <a:solidFill>
                  <a:schemeClr val="dk1"/>
                </a:solidFill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=(</a:t>
            </a:r>
            <a:r>
              <a:rPr lang="en-US" sz="1600" dirty="0" err="1">
                <a:solidFill>
                  <a:srgbClr val="795E26"/>
                </a:solidFill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len</a:t>
            </a:r>
            <a:r>
              <a:rPr lang="en-US" sz="1600" dirty="0">
                <a:solidFill>
                  <a:schemeClr val="dk1"/>
                </a:solidFill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(</a:t>
            </a:r>
            <a:r>
              <a:rPr lang="en-US" sz="1600" dirty="0" err="1">
                <a:solidFill>
                  <a:schemeClr val="dk1"/>
                </a:solidFill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X_train.columns</a:t>
            </a:r>
            <a:r>
              <a:rPr lang="en-US" sz="1600" dirty="0">
                <a:solidFill>
                  <a:schemeClr val="dk1"/>
                </a:solidFill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),),activation=</a:t>
            </a:r>
            <a:r>
              <a:rPr lang="en-US" sz="1600" dirty="0">
                <a:solidFill>
                  <a:srgbClr val="A31515"/>
                </a:solidFill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'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relu</a:t>
            </a:r>
            <a:r>
              <a:rPr lang="en-US" sz="1600" dirty="0">
                <a:solidFill>
                  <a:srgbClr val="A31515"/>
                </a:solidFill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'</a:t>
            </a:r>
            <a:r>
              <a:rPr lang="en-US" sz="1600" dirty="0">
                <a:solidFill>
                  <a:schemeClr val="dk1"/>
                </a:solidFill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))</a:t>
            </a:r>
            <a:endParaRPr sz="1600" dirty="0">
              <a:solidFill>
                <a:schemeClr val="dk1"/>
              </a:solidFill>
              <a:highlight>
                <a:srgbClr val="FFFFFE"/>
              </a:highlight>
              <a:latin typeface="맑은 고딕" panose="020B0503020000020004" pitchFamily="50" charset="-127"/>
              <a:ea typeface="맑은 고딕" panose="020B0503020000020004" pitchFamily="50" charset="-127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 err="1">
                <a:solidFill>
                  <a:schemeClr val="dk1"/>
                </a:solidFill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model.add</a:t>
            </a:r>
            <a:r>
              <a:rPr lang="en-US" sz="1600" dirty="0">
                <a:solidFill>
                  <a:schemeClr val="dk1"/>
                </a:solidFill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(Dense(</a:t>
            </a:r>
            <a:r>
              <a:rPr lang="en-US" sz="1600" dirty="0">
                <a:solidFill>
                  <a:srgbClr val="09885A"/>
                </a:solidFill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64</a:t>
            </a:r>
            <a:r>
              <a:rPr lang="en-US" sz="1600" dirty="0">
                <a:solidFill>
                  <a:schemeClr val="dk1"/>
                </a:solidFill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, activation=</a:t>
            </a:r>
            <a:r>
              <a:rPr lang="en-US" sz="1600" dirty="0">
                <a:solidFill>
                  <a:srgbClr val="A31515"/>
                </a:solidFill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'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relu</a:t>
            </a:r>
            <a:r>
              <a:rPr lang="en-US" sz="1600" dirty="0">
                <a:solidFill>
                  <a:srgbClr val="A31515"/>
                </a:solidFill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'</a:t>
            </a:r>
            <a:r>
              <a:rPr lang="en-US" sz="1600" dirty="0">
                <a:solidFill>
                  <a:schemeClr val="dk1"/>
                </a:solidFill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))</a:t>
            </a:r>
            <a:endParaRPr sz="1600" dirty="0">
              <a:solidFill>
                <a:schemeClr val="dk1"/>
              </a:solidFill>
              <a:highlight>
                <a:srgbClr val="FFFFFE"/>
              </a:highlight>
              <a:latin typeface="맑은 고딕" panose="020B0503020000020004" pitchFamily="50" charset="-127"/>
              <a:ea typeface="맑은 고딕" panose="020B0503020000020004" pitchFamily="50" charset="-127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 err="1">
                <a:solidFill>
                  <a:schemeClr val="dk1"/>
                </a:solidFill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model.add</a:t>
            </a:r>
            <a:r>
              <a:rPr lang="en-US" sz="1600" dirty="0">
                <a:solidFill>
                  <a:schemeClr val="dk1"/>
                </a:solidFill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(Dense(</a:t>
            </a:r>
            <a:r>
              <a:rPr lang="en-US" sz="1600" dirty="0">
                <a:solidFill>
                  <a:srgbClr val="09885A"/>
                </a:solidFill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32</a:t>
            </a:r>
            <a:r>
              <a:rPr lang="en-US" sz="1600" dirty="0">
                <a:solidFill>
                  <a:schemeClr val="dk1"/>
                </a:solidFill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, activation=</a:t>
            </a:r>
            <a:r>
              <a:rPr lang="en-US" sz="1600" dirty="0">
                <a:solidFill>
                  <a:srgbClr val="A31515"/>
                </a:solidFill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'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relu</a:t>
            </a:r>
            <a:r>
              <a:rPr lang="en-US" sz="1600" dirty="0">
                <a:solidFill>
                  <a:srgbClr val="A31515"/>
                </a:solidFill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'</a:t>
            </a:r>
            <a:r>
              <a:rPr lang="en-US" sz="1600" dirty="0">
                <a:solidFill>
                  <a:schemeClr val="dk1"/>
                </a:solidFill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))</a:t>
            </a:r>
            <a:endParaRPr sz="1600" dirty="0">
              <a:solidFill>
                <a:schemeClr val="dk1"/>
              </a:solidFill>
              <a:highlight>
                <a:srgbClr val="FFFFFE"/>
              </a:highlight>
              <a:latin typeface="맑은 고딕" panose="020B0503020000020004" pitchFamily="50" charset="-127"/>
              <a:ea typeface="맑은 고딕" panose="020B0503020000020004" pitchFamily="50" charset="-127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 err="1">
                <a:solidFill>
                  <a:schemeClr val="dk1"/>
                </a:solidFill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model.add</a:t>
            </a:r>
            <a:r>
              <a:rPr lang="en-US" sz="1600" dirty="0">
                <a:solidFill>
                  <a:schemeClr val="dk1"/>
                </a:solidFill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(Dense(</a:t>
            </a:r>
            <a:r>
              <a:rPr lang="en-US" sz="1600" dirty="0">
                <a:solidFill>
                  <a:srgbClr val="09885A"/>
                </a:solidFill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1</a:t>
            </a:r>
            <a:r>
              <a:rPr lang="en-US" sz="1600" dirty="0">
                <a:solidFill>
                  <a:schemeClr val="dk1"/>
                </a:solidFill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, activation=</a:t>
            </a:r>
            <a:r>
              <a:rPr lang="en-US" sz="1600" dirty="0">
                <a:solidFill>
                  <a:srgbClr val="A31515"/>
                </a:solidFill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'sigmoid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'</a:t>
            </a:r>
            <a:r>
              <a:rPr lang="en-US" sz="1600" dirty="0" smtClean="0">
                <a:solidFill>
                  <a:schemeClr val="dk1"/>
                </a:solidFill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))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chemeClr val="dk1"/>
              </a:solidFill>
              <a:highlight>
                <a:srgbClr val="FFFFFE"/>
              </a:highlight>
              <a:latin typeface="맑은 고딕" panose="020B0503020000020004" pitchFamily="50" charset="-127"/>
              <a:ea typeface="맑은 고딕" panose="020B0503020000020004" pitchFamily="50" charset="-127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model.</a:t>
            </a:r>
            <a:r>
              <a:rPr lang="en-US" sz="1600" dirty="0" err="1">
                <a:solidFill>
                  <a:srgbClr val="795E26"/>
                </a:solidFill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compile</a:t>
            </a:r>
            <a:r>
              <a:rPr lang="en-US" sz="1600" dirty="0">
                <a:solidFill>
                  <a:schemeClr val="dk1"/>
                </a:solidFill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(loss=</a:t>
            </a:r>
            <a:r>
              <a:rPr lang="en-US" sz="1600" dirty="0">
                <a:solidFill>
                  <a:srgbClr val="A31515"/>
                </a:solidFill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'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mse</a:t>
            </a:r>
            <a:r>
              <a:rPr lang="en-US" sz="1600" dirty="0">
                <a:solidFill>
                  <a:srgbClr val="A31515"/>
                </a:solidFill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'</a:t>
            </a:r>
            <a:r>
              <a:rPr lang="en-US" sz="1600" dirty="0">
                <a:solidFill>
                  <a:schemeClr val="dk1"/>
                </a:solidFill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, optimizer=</a:t>
            </a:r>
            <a:r>
              <a:rPr lang="en-US" sz="1600" dirty="0">
                <a:solidFill>
                  <a:srgbClr val="A31515"/>
                </a:solidFill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'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adam</a:t>
            </a:r>
            <a:r>
              <a:rPr lang="en-US" sz="1600" dirty="0">
                <a:solidFill>
                  <a:srgbClr val="A31515"/>
                </a:solidFill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'</a:t>
            </a:r>
            <a:r>
              <a:rPr lang="en-US" sz="1600" dirty="0">
                <a:solidFill>
                  <a:schemeClr val="dk1"/>
                </a:solidFill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, metrics=[</a:t>
            </a:r>
            <a:r>
              <a:rPr lang="en-US" sz="1600" dirty="0">
                <a:solidFill>
                  <a:srgbClr val="A31515"/>
                </a:solidFill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'accuracy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'</a:t>
            </a:r>
            <a:r>
              <a:rPr lang="en-US" sz="1600" dirty="0" smtClean="0">
                <a:solidFill>
                  <a:schemeClr val="dk1"/>
                </a:solidFill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])</a:t>
            </a:r>
          </a:p>
          <a:p>
            <a:pPr lvl="0">
              <a:lnSpc>
                <a:spcPct val="135714"/>
              </a:lnSpc>
            </a:pPr>
            <a:r>
              <a:rPr lang="en-US" altLang="ko-KR" sz="1600" dirty="0" smtClean="0"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#</a:t>
            </a:r>
            <a:r>
              <a:rPr lang="en-US" altLang="ko-KR" sz="1600" dirty="0" err="1" smtClean="0"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model.</a:t>
            </a:r>
            <a:r>
              <a:rPr lang="en-US" altLang="ko-KR" sz="1600" dirty="0" err="1" smtClean="0">
                <a:solidFill>
                  <a:srgbClr val="795E26"/>
                </a:solidFill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compile</a:t>
            </a:r>
            <a:r>
              <a:rPr lang="en-US" altLang="ko-KR" sz="1600" dirty="0" smtClean="0"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(loss=</a:t>
            </a:r>
            <a:r>
              <a:rPr lang="en-US" altLang="ko-KR" sz="1600" dirty="0" smtClean="0">
                <a:solidFill>
                  <a:srgbClr val="A31515"/>
                </a:solidFill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'</a:t>
            </a:r>
            <a:r>
              <a:rPr lang="en-US" altLang="ko-KR" sz="1600" dirty="0" err="1" smtClean="0">
                <a:solidFill>
                  <a:srgbClr val="A31515"/>
                </a:solidFill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binary_crossentropy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'</a:t>
            </a:r>
            <a:r>
              <a:rPr lang="en-US" altLang="ko-KR" sz="1600" dirty="0" smtClean="0"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, optimizer=</a:t>
            </a:r>
            <a:r>
              <a:rPr lang="en-US" altLang="ko-KR" sz="1600" dirty="0" smtClean="0">
                <a:solidFill>
                  <a:srgbClr val="A31515"/>
                </a:solidFill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'</a:t>
            </a:r>
            <a:r>
              <a:rPr lang="en-US" altLang="ko-KR" sz="1600" dirty="0" err="1" smtClean="0">
                <a:solidFill>
                  <a:srgbClr val="A31515"/>
                </a:solidFill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adam</a:t>
            </a:r>
            <a:r>
              <a:rPr lang="en-US" altLang="ko-KR" sz="1600" dirty="0" smtClean="0">
                <a:solidFill>
                  <a:srgbClr val="A31515"/>
                </a:solidFill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'</a:t>
            </a:r>
            <a:r>
              <a:rPr lang="en-US" altLang="ko-KR" sz="1600" dirty="0" smtClean="0"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, metrics=[</a:t>
            </a:r>
            <a:r>
              <a:rPr lang="en-US" altLang="ko-KR" sz="1600" dirty="0" smtClean="0">
                <a:solidFill>
                  <a:srgbClr val="A31515"/>
                </a:solidFill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'accuracy'</a:t>
            </a:r>
            <a:r>
              <a:rPr lang="en-US" altLang="ko-KR" sz="1600" dirty="0" smtClean="0"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])</a:t>
            </a:r>
            <a:endParaRPr lang="en-US" altLang="ko-KR" sz="1600" dirty="0">
              <a:highlight>
                <a:srgbClr val="FFFFFE"/>
              </a:highlight>
              <a:latin typeface="맑은 고딕" panose="020B0503020000020004" pitchFamily="50" charset="-127"/>
              <a:ea typeface="맑은 고딕" panose="020B0503020000020004" pitchFamily="50" charset="-127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5" name="Google Shape;385;gfdc30bd413_0_268"/>
          <p:cNvCxnSpPr/>
          <p:nvPr/>
        </p:nvCxnSpPr>
        <p:spPr>
          <a:xfrm>
            <a:off x="1009403" y="1128155"/>
            <a:ext cx="10794600" cy="0"/>
          </a:xfrm>
          <a:prstGeom prst="straightConnector1">
            <a:avLst/>
          </a:prstGeom>
          <a:noFill/>
          <a:ln w="38100" cap="flat" cmpd="sng">
            <a:solidFill>
              <a:srgbClr val="B8E6DB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6" name="Google Shape;386;gfdc30bd413_0_268"/>
          <p:cNvSpPr txBox="1"/>
          <p:nvPr/>
        </p:nvSpPr>
        <p:spPr>
          <a:xfrm>
            <a:off x="1383475" y="297158"/>
            <a:ext cx="9969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3. 기계학습 - 7)keras 신경망</a:t>
            </a:r>
            <a:endParaRPr sz="4000" b="1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87" name="Google Shape;387;gfdc30bd413_0_268"/>
          <p:cNvSpPr txBox="1"/>
          <p:nvPr/>
        </p:nvSpPr>
        <p:spPr>
          <a:xfrm>
            <a:off x="1009400" y="1366350"/>
            <a:ext cx="8298900" cy="984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3. </a:t>
            </a:r>
            <a:r>
              <a:rPr lang="en-US" sz="32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모델</a:t>
            </a:r>
            <a:r>
              <a:rPr lang="en-US" sz="32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32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적용</a:t>
            </a:r>
            <a:r>
              <a:rPr lang="en-US" sz="32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endParaRPr sz="3200" dirty="0"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dk1"/>
                </a:solidFill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  </a:t>
            </a:r>
            <a:r>
              <a:rPr lang="en-US" sz="2000" dirty="0" err="1" smtClean="0">
                <a:solidFill>
                  <a:schemeClr val="dk1"/>
                </a:solidFill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hist</a:t>
            </a:r>
            <a:r>
              <a:rPr lang="en-US" sz="2000" dirty="0" smtClean="0">
                <a:solidFill>
                  <a:schemeClr val="dk1"/>
                </a:solidFill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000" dirty="0">
                <a:solidFill>
                  <a:schemeClr val="dk1"/>
                </a:solidFill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= </a:t>
            </a:r>
            <a:r>
              <a:rPr lang="en-US" sz="2000" dirty="0" err="1">
                <a:solidFill>
                  <a:schemeClr val="dk1"/>
                </a:solidFill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model.fit</a:t>
            </a:r>
            <a:r>
              <a:rPr lang="en-US" sz="2000" dirty="0">
                <a:solidFill>
                  <a:schemeClr val="dk1"/>
                </a:solidFill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(</a:t>
            </a:r>
            <a:r>
              <a:rPr lang="en-US" sz="2000" dirty="0" err="1">
                <a:solidFill>
                  <a:schemeClr val="dk1"/>
                </a:solidFill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X_train_scaled</a:t>
            </a:r>
            <a:r>
              <a:rPr lang="en-US" sz="2000" dirty="0">
                <a:solidFill>
                  <a:schemeClr val="dk1"/>
                </a:solidFill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, </a:t>
            </a:r>
            <a:r>
              <a:rPr lang="en-US" sz="2000" dirty="0" err="1">
                <a:solidFill>
                  <a:schemeClr val="dk1"/>
                </a:solidFill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y_train</a:t>
            </a:r>
            <a:r>
              <a:rPr lang="en-US" sz="2000" dirty="0">
                <a:solidFill>
                  <a:schemeClr val="dk1"/>
                </a:solidFill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, epochs=</a:t>
            </a:r>
            <a:r>
              <a:rPr lang="en-US" sz="2000" b="1" dirty="0">
                <a:solidFill>
                  <a:srgbClr val="FF0000"/>
                </a:solidFill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500</a:t>
            </a:r>
            <a:r>
              <a:rPr lang="en-US" sz="2000" dirty="0">
                <a:solidFill>
                  <a:schemeClr val="dk1"/>
                </a:solidFill>
                <a:highlight>
                  <a:srgbClr val="FFFFFE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)</a:t>
            </a:r>
            <a:endParaRPr sz="2000" dirty="0"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pic>
        <p:nvPicPr>
          <p:cNvPr id="388" name="Google Shape;388;gfdc30bd413_0_2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367" y="2451739"/>
            <a:ext cx="6769192" cy="1402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gfdc30bd413_0_2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3988" y="1366350"/>
            <a:ext cx="4663097" cy="3158509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gfdc30bd413_0_268"/>
          <p:cNvSpPr txBox="1"/>
          <p:nvPr/>
        </p:nvSpPr>
        <p:spPr>
          <a:xfrm>
            <a:off x="1009399" y="5061661"/>
            <a:ext cx="11006589" cy="1323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4. </a:t>
            </a:r>
            <a:r>
              <a:rPr lang="en-US" sz="32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모델</a:t>
            </a:r>
            <a:r>
              <a:rPr lang="en-US" sz="32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32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정확도</a:t>
            </a:r>
            <a:endParaRPr lang="en-US" sz="3200" dirty="0" smtClean="0"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lvl="1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loss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accuracy =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model.evaluate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X_test</a:t>
            </a: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_scaled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y_test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verbose=0)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Malgun Gothic"/>
              <a:buChar char="-"/>
            </a:pPr>
            <a:r>
              <a:rPr lang="en-US" sz="2400" dirty="0" err="1" smtClean="0">
                <a:solidFill>
                  <a:srgbClr val="212121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정확도</a:t>
            </a:r>
            <a:r>
              <a:rPr lang="en-US" sz="2400" dirty="0" smtClean="0">
                <a:solidFill>
                  <a:srgbClr val="212121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400" dirty="0">
                <a:solidFill>
                  <a:srgbClr val="212121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= </a:t>
            </a:r>
            <a:r>
              <a:rPr lang="en-US" sz="2400" dirty="0" smtClean="0">
                <a:solidFill>
                  <a:srgbClr val="212121"/>
                </a:solidFill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0.88</a:t>
            </a:r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5" name="Google Shape;395;gfdc30bd413_0_12"/>
          <p:cNvCxnSpPr/>
          <p:nvPr/>
        </p:nvCxnSpPr>
        <p:spPr>
          <a:xfrm>
            <a:off x="273132" y="1128155"/>
            <a:ext cx="11530800" cy="0"/>
          </a:xfrm>
          <a:prstGeom prst="straightConnector1">
            <a:avLst/>
          </a:prstGeom>
          <a:noFill/>
          <a:ln w="38100" cap="flat" cmpd="sng">
            <a:solidFill>
              <a:srgbClr val="B8E6DB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6" name="Google Shape;396;gfdc30bd413_0_12"/>
          <p:cNvSpPr txBox="1"/>
          <p:nvPr/>
        </p:nvSpPr>
        <p:spPr>
          <a:xfrm>
            <a:off x="457199" y="202150"/>
            <a:ext cx="107808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4. </a:t>
            </a:r>
            <a:r>
              <a:rPr lang="en-US" sz="48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기계학습</a:t>
            </a:r>
            <a:r>
              <a:rPr lang="en-US" sz="4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48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분석</a:t>
            </a:r>
            <a:r>
              <a:rPr lang="en-US" sz="40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– </a:t>
            </a:r>
            <a:r>
              <a:rPr lang="en-US" sz="48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결론</a:t>
            </a:r>
            <a:endParaRPr sz="48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97" name="Google Shape;397;gfdc30bd413_0_12"/>
          <p:cNvSpPr txBox="1"/>
          <p:nvPr/>
        </p:nvSpPr>
        <p:spPr>
          <a:xfrm>
            <a:off x="1768800" y="1768538"/>
            <a:ext cx="2818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8-9.실험결과</a:t>
            </a:r>
            <a:endParaRPr sz="32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98" name="Google Shape;398;gfdc30bd413_0_12"/>
          <p:cNvSpPr txBox="1"/>
          <p:nvPr/>
        </p:nvSpPr>
        <p:spPr>
          <a:xfrm>
            <a:off x="1144275" y="4391512"/>
            <a:ext cx="10608000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&lt;</a:t>
            </a:r>
            <a:r>
              <a:rPr lang="en-US" sz="24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모델</a:t>
            </a:r>
            <a:r>
              <a:rPr 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정확도</a:t>
            </a:r>
            <a:r>
              <a:rPr lang="en-US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4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순서</a:t>
            </a:r>
            <a:r>
              <a:rPr 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&gt;</a:t>
            </a:r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r>
              <a:rPr lang="en-US" sz="21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  KNN</a:t>
            </a:r>
            <a:r>
              <a:rPr lang="en-US" sz="2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altLang="ko-KR" sz="21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&gt; </a:t>
            </a:r>
            <a:r>
              <a:rPr lang="en-US" altLang="ko-KR" sz="2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keras</a:t>
            </a:r>
            <a:r>
              <a:rPr lang="en-US" altLang="ko-KR" sz="2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&gt; </a:t>
            </a:r>
            <a:r>
              <a:rPr lang="en-US" sz="2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의사결정나무</a:t>
            </a:r>
            <a:r>
              <a:rPr lang="en-US" sz="2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&gt; ANN &gt; </a:t>
            </a:r>
            <a:r>
              <a:rPr lang="en-US" sz="2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랜덤포레스트</a:t>
            </a:r>
            <a:r>
              <a:rPr lang="en-US" sz="2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&gt; </a:t>
            </a:r>
            <a:r>
              <a:rPr lang="en-US" sz="2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SVM </a:t>
            </a:r>
            <a:r>
              <a:rPr lang="en-US" sz="2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&gt; </a:t>
            </a:r>
            <a:r>
              <a:rPr lang="en-US" sz="2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로지스틱회귀분석</a:t>
            </a:r>
            <a:endParaRPr sz="2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graphicFrame>
        <p:nvGraphicFramePr>
          <p:cNvPr id="399" name="Google Shape;399;gfdc30bd413_0_12"/>
          <p:cNvGraphicFramePr/>
          <p:nvPr>
            <p:extLst>
              <p:ext uri="{D42A27DB-BD31-4B8C-83A1-F6EECF244321}">
                <p14:modId xmlns:p14="http://schemas.microsoft.com/office/powerpoint/2010/main" val="453431851"/>
              </p:ext>
            </p:extLst>
          </p:nvPr>
        </p:nvGraphicFramePr>
        <p:xfrm>
          <a:off x="1058995" y="1682331"/>
          <a:ext cx="10117975" cy="2237475"/>
        </p:xfrm>
        <a:graphic>
          <a:graphicData uri="http://schemas.openxmlformats.org/drawingml/2006/table">
            <a:tbl>
              <a:tblPr firstRow="1" bandRow="1">
                <a:noFill/>
                <a:tableStyleId>{BFBEF7CF-E419-4295-BCDE-F1B163ED5637}</a:tableStyleId>
              </a:tblPr>
              <a:tblGrid>
                <a:gridCol w="151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3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3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1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8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3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47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35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8E6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로지스틱</a:t>
                      </a:r>
                      <a:endParaRPr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회귀분석</a:t>
                      </a:r>
                      <a:endParaRPr sz="2000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8E6D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20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의사결정</a:t>
                      </a:r>
                      <a:endParaRPr sz="20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20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나무</a:t>
                      </a:r>
                      <a:endParaRPr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8E6D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랜덤</a:t>
                      </a:r>
                      <a:endParaRPr sz="20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포레스트</a:t>
                      </a:r>
                      <a:endParaRPr sz="200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8E6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KNN</a:t>
                      </a:r>
                      <a:endParaRPr sz="2000" u="none" strike="noStrike" cap="none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8E6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SVM</a:t>
                      </a:r>
                      <a:endParaRPr sz="2000" u="none" strike="noStrike" cap="none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8E6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ANN</a:t>
                      </a:r>
                      <a:endParaRPr sz="2000" u="none" strike="noStrike" cap="none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8E6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keras</a:t>
                      </a:r>
                      <a:endParaRPr sz="2000" u="none" strike="noStrike" cap="none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8E6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학습용 </a:t>
                      </a:r>
                      <a:endParaRPr sz="2000" u="none" strike="noStrike" cap="none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정확도</a:t>
                      </a:r>
                      <a:endParaRPr sz="2000" u="none" strike="noStrike" cap="none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8E6D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69.14%</a:t>
                      </a:r>
                      <a:endParaRPr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81.85</a:t>
                      </a:r>
                      <a:r>
                        <a:rPr lang="en-US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%</a:t>
                      </a:r>
                      <a:endParaRPr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79.23</a:t>
                      </a:r>
                      <a:r>
                        <a:rPr lang="en-US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%</a:t>
                      </a:r>
                      <a:endParaRPr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96.27</a:t>
                      </a:r>
                      <a:r>
                        <a:rPr lang="en-US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%</a:t>
                      </a:r>
                      <a:endParaRPr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75.36</a:t>
                      </a:r>
                      <a:r>
                        <a:rPr lang="en-US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%</a:t>
                      </a:r>
                      <a:endParaRPr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81.92</a:t>
                      </a:r>
                      <a:r>
                        <a:rPr lang="en-US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%</a:t>
                      </a:r>
                      <a:endParaRPr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u="none" strike="noStrike" cap="none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검증용 </a:t>
                      </a:r>
                      <a:endParaRPr sz="2000" u="none" strike="noStrike" cap="none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정확도</a:t>
                      </a:r>
                      <a:endParaRPr sz="2000" u="none" strike="noStrike" cap="none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8E6D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69.85</a:t>
                      </a:r>
                      <a:r>
                        <a:rPr lang="en-US" sz="20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%</a:t>
                      </a:r>
                      <a:endParaRPr sz="200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82.49</a:t>
                      </a:r>
                      <a:r>
                        <a:rPr lang="en-US" sz="20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%</a:t>
                      </a:r>
                      <a:endParaRPr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79.60</a:t>
                      </a:r>
                      <a:r>
                        <a:rPr lang="en-US" sz="20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%</a:t>
                      </a:r>
                      <a:endParaRPr sz="200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93.47%</a:t>
                      </a:r>
                      <a:endParaRPr sz="20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74.09</a:t>
                      </a:r>
                      <a:r>
                        <a:rPr lang="en-US" sz="20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%</a:t>
                      </a:r>
                      <a:endParaRPr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81.61</a:t>
                      </a:r>
                      <a:r>
                        <a:rPr lang="en-US" sz="20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%</a:t>
                      </a:r>
                      <a:endParaRPr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88%</a:t>
                      </a:r>
                      <a:endParaRPr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fdc30bd413_0_50"/>
          <p:cNvSpPr/>
          <p:nvPr/>
        </p:nvSpPr>
        <p:spPr>
          <a:xfrm>
            <a:off x="4667588" y="3133439"/>
            <a:ext cx="2929849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ell MT"/>
                <a:sym typeface="Bell MT"/>
              </a:rPr>
              <a:t>Ⅳ. </a:t>
            </a:r>
            <a:r>
              <a:rPr lang="en-US" sz="3600" b="1" dirty="0" err="1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ell MT"/>
                <a:sym typeface="Bell MT"/>
              </a:rPr>
              <a:t>향후</a:t>
            </a:r>
            <a:r>
              <a:rPr lang="en-US" sz="3600" b="1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ell MT"/>
                <a:sym typeface="Bell MT"/>
              </a:rPr>
              <a:t> </a:t>
            </a:r>
            <a:r>
              <a:rPr lang="en-US" sz="36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ell MT"/>
                <a:sym typeface="Bell MT"/>
              </a:rPr>
              <a:t>계획</a:t>
            </a:r>
            <a:endParaRPr sz="36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009403" y="1128155"/>
            <a:ext cx="10794670" cy="0"/>
          </a:xfrm>
          <a:prstGeom prst="line">
            <a:avLst/>
          </a:prstGeom>
          <a:ln w="38100" cap="flat" cmpd="sng" algn="ctr">
            <a:solidFill>
              <a:srgbClr val="B8E6DB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07224" y="297158"/>
            <a:ext cx="4465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분석 환경</a:t>
            </a:r>
            <a:endParaRPr lang="ko-KR" altLang="en-US" sz="4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9403" y="1157774"/>
            <a:ext cx="972588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◇</a:t>
            </a:r>
            <a:r>
              <a:rPr lang="en-US" altLang="ko-KR" sz="3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툴</a:t>
            </a: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- Python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3.9.7 </a:t>
            </a: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-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Visual Studio Code</a:t>
            </a:r>
          </a:p>
          <a:p>
            <a:pPr marL="457200" indent="-457200">
              <a:buFont typeface="Wingdings" panose="05000000000000000000" pitchFamily="2" charset="2"/>
              <a:buChar char="u"/>
            </a:pPr>
            <a:endParaRPr lang="en-US" altLang="ko-KR" sz="3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◇</a:t>
            </a: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Local </a:t>
            </a:r>
            <a:r>
              <a:rPr lang="en-US" altLang="ko-KR" sz="3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</a:p>
          <a:p>
            <a:pPr lvl="1"/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- CPU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Intel®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i5-6400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CPU @ 2.70GHz</a:t>
            </a:r>
          </a:p>
          <a:p>
            <a:pPr lvl="1"/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- RAM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16.0 GB</a:t>
            </a:r>
          </a:p>
          <a:p>
            <a:pPr lvl="1"/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- OS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Windows10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Home 64bit</a:t>
            </a:r>
          </a:p>
          <a:p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◇ 사용 </a:t>
            </a:r>
            <a:r>
              <a:rPr lang="ko-KR" altLang="en-US" sz="3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라이브러리</a:t>
            </a:r>
            <a:endParaRPr lang="en-US" altLang="ko-KR" sz="3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6"/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- </a:t>
            </a:r>
            <a:r>
              <a:rPr lang="en-US" altLang="ko-KR" sz="2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matplotlib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3.2.1</a:t>
            </a:r>
          </a:p>
          <a:p>
            <a:pPr lvl="6"/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- </a:t>
            </a:r>
            <a:r>
              <a:rPr lang="en-US" altLang="ko-KR" sz="2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numpy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1.18.1</a:t>
            </a:r>
          </a:p>
          <a:p>
            <a:pPr lvl="6"/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- pandas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1.0.3</a:t>
            </a:r>
          </a:p>
          <a:p>
            <a:pPr lvl="6"/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- </a:t>
            </a:r>
            <a:r>
              <a:rPr lang="en-US" altLang="ko-KR" sz="2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scikit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-learn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0.23.1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230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9" name="Google Shape;409;p20"/>
          <p:cNvCxnSpPr/>
          <p:nvPr/>
        </p:nvCxnSpPr>
        <p:spPr>
          <a:xfrm>
            <a:off x="273132" y="1128155"/>
            <a:ext cx="11530941" cy="0"/>
          </a:xfrm>
          <a:prstGeom prst="straightConnector1">
            <a:avLst/>
          </a:prstGeom>
          <a:noFill/>
          <a:ln w="38100" cap="flat" cmpd="sng">
            <a:solidFill>
              <a:srgbClr val="B8E6DB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0" name="Google Shape;410;p20"/>
          <p:cNvSpPr txBox="1"/>
          <p:nvPr/>
        </p:nvSpPr>
        <p:spPr>
          <a:xfrm>
            <a:off x="457199" y="202150"/>
            <a:ext cx="93255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 err="1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향후</a:t>
            </a:r>
            <a:r>
              <a:rPr lang="en-US" sz="4800" b="1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48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계획</a:t>
            </a:r>
            <a:endParaRPr sz="48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411" name="Google Shape;411;p20"/>
          <p:cNvSpPr txBox="1"/>
          <p:nvPr/>
        </p:nvSpPr>
        <p:spPr>
          <a:xfrm>
            <a:off x="570017" y="1377537"/>
            <a:ext cx="1097280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chemeClr val="dk1"/>
              </a:buClr>
              <a:buSzPts val="3000"/>
            </a:pPr>
            <a:r>
              <a:rPr lang="ko-KR" altLang="en-US" sz="320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◈</a:t>
            </a:r>
            <a:r>
              <a:rPr lang="ko-KR" altLang="en-US" sz="320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3200" dirty="0" err="1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향후</a:t>
            </a:r>
            <a:r>
              <a:rPr lang="en-US" sz="320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계획</a:t>
            </a:r>
            <a:endParaRPr sz="32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533400"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- </a:t>
            </a:r>
            <a:r>
              <a:rPr lang="en-US" sz="2400" dirty="0" err="1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비정형</a:t>
            </a:r>
            <a:r>
              <a:rPr lang="en-US" sz="240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데이터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분석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ko-KR" altLang="en-US" sz="240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추가</a:t>
            </a:r>
            <a:endParaRPr sz="24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   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:</a:t>
            </a:r>
            <a:r>
              <a:rPr lang="en-US" sz="240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여행상품</a:t>
            </a:r>
            <a:r>
              <a:rPr lang="en-US" sz="240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리뷰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텍스트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데이터를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수집하여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텍스트마이닝으로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이진분류</a:t>
            </a:r>
            <a:endParaRPr sz="24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1"/>
          <p:cNvSpPr txBox="1"/>
          <p:nvPr/>
        </p:nvSpPr>
        <p:spPr>
          <a:xfrm>
            <a:off x="3645725" y="2838202"/>
            <a:ext cx="5296395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ell MT"/>
                <a:sym typeface="Bell MT"/>
              </a:rPr>
              <a:t>감사합니다</a:t>
            </a:r>
            <a:r>
              <a:rPr lang="en-US" sz="6000" b="1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ell MT"/>
                <a:sym typeface="Bell MT"/>
              </a:rPr>
              <a:t> ☺</a:t>
            </a:r>
            <a:endParaRPr sz="6000" b="1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ell MT"/>
              <a:sym typeface="Bel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dc30bd413_0_30"/>
          <p:cNvSpPr/>
          <p:nvPr/>
        </p:nvSpPr>
        <p:spPr>
          <a:xfrm>
            <a:off x="3061622" y="2045900"/>
            <a:ext cx="60654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Ⅱ. </a:t>
            </a:r>
            <a:r>
              <a:rPr lang="en-US" sz="44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ell MT"/>
                <a:sym typeface="Bell MT"/>
              </a:rPr>
              <a:t>탐색적</a:t>
            </a:r>
            <a:r>
              <a:rPr lang="en-US" sz="44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ell MT"/>
                <a:sym typeface="Bell MT"/>
              </a:rPr>
              <a:t> </a:t>
            </a:r>
            <a:r>
              <a:rPr lang="en-US" sz="44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ell MT"/>
                <a:sym typeface="Bell MT"/>
              </a:rPr>
              <a:t>데이터</a:t>
            </a:r>
            <a:r>
              <a:rPr lang="en-US" sz="44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ell MT"/>
                <a:sym typeface="Bell MT"/>
              </a:rPr>
              <a:t> </a:t>
            </a:r>
            <a:r>
              <a:rPr lang="en-US" sz="44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ell MT"/>
                <a:sym typeface="Bell MT"/>
              </a:rPr>
              <a:t>분석</a:t>
            </a:r>
            <a:endParaRPr sz="44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84" name="Google Shape;84;gfdc30bd413_0_30"/>
          <p:cNvSpPr/>
          <p:nvPr/>
        </p:nvSpPr>
        <p:spPr>
          <a:xfrm>
            <a:off x="4559670" y="2973773"/>
            <a:ext cx="3077503" cy="24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AutoNum type="arabicPeriod"/>
            </a:pPr>
            <a:r>
              <a:rPr lang="en-US" sz="3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데이터</a:t>
            </a:r>
            <a:r>
              <a:rPr lang="en-US" sz="3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3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개요</a:t>
            </a:r>
            <a:endParaRPr sz="30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457200" marR="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AutoNum type="arabicPeriod"/>
            </a:pPr>
            <a:r>
              <a:rPr lang="en-US" sz="3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데이터</a:t>
            </a:r>
            <a:r>
              <a:rPr lang="en-US" sz="3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3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전처리</a:t>
            </a:r>
            <a:endParaRPr sz="30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457200" marR="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AutoNum type="arabicPeriod"/>
            </a:pPr>
            <a:r>
              <a:rPr lang="en-US" sz="3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탐색적</a:t>
            </a:r>
            <a:r>
              <a:rPr lang="en-US" sz="3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3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분석</a:t>
            </a:r>
            <a:endParaRPr sz="30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457200" marR="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AutoNum type="arabicPeriod"/>
            </a:pPr>
            <a:r>
              <a:rPr lang="en-US" sz="3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결론</a:t>
            </a:r>
            <a:endParaRPr sz="30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4"/>
          <p:cNvCxnSpPr/>
          <p:nvPr/>
        </p:nvCxnSpPr>
        <p:spPr>
          <a:xfrm>
            <a:off x="1009403" y="1128155"/>
            <a:ext cx="10794670" cy="0"/>
          </a:xfrm>
          <a:prstGeom prst="straightConnector1">
            <a:avLst/>
          </a:prstGeom>
          <a:noFill/>
          <a:ln w="38100" cap="flat" cmpd="sng">
            <a:solidFill>
              <a:srgbClr val="B8E6DB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1" name="Google Shape;91;p4"/>
          <p:cNvSpPr txBox="1"/>
          <p:nvPr/>
        </p:nvSpPr>
        <p:spPr>
          <a:xfrm>
            <a:off x="1383476" y="297158"/>
            <a:ext cx="446512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1. </a:t>
            </a:r>
            <a:r>
              <a:rPr lang="en-US" sz="48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데이터</a:t>
            </a:r>
            <a:r>
              <a:rPr lang="en-US" sz="4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48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개요</a:t>
            </a:r>
            <a:endParaRPr sz="48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92" name="Google Shape;92;p4"/>
          <p:cNvSpPr txBox="1"/>
          <p:nvPr/>
        </p:nvSpPr>
        <p:spPr>
          <a:xfrm>
            <a:off x="1009403" y="1342264"/>
            <a:ext cx="10319657" cy="4585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1. </a:t>
            </a:r>
            <a:r>
              <a:rPr lang="en-US" sz="32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데이터</a:t>
            </a: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출처</a:t>
            </a:r>
            <a:endParaRPr sz="32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지방행정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인허가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데이터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개방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(</a:t>
            </a:r>
            <a:r>
              <a:rPr lang="en-US" sz="2400" u="sng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https://www.localdata.go.kr/main.do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)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   -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데이터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다운로드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/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업종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다운로드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/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문화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/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여행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/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국내외여행업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endParaRPr sz="24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2. </a:t>
            </a:r>
            <a:r>
              <a:rPr lang="en-US" sz="32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데이터</a:t>
            </a: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개요</a:t>
            </a:r>
            <a:endParaRPr sz="32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전국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지자체의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‘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국내외여행업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’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인허가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데이터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endParaRPr sz="24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 -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기준일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: 1978-03-10 ~ 2022-6-02</a:t>
            </a:r>
            <a:endParaRPr sz="24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 -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데이터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수 : 19,998건</a:t>
            </a:r>
            <a:endParaRPr sz="24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 -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컬럼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수 : 63개</a:t>
            </a:r>
            <a:endParaRPr sz="24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Google Shape;98;p5"/>
          <p:cNvCxnSpPr/>
          <p:nvPr/>
        </p:nvCxnSpPr>
        <p:spPr>
          <a:xfrm>
            <a:off x="1009403" y="1128155"/>
            <a:ext cx="10794670" cy="0"/>
          </a:xfrm>
          <a:prstGeom prst="straightConnector1">
            <a:avLst/>
          </a:prstGeom>
          <a:noFill/>
          <a:ln w="38100" cap="flat" cmpd="sng">
            <a:solidFill>
              <a:srgbClr val="B8E6DB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9" name="Google Shape;99;p5"/>
          <p:cNvSpPr txBox="1"/>
          <p:nvPr/>
        </p:nvSpPr>
        <p:spPr>
          <a:xfrm>
            <a:off x="1383475" y="297150"/>
            <a:ext cx="99984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2. </a:t>
            </a:r>
            <a:r>
              <a:rPr lang="en-US" sz="48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데이터</a:t>
            </a:r>
            <a:r>
              <a:rPr lang="en-US" sz="4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48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전처리</a:t>
            </a:r>
            <a:r>
              <a:rPr lang="en-US" sz="4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40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– </a:t>
            </a:r>
            <a:r>
              <a:rPr lang="en-US" sz="40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결측값</a:t>
            </a:r>
            <a:r>
              <a:rPr lang="en-US" sz="40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40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처리</a:t>
            </a:r>
            <a:endParaRPr sz="40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100" name="Google Shape;100;p5"/>
          <p:cNvSpPr txBox="1"/>
          <p:nvPr/>
        </p:nvSpPr>
        <p:spPr>
          <a:xfrm>
            <a:off x="273133" y="1959152"/>
            <a:ext cx="4690754" cy="433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1. </a:t>
            </a:r>
            <a:r>
              <a:rPr lang="en-US" sz="32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결측값</a:t>
            </a: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조사</a:t>
            </a: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endParaRPr sz="32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 </a:t>
            </a:r>
            <a:r>
              <a:rPr lang="en-US" sz="18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msno.bar</a:t>
            </a:r>
            <a:r>
              <a:rPr lang="en-US" sz="1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(</a:t>
            </a:r>
            <a:r>
              <a:rPr lang="en-US" sz="18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df_origin</a:t>
            </a:r>
            <a:r>
              <a:rPr lang="en-US" sz="1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, sort=＇ascending＇)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2. </a:t>
            </a:r>
            <a:r>
              <a:rPr lang="en-US" sz="32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결측값</a:t>
            </a: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처리</a:t>
            </a:r>
            <a:endParaRPr sz="32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1) 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결측값이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20%이상인 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컬럼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제거</a:t>
            </a:r>
            <a:endParaRPr sz="20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    (단, 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인허가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관련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날짜는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제외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)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2) 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자본금의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결측값은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숫자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0으로 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입력</a:t>
            </a:r>
            <a:endParaRPr sz="20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3) 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좌표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컬럼의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결측값은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endParaRPr sz="20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    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위치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분석시에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제거하고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분석</a:t>
            </a:r>
            <a:endParaRPr sz="20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pic>
        <p:nvPicPr>
          <p:cNvPr id="101" name="Google Shape;10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16387" y="1546884"/>
            <a:ext cx="7228113" cy="4969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6"/>
          <p:cNvCxnSpPr/>
          <p:nvPr/>
        </p:nvCxnSpPr>
        <p:spPr>
          <a:xfrm>
            <a:off x="1009403" y="1128155"/>
            <a:ext cx="10794670" cy="0"/>
          </a:xfrm>
          <a:prstGeom prst="straightConnector1">
            <a:avLst/>
          </a:prstGeom>
          <a:noFill/>
          <a:ln w="38100" cap="flat" cmpd="sng">
            <a:solidFill>
              <a:srgbClr val="B8E6DB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08" name="Google Shape;108;p6"/>
          <p:cNvSpPr txBox="1"/>
          <p:nvPr/>
        </p:nvSpPr>
        <p:spPr>
          <a:xfrm>
            <a:off x="1383475" y="297150"/>
            <a:ext cx="103011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데이터 전처리</a:t>
            </a:r>
            <a:r>
              <a:rPr lang="en-US" sz="4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-중복 데이터 처리</a:t>
            </a:r>
            <a:endParaRPr sz="4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109;p6"/>
          <p:cNvSpPr txBox="1"/>
          <p:nvPr/>
        </p:nvSpPr>
        <p:spPr>
          <a:xfrm>
            <a:off x="1009403" y="1674421"/>
            <a:ext cx="10604665" cy="3816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1. </a:t>
            </a:r>
            <a:r>
              <a:rPr lang="en-US" sz="32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동일</a:t>
            </a: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정보가</a:t>
            </a: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들어</a:t>
            </a: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있는</a:t>
            </a: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컬럼</a:t>
            </a: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삭제</a:t>
            </a:r>
            <a:endParaRPr sz="32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-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개방서비스명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개방서비스아이디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문화사업자구분명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보험기관명</a:t>
            </a:r>
            <a:endParaRPr sz="24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2. </a:t>
            </a:r>
            <a:r>
              <a:rPr lang="en-US" sz="32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주소</a:t>
            </a: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관련</a:t>
            </a: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컬럼</a:t>
            </a: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통합</a:t>
            </a:r>
            <a:endParaRPr sz="24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  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개방자치단체코드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소재지전화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소재지우편번호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, </a:t>
            </a:r>
            <a:endParaRPr sz="20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  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소재지전체주소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도로명전체주소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도로명우편번호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endParaRPr sz="20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   =&gt; “</a:t>
            </a:r>
            <a:r>
              <a:rPr lang="en-US" sz="20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소재지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” 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컬럼을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새로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만들어서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‘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특별시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광역시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, 도’ 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정보만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저장</a:t>
            </a:r>
            <a:endParaRPr sz="20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         - 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엑셀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함수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처리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endParaRPr sz="20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           =LEFT(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소재지전체주소,SEARCH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(</a:t>
            </a:r>
            <a:r>
              <a:rPr lang="en-US" sz="20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" "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소재지전체주소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)-1)</a:t>
            </a:r>
            <a:endParaRPr sz="20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Google Shape;115;p7"/>
          <p:cNvCxnSpPr/>
          <p:nvPr/>
        </p:nvCxnSpPr>
        <p:spPr>
          <a:xfrm>
            <a:off x="1009403" y="1128155"/>
            <a:ext cx="10794670" cy="0"/>
          </a:xfrm>
          <a:prstGeom prst="straightConnector1">
            <a:avLst/>
          </a:prstGeom>
          <a:noFill/>
          <a:ln w="38100" cap="flat" cmpd="sng">
            <a:solidFill>
              <a:srgbClr val="B8E6DB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6" name="Google Shape;116;p7"/>
          <p:cNvSpPr txBox="1"/>
          <p:nvPr/>
        </p:nvSpPr>
        <p:spPr>
          <a:xfrm>
            <a:off x="1383475" y="297158"/>
            <a:ext cx="92094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2. </a:t>
            </a:r>
            <a:r>
              <a:rPr lang="en-US" sz="48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데이터</a:t>
            </a:r>
            <a:r>
              <a:rPr lang="en-US" sz="4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48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전처리</a:t>
            </a:r>
            <a:r>
              <a:rPr lang="en-US" sz="40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- </a:t>
            </a:r>
            <a:r>
              <a:rPr lang="en-US" sz="40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파생변수</a:t>
            </a:r>
            <a:r>
              <a:rPr lang="en-US" sz="40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40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추가</a:t>
            </a:r>
            <a:endParaRPr sz="40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117" name="Google Shape;117;p7"/>
          <p:cNvSpPr txBox="1"/>
          <p:nvPr/>
        </p:nvSpPr>
        <p:spPr>
          <a:xfrm>
            <a:off x="1009403" y="1555391"/>
            <a:ext cx="10794670" cy="4093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1. </a:t>
            </a:r>
            <a:r>
              <a:rPr lang="en-US" sz="32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영업상태변화일자</a:t>
            </a:r>
            <a:endParaRPr sz="32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인허가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관련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날짜를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하나의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컬럼에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통합</a:t>
            </a:r>
            <a:r>
              <a:rPr lang="en-US" sz="2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endParaRPr sz="24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   : ‘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영업상태구분코드’에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따라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다른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인허가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날짜를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통합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endParaRPr sz="20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1 (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영업중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) : 2022-06-02(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최종시점날짜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)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입력</a:t>
            </a:r>
            <a:endParaRPr sz="2000" b="0" i="0" u="none" strike="noStrike" cap="none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2 (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휴업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) :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휴업시작일자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입력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(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NULL일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경우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최종수정시점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입력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)</a:t>
            </a:r>
            <a:endParaRPr sz="2000" b="0" i="0" u="none" strike="noStrike" cap="none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3 (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폐업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) :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폐업일자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입력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(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NULL일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경우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최종수정시점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입력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)</a:t>
            </a:r>
            <a:endParaRPr sz="2000" b="0" i="0" u="none" strike="noStrike" cap="none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4 (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취소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/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말소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/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만료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/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정지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/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중지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) :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인허가취소일자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입력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(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NULL일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경우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최종수정시점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입력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)</a:t>
            </a:r>
            <a:endParaRPr sz="2000" b="0" i="0" u="none" strike="noStrike" cap="none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endParaRPr sz="20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   -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엑셀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함수로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처리</a:t>
            </a:r>
            <a:r>
              <a:rPr lang="en-US" sz="2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: 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    =IF(</a:t>
            </a:r>
            <a:r>
              <a:rPr lang="en-US" sz="16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코드</a:t>
            </a:r>
            <a:r>
              <a:rPr lang="en-US" sz="16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16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=1,"2022-06-02",IF(</a:t>
            </a:r>
            <a:r>
              <a:rPr lang="en-US" sz="16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코드</a:t>
            </a:r>
            <a:r>
              <a:rPr lang="en-US" sz="16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16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=2,IF(ISBLANK(</a:t>
            </a:r>
            <a:r>
              <a:rPr lang="en-US" sz="16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휴업시작일자</a:t>
            </a:r>
            <a:r>
              <a:rPr lang="en-US" sz="16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),</a:t>
            </a:r>
            <a:r>
              <a:rPr lang="en-US" sz="16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최종수정시점</a:t>
            </a:r>
            <a:r>
              <a:rPr lang="en-US" sz="16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,</a:t>
            </a:r>
            <a:r>
              <a:rPr lang="en-US" sz="16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휴업시작일자</a:t>
            </a:r>
            <a:r>
              <a:rPr lang="en-US" sz="16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),IF(</a:t>
            </a:r>
            <a:r>
              <a:rPr lang="en-US" sz="16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코드</a:t>
            </a:r>
            <a:r>
              <a:rPr lang="en-US" sz="16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=3,IF(ISBLANK(</a:t>
            </a:r>
            <a:r>
              <a:rPr lang="en-US" sz="16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폐업일자</a:t>
            </a:r>
            <a:r>
              <a:rPr lang="en-US" sz="16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),</a:t>
            </a:r>
            <a:r>
              <a:rPr lang="en-US" sz="16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최종수정시점</a:t>
            </a:r>
            <a:r>
              <a:rPr lang="en-US" sz="16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,</a:t>
            </a:r>
            <a:r>
              <a:rPr lang="en-US" sz="16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폐업일자</a:t>
            </a:r>
            <a:r>
              <a:rPr lang="en-US" sz="16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),IF(</a:t>
            </a:r>
            <a:r>
              <a:rPr lang="en-US" sz="16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코드</a:t>
            </a:r>
            <a:r>
              <a:rPr lang="en-US" sz="16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=4,IF(ISBLANK(</a:t>
            </a:r>
            <a:r>
              <a:rPr lang="en-US" sz="16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인허가취소일자</a:t>
            </a:r>
            <a:r>
              <a:rPr lang="en-US" sz="16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),</a:t>
            </a:r>
            <a:r>
              <a:rPr lang="en-US" sz="16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최종수정시점</a:t>
            </a:r>
            <a:r>
              <a:rPr lang="en-US" sz="16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인허가취소일자</a:t>
            </a:r>
            <a:r>
              <a:rPr lang="en-US" sz="16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)))))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1863</Words>
  <Application>Microsoft Office PowerPoint</Application>
  <PresentationFormat>와이드스크린</PresentationFormat>
  <Paragraphs>390</Paragraphs>
  <Slides>41</Slides>
  <Notes>41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9" baseType="lpstr">
      <vt:lpstr>Bell MT</vt:lpstr>
      <vt:lpstr>Wingdings</vt:lpstr>
      <vt:lpstr>Malgun Gothic</vt:lpstr>
      <vt:lpstr>Malgun Gothic</vt:lpstr>
      <vt:lpstr>Noto Sans Symbols</vt:lpstr>
      <vt:lpstr>Arial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 Sun Joe</dc:creator>
  <cp:lastModifiedBy>tjoeun707</cp:lastModifiedBy>
  <cp:revision>31</cp:revision>
  <dcterms:created xsi:type="dcterms:W3CDTF">2021-11-15T10:53:28Z</dcterms:created>
  <dcterms:modified xsi:type="dcterms:W3CDTF">2022-08-01T04:26:09Z</dcterms:modified>
</cp:coreProperties>
</file>