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5" r:id="rId2"/>
    <p:sldId id="590" r:id="rId3"/>
    <p:sldId id="591" r:id="rId4"/>
    <p:sldId id="595" r:id="rId5"/>
    <p:sldId id="594" r:id="rId6"/>
    <p:sldId id="596" r:id="rId7"/>
    <p:sldId id="597" r:id="rId8"/>
    <p:sldId id="598" r:id="rId9"/>
    <p:sldId id="600" r:id="rId10"/>
    <p:sldId id="601" r:id="rId11"/>
    <p:sldId id="602" r:id="rId12"/>
    <p:sldId id="604" r:id="rId13"/>
    <p:sldId id="605" r:id="rId14"/>
    <p:sldId id="592" r:id="rId1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BEBEB"/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7" autoAdjust="0"/>
    <p:restoredTop sz="94769" autoAdjust="0"/>
  </p:normalViewPr>
  <p:slideViewPr>
    <p:cSldViewPr snapToGrid="0" snapToObjects="1">
      <p:cViewPr varScale="1">
        <p:scale>
          <a:sx n="94" d="100"/>
          <a:sy n="94" d="100"/>
        </p:scale>
        <p:origin x="90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37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Haesun" userId="822579d69d2dc3b5" providerId="LiveId" clId="{0A2B958E-392B-BE4E-B669-111332720C3A}"/>
    <pc:docChg chg="custSel modSld">
      <pc:chgData name="Park Haesun" userId="822579d69d2dc3b5" providerId="LiveId" clId="{0A2B958E-392B-BE4E-B669-111332720C3A}" dt="2020-12-22T12:30:21.423" v="1583" actId="20577"/>
      <pc:docMkLst>
        <pc:docMk/>
      </pc:docMkLst>
      <pc:sldChg chg="modNotesTx">
        <pc:chgData name="Park Haesun" userId="822579d69d2dc3b5" providerId="LiveId" clId="{0A2B958E-392B-BE4E-B669-111332720C3A}" dt="2020-12-22T11:38:05.732" v="203" actId="20577"/>
        <pc:sldMkLst>
          <pc:docMk/>
          <pc:sldMk cId="2406228266" sldId="259"/>
        </pc:sldMkLst>
      </pc:sldChg>
      <pc:sldChg chg="modNotesTx">
        <pc:chgData name="Park Haesun" userId="822579d69d2dc3b5" providerId="LiveId" clId="{0A2B958E-392B-BE4E-B669-111332720C3A}" dt="2020-12-22T12:30:21.423" v="1583" actId="20577"/>
        <pc:sldMkLst>
          <pc:docMk/>
          <pc:sldMk cId="2386623815" sldId="262"/>
        </pc:sldMkLst>
      </pc:sldChg>
      <pc:sldChg chg="modNotesTx">
        <pc:chgData name="Park Haesun" userId="822579d69d2dc3b5" providerId="LiveId" clId="{0A2B958E-392B-BE4E-B669-111332720C3A}" dt="2020-12-22T11:57:45.355" v="295" actId="20577"/>
        <pc:sldMkLst>
          <pc:docMk/>
          <pc:sldMk cId="1312468140" sldId="263"/>
        </pc:sldMkLst>
      </pc:sldChg>
      <pc:sldChg chg="modNotesTx">
        <pc:chgData name="Park Haesun" userId="822579d69d2dc3b5" providerId="LiveId" clId="{0A2B958E-392B-BE4E-B669-111332720C3A}" dt="2020-12-22T12:03:11.797" v="546" actId="20577"/>
        <pc:sldMkLst>
          <pc:docMk/>
          <pc:sldMk cId="2549650383" sldId="265"/>
        </pc:sldMkLst>
      </pc:sldChg>
      <pc:sldChg chg="modNotesTx">
        <pc:chgData name="Park Haesun" userId="822579d69d2dc3b5" providerId="LiveId" clId="{0A2B958E-392B-BE4E-B669-111332720C3A}" dt="2020-12-22T12:18:20.609" v="577" actId="20577"/>
        <pc:sldMkLst>
          <pc:docMk/>
          <pc:sldMk cId="2629280539" sldId="270"/>
        </pc:sldMkLst>
      </pc:sldChg>
      <pc:sldChg chg="modNotesTx">
        <pc:chgData name="Park Haesun" userId="822579d69d2dc3b5" providerId="LiveId" clId="{0A2B958E-392B-BE4E-B669-111332720C3A}" dt="2020-12-22T12:23:03.542" v="850" actId="20577"/>
        <pc:sldMkLst>
          <pc:docMk/>
          <pc:sldMk cId="3713464479" sldId="271"/>
        </pc:sldMkLst>
      </pc:sldChg>
      <pc:sldChg chg="modNotesTx">
        <pc:chgData name="Park Haesun" userId="822579d69d2dc3b5" providerId="LiveId" clId="{0A2B958E-392B-BE4E-B669-111332720C3A}" dt="2020-12-22T12:26:08.449" v="948" actId="20577"/>
        <pc:sldMkLst>
          <pc:docMk/>
          <pc:sldMk cId="2492832872" sldId="272"/>
        </pc:sldMkLst>
      </pc:sldChg>
      <pc:sldChg chg="modSp modNotesTx">
        <pc:chgData name="Park Haesun" userId="822579d69d2dc3b5" providerId="LiveId" clId="{0A2B958E-392B-BE4E-B669-111332720C3A}" dt="2020-12-22T12:27:30.404" v="1019" actId="20577"/>
        <pc:sldMkLst>
          <pc:docMk/>
          <pc:sldMk cId="2359672755" sldId="273"/>
        </pc:sldMkLst>
        <pc:spChg chg="mod">
          <ac:chgData name="Park Haesun" userId="822579d69d2dc3b5" providerId="LiveId" clId="{0A2B958E-392B-BE4E-B669-111332720C3A}" dt="2020-12-22T11:33:17.732" v="17" actId="20577"/>
          <ac:spMkLst>
            <pc:docMk/>
            <pc:sldMk cId="2359672755" sldId="273"/>
            <ac:spMk id="2" creationId="{5014C6DD-C7B3-4345-946A-F7D727BA80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ABC5-6FA6-3149-AD97-FEA1B6B32986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08AC7-EF7F-B347-BD4A-6697BFA7E890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84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ookieRun Regular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08AC7-EF7F-B347-BD4A-6697BFA7E890}" type="slidenum">
              <a:rPr lang="en-US" altLang="ko-KR" smtClean="0"/>
              <a:pPr/>
              <a:t>1</a:t>
            </a:fld>
            <a:endParaRPr kumimoji="1"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F0DC8-47A6-4E4E-B88B-B911C6EEA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22DDD-72F3-4843-AE2C-71FB4D995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74BE7-EDC0-E64F-90FC-6ABFAD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F56A2-C2E9-7245-B2A7-428029A5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560A-39C6-DD4B-A346-EB63D90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613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  <p:cxnSp>
        <p:nvCxnSpPr>
          <p:cNvPr id="6" name="직선 연결선 5"/>
          <p:cNvCxnSpPr>
            <a:cxnSpLocks/>
          </p:cNvCxnSpPr>
          <p:nvPr userDrawn="1"/>
        </p:nvCxnSpPr>
        <p:spPr>
          <a:xfrm flipV="1">
            <a:off x="752032" y="803045"/>
            <a:ext cx="10601768" cy="12819"/>
          </a:xfrm>
          <a:prstGeom prst="line">
            <a:avLst/>
          </a:prstGeom>
          <a:ln w="190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87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5535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8F0E49-9056-B94F-B0C9-95D0B67D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6B29C-D949-0C40-AD6E-923245B7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4BE365-6827-924D-A298-057E2810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 flipV="1">
            <a:off x="752032" y="991304"/>
            <a:ext cx="10383141" cy="12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85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CCC79-23F2-0E43-BB4A-7076EAB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66A865-27D5-BC47-BC59-4D28D51E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7309-333E-CC49-AC24-6F88570C8CFB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1D6D24-8763-804D-85A9-46A7B34D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C57D1F-7567-324B-AFC0-BB934529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7488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17DCE-8AD8-ED47-8909-D585AE31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1522B-90DF-4A49-8797-D673EEC91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CE373-FEAD-F141-B6C2-F7619C13C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77309-333E-CC49-AC24-6F88570C8CFB}" type="datetimeFigureOut">
              <a:rPr lang="ko-KR" altLang="en-US"/>
              <a:pPr/>
              <a:t>2025-04-26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611BC-D16A-2241-ACDB-826C845D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641BA-E64F-784B-A0E1-ED772F951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EAE0-5133-0C42-8F4D-CC2005E69843}" type="slidenum">
              <a:rPr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736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0" r:id="rId3"/>
    <p:sldLayoutId id="214748366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ookieRun Regular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ookieRun Regular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8FF1B66-D8E0-4634-B4C0-02AC04F5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181" y="902867"/>
            <a:ext cx="10022448" cy="1002133"/>
          </a:xfrm>
        </p:spPr>
        <p:txBody>
          <a:bodyPr>
            <a:noAutofit/>
          </a:bodyPr>
          <a:lstStyle/>
          <a:p>
            <a:pPr algn="ctr"/>
            <a:r>
              <a:rPr lang="en-US" altLang="ko-KR" sz="3200">
                <a:latin typeface="CookieRun Regular" pitchFamily="50" charset="-127"/>
              </a:rPr>
              <a:t>Efficient Fine-Tuning of Transformer Models via Compressed Context Vector Caching</a:t>
            </a:r>
            <a:endParaRPr lang="ko-KR" altLang="en-US" sz="3200" dirty="0">
              <a:latin typeface="CookieRun Regular" pitchFamily="50" charset="-127"/>
              <a:ea typeface="CookieRun Regular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92400" y="4299466"/>
            <a:ext cx="560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김재준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2025/05/14</a:t>
            </a:r>
            <a:endParaRPr lang="ko-KR" altLang="en-US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15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657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2.5 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 탐지 및 캐시 갱신 알고리즘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(Context Drift)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란 모델이 입력받는 텍스트의 문맥이 이전의 텍스트와 현저히 다를 때 발생하는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현상임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값은 문맥에 의존적이므로 문맥 변화가 발생하면 이전에 캐시된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값은 부정확한 결과를 초래할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따라서 문맥 변화를 탐지하고 적절히 캐시를 갱신하는 것이 모델의 성능과 정확도를 유지하는 데 매우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중요함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 탐지 알고리즘은 다음과 같다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</a:p>
          <a:p>
            <a:pPr marL="705150" lvl="1" indent="-342900" fontAlgn="base" latinLnBrk="1">
              <a:buFont typeface="+mj-lt"/>
              <a:buAutoNum type="arabicPeriod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새로운 입력 토큰이 들어옴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705150" lvl="1" indent="-342900" fontAlgn="base" latinLnBrk="1">
              <a:buFont typeface="+mj-lt"/>
              <a:buAutoNum type="arabicPeriod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초기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5~ 10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개 디코더 레이어에서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Value(Z)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추출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705150" lvl="1" indent="-342900" fontAlgn="base" latinLnBrk="1">
              <a:buFont typeface="+mj-lt"/>
              <a:buAutoNum type="arabicPeriod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Linear Layer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통과시켜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와 동일한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2048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차원으로 변환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(Z’ compressed)</a:t>
            </a:r>
          </a:p>
          <a:p>
            <a:pPr marL="705150" lvl="1" indent="-342900" fontAlgn="base" latinLnBrk="1">
              <a:buFont typeface="+mj-lt"/>
              <a:buAutoNum type="arabicPeriod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Cosine Similarity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로 캐시된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와 비교함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819450" lvl="2" fontAlgn="base" latinLnBrk="1"/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-.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임계값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(Threshold)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과 비교하여 높으면 캐시된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재사용함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819450" lvl="2" fontAlgn="base" latinLnBrk="1"/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-.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임계값보다 낮으면 마지막 디코더에서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계산함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</a:p>
          <a:p>
            <a:pPr marL="362250" lvl="1" fontAlgn="base" latinLnBrk="1"/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5. 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변화가 감지되면 새로운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생성 및 저장함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32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65784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2.5 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 탐지 및 캐시 갱신 알고리즘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변화를 탐지 및 캐싱을 위한 임계값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(Threshold)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설정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Cosine Similarity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기반 문맥 임계값은 다음과 같은 기준을 동적으로 정한다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</a:p>
          <a:p>
            <a:pPr marL="705150" lvl="1" indent="-342900" fontAlgn="base" latinLnBrk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공격적인 캐싱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실시간 응답이 중요한 경우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예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챗봇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검색엔진 등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)</a:t>
            </a:r>
          </a:p>
          <a:p>
            <a:pPr marL="362250" lvl="1"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      -. Threshold : 0.7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이상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계산 비용을 크게 절감하여 빠른 응답 가능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705150" lvl="1" indent="-342900" fontAlgn="base" latinLnBrk="1">
              <a:lnSpc>
                <a:spcPct val="150000"/>
              </a:lnSpc>
              <a:buAutoNum type="arabicPeriod" startAt="2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균형잡힌 캐싱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일반적인 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NLP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모델 최적화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362250" lvl="1"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      -. Threshold : 0.8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이상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705150" lvl="1" indent="-342900" fontAlgn="base" latinLnBrk="1">
              <a:lnSpc>
                <a:spcPct val="150000"/>
              </a:lnSpc>
              <a:buAutoNum type="arabicPeriod" startAt="3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보수적인 캐싱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정확성이 중요한 경우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예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기계 번역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문서요약등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)</a:t>
            </a:r>
          </a:p>
          <a:p>
            <a:pPr marL="362250" lvl="1"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      -. Threshold : 0.9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이상 </a:t>
            </a: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00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3C72D-87E5-4843-AD0B-8D4C53EDFD5E}"/>
                  </a:ext>
                </a:extLst>
              </p:cNvPr>
              <p:cNvSpPr txBox="1"/>
              <p:nvPr/>
            </p:nvSpPr>
            <p:spPr>
              <a:xfrm>
                <a:off x="731520" y="840927"/>
                <a:ext cx="10657840" cy="5600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2.6 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계산 비용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(Computational Cost)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및 메모리 사용량 분석</a:t>
                </a: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2.6.1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표기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정의</a:t>
                </a: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        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전체 디코더 레이어 수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(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예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: 32)</a:t>
                </a: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       : CCV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생성에 실제로 사용하는 초기 디코더 레이어 수</a:t>
                </a: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                                        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나머지 레이어 수</a:t>
                </a: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 i="1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N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입력 시퀀스 길이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기존  어텐션 값 차원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(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예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; 4096),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압축된 문맥 벡터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(CCV)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차원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(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예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:2048)</a:t>
                </a: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p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캐시 히트 확률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, 1-p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캐시 미스 확률</a:t>
                </a: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marL="342900" indent="-342900" fontAlgn="base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marL="342900" indent="-342900" fontAlgn="base" latinLnBrk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각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연산에 대한 비용을 다음과 같이 가정함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.</a:t>
                </a: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𝑠𝑎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한 디코더 레이어에서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Self-Attention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연산 비용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 </m:t>
                    </m:r>
                  </m:oMath>
                </a14:m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마지막 레이어의 어텐션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Z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를 선형 변환하여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CCV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를 생성하는 비용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34" charset="-127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 :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캐시 히트 시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,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저장된 </a:t>
                </a:r>
                <a:r>
                  <a:rPr lang="en-US" altLang="ko-KR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CCV </a:t>
                </a:r>
                <a:r>
                  <a:rPr lang="ko-KR" altLang="en-US" sz="1600">
                    <a:latin typeface="CookieRun Regular" panose="020B0600000101010101" pitchFamily="34" charset="-127"/>
                    <a:ea typeface="CookieRun Regular" panose="020B0600000101010101" pitchFamily="34" charset="-127"/>
                  </a:rPr>
                  <a:t>와 새 입력간의 유사도 계산 비용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34" charset="-127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  <a:p>
                <a:pPr fontAlgn="base" latinLnBrk="1">
                  <a:lnSpc>
                    <a:spcPct val="150000"/>
                  </a:lnSpc>
                </a:pPr>
                <a:endParaRPr lang="en-US" altLang="ko-KR" sz="1600">
                  <a:latin typeface="CookieRun Regular" panose="020B0600000101010101" pitchFamily="34" charset="-127"/>
                  <a:ea typeface="CookieRun Regular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73C72D-87E5-4843-AD0B-8D4C53EDF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840927"/>
                <a:ext cx="10657840" cy="5600636"/>
              </a:xfrm>
              <a:prstGeom prst="rect">
                <a:avLst/>
              </a:prstGeom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17F4350-FAC8-4CA6-9512-2415F0C1832F}"/>
                  </a:ext>
                </a:extLst>
              </p:cNvPr>
              <p:cNvSpPr/>
              <p:nvPr/>
            </p:nvSpPr>
            <p:spPr>
              <a:xfrm>
                <a:off x="973250" y="1609919"/>
                <a:ext cx="7882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17F4350-FAC8-4CA6-9512-2415F0C18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50" y="1609919"/>
                <a:ext cx="7882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9B10D8E-C4EE-4A75-AF3D-404CD154DE82}"/>
                  </a:ext>
                </a:extLst>
              </p:cNvPr>
              <p:cNvSpPr/>
              <p:nvPr/>
            </p:nvSpPr>
            <p:spPr>
              <a:xfrm>
                <a:off x="1010040" y="1983035"/>
                <a:ext cx="719684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𝑒𝑓𝑓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ookieRun Regular" panose="020B0600000101010101" pitchFamily="34" charset="-127"/>
                        </a:rPr>
                        <m:t>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9B10D8E-C4EE-4A75-AF3D-404CD154D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0" y="1983035"/>
                <a:ext cx="719684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059C89A-7E42-41AB-A3C0-0650D552E11F}"/>
                  </a:ext>
                </a:extLst>
              </p:cNvPr>
              <p:cNvSpPr/>
              <p:nvPr/>
            </p:nvSpPr>
            <p:spPr>
              <a:xfrm>
                <a:off x="962750" y="2303596"/>
                <a:ext cx="273517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𝑟𝑒𝑚𝑎𝑖𝑛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ookieRun Regular" panose="020B0600000101010101" pitchFamily="34" charset="-127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ookieRun Regular" panose="020B0600000101010101" pitchFamily="34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ookieRun Regular" panose="020B0600000101010101" pitchFamily="34" charset="-127"/>
                            </a:rPr>
                            <m:t>𝑒𝑓𝑓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ookieRun Regular" panose="020B0600000101010101" pitchFamily="34" charset="-127"/>
                        </a:rPr>
                        <m:t>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059C89A-7E42-41AB-A3C0-0650D552E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50" y="2303596"/>
                <a:ext cx="2735172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69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A93B-8C61-4DED-9F2E-948D4D8FF518}"/>
                  </a:ext>
                </a:extLst>
              </p:cNvPr>
              <p:cNvSpPr txBox="1"/>
              <p:nvPr/>
            </p:nvSpPr>
            <p:spPr>
              <a:xfrm>
                <a:off x="731520" y="966957"/>
                <a:ext cx="10588121" cy="5290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2.6.2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기존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Transformer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의 비용</a:t>
                </a: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전체 디코더 레이어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(32)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에서 모두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Attention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을 수행하면</a:t>
                </a: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𝑡𝑟𝑎𝑛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𝑡𝑜𝑡𝑎𝑙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∗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𝑠𝑎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=32 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(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𝑁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∗ 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𝑑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)</m:t>
                    </m:r>
                  </m:oMath>
                </a14:m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이고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,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각 레이어마다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𝑂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)</m:t>
                    </m:r>
                  </m:oMath>
                </a14:m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의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메모리를 사용함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2.6.3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제안된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CCV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방식의 비용</a:t>
                </a: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초기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𝑒𝑓𝑓</m:t>
                        </m:r>
                      </m:sub>
                    </m:sSub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레</m:t>
                    </m:r>
                  </m:oMath>
                </a14:m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이어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(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예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: 5~ 10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개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) :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이 단계에서는 기존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Self-Attention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을 수행하여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,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마지막 레이어에서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Z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를 계산한 후 선형 변환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 </m:t>
                    </m:r>
                  </m:oMath>
                </a14:m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을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통해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CCV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를 생성한다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.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비용은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𝑖𝑛𝑖𝑡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=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𝑒𝑓𝑓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𝑠𝑎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𝑙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임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나머지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𝑟𝑒𝑚𝑎𝑖𝑛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레이어에 대한 처리</a:t>
                </a: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 marL="64800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캐시 히트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(p) :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각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레이어에서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CCV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와 새 입력간의 유사도 평가만 수행하므로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,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비용은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𝑐𝑜𝑠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per layer</a:t>
                </a:r>
              </a:p>
              <a:p>
                <a:pPr marL="64800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케시 미스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(1-p) :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해당 레이어에서는 새로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Self-Attention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연산과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CCV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업데이트를위한 선형 변환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까지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수행하므로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,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비용은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𝑠𝑎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임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.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따라서  나머지 레이어에 대한  평균 비용은</a:t>
                </a: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 marL="362250" lvl="1"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𝑟𝑒𝑚𝑎𝑖𝑛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𝑟𝑒𝑚𝑎𝑖𝑛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∗[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∗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𝑐𝑜𝑠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∗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𝑠𝑎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]</m:t>
                    </m:r>
                  </m:oMath>
                </a14:m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 marL="19080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전체 </a:t>
                </a: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CCV </a:t>
                </a:r>
                <a:r>
                  <a:rPr lang="ko-KR" altLang="en-US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방식의 총 비용은</a:t>
                </a:r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latin typeface="CookieRun Regular" panose="020B0600000101010101" pitchFamily="50" charset="-127"/>
                    <a:ea typeface="CookieRun Regular" panose="020B0600000101010101" pitchFamily="50" charset="-127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𝑐𝑐𝑣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𝑒𝑓𝑓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∗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𝑠𝑎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𝑙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𝑟𝑒𝑚𝑎𝑖𝑛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∗[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 ∗ 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𝑐𝑜𝑠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+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𝑝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∗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𝑠𝑎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ookieRun Regular" panose="020B0600000101010101" pitchFamily="50" charset="-127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ookieRun Regular" panose="020B0600000101010101" pitchFamily="50" charset="-127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ookieRun Regular" panose="020B0600000101010101" pitchFamily="50" charset="-127"/>
                      </a:rPr>
                      <m:t>]</m:t>
                    </m:r>
                  </m:oMath>
                </a14:m>
                <a:endParaRPr lang="en-US" altLang="ko-KR" sz="1600">
                  <a:latin typeface="CookieRun Regular" panose="020B0600000101010101" pitchFamily="50" charset="-127"/>
                  <a:ea typeface="CookieRun Regular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DA93B-8C61-4DED-9F2E-948D4D8F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966957"/>
                <a:ext cx="10588121" cy="5290551"/>
              </a:xfrm>
              <a:prstGeom prst="rect">
                <a:avLst/>
              </a:prstGeom>
              <a:blipFill>
                <a:blip r:embed="rId2"/>
                <a:stretch>
                  <a:fillRect l="-288" b="-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92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3.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0919E-DBAC-4F82-B794-95300F096C53}"/>
              </a:ext>
            </a:extLst>
          </p:cNvPr>
          <p:cNvSpPr txBox="1"/>
          <p:nvPr/>
        </p:nvSpPr>
        <p:spPr>
          <a:xfrm>
            <a:off x="752540" y="998492"/>
            <a:ext cx="105250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본 논문에서는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Transformer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기반 모델에서 발생하는 계산 비용과 메모리 사용 문제를 해결하기 위해 어텐션 값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(Z)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을 압축한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CCV(Compressed Context Vector)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도입하고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이를 효과적으로 캐싱하는 방법을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제안하였음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제안 방식은 계산 효율성을 개선하고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메모리 사용을 최적화하며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문맥 이해의 정밀도 유지하면서 불필요한 연산을 줄일 수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있었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음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제안한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CCV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캐싱 기법은 파인 튜닝 단계에서도 실시간 응답 및 추론 속도를 향상시키고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자원 효율성 및 비용을 절감하고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동적 문맥 변화에 대응하는 할 수 있도록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하였음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향후 연구에서는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AI Agent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와의 결합을 통해 실시간 사용자 피드백이나 문맥 변화 상활을 감지하여 캐싱 전략을 동적으로 최적화할 수 연구를 진행할 예정입니다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9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1.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서론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056640"/>
            <a:ext cx="10556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최근 자연어 처리 분야에서 대규모 언어모델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(LLM, Large Language Model)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은 다양한 응용 분야에서 혁신적인 발전을 이루고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수십억에서 수백억 개의 파라미터를 가진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LLM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기반 모델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(Foundation Model)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을 훈련하거나 특정 도메인에 맞게 파인튜닝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(fine-tuning)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하는 과정에서 엄청난 계산 비용과 자원을 요구함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실제로 기반 모델의 훈련에는 수천 개 이상의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GPU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또는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TPU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병렬로 사용하는 막대한 자원을 필요로 하며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이는 현실적인 자원 제약으로 인해 많은 기업 및 연구기관에 큰 부담이 되고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buFont typeface="Arial" panose="020B0604020202020204" pitchFamily="34" charset="0"/>
              <a:buChar char="•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19080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이러한 문제를 해결하기 위해 최근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Parameter-Efficient Fine-Tuning(PEFT)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이라는 개념이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등장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PEFT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는 전체 파라미터를 변경하는 대신 일부 파라미터만 선택적으로 업데이트하는 방법을 통해 학습 비용을 줄이고 효율적으로 모델을 특정 태스크나 도메인에 적응시키는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전략임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대표적인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PEFT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방법으로는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LoRA(Low-Rank Adaptation), Adapter-Tuni ng, Prefix-Tuning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등이 제안 되었으나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기존 기법들은 특정 모듈에만 적용 가능하여 범용성이 부족하거나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불필요한 차원까지 연산을 수행하는 비효율성이 존재하는 한계점이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190800" indent="-285750">
              <a:buFont typeface="Wingdings" panose="05000000000000000000" pitchFamily="2" charset="2"/>
              <a:buChar char="§"/>
            </a:pP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99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1.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서론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601" y="1056640"/>
            <a:ext cx="1076679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기존 트랜스포머 모델의 어텐션 값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(Z)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은 각 입력 토큰과 문장 전체와의 관계성을 나타내지만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매번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Self-Attention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연산을 반복 수행함에 따라 높은 계산 및 메모리 부담이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발생함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본 연구에서는 최초 계산된 어텐션 값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(Z)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을 마지막 디코더에서 추가적인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Linear Layer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통해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Context Vector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생성함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Context Vector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는 각 토큰의 상대적 중요도와 관계성을 유지하면서 정보를 압축한 형태의 벡터이며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</a:p>
          <a:p>
            <a:pPr lvl="1" fontAlgn="base" latinLnBrk="1">
              <a:lnSpc>
                <a:spcPct val="150000"/>
              </a:lnSpc>
            </a:pP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이는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의미적으로 유사한 토큰들을 그룹화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하거나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유사도 측정에 </a:t>
            </a:r>
            <a:r>
              <a:rPr lang="ko-KR" altLang="en-US" sz="1600" smtClean="0">
                <a:solidFill>
                  <a:srgbClr val="3333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사용됨</a:t>
            </a:r>
            <a:r>
              <a:rPr lang="en-US" altLang="ko-KR" sz="1600" smtClean="0">
                <a:solidFill>
                  <a:srgbClr val="3333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1600">
              <a:solidFill>
                <a:srgbClr val="3333FF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74295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캐쉬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알고리즘을 활용하여 반복적으로 나타나는 토큰의 어텐션 값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(Z)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재사용하여 중복된 연산을 최소화하며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</a:p>
          <a:p>
            <a:pPr lvl="1" fontAlgn="base" latinLnBrk="1">
              <a:lnSpc>
                <a:spcPct val="150000"/>
              </a:lnSpc>
            </a:pPr>
            <a:r>
              <a:rPr lang="ko-KR" altLang="en-US" sz="1600" smtClean="0">
                <a:solidFill>
                  <a:srgbClr val="3333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 문맥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변화 탐지 및 캐시 갱신 알고리즘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을 통해 캐시된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Context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벡터와 새로운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Context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벡터간의 유사도를 측정하여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</a:t>
            </a: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  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전에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설정된 임계값과 비교하여 동적인 갱신여부를 판단하는 알고리즘을 이용해 효율적인 캐시 관리를 기법을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제공함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ko-KR" altLang="en-US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8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556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2.1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관련 연구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대규모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언어모델을 특정 작업 또는 특정 도메인에 적합하게 미세조정하기 위한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Parameter-Effic ient Fine-Tuning(PEFT)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기법은 최근 활발히 연구되고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LoRA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(Low-Rank Adaptation):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모델의 가중치 업데이트를 저차원 행렬로 제한하여 효율성을 높이는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기법임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Adapter-Tuning: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추가적인 경량 모듈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(Adapter)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을 모델 내에 삽입하여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소규모 파라미터만을 업데이트하는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방식임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Prefix-Tuning: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토큰 앞부분에 추가적인 학습 가능한 벡터를 삽입하여 모델의 성능을 향상시키는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기법임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이러한 방법들은 전체 파라미터를 갱신하지 않고 일부 파라미터만 업데이트하여 효율성을 높일 수 있으나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특정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모듈 또는 일부 레이어에만 적용 가능하여 범용성이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제한적임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</a:p>
          <a:p>
            <a:pPr marL="64800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또한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모델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차원의 전체적 활용 최적화가 어렵고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계산 자원이 불필요한 차원까지 낭비되는 문제점이 발생한다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토큰 단위의 세밀한 연산 효율화를 위한 최적화는 상대적으로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미흡함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6578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2.2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제안 알고리즘의 기본 개념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 연구에서 제안하는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의 개념은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Transformer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기반의 언어 모델에서 입력된 토큰들의 관계를 정량적으로 나타내는 벡터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Transformer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는 입력 문장 내의 각 토큰이 서로에게 얼마나 중요한지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어텐션 가중치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계산하여 문맥을 이해하는데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이때 계산되는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은 토큰들 간의 상호작용을 담고 있어 문맥 이해와 의미 파악에 핵심적인 역할을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수행함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특히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자연어처리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(NLP)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모델의 성능과 정확성은 이러한 어텐션 값의 정확한 계산에 크게 의존합니다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일반적으로 동일한 문맥 내에서 반복적으로 나타나는 토큰은 문맥에서의 역할이나 의미적 중요도가 크게 달라지지 않습니다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따라서 동일 문맥에서 반복 등장하는 토큰에 대한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은 최초 계산 이후 거의 변화가 없거나 그 변화 폭이 매우 작다고 가정할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을 압축된 형태인 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Context Vector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로 저장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(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캐싱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)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하여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이후 비슷한 문맥에서 동일한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계산을 반복하지 않고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캐쉬된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Context Vector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재사용하여 계산 비용을 현저히 줄이는 것을 목적으로 함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캐싱 기법을 도입하면 특히 긴 문장이나 문서 단위 입력과 같이 반복적인 토큰이 자주 나타나는 상황에서 계산 비용이 크게 감소하며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모델의 처리 속도와 효율성이 현저히 개선됩니다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이를 통해 실시간으로 처리해야 하는 환경에서도 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Transformer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모델의 응답 시간을 크게 단축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할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9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2.3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기반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압축된 문맥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벡터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(Compressed Context Vector)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추출 방식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연구에서는 최초 계산된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을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추가적인 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Linear Layer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통해 정보 손실을 최소화하는 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Context Vector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</a:t>
            </a:r>
            <a:r>
              <a:rPr lang="ko-KR" altLang="en-US" sz="1600" smtClean="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재생성함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 과정에서 얻어지는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은 각 토큰의 상대적 중요도와 관계성을 나타내는 밀도 높은 벡터로 표현됩니다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이러한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Z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값은 문맥에서 토큰이 가지는 의미적 및 문법적 정보를 압축적으로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나타냄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19080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이런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Context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벡터는 다음과 같은 방식으로 활용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가능함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벡터로서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의미적으로 유사한 토큰들을 그룹화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하거나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유사도 측정에 활용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합니다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문장 혹은 문단 단위의 전체 의미를 파악하는 데 효과적으로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사용됨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기존 방식에 비해 빠르게 문맥을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반영하여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다음 토큰을 예측하거나 응답을 생성하는 작업에 적합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합니다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Context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벡터를 사용하면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긴 문장이나 긴 문서에서 반복적으로 계산되는 정보를 효율적으로 압축하고 표현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할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Context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벡터는 토큰 간의 관계를 직접적으로 내포하고 있기 때문에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후속 작업에서 추가적인 계산 비용을 줄이면서도 정확성을 유지하거나 향상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할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특히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정보가 중요한 질의응답 시스템이나 실시간 대화 모델과 같은 분야에서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Context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벡터 기반 표현은 더 빠르고 효율적인 성능을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제공할 수 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190800" indent="-285750" fontAlgn="base" latinLnBrk="1">
              <a:buFont typeface="Wingdings" panose="05000000000000000000" pitchFamily="2" charset="2"/>
              <a:buChar char="§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837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657840" cy="4615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2.3.1  Linear Layer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이용한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Compressed Context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벡터 생성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Compressed Context Vector(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이하는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CCV)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는 마지막 디코드에서 생성된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Attention Value(Z)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추가적인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Linear Layer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통과해서 얻어진 압축된 문맥 벡터이다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ko-KR" altLang="en-US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여기서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Z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는 기존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값이며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크기는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4096 * N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차원입니다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N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은 시퀀스 길이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새로 제안한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는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2048 * N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차원으로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기존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의 의미적 정보를 유지하면서 더 작게 압축한 벡터입니다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</a:p>
          <a:p>
            <a:pPr marL="19080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Operaton</a:t>
            </a:r>
          </a:p>
          <a:p>
            <a:pPr marL="648000" lvl="1" indent="-342900" fontAlgn="base" latinLnBrk="1">
              <a:lnSpc>
                <a:spcPct val="150000"/>
              </a:lnSpc>
              <a:buAutoNum type="arabicPeriod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초기 단계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1008000" lvl="2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처음 문장을 입력 받으면 기존 디코더에서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Self-attention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메커니즘으로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값을 계산합니다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</a:p>
          <a:p>
            <a:pPr marL="1008000" lvl="2" indent="-34290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최초 계산 후 마지막 디코더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SA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에서 출력된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Value(Z)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Linear Layer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통해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생성하여 캐싱함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캐싱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유지 관리 기법은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2.4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절에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따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)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8000" lvl="1"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유사한 문맥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936000" lvl="2" indent="-285750" fontAlgn="base" latinLnBrk="1"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캐쉬된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와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input token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과 비교하여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유사한 문맥이면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불러와서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재사용함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8000" lvl="1"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3.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 탐지 및 캐시 갱신 알고리즘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936000" lvl="2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(Context Drift)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가 탐지되면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2.5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절의 문맥 변화 탐지 및 캐시 갱신 알고리즘을 적용함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EA41A-F9E9-466A-A856-2BEBFCFD6862}"/>
                  </a:ext>
                </a:extLst>
              </p:cNvPr>
              <p:cNvSpPr txBox="1"/>
              <p:nvPr/>
            </p:nvSpPr>
            <p:spPr>
              <a:xfrm>
                <a:off x="3200400" y="1849820"/>
                <a:ext cx="1686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𝐶𝐶𝑉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CEA41A-F9E9-466A-A856-2BEBFCFD6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849820"/>
                <a:ext cx="1686616" cy="276999"/>
              </a:xfrm>
              <a:prstGeom prst="rect">
                <a:avLst/>
              </a:prstGeom>
              <a:blipFill>
                <a:blip r:embed="rId2"/>
                <a:stretch>
                  <a:fillRect l="-252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4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65784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2.4 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압축된 문맥 벡터 캐싱 메커니즘 설계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fontAlgn="base" latinLnBrk="1">
              <a:lnSpc>
                <a:spcPct val="150000"/>
              </a:lnSpc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캐싱된 데이터의 효율적인 관리를 위해서는 데이터의 생명 주기와 접근 빈도를 고려한 관리 전략을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수립해야함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예를 들어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반복 빈도가 높은 토큰에 대한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은 장기간 유지하면서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접근 빈도가 낮은 어텐션 값은 빠르게 제거하는 방식으로 관리 효율성을 높일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캐싱된 어텐션 값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을 관리할 때는 다음과 같은 효율적인 접근 방식을 적용할 수 있습니다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en-US" altLang="ko-KR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LRU(Least Recently Used) </a:t>
            </a: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가장 오랜 시간 동안 접근되지 않은 데이터를 우선적으로 제거하는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방법임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최근 자주 사용된 데이터만을 유지하기 때문에 메모리 효율성을 높이고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자주 사용되는 어텐션 값에 대한 접근 속도를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높임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메모리 관리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제한된 메모리 자원을 효율적으로 사용하기 위해 어텐션 값의 크기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중요도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빈도를 분석하여 중요도가 낮거나 자주 참조되지 않는 데이터부터 메모리에서 제거하는 방식을 사용할 수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solidFill>
                  <a:srgbClr val="3333FF"/>
                </a:solidFill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 만료 정책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시간 기반 또는 사용 빈도 기반으로 데이터의 만료 시점을 설정하여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불필요한 데이터가 오래 머무르지 않도록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관리함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이로 인해 메모리 사용 효율이 증가하고 시스템의 성능도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유지시킬 수 있음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285750" fontAlgn="base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4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05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37592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본론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914499"/>
            <a:ext cx="108000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2.4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압축된 문맥 벡터 캐싱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Operation.</a:t>
            </a:r>
          </a:p>
          <a:p>
            <a:pPr fontAlgn="base" latinLnBrk="1">
              <a:lnSpc>
                <a:spcPct val="150000"/>
              </a:lnSpc>
            </a:pP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285750" indent="-285750" fontAlgn="base" latinLnBrk="1"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캐싱 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Operation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의 효율적인 프로세스는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다음과 같이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진행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342900" fontAlgn="base" latinLnBrk="1">
              <a:lnSpc>
                <a:spcPct val="150000"/>
              </a:lnSpc>
              <a:buAutoNum type="arabicParenR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 조회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(Cache Lookup):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새로운 어텐션 값을 계산하기 전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캐시에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가 존재하는지 먼저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확인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342900" fontAlgn="base" latinLnBrk="1">
              <a:lnSpc>
                <a:spcPct val="150000"/>
              </a:lnSpc>
              <a:buAutoNum type="arabicParenR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 히트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(Cache Hit):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만약 캐시에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가 존재하면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문맥 변화가 있는지 없는지를 확인하여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변화가 없으면 계산 없이 바로 캐싱된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사용하고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변화가 있으면 문맥 변화 탐지 알고리즘에 의해 캐시된 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업데이트함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342900" fontAlgn="base" latinLnBrk="1">
              <a:lnSpc>
                <a:spcPct val="150000"/>
              </a:lnSpc>
              <a:buAutoNum type="arabicParenR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 미스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(Cache Miss):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캐시에 데이터가 존재하지 않을 경우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새롭게 어텐션 값을 계산한 후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캐시에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저장함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en-US" altLang="ko-KR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648000" lvl="1" indent="-342900" fontAlgn="base" latinLnBrk="1">
              <a:lnSpc>
                <a:spcPct val="150000"/>
              </a:lnSpc>
              <a:buAutoNum type="arabicParenR"/>
            </a:pP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캐시 업데이트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(Cache Update): 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문맥 변화 탐지 알고리즘에 의해 문맥이 변경되었으면 새로 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Attention Value(Z)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생성한 후 </a:t>
            </a:r>
            <a:r>
              <a:rPr lang="en-US" altLang="ko-KR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CCV</a:t>
            </a:r>
            <a:r>
              <a:rPr lang="ko-KR" altLang="en-US" sz="160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</a:t>
            </a:r>
            <a:r>
              <a:rPr lang="ko-KR" altLang="en-US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업데이트함</a:t>
            </a:r>
            <a:r>
              <a:rPr lang="en-US" altLang="ko-KR" sz="1600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endParaRPr lang="ko-KR" altLang="en-US" sz="160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9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19438</TotalTime>
  <Words>1704</Words>
  <Application>Microsoft Office PowerPoint</Application>
  <PresentationFormat>와이드스크린</PresentationFormat>
  <Paragraphs>143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CookieRun Regular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Efficient Fine-Tuning of Transformer Models via Compressed Context Vector Caching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혼자 공부하는 머신러닝+딥러닝</dc:title>
  <dc:creator>Park Haesun</dc:creator>
  <cp:lastModifiedBy>User</cp:lastModifiedBy>
  <cp:revision>965</cp:revision>
  <cp:lastPrinted>2020-12-17T16:54:35Z</cp:lastPrinted>
  <dcterms:created xsi:type="dcterms:W3CDTF">2020-12-17T16:43:48Z</dcterms:created>
  <dcterms:modified xsi:type="dcterms:W3CDTF">2025-04-25T23:24:46Z</dcterms:modified>
</cp:coreProperties>
</file>