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2.xml" ContentType="application/vnd.openxmlformats-officedocument.presentationml.notesSlide+xml"/>
  <Override PartName="/ppt/comments/comment5.xml" ContentType="application/vnd.openxmlformats-officedocument.presentationml.comments+xml"/>
  <Override PartName="/ppt/notesSlides/notesSlide3.xml" ContentType="application/vnd.openxmlformats-officedocument.presentationml.notesSlide+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0.xml" ContentType="application/vnd.openxmlformats-officedocument.presentationml.comments+xml"/>
  <Override PartName="/ppt/comments/comment31.xml" ContentType="application/vnd.openxmlformats-officedocument.presentationml.comments+xml"/>
  <Override PartName="/ppt/comments/comment32.xml" ContentType="application/vnd.openxmlformats-officedocument.presentationml.comments+xml"/>
  <Override PartName="/ppt/comments/comment33.xml" ContentType="application/vnd.openxmlformats-officedocument.presentationml.comments+xml"/>
  <Override PartName="/ppt/comments/comment34.xml" ContentType="application/vnd.openxmlformats-officedocument.presentationml.comments+xml"/>
  <Override PartName="/ppt/comments/comment35.xml" ContentType="application/vnd.openxmlformats-officedocument.presentationml.comments+xml"/>
  <Override PartName="/ppt/comments/comment36.xml" ContentType="application/vnd.openxmlformats-officedocument.presentationml.comments+xml"/>
  <Override PartName="/ppt/comments/comment37.xml" ContentType="application/vnd.openxmlformats-officedocument.presentationml.comments+xml"/>
  <Override PartName="/ppt/comments/comment3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1"/>
  </p:notesMasterIdLst>
  <p:handoutMasterIdLst>
    <p:handoutMasterId r:id="rId52"/>
  </p:handoutMasterIdLst>
  <p:sldIdLst>
    <p:sldId id="256" r:id="rId2"/>
    <p:sldId id="313" r:id="rId3"/>
    <p:sldId id="312" r:id="rId4"/>
    <p:sldId id="352" r:id="rId5"/>
    <p:sldId id="282" r:id="rId6"/>
    <p:sldId id="257" r:id="rId7"/>
    <p:sldId id="274" r:id="rId8"/>
    <p:sldId id="276" r:id="rId9"/>
    <p:sldId id="258" r:id="rId10"/>
    <p:sldId id="278" r:id="rId11"/>
    <p:sldId id="314" r:id="rId12"/>
    <p:sldId id="280" r:id="rId13"/>
    <p:sldId id="315" r:id="rId14"/>
    <p:sldId id="328" r:id="rId15"/>
    <p:sldId id="316" r:id="rId16"/>
    <p:sldId id="284" r:id="rId17"/>
    <p:sldId id="260" r:id="rId18"/>
    <p:sldId id="285" r:id="rId19"/>
    <p:sldId id="317" r:id="rId20"/>
    <p:sldId id="318" r:id="rId21"/>
    <p:sldId id="351" r:id="rId22"/>
    <p:sldId id="286" r:id="rId23"/>
    <p:sldId id="321" r:id="rId24"/>
    <p:sldId id="289" r:id="rId25"/>
    <p:sldId id="290" r:id="rId26"/>
    <p:sldId id="263" r:id="rId27"/>
    <p:sldId id="271" r:id="rId28"/>
    <p:sldId id="272" r:id="rId29"/>
    <p:sldId id="330" r:id="rId30"/>
    <p:sldId id="331" r:id="rId31"/>
    <p:sldId id="332" r:id="rId32"/>
    <p:sldId id="333" r:id="rId33"/>
    <p:sldId id="334" r:id="rId34"/>
    <p:sldId id="335" r:id="rId35"/>
    <p:sldId id="336" r:id="rId36"/>
    <p:sldId id="337" r:id="rId37"/>
    <p:sldId id="338" r:id="rId38"/>
    <p:sldId id="339" r:id="rId39"/>
    <p:sldId id="340" r:id="rId40"/>
    <p:sldId id="341" r:id="rId41"/>
    <p:sldId id="342" r:id="rId42"/>
    <p:sldId id="343" r:id="rId43"/>
    <p:sldId id="344" r:id="rId44"/>
    <p:sldId id="345" r:id="rId45"/>
    <p:sldId id="346" r:id="rId46"/>
    <p:sldId id="347" r:id="rId47"/>
    <p:sldId id="348" r:id="rId48"/>
    <p:sldId id="349" r:id="rId49"/>
    <p:sldId id="350" r:id="rId50"/>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계정" initials="M계" lastIdx="39" clrIdx="0">
    <p:extLst>
      <p:ext uri="{19B8F6BF-5375-455C-9EA6-DF929625EA0E}">
        <p15:presenceInfo xmlns:p15="http://schemas.microsoft.com/office/powerpoint/2012/main" userId="7f0ce92f717b9d9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F9DFD5-0E32-41DD-946E-B725589190EB}" v="9" dt="2025-05-06T01:16:07.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24" autoAdjust="0"/>
  </p:normalViewPr>
  <p:slideViewPr>
    <p:cSldViewPr snapToGrid="0" snapToObjects="1">
      <p:cViewPr varScale="1">
        <p:scale>
          <a:sx n="83" d="100"/>
          <a:sy n="83" d="100"/>
        </p:scale>
        <p:origin x="432"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Ki-Hoon" userId="5239bcc2bffa7318" providerId="LiveId" clId="{52F9DFD5-0E32-41DD-946E-B725589190EB}"/>
    <pc:docChg chg="modSld">
      <pc:chgData name="Lee Ki-Hoon" userId="5239bcc2bffa7318" providerId="LiveId" clId="{52F9DFD5-0E32-41DD-946E-B725589190EB}" dt="2023-05-07T03:57:28.700" v="48" actId="6549"/>
      <pc:docMkLst>
        <pc:docMk/>
      </pc:docMkLst>
      <pc:sldChg chg="modSp mod">
        <pc:chgData name="Lee Ki-Hoon" userId="5239bcc2bffa7318" providerId="LiveId" clId="{52F9DFD5-0E32-41DD-946E-B725589190EB}" dt="2022-05-09T07:03:19.641" v="11" actId="20577"/>
        <pc:sldMkLst>
          <pc:docMk/>
          <pc:sldMk cId="0" sldId="260"/>
        </pc:sldMkLst>
      </pc:sldChg>
      <pc:sldChg chg="modSp mod">
        <pc:chgData name="Lee Ki-Hoon" userId="5239bcc2bffa7318" providerId="LiveId" clId="{52F9DFD5-0E32-41DD-946E-B725589190EB}" dt="2022-05-09T07:15:00.387" v="15" actId="20577"/>
        <pc:sldMkLst>
          <pc:docMk/>
          <pc:sldMk cId="0" sldId="272"/>
        </pc:sldMkLst>
      </pc:sldChg>
      <pc:sldChg chg="modSp mod">
        <pc:chgData name="Lee Ki-Hoon" userId="5239bcc2bffa7318" providerId="LiveId" clId="{52F9DFD5-0E32-41DD-946E-B725589190EB}" dt="2023-05-07T02:20:22.272" v="21" actId="6549"/>
        <pc:sldMkLst>
          <pc:docMk/>
          <pc:sldMk cId="0" sldId="314"/>
        </pc:sldMkLst>
      </pc:sldChg>
      <pc:sldChg chg="modSp mod">
        <pc:chgData name="Lee Ki-Hoon" userId="5239bcc2bffa7318" providerId="LiveId" clId="{52F9DFD5-0E32-41DD-946E-B725589190EB}" dt="2022-05-09T07:17:02.453" v="16" actId="20577"/>
        <pc:sldMkLst>
          <pc:docMk/>
          <pc:sldMk cId="1127251918" sldId="330"/>
        </pc:sldMkLst>
      </pc:sldChg>
      <pc:sldChg chg="modSp mod">
        <pc:chgData name="Lee Ki-Hoon" userId="5239bcc2bffa7318" providerId="LiveId" clId="{52F9DFD5-0E32-41DD-946E-B725589190EB}" dt="2023-05-07T03:38:11.851" v="27" actId="20577"/>
        <pc:sldMkLst>
          <pc:docMk/>
          <pc:sldMk cId="286720205" sldId="333"/>
        </pc:sldMkLst>
      </pc:sldChg>
      <pc:sldChg chg="modSp mod">
        <pc:chgData name="Lee Ki-Hoon" userId="5239bcc2bffa7318" providerId="LiveId" clId="{52F9DFD5-0E32-41DD-946E-B725589190EB}" dt="2023-05-07T03:55:56.465" v="38" actId="6549"/>
        <pc:sldMkLst>
          <pc:docMk/>
          <pc:sldMk cId="1275354847" sldId="339"/>
        </pc:sldMkLst>
      </pc:sldChg>
      <pc:sldChg chg="modSp mod">
        <pc:chgData name="Lee Ki-Hoon" userId="5239bcc2bffa7318" providerId="LiveId" clId="{52F9DFD5-0E32-41DD-946E-B725589190EB}" dt="2023-05-07T03:57:28.700" v="48" actId="6549"/>
        <pc:sldMkLst>
          <pc:docMk/>
          <pc:sldMk cId="4284021279" sldId="343"/>
        </pc:sldMkLst>
      </pc:sldChg>
      <pc:sldChg chg="modSp mod">
        <pc:chgData name="Lee Ki-Hoon" userId="5239bcc2bffa7318" providerId="LiveId" clId="{52F9DFD5-0E32-41DD-946E-B725589190EB}" dt="2023-05-07T02:26:52.614" v="26" actId="20577"/>
        <pc:sldMkLst>
          <pc:docMk/>
          <pc:sldMk cId="1530755536" sldId="351"/>
        </pc:sldMkLst>
      </pc:sldChg>
      <pc:sldChg chg="modSp mod">
        <pc:chgData name="Lee Ki-Hoon" userId="5239bcc2bffa7318" providerId="LiveId" clId="{52F9DFD5-0E32-41DD-946E-B725589190EB}" dt="2022-05-09T06:41:47.374" v="0" actId="20577"/>
        <pc:sldMkLst>
          <pc:docMk/>
          <pc:sldMk cId="2723061766" sldId="352"/>
        </pc:sldMkLst>
      </pc:sldChg>
    </pc:docChg>
  </pc:docChgLst>
  <pc:docChgLst>
    <pc:chgData name="Lee Ki-Hoon" userId="5239bcc2bffa7318" providerId="LiveId" clId="{A412EFA7-61CE-42E4-89A6-4F671BB998A6}"/>
    <pc:docChg chg="custSel addSld modSld">
      <pc:chgData name="Lee Ki-Hoon" userId="5239bcc2bffa7318" providerId="LiveId" clId="{A412EFA7-61CE-42E4-89A6-4F671BB998A6}" dt="2021-05-06T02:14:45.810" v="56" actId="20577"/>
      <pc:docMkLst>
        <pc:docMk/>
      </pc:docMkLst>
      <pc:sldChg chg="delSp mod">
        <pc:chgData name="Lee Ki-Hoon" userId="5239bcc2bffa7318" providerId="LiveId" clId="{A412EFA7-61CE-42E4-89A6-4F671BB998A6}" dt="2021-05-06T01:46:53.269" v="21" actId="478"/>
        <pc:sldMkLst>
          <pc:docMk/>
          <pc:sldMk cId="0" sldId="256"/>
        </pc:sldMkLst>
      </pc:sldChg>
      <pc:sldChg chg="modSp mod">
        <pc:chgData name="Lee Ki-Hoon" userId="5239bcc2bffa7318" providerId="LiveId" clId="{A412EFA7-61CE-42E4-89A6-4F671BB998A6}" dt="2021-05-06T02:14:45.810" v="56" actId="20577"/>
        <pc:sldMkLst>
          <pc:docMk/>
          <pc:sldMk cId="0" sldId="271"/>
        </pc:sldMkLst>
      </pc:sldChg>
      <pc:sldChg chg="addSp delSp modSp mod chgLayout">
        <pc:chgData name="Lee Ki-Hoon" userId="5239bcc2bffa7318" providerId="LiveId" clId="{A412EFA7-61CE-42E4-89A6-4F671BB998A6}" dt="2021-05-06T00:15:39.519" v="6" actId="20577"/>
        <pc:sldMkLst>
          <pc:docMk/>
          <pc:sldMk cId="0" sldId="276"/>
        </pc:sldMkLst>
      </pc:sldChg>
      <pc:sldChg chg="modSp mod">
        <pc:chgData name="Lee Ki-Hoon" userId="5239bcc2bffa7318" providerId="LiveId" clId="{A412EFA7-61CE-42E4-89A6-4F671BB998A6}" dt="2021-05-06T00:14:21.039" v="4" actId="20577"/>
        <pc:sldMkLst>
          <pc:docMk/>
          <pc:sldMk cId="0" sldId="282"/>
        </pc:sldMkLst>
      </pc:sldChg>
      <pc:sldChg chg="modSp mod">
        <pc:chgData name="Lee Ki-Hoon" userId="5239bcc2bffa7318" providerId="LiveId" clId="{A412EFA7-61CE-42E4-89A6-4F671BB998A6}" dt="2021-05-06T00:21:06.001" v="14" actId="20577"/>
        <pc:sldMkLst>
          <pc:docMk/>
          <pc:sldMk cId="0" sldId="284"/>
        </pc:sldMkLst>
      </pc:sldChg>
      <pc:sldChg chg="modSp mod">
        <pc:chgData name="Lee Ki-Hoon" userId="5239bcc2bffa7318" providerId="LiveId" clId="{A412EFA7-61CE-42E4-89A6-4F671BB998A6}" dt="2021-05-06T00:12:57.152" v="2" actId="6549"/>
        <pc:sldMkLst>
          <pc:docMk/>
          <pc:sldMk cId="0" sldId="312"/>
        </pc:sldMkLst>
      </pc:sldChg>
      <pc:sldChg chg="modSp mod">
        <pc:chgData name="Lee Ki-Hoon" userId="5239bcc2bffa7318" providerId="LiveId" clId="{A412EFA7-61CE-42E4-89A6-4F671BB998A6}" dt="2021-05-06T01:48:20.733" v="34" actId="15"/>
        <pc:sldMkLst>
          <pc:docMk/>
          <pc:sldMk cId="0" sldId="313"/>
        </pc:sldMkLst>
      </pc:sldChg>
      <pc:sldChg chg="modSp mod">
        <pc:chgData name="Lee Ki-Hoon" userId="5239bcc2bffa7318" providerId="LiveId" clId="{A412EFA7-61CE-42E4-89A6-4F671BB998A6}" dt="2021-05-06T00:16:46.898" v="7" actId="20577"/>
        <pc:sldMkLst>
          <pc:docMk/>
          <pc:sldMk cId="0" sldId="314"/>
        </pc:sldMkLst>
      </pc:sldChg>
      <pc:sldChg chg="modSp mod">
        <pc:chgData name="Lee Ki-Hoon" userId="5239bcc2bffa7318" providerId="LiveId" clId="{A412EFA7-61CE-42E4-89A6-4F671BB998A6}" dt="2021-05-06T02:04:08.151" v="55" actId="5793"/>
        <pc:sldMkLst>
          <pc:docMk/>
          <pc:sldMk cId="0" sldId="315"/>
        </pc:sldMkLst>
      </pc:sldChg>
      <pc:sldChg chg="delSp mod">
        <pc:chgData name="Lee Ki-Hoon" userId="5239bcc2bffa7318" providerId="LiveId" clId="{A412EFA7-61CE-42E4-89A6-4F671BB998A6}" dt="2021-05-06T00:17:48.457" v="12" actId="478"/>
        <pc:sldMkLst>
          <pc:docMk/>
          <pc:sldMk cId="1105948617" sldId="328"/>
        </pc:sldMkLst>
      </pc:sldChg>
      <pc:sldChg chg="modSp mod">
        <pc:chgData name="Lee Ki-Hoon" userId="5239bcc2bffa7318" providerId="LiveId" clId="{A412EFA7-61CE-42E4-89A6-4F671BB998A6}" dt="2021-05-06T00:30:21.933" v="19" actId="20577"/>
        <pc:sldMkLst>
          <pc:docMk/>
          <pc:sldMk cId="1530755536" sldId="351"/>
        </pc:sldMkLst>
      </pc:sldChg>
      <pc:sldChg chg="modSp add mod">
        <pc:chgData name="Lee Ki-Hoon" userId="5239bcc2bffa7318" providerId="LiveId" clId="{A412EFA7-61CE-42E4-89A6-4F671BB998A6}" dt="2021-05-06T01:08:07.353" v="20" actId="20577"/>
        <pc:sldMkLst>
          <pc:docMk/>
          <pc:sldMk cId="2723061766" sldId="352"/>
        </pc:sldMkLst>
      </pc:sldChg>
    </pc:docChg>
  </pc:docChgLst>
  <pc:docChgLst>
    <pc:chgData name="Lee Ki-Hoon" userId="5239bcc2bffa7318" providerId="LiveId" clId="{5507BC25-B605-4C88-A69A-81B1808B1AE7}"/>
    <pc:docChg chg="modSld">
      <pc:chgData name="Lee Ki-Hoon" userId="5239bcc2bffa7318" providerId="LiveId" clId="{5507BC25-B605-4C88-A69A-81B1808B1AE7}" dt="2022-05-12T07:59:16.416" v="5" actId="113"/>
      <pc:docMkLst>
        <pc:docMk/>
      </pc:docMkLst>
      <pc:sldChg chg="modSp mod">
        <pc:chgData name="Lee Ki-Hoon" userId="5239bcc2bffa7318" providerId="LiveId" clId="{5507BC25-B605-4C88-A69A-81B1808B1AE7}" dt="2022-05-12T07:59:16.416" v="5" actId="113"/>
        <pc:sldMkLst>
          <pc:docMk/>
          <pc:sldMk cId="286720205" sldId="333"/>
        </pc:sldMkLst>
      </pc:sldChg>
    </pc:docChg>
  </pc:docChgLst>
  <pc:docChgLst>
    <pc:chgData name="Ki-Hoon Lee" userId="5239bcc2bffa7318" providerId="LiveId" clId="{52F9DFD5-0E32-41DD-946E-B725589190EB}"/>
    <pc:docChg chg="undo custSel modSld">
      <pc:chgData name="Ki-Hoon Lee" userId="5239bcc2bffa7318" providerId="LiveId" clId="{52F9DFD5-0E32-41DD-946E-B725589190EB}" dt="2025-05-06T01:46:31.178" v="163" actId="20577"/>
      <pc:docMkLst>
        <pc:docMk/>
      </pc:docMkLst>
      <pc:sldChg chg="modSp mod">
        <pc:chgData name="Ki-Hoon Lee" userId="5239bcc2bffa7318" providerId="LiveId" clId="{52F9DFD5-0E32-41DD-946E-B725589190EB}" dt="2025-05-06T01:27:54.627" v="154" actId="6549"/>
        <pc:sldMkLst>
          <pc:docMk/>
          <pc:sldMk cId="0" sldId="271"/>
        </pc:sldMkLst>
        <pc:spChg chg="mod">
          <ac:chgData name="Ki-Hoon Lee" userId="5239bcc2bffa7318" providerId="LiveId" clId="{52F9DFD5-0E32-41DD-946E-B725589190EB}" dt="2025-05-06T01:27:54.627" v="154" actId="6549"/>
          <ac:spMkLst>
            <pc:docMk/>
            <pc:sldMk cId="0" sldId="271"/>
            <ac:spMk id="49155" creationId="{00000000-0000-0000-0000-000000000000}"/>
          </ac:spMkLst>
        </pc:spChg>
      </pc:sldChg>
      <pc:sldChg chg="modNotesTx">
        <pc:chgData name="Ki-Hoon Lee" userId="5239bcc2bffa7318" providerId="LiveId" clId="{52F9DFD5-0E32-41DD-946E-B725589190EB}" dt="2025-05-05T11:41:00.930" v="56" actId="20577"/>
        <pc:sldMkLst>
          <pc:docMk/>
          <pc:sldMk cId="0" sldId="274"/>
        </pc:sldMkLst>
      </pc:sldChg>
      <pc:sldChg chg="modSp mod">
        <pc:chgData name="Ki-Hoon Lee" userId="5239bcc2bffa7318" providerId="LiveId" clId="{52F9DFD5-0E32-41DD-946E-B725589190EB}" dt="2025-05-05T12:05:01.256" v="96" actId="20577"/>
        <pc:sldMkLst>
          <pc:docMk/>
          <pc:sldMk cId="0" sldId="285"/>
        </pc:sldMkLst>
        <pc:spChg chg="mod">
          <ac:chgData name="Ki-Hoon Lee" userId="5239bcc2bffa7318" providerId="LiveId" clId="{52F9DFD5-0E32-41DD-946E-B725589190EB}" dt="2025-05-05T12:05:01.256" v="96" actId="20577"/>
          <ac:spMkLst>
            <pc:docMk/>
            <pc:sldMk cId="0" sldId="285"/>
            <ac:spMk id="44035" creationId="{00000000-0000-0000-0000-000000000000}"/>
          </ac:spMkLst>
        </pc:spChg>
      </pc:sldChg>
      <pc:sldChg chg="addSp modSp mod">
        <pc:chgData name="Ki-Hoon Lee" userId="5239bcc2bffa7318" providerId="LiveId" clId="{52F9DFD5-0E32-41DD-946E-B725589190EB}" dt="2025-05-06T01:16:07.134" v="148" actId="1035"/>
        <pc:sldMkLst>
          <pc:docMk/>
          <pc:sldMk cId="0" sldId="289"/>
        </pc:sldMkLst>
        <pc:spChg chg="mod">
          <ac:chgData name="Ki-Hoon Lee" userId="5239bcc2bffa7318" providerId="LiveId" clId="{52F9DFD5-0E32-41DD-946E-B725589190EB}" dt="2025-05-06T01:15:47.564" v="142" actId="20577"/>
          <ac:spMkLst>
            <pc:docMk/>
            <pc:sldMk cId="0" sldId="289"/>
            <ac:spMk id="3" creationId="{00000000-0000-0000-0000-000000000000}"/>
          </ac:spMkLst>
        </pc:spChg>
        <pc:picChg chg="add mod">
          <ac:chgData name="Ki-Hoon Lee" userId="5239bcc2bffa7318" providerId="LiveId" clId="{52F9DFD5-0E32-41DD-946E-B725589190EB}" dt="2025-05-06T01:16:07.134" v="148" actId="1035"/>
          <ac:picMkLst>
            <pc:docMk/>
            <pc:sldMk cId="0" sldId="289"/>
            <ac:picMk id="1026" creationId="{7FDFE3DC-9836-A287-1E30-C1D22C3F0622}"/>
          </ac:picMkLst>
        </pc:picChg>
      </pc:sldChg>
      <pc:sldChg chg="modSp mod">
        <pc:chgData name="Ki-Hoon Lee" userId="5239bcc2bffa7318" providerId="LiveId" clId="{52F9DFD5-0E32-41DD-946E-B725589190EB}" dt="2025-05-05T11:31:07.239" v="11" actId="255"/>
        <pc:sldMkLst>
          <pc:docMk/>
          <pc:sldMk cId="0" sldId="312"/>
        </pc:sldMkLst>
        <pc:spChg chg="mod">
          <ac:chgData name="Ki-Hoon Lee" userId="5239bcc2bffa7318" providerId="LiveId" clId="{52F9DFD5-0E32-41DD-946E-B725589190EB}" dt="2025-05-05T11:31:07.239" v="11" actId="255"/>
          <ac:spMkLst>
            <pc:docMk/>
            <pc:sldMk cId="0" sldId="312"/>
            <ac:spMk id="3" creationId="{00000000-0000-0000-0000-000000000000}"/>
          </ac:spMkLst>
        </pc:spChg>
      </pc:sldChg>
      <pc:sldChg chg="modSp mod">
        <pc:chgData name="Ki-Hoon Lee" userId="5239bcc2bffa7318" providerId="LiveId" clId="{52F9DFD5-0E32-41DD-946E-B725589190EB}" dt="2025-05-05T11:56:07.382" v="59" actId="255"/>
        <pc:sldMkLst>
          <pc:docMk/>
          <pc:sldMk cId="0" sldId="315"/>
        </pc:sldMkLst>
        <pc:spChg chg="mod">
          <ac:chgData name="Ki-Hoon Lee" userId="5239bcc2bffa7318" providerId="LiveId" clId="{52F9DFD5-0E32-41DD-946E-B725589190EB}" dt="2025-05-05T11:56:07.382" v="59" actId="255"/>
          <ac:spMkLst>
            <pc:docMk/>
            <pc:sldMk cId="0" sldId="315"/>
            <ac:spMk id="3" creationId="{00000000-0000-0000-0000-000000000000}"/>
          </ac:spMkLst>
        </pc:spChg>
      </pc:sldChg>
      <pc:sldChg chg="modSp mod">
        <pc:chgData name="Ki-Hoon Lee" userId="5239bcc2bffa7318" providerId="LiveId" clId="{52F9DFD5-0E32-41DD-946E-B725589190EB}" dt="2023-05-15T05:32:07.304" v="0" actId="404"/>
        <pc:sldMkLst>
          <pc:docMk/>
          <pc:sldMk cId="2068830783" sldId="337"/>
        </pc:sldMkLst>
      </pc:sldChg>
      <pc:sldChg chg="modSp mod">
        <pc:chgData name="Ki-Hoon Lee" userId="5239bcc2bffa7318" providerId="LiveId" clId="{52F9DFD5-0E32-41DD-946E-B725589190EB}" dt="2023-05-15T05:32:42.596" v="2" actId="255"/>
        <pc:sldMkLst>
          <pc:docMk/>
          <pc:sldMk cId="3970256081" sldId="338"/>
        </pc:sldMkLst>
      </pc:sldChg>
      <pc:sldChg chg="addSp modSp mod">
        <pc:chgData name="Ki-Hoon Lee" userId="5239bcc2bffa7318" providerId="LiveId" clId="{52F9DFD5-0E32-41DD-946E-B725589190EB}" dt="2024-04-29T10:17:25.883" v="8" actId="1076"/>
        <pc:sldMkLst>
          <pc:docMk/>
          <pc:sldMk cId="1275354847" sldId="339"/>
        </pc:sldMkLst>
      </pc:sldChg>
      <pc:sldChg chg="delSp mod">
        <pc:chgData name="Ki-Hoon Lee" userId="5239bcc2bffa7318" providerId="LiveId" clId="{52F9DFD5-0E32-41DD-946E-B725589190EB}" dt="2024-04-29T10:17:38.741" v="9" actId="478"/>
        <pc:sldMkLst>
          <pc:docMk/>
          <pc:sldMk cId="1004290532" sldId="340"/>
        </pc:sldMkLst>
      </pc:sldChg>
      <pc:sldChg chg="modSp mod">
        <pc:chgData name="Ki-Hoon Lee" userId="5239bcc2bffa7318" providerId="LiveId" clId="{52F9DFD5-0E32-41DD-946E-B725589190EB}" dt="2025-05-06T01:43:50.651" v="158" actId="20577"/>
        <pc:sldMkLst>
          <pc:docMk/>
          <pc:sldMk cId="4284021279" sldId="343"/>
        </pc:sldMkLst>
        <pc:spChg chg="mod">
          <ac:chgData name="Ki-Hoon Lee" userId="5239bcc2bffa7318" providerId="LiveId" clId="{52F9DFD5-0E32-41DD-946E-B725589190EB}" dt="2025-05-06T01:43:50.651" v="158" actId="20577"/>
          <ac:spMkLst>
            <pc:docMk/>
            <pc:sldMk cId="4284021279" sldId="343"/>
            <ac:spMk id="2" creationId="{00000000-0000-0000-0000-000000000000}"/>
          </ac:spMkLst>
        </pc:spChg>
      </pc:sldChg>
      <pc:sldChg chg="modSp mod">
        <pc:chgData name="Ki-Hoon Lee" userId="5239bcc2bffa7318" providerId="LiveId" clId="{52F9DFD5-0E32-41DD-946E-B725589190EB}" dt="2025-05-06T01:44:50.620" v="159"/>
        <pc:sldMkLst>
          <pc:docMk/>
          <pc:sldMk cId="1037924388" sldId="344"/>
        </pc:sldMkLst>
        <pc:spChg chg="mod">
          <ac:chgData name="Ki-Hoon Lee" userId="5239bcc2bffa7318" providerId="LiveId" clId="{52F9DFD5-0E32-41DD-946E-B725589190EB}" dt="2025-05-06T01:44:50.620" v="159"/>
          <ac:spMkLst>
            <pc:docMk/>
            <pc:sldMk cId="1037924388" sldId="344"/>
            <ac:spMk id="2" creationId="{00000000-0000-0000-0000-000000000000}"/>
          </ac:spMkLst>
        </pc:spChg>
      </pc:sldChg>
      <pc:sldChg chg="modSp mod">
        <pc:chgData name="Ki-Hoon Lee" userId="5239bcc2bffa7318" providerId="LiveId" clId="{52F9DFD5-0E32-41DD-946E-B725589190EB}" dt="2025-05-06T01:46:31.178" v="163" actId="20577"/>
        <pc:sldMkLst>
          <pc:docMk/>
          <pc:sldMk cId="2194580274" sldId="345"/>
        </pc:sldMkLst>
        <pc:spChg chg="mod">
          <ac:chgData name="Ki-Hoon Lee" userId="5239bcc2bffa7318" providerId="LiveId" clId="{52F9DFD5-0E32-41DD-946E-B725589190EB}" dt="2025-05-06T01:46:31.178" v="163" actId="20577"/>
          <ac:spMkLst>
            <pc:docMk/>
            <pc:sldMk cId="2194580274" sldId="345"/>
            <ac:spMk id="38914" creationId="{00000000-0000-0000-0000-000000000000}"/>
          </ac:spMkLst>
        </pc:spChg>
      </pc:sldChg>
      <pc:sldChg chg="addSp modSp mod">
        <pc:chgData name="Ki-Hoon Lee" userId="5239bcc2bffa7318" providerId="LiveId" clId="{52F9DFD5-0E32-41DD-946E-B725589190EB}" dt="2025-05-05T12:09:04.895" v="129" actId="1038"/>
        <pc:sldMkLst>
          <pc:docMk/>
          <pc:sldMk cId="1530755536" sldId="351"/>
        </pc:sldMkLst>
        <pc:spChg chg="mod">
          <ac:chgData name="Ki-Hoon Lee" userId="5239bcc2bffa7318" providerId="LiveId" clId="{52F9DFD5-0E32-41DD-946E-B725589190EB}" dt="2025-05-05T12:08:39.164" v="106" actId="404"/>
          <ac:spMkLst>
            <pc:docMk/>
            <pc:sldMk cId="1530755536" sldId="351"/>
            <ac:spMk id="3" creationId="{00000000-0000-0000-0000-000000000000}"/>
          </ac:spMkLst>
        </pc:spChg>
        <pc:picChg chg="add mod">
          <ac:chgData name="Ki-Hoon Lee" userId="5239bcc2bffa7318" providerId="LiveId" clId="{52F9DFD5-0E32-41DD-946E-B725589190EB}" dt="2025-05-05T12:08:59.262" v="109" actId="14100"/>
          <ac:picMkLst>
            <pc:docMk/>
            <pc:sldMk cId="1530755536" sldId="351"/>
            <ac:picMk id="7" creationId="{76A8716B-55DB-176B-F5EF-1970AA1BD45E}"/>
          </ac:picMkLst>
        </pc:picChg>
        <pc:picChg chg="add mod">
          <ac:chgData name="Ki-Hoon Lee" userId="5239bcc2bffa7318" providerId="LiveId" clId="{52F9DFD5-0E32-41DD-946E-B725589190EB}" dt="2025-05-05T12:09:04.895" v="129" actId="1038"/>
          <ac:picMkLst>
            <pc:docMk/>
            <pc:sldMk cId="1530755536" sldId="351"/>
            <ac:picMk id="9" creationId="{44C0902B-5624-2422-1250-C7DBE0ABFC7F}"/>
          </ac:picMkLst>
        </pc:picChg>
      </pc:sldChg>
      <pc:sldChg chg="modSp mod">
        <pc:chgData name="Ki-Hoon Lee" userId="5239bcc2bffa7318" providerId="LiveId" clId="{52F9DFD5-0E32-41DD-946E-B725589190EB}" dt="2025-05-05T11:35:01.835" v="12" actId="255"/>
        <pc:sldMkLst>
          <pc:docMk/>
          <pc:sldMk cId="2723061766" sldId="352"/>
        </pc:sldMkLst>
        <pc:spChg chg="mod">
          <ac:chgData name="Ki-Hoon Lee" userId="5239bcc2bffa7318" providerId="LiveId" clId="{52F9DFD5-0E32-41DD-946E-B725589190EB}" dt="2025-05-05T11:35:01.835" v="12" actId="255"/>
          <ac:spMkLst>
            <pc:docMk/>
            <pc:sldMk cId="2723061766" sldId="352"/>
            <ac:spMk id="3" creationId="{00000000-0000-0000-0000-000000000000}"/>
          </ac:spMkLst>
        </pc:spChg>
      </pc:sldChg>
    </pc:docChg>
  </pc:docChgLst>
  <pc:docChgLst>
    <pc:chgData name="Lee Ki-Hoon" userId="5239bcc2bffa7318" providerId="LiveId" clId="{F32C7C86-2494-44CF-9417-5C8D7B1D197A}"/>
    <pc:docChg chg="custSel modSld">
      <pc:chgData name="Lee Ki-Hoon" userId="5239bcc2bffa7318" providerId="LiveId" clId="{F32C7C86-2494-44CF-9417-5C8D7B1D197A}" dt="2021-05-07T05:46:48.651" v="2" actId="20577"/>
      <pc:docMkLst>
        <pc:docMk/>
      </pc:docMkLst>
      <pc:sldChg chg="addSp delSp mod">
        <pc:chgData name="Lee Ki-Hoon" userId="5239bcc2bffa7318" providerId="LiveId" clId="{F32C7C86-2494-44CF-9417-5C8D7B1D197A}" dt="2021-05-07T05:46:32.097" v="1" actId="478"/>
        <pc:sldMkLst>
          <pc:docMk/>
          <pc:sldMk cId="0" sldId="286"/>
        </pc:sldMkLst>
      </pc:sldChg>
      <pc:sldChg chg="modSp mod">
        <pc:chgData name="Lee Ki-Hoon" userId="5239bcc2bffa7318" providerId="LiveId" clId="{F32C7C86-2494-44CF-9417-5C8D7B1D197A}" dt="2021-05-07T05:46:48.651" v="2" actId="20577"/>
        <pc:sldMkLst>
          <pc:docMk/>
          <pc:sldMk cId="0" sldId="321"/>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5-06-03T17:08:33.321" idx="1">
    <p:pos x="10" y="10"/>
    <p:text>테스트는 의도된 것입니다
프로그램이 의도한 대로 작동한다는 것을 보여주기 위해
사용하기 전에 프로그램 결함을 발견합니다.
테스트 실행 결과에서 오류, 이상 징후 또는 프로그램의 비기능 속성에 대한 정보를 확인합니다.
오류가 없는 것이 아니라 오류의 존재를 드러낼 수 있습니다</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5-06-03T17:31:08.281" idx="10">
    <p:pos x="5405" y="1030"/>
    <p:text>개발 테스트
시스템은 버그와 결함을 발견하기 위해 개발 중에 테스트됩니다.
릴리스 테스트
별도의 테스트 팀이 시스템의 전체 버전을 사용자에게 공개하기 전에 테스트합니다.
사용자 테스트
시스템의 사용자 또는 잠재적 사용자는 자신의 환경에서 시스템을 테스트합니다.</p:text>
    <p:extLst>
      <p:ext uri="{C676402C-5697-4E1C-873F-D02D1690AC5C}">
        <p15:threadingInfo xmlns:p15="http://schemas.microsoft.com/office/powerpoint/2012/main" timeZoneBias="-5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5-06-03T17:35:24.503" idx="11">
    <p:pos x="5428" y="1030"/>
    <p:text>개발 테스트에는 시스템을 개발하는 팀이 수행하는 모든 테스트 활동이 포함됩니다.
개별 프로그램 단위 또는 객체 클래스를 테스트하는 단위 테스트. 단위 테스트는 객체나 메서드의 기능을 테스트하는 데 중점을 두어야 합니다.
구성 요소 테스트는 여러 개의 개별 유닛을 통합하여 복합 구성 요소를 만드는 것입니다. 구성 요소 테스트는 구성 요소 인터페이스 테스트에 중점을 두어야 합니다.
시스템 테스트는 시스템의 일부 또는 모든 구성 요소가 통합되어 시스템 전체를 테스트하는 것입니다. 시스템 테스트는 구성 요소 간의 상호 작용을 테스트하는 데 중점을 두어야 합니다.</p:text>
    <p:extLst>
      <p:ext uri="{C676402C-5697-4E1C-873F-D02D1690AC5C}">
        <p15:threadingInfo xmlns:p15="http://schemas.microsoft.com/office/powerpoint/2012/main" timeZoneBias="-5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5-06-03T17:36:44.006" idx="12">
    <p:pos x="5364" y="1030"/>
    <p:text>수업의 완전한 테스트 범위는 다음과 같습니다
객체와 관련된 모든 작업 테스트
모든 객체 속성 설정 및 조회
모든 가능한 상태에서 객체를 연습하기
상속은 테스트할 정보가 현지화되지 않아 객체 클래스 테스트를 설계하는 것을 더 어렵게 만듭니다.</p:text>
    <p:extLst>
      <p:ext uri="{C676402C-5697-4E1C-873F-D02D1690AC5C}">
        <p15:threadingInfo xmlns:p15="http://schemas.microsoft.com/office/powerpoint/2012/main" timeZoneBias="-5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5-06-03T17:37:24.603" idx="13">
    <p:pos x="5364" y="1030"/>
    <p:text>reportWeather() 및 reportStatus()와 같은 모든 작업에 대한 테스트 사례를 정의해야 합니다.
상태 모델을 사용하여 테스트할 상태 전환 시퀀스와 이러한 전환을 일으키는 이벤트 시퀀스를 식별합니다
예를 들어:
종료 -&gt; 실행 중 -&gt; 종료
구성하기-&gt; 실행하기-&gt; 테스트하기-&gt; 전송하기-&gt; 실행하기
실행-&gt; 수집-&gt; 실행-&gt; 요약 -&gt; 전송 -&gt; 실행</p:text>
    <p:extLst>
      <p:ext uri="{C676402C-5697-4E1C-873F-D02D1690AC5C}">
        <p15:threadingInfo xmlns:p15="http://schemas.microsoft.com/office/powerpoint/2012/main" timeZoneBias="-5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5-06-03T17:42:32.854" idx="14">
    <p:pos x="5417" y="1030"/>
    <p:text>가능하면 수동 개입 없이 테스트를 실행하고 확인할 수 있도록 단위 테스트를 자동화해야 합니다.
자동화된 유닛 테스트에서는 JUnit과 같은 테스트 자동화 프레임워크를 사용하여 프로그램 테스트를 작성하고 실행합니다.
단위 테스트 프레임워크는 특정 테스트 케이스를 생성하기 위해 확장하는 일반적인 테스트 클래스를 제공합니다. 그런 다음 구현한 모든 테스트를 실행하고 종종 GUI를 통해 보고할 수 있습니다.</p:text>
    <p:extLst>
      <p:ext uri="{C676402C-5697-4E1C-873F-D02D1690AC5C}">
        <p15:threadingInfo xmlns:p15="http://schemas.microsoft.com/office/powerpoint/2012/main" timeZoneBias="-54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5-06-03T17:43:23.111" idx="15">
    <p:pos x="5428" y="1030"/>
    <p:text>테스트 케이스로 시스템을 초기화하는 설정 부분, 즉 입력과 예상 출력.
테스트할 객체나 메서드를 호출하는 호출 부분.
통화 결과를 예상 결과와 비교하는 주장 부분입니다. 주장이 사실로 평가되면 테스트가 성공했고, 거짓이면 실패한 것입니다.</p:text>
    <p:extLst>
      <p:ext uri="{C676402C-5697-4E1C-873F-D02D1690AC5C}">
        <p15:threadingInfo xmlns:p15="http://schemas.microsoft.com/office/powerpoint/2012/main" timeZoneBias="-5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5-06-03T17:43:43.811" idx="16">
    <p:pos x="10" y="10"/>
    <p:text>테스트 케이스는 예상대로 사용할 때 테스트하려는 구성 요소가 원래 해야 할 일을 수행한다는 것을 보여줘야 합니다.
구성 요소에 결함이 있는 경우 테스트 케이스를 통해 이를 밝혀야 합니다.
이로 인해 두 가지 유형의 단위 테스트 케이스가 발생합니다:
이 중 첫 번째는 프로그램의 정상적인 작동을 반영해야 하며 구성 요소가 예상대로 작동한다는 것을 보여줘야 합니다.
다른 종류의 테스트 케이스는 일반적인 문제가 발생하는 지점에 대한 테스트 경험을 바탕으로 해야 합니다. 비정상적인 입력을 사용하여 이러한 입력이 제대로 처리되었는지 확인하고 구성 요소가 충돌하지 않는지 확인해야 합니다</p:text>
    <p:extLst>
      <p:ext uri="{C676402C-5697-4E1C-873F-D02D1690AC5C}">
        <p15:threadingInfo xmlns:p15="http://schemas.microsoft.com/office/powerpoint/2012/main" timeZoneBias="-54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5-06-03T17:44:32.897" idx="17">
    <p:pos x="5388" y="1030"/>
    <p:text>파티션 테스트는 공통된 특성을 가지며 동일한 방식으로 처리되어야 하는 입력 그룹을 식별하는 것입니다.
각 그룹 내에서 테스트를 선택해야 합니다.
가이드라인 기반 테스트, 테스트 가이드라인을 사용하여 테스트 사례를 선택하는 방법.
이 지침은 프로그래머가 컴포넌트를 개발할 때 자주 발생하는 오류의 종류에 대한 이전 경험을 반영합니다.</p:text>
    <p:extLst>
      <p:ext uri="{C676402C-5697-4E1C-873F-D02D1690AC5C}">
        <p15:threadingInfo xmlns:p15="http://schemas.microsoft.com/office/powerpoint/2012/main" timeZoneBias="-54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5-06-03T17:45:58.066" idx="18">
    <p:pos x="5405" y="1030"/>
    <p:text>시스템이 모든 오류 메시지를 생성하도록 강제하는 입력을 선택합니다.
입력 버퍼가 넘치게 하는 입력을 설계합니다.
잘못된 출력을 생성하도록 강제합니다.
계산 결과가 너무 크거나 작아야 합니다.</p:text>
    <p:extLst>
      <p:ext uri="{C676402C-5697-4E1C-873F-D02D1690AC5C}">
        <p15:threadingInfo xmlns:p15="http://schemas.microsoft.com/office/powerpoint/2012/main" timeZoneBias="-54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5-06-03T17:46:44.321" idx="19">
    <p:pos x="5399" y="1030"/>
    <p:text>소프트웨어 구성 요소는 종종 여러 상호 작용하는 객체로 구성된 복합 구성 요소입니다.
정의된 구성 요소 인터페이스를 통해 이러한 객체의 기능에 액세스할 수 있습니다.
따라서 복합 구성 요소를 테스트하는 것은 구성 요소 인터페이스가 사양에 따라 작동하는지를 보여주는 데 중점을 두어야 합니다.
구성 요소 내의 개별 객체에 대한 단위 테스트가 완료되었다고 가정할 수 있습니다.</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6-03T17:14:38.052" idx="2">
    <p:pos x="5446" y="1030"/>
    <p:text>개발자와 고객에게 소프트웨어가 요구 사항을 충족한다는 것을 입증하기 위해.
맞춤형 소프트웨어의 경우, 이는 요구 사항 문서에 있는 모든 요구 사항에 대해 최소한 하나의 테스트가 있어야 함을 의미합니다.
일반 소프트웨어 제품의 경우, 제품 릴리스에 포함될 모든 시스템 기능에 대한 테스트와 이러한 기능의 조합이 있어야 한다는 의미입니다.</p:text>
    <p:extLst>
      <p:ext uri="{C676402C-5697-4E1C-873F-D02D1690AC5C}">
        <p15:threadingInfo xmlns:p15="http://schemas.microsoft.com/office/powerpoint/2012/main" timeZoneBias="-54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5-06-03T17:47:55.083" idx="20">
    <p:pos x="5446" y="1030"/>
    <p:text>인터페이스 오용
호출 구성 요소가 다른 구성 요소를 호출하여 인터페이스 사용 과정에서 잘못된 순서의 매개 변수와 같은 오류를 범합니다.
인터페이스 오해
호출 구성 요소는 호출된 구성 요소의 동작에 대해 잘못된 가정을 포함합니다.
예를 들어, 이진 검색 방법은 정렬되지 않은 배열인 매개변수로 호출될 수 있습니다. 그러면 검색이 실패하게 됩니다.
타이밍 오류
호출된 구성 요소와 호출된 구성 요소는 서로 다른 속도로 작동하며 오래된 정보에 액세스합니다.</p:text>
    <p:extLst>
      <p:ext uri="{C676402C-5697-4E1C-873F-D02D1690AC5C}">
        <p15:threadingInfo xmlns:p15="http://schemas.microsoft.com/office/powerpoint/2012/main" timeZoneBias="-54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5-06-03T17:48:41.414" idx="21">
    <p:pos x="5172" y="1030"/>
    <p:text>호출된 절차의 매개변수가 범위의 극단에 있도록 설계 테스트를 수행합니다.
항상 NULL 포인터로 포인터 매개변수를 테스트합니다.
구성 요소의 실패를 초래하는 설계 테스트.
메시지 전달 시스템에서 스트레스 테스트를 사용합니다.
공유 메모리 시스템에서는 구성 요소가 활성화되는 순서를 변경합니다.</p:text>
    <p:extLst>
      <p:ext uri="{C676402C-5697-4E1C-873F-D02D1690AC5C}">
        <p15:threadingInfo xmlns:p15="http://schemas.microsoft.com/office/powerpoint/2012/main" timeZoneBias="-54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5-06-03T17:49:31.903" idx="22">
    <p:pos x="5364" y="1030"/>
    <p:text>개발 중 시스템 테스트는 구성 요소를 통합하여 시스템의 버전을 만든 다음 통합된 시스템을 테스트하는 것을 포함합니다.
시스템 테스트의 초점은 구성 요소 간의 상호 작용을 테스트하는 것입니다.
시스템 테스트는 구성 요소들이 호환되는지 확인하고, 올바르게 상호작용하며, 적절한 시간에 적절한 데이터를 인터페이스를 통해 전송합니다.</p:text>
    <p:extLst>
      <p:ext uri="{C676402C-5697-4E1C-873F-D02D1690AC5C}">
        <p15:threadingInfo xmlns:p15="http://schemas.microsoft.com/office/powerpoint/2012/main" timeZoneBias="-54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25-06-03T17:50:02.251" idx="23">
    <p:pos x="5312" y="1030"/>
    <p:text>시스템 테스트 중에 별도로 개발된 재사용 가능한 구성 요소와 기성 시스템이 새로 개발된 구성 요소와 통합될 수 있습니다. 그런 다음 전체 시스템을 테스트합니다.
다른 팀원이나 하위 팀에서 개발한 구성 요소는 이 단계에서 통합될 수 있습니다. 시스템 테스트는 개별 프로세스가 아닌 집단적인 프로세스입니다.
일부 회사에서는 시스템 테스트에 디자이너와 프로그래머의 참여 없이 별도의 테스트 팀이 참여할 수 있습니다.</p:text>
    <p:extLst>
      <p:ext uri="{C676402C-5697-4E1C-873F-D02D1690AC5C}">
        <p15:threadingInfo xmlns:p15="http://schemas.microsoft.com/office/powerpoint/2012/main" timeZoneBias="-54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25-06-03T17:50:32.059" idx="24">
    <p:pos x="5399" y="1030"/>
    <p:text/>
    <p:extLst>
      <p:ext uri="{C676402C-5697-4E1C-873F-D02D1690AC5C}">
        <p15:threadingInfo xmlns:p15="http://schemas.microsoft.com/office/powerpoint/2012/main" timeZoneBias="-540"/>
      </p:ext>
    </p:extLst>
  </p:cm>
  <p:cm authorId="1" dt="2025-06-03T17:50:32.423" idx="25">
    <p:pos x="10" y="10"/>
    <p:text>시스템 상호작용을 식별하기 위해 개발된 사용 사례는 시스템 테스트의 기초로 사용할 수 있습니다.
각 사용 사례는 일반적으로 여러 시스템 구성 요소를 포함하므로 사용 사례를 테스트하면 이러한 상호 작용이 발생합니다.
사용 사례 구현을 모델링하기 위해 시퀀스 다이어그램을 개발했다면, 상호작용에 관여하는 객체나 구성 요소를 볼 수 있습니다.</p:text>
    <p:extLst>
      <p:ext uri="{C676402C-5697-4E1C-873F-D02D1690AC5C}">
        <p15:threadingInfo xmlns:p15="http://schemas.microsoft.com/office/powerpoint/2012/main" timeZoneBias="-54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25-06-03T17:51:12.531" idx="26">
    <p:pos x="5423" y="1030"/>
    <p:text>철저한 시스템 테스트는 불가능하므로 필요한 시스템 테스트 범위를 정의하는 테스트 정책을 개발할 수 있습니다.
테스트 정책의 예:
메뉴를 통해 접근할 수 있는 모든 시스템 기능을 테스트해야 합니다.
동일한 메뉴를 통해 접근할 수 있는 함수 조합(예: 텍스트 형식 지정)을 테스트해야 합니다.
사용자 입력이 제공되는 경우, 모든 기능을 올바른 입력과 잘못된 입력으로 테스트해야 합니다.</p:text>
    <p:extLst>
      <p:ext uri="{C676402C-5697-4E1C-873F-D02D1690AC5C}">
        <p15:threadingInfo xmlns:p15="http://schemas.microsoft.com/office/powerpoint/2012/main" timeZoneBias="-54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25-06-03T17:51:40.762" idx="27">
    <p:pos x="5452" y="1030"/>
    <p:text>테스트 기반 개발(TDD)은 테스트와 코드 개발을 중간에 두는 프로그램 개발 접근 방식입니다.
시험은 코드화되기 전에 작성되며, 시험을 '통과'하는 것이 개발의 중요한 원동력입니다.
코드를 점진적으로 개발하고 해당 증분에 대한 테스트를 진행합니다. 개발한 코드가 테스트를 통과할 때까지 다음 증분으로 넘어가지 않습니다.
TDD는 Extreme Programming과 같은 애자일 메서드의 일부로 도입되었습니다. 그러나 계획 중심의 개발 프로세스에서도 사용할 수 있습니다.</p:text>
    <p:extLst>
      <p:ext uri="{C676402C-5697-4E1C-873F-D02D1690AC5C}">
        <p15:threadingInfo xmlns:p15="http://schemas.microsoft.com/office/powerpoint/2012/main" timeZoneBias="-54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1" dt="2025-06-03T17:52:58.246" idx="28">
    <p:pos x="5440" y="1030"/>
    <p:text>필요한 기능의 증분을 식별하는 것부터 시작하세요. 일반적으로 이 작업은 작고 몇 줄의 코드로 구현할 수 있어야 합니다.
이 기능에 대한 테스트를 작성하고 이를 자동화된 테스트로 구현합니다.
테스트를 다른 모든 테스트와 함께 실행합니다. 처음에는 기능을 구현하지 않았으므로 새 테스트가 실패합니다.
기능을 구현하고 테스트를 다시 실행합니다.
모든 테스트가 성공적으로 실행되면 다음 기능을 구현하는 단계로 넘어갑니다.</p:text>
    <p:extLst>
      <p:ext uri="{C676402C-5697-4E1C-873F-D02D1690AC5C}">
        <p15:threadingInfo xmlns:p15="http://schemas.microsoft.com/office/powerpoint/2012/main" timeZoneBias="-54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1" dt="2025-06-03T17:53:46.763" idx="29">
    <p:pos x="5370" y="1030"/>
    <p:text>코드 커버리지
작성하는 모든 코드 세그먼트에는 적어도 하나의 관련 테스트가 있으므로 작성된 모든 코드에는 적어도 하나의 테스트가 있습니다.
회귀 테스트
회귀 테스트 스위트는 프로그램이 개발됨에 따라 점진적으로 개발됩니다.
간소화된 디버깅
테스트에 실패하면 문제의 원인이 분명해야 합니다. 새로 작성된 코드를 확인하고 수정해야 합니다.
시스템 문서
테스트 자체는 코드가 무엇을 해야 하는지 설명하는 일종의 문서입니다.</p:text>
    <p:extLst>
      <p:ext uri="{C676402C-5697-4E1C-873F-D02D1690AC5C}">
        <p15:threadingInfo xmlns:p15="http://schemas.microsoft.com/office/powerpoint/2012/main" timeZoneBias="-540"/>
      </p:ext>
    </p:extLst>
  </p:cm>
</p:cmLst>
</file>

<file path=ppt/comments/comment29.xml><?xml version="1.0" encoding="utf-8"?>
<p:cmLst xmlns:a="http://schemas.openxmlformats.org/drawingml/2006/main" xmlns:r="http://schemas.openxmlformats.org/officeDocument/2006/relationships" xmlns:p="http://schemas.openxmlformats.org/presentationml/2006/main">
  <p:cm authorId="1" dt="2025-06-03T17:54:12.995" idx="30">
    <p:pos x="5143" y="1030"/>
    <p:text>시스템을 테스트하여 이전에 작동하던 코드가 '부러지지 않았는지' 확인합니다.
프로그램이 변경될 때마다 모든 테스트가 다시 실행됩니다.
변경이 완료되기 전에 테스트가 '성공적으로' 실행되어야 합니다.
수동 테스트 과정에서는 회귀 테스트가 비용이 많이 들지만, 자동화된 테스트를 통해 간단하고 간단합니다.</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6-03T17:16:14.760" idx="3">
    <p:pos x="5452" y="1030"/>
    <p:text>소프트웨어의 동작이 잘못되었거나 바람직하지 않거나 사양에 부합하지 않는 상황을 발견합니다.
결함 테스트는 시스템 충돌, 다른 시스템과의 원치 않는 상호작용, 잘못된 계산, 데이터 손상과 같은 바람직하지 않은 시스템 동작을 근절하는 것과 관련이 있습니다.</p:text>
    <p:extLst>
      <p:ext uri="{C676402C-5697-4E1C-873F-D02D1690AC5C}">
        <p15:threadingInfo xmlns:p15="http://schemas.microsoft.com/office/powerpoint/2012/main" timeZoneBias="-540"/>
      </p:ext>
    </p:extLst>
  </p:cm>
</p:cmLst>
</file>

<file path=ppt/comments/comment30.xml><?xml version="1.0" encoding="utf-8"?>
<p:cmLst xmlns:a="http://schemas.openxmlformats.org/drawingml/2006/main" xmlns:r="http://schemas.openxmlformats.org/officeDocument/2006/relationships" xmlns:p="http://schemas.openxmlformats.org/presentationml/2006/main">
  <p:cm authorId="1" dt="2025-06-03T17:55:21.490" idx="31">
    <p:pos x="5551" y="1030"/>
    <p:text>릴리스 테스트는 개발 팀 외부에서 사용하기 위한 특정 릴리스 시스템을 테스트하는 과정입니다.
릴리스 테스트 프로세스의 주요 목표는 시스템 공급업체가 사용하기에 충분하다는 것을 설득하는 것입니다.
따라서 릴리스 테스트는 시스템이 지정된 기능, 성능 및 신뢰성을 제공하며 정상적인 사용 중에도 실패하지 않는다는 것을 보여줘야 합니다.
릴리스 테스트는 일반적으로 시스템 사양에서만 테스트가 도출되는 블랙박스 테스트 프로세스입니다.</p:text>
    <p:extLst>
      <p:ext uri="{C676402C-5697-4E1C-873F-D02D1690AC5C}">
        <p15:threadingInfo xmlns:p15="http://schemas.microsoft.com/office/powerpoint/2012/main" timeZoneBias="-54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1" dt="2025-06-03T17:56:17.447" idx="32">
    <p:pos x="5068" y="1030"/>
    <p:text>릴리스 테스트는 시스템 테스트의 한 형태입니다.
중요한 차이점:
시스템 개발에 참여하지 않은 별도의 팀이 릴리스 테스트를 담당해야 합니다.
개발팀의 시스템 테스트는 시스템 내 버그(결함 테스트)를 발견하는 데 중점을 두어야 합니다.
릴리스 테스트의 목적은 시스템이 요구 사항을 충족하고 외부에서 사용하기에 충분한지 확인하는 것입니다(검증 테스트).</p:text>
    <p:extLst>
      <p:ext uri="{C676402C-5697-4E1C-873F-D02D1690AC5C}">
        <p15:threadingInfo xmlns:p15="http://schemas.microsoft.com/office/powerpoint/2012/main" timeZoneBias="-540"/>
      </p:ext>
    </p:extLst>
  </p:cm>
</p:cmLst>
</file>

<file path=ppt/comments/comment32.xml><?xml version="1.0" encoding="utf-8"?>
<p:cmLst xmlns:a="http://schemas.openxmlformats.org/drawingml/2006/main" xmlns:r="http://schemas.openxmlformats.org/officeDocument/2006/relationships" xmlns:p="http://schemas.openxmlformats.org/presentationml/2006/main">
  <p:cm authorId="1" dt="2025-06-03T17:56:37.253" idx="33">
    <p:pos x="5265" y="1030"/>
    <p:text>요구사항 기반 테스트는 각 요구사항을 검토하고 이에 대한 테스트를 개발하는 것을 포함합니다.
멘트케어 시스템 요구 사항:
환자가 특정 약물에 알레르기가 있는 것으로 알려진 경우, 해당 약물을 처방하면 시스템 사용자에게 경고 메시지가 표시됩니다.
처방자가 알레르기 경고를 무시하기로 선택한 경우, 이를 무시한 이유를 제공해야 합니다.</p:text>
    <p:extLst>
      <p:ext uri="{C676402C-5697-4E1C-873F-D02D1690AC5C}">
        <p15:threadingInfo xmlns:p15="http://schemas.microsoft.com/office/powerpoint/2012/main" timeZoneBias="-540"/>
      </p:ext>
    </p:extLst>
  </p:cm>
</p:cmLst>
</file>

<file path=ppt/comments/comment33.xml><?xml version="1.0" encoding="utf-8"?>
<p:cmLst xmlns:a="http://schemas.openxmlformats.org/drawingml/2006/main" xmlns:r="http://schemas.openxmlformats.org/officeDocument/2006/relationships" xmlns:p="http://schemas.openxmlformats.org/presentationml/2006/main">
  <p:cm authorId="1" dt="2025-06-03T17:57:12.556" idx="34">
    <p:pos x="5452" y="1030"/>
    <p:text>알레르기가 없는 환자 기록을 설정합니다. 알레르기가 있는 것으로 알려진 알레르기에 대한 약물을 처방합니다. 시스템에서 경고 메시지가 표시되지 않는지 확인합니다.
알려진 알레르기가 있는 환자 기록을 설정합니다. 환자가 알레르기가 있는 약물을 처방하고 시스템에서 경고가 발행되는지 확인합니다.
두 가지 이상의 약물에 대한 알레르기가 기록된 환자 기록을 설정합니다. 이 두 약물을 별도로 처방하고 각 약물에 대한 올바른 경고가 발행되는지 확인합니다.
환자가 알레르기가 있는 약물 두 가지를 처방합니다. 두 가지 경고가 올바르게 발행되었는지 확인합니다.
경고를 발령하고 해당 경고를 무효화하는 약물을 처방합니다. 시스템이 사용자에게 경고가 무효화된 이유를 설명하는 정보를 제공하도록 요구하는지 확인합니다.</p:text>
    <p:extLst>
      <p:ext uri="{C676402C-5697-4E1C-873F-D02D1690AC5C}">
        <p15:threadingInfo xmlns:p15="http://schemas.microsoft.com/office/powerpoint/2012/main" timeZoneBias="-540"/>
      </p:ext>
    </p:extLst>
  </p:cm>
</p:cmLst>
</file>

<file path=ppt/comments/comment34.xml><?xml version="1.0" encoding="utf-8"?>
<p:cmLst xmlns:a="http://schemas.openxmlformats.org/drawingml/2006/main" xmlns:r="http://schemas.openxmlformats.org/officeDocument/2006/relationships" xmlns:p="http://schemas.openxmlformats.org/presentationml/2006/main">
  <p:cm authorId="1" dt="2025-06-03T17:57:48.376" idx="35">
    <p:pos x="5428" y="1030"/>
    <p:text>릴리스 테스트의 일부는 성능 및 신뢰성과 같은 시스템의 발생 특성을 테스트하는 것을 포함할 수 있습니다.
테스트는 시스템 사용 프로필을 반영해야 합니다.
성능 테스트는 일반적으로 시스템 성능이 허용되지 않을 때까지 부하를 꾸준히 증가시키는 일련의 테스트를 계획하는 것을 포함합니다.
스트레스 테스트는 시스템이 고장 행동을 테스트하기 위해 의도적으로 과부하가 걸리는 성능 테스트의 한 형태입니다.</p:text>
    <p:extLst>
      <p:ext uri="{C676402C-5697-4E1C-873F-D02D1690AC5C}">
        <p15:threadingInfo xmlns:p15="http://schemas.microsoft.com/office/powerpoint/2012/main" timeZoneBias="-540"/>
      </p:ext>
    </p:extLst>
  </p:cm>
</p:cmLst>
</file>

<file path=ppt/comments/comment35.xml><?xml version="1.0" encoding="utf-8"?>
<p:cmLst xmlns:a="http://schemas.openxmlformats.org/drawingml/2006/main" xmlns:r="http://schemas.openxmlformats.org/officeDocument/2006/relationships" xmlns:p="http://schemas.openxmlformats.org/presentationml/2006/main">
  <p:cm authorId="1" dt="2025-06-03T17:58:18.568" idx="36">
    <p:pos x="5452" y="1030"/>
    <p:text>사용자 또는 고객 테스트는 시스템 테스트에 대한 입력과 조언을 제공하는 테스트 프로세스의 한 단계입니다.
사용자 테스트는 포괄적인 시스템 및 릴리스 테스트가 수행된 경우에도 필수적입니다.
그 이유는 사용자의 작업 환경의 영향이 시스템의 신뢰성, 성능, 사용성 및 견고성에 큰 영향을 미치기 때문입니다. 이러한 영향은 테스트 환경에서 복제할 수 없습니다.</p:text>
    <p:extLst>
      <p:ext uri="{C676402C-5697-4E1C-873F-D02D1690AC5C}">
        <p15:threadingInfo xmlns:p15="http://schemas.microsoft.com/office/powerpoint/2012/main" timeZoneBias="-540"/>
      </p:ext>
    </p:extLst>
  </p:cm>
</p:cmLst>
</file>

<file path=ppt/comments/comment36.xml><?xml version="1.0" encoding="utf-8"?>
<p:cmLst xmlns:a="http://schemas.openxmlformats.org/drawingml/2006/main" xmlns:r="http://schemas.openxmlformats.org/officeDocument/2006/relationships" xmlns:p="http://schemas.openxmlformats.org/presentationml/2006/main">
  <p:cm authorId="1" dt="2025-06-03T17:58:55.578" idx="37">
    <p:pos x="5289" y="1030"/>
    <p:text>알파 테스트
선택된 소프트웨어 사용자 그룹은 개발 팀과 긴밀히 협력하여 소프트웨어의 초기 릴리스를 테스트합니다
베타 테스트
소프트웨어 릴리스는 더 많은 사용자 그룹이 실험을 할 수 있도록 하고 시스템 개발자와 함께 발견한 문제를 제기할 수 있도록 제공됩니다
수락 테스트
고객은 시스템 개발자로부터 시스템을 수락하고 고객 환경에 배포할 준비가 되었는지 여부를 결정하기 위해 테스트합니다. 주로 맞춤형 시스템을 대상으로 합니다.</p:text>
    <p:extLst>
      <p:ext uri="{C676402C-5697-4E1C-873F-D02D1690AC5C}">
        <p15:threadingInfo xmlns:p15="http://schemas.microsoft.com/office/powerpoint/2012/main" timeZoneBias="-540"/>
      </p:ext>
    </p:extLst>
  </p:cm>
</p:cmLst>
</file>

<file path=ppt/comments/comment37.xml><?xml version="1.0" encoding="utf-8"?>
<p:cmLst xmlns:a="http://schemas.openxmlformats.org/drawingml/2006/main" xmlns:r="http://schemas.openxmlformats.org/officeDocument/2006/relationships" xmlns:p="http://schemas.openxmlformats.org/presentationml/2006/main">
  <p:cm authorId="1" dt="2025-06-03T17:59:21.773" idx="38">
    <p:pos x="5353" y="1030"/>
    <p:text>테스트는 프로그램에 오류가 있다는 것만 보여줄 수 있습니다. 결함이 남아 있지 않다는 것을 증명할 수는 없습니다.
개발 테스트는 소프트웨어 개발 팀의 책임입니다. 시스템이 고객에게 출시되기 전에 별도의 팀이 테스트를 담당해야 합니다.
개발 테스트에는 개별 객체를 테스트하는 단위 테스트와 관련된 객체 그룹을 테스트하는 메서드 구성 요소 테스트, 부분 또는 전체 시스템을 테스트하는 시스템 테스트가 포함됩니다.</p:text>
    <p:extLst>
      <p:ext uri="{C676402C-5697-4E1C-873F-D02D1690AC5C}">
        <p15:threadingInfo xmlns:p15="http://schemas.microsoft.com/office/powerpoint/2012/main" timeZoneBias="-540"/>
      </p:ext>
    </p:extLst>
  </p:cm>
</p:cmLst>
</file>

<file path=ppt/comments/comment38.xml><?xml version="1.0" encoding="utf-8"?>
<p:cmLst xmlns:a="http://schemas.openxmlformats.org/drawingml/2006/main" xmlns:r="http://schemas.openxmlformats.org/officeDocument/2006/relationships" xmlns:p="http://schemas.openxmlformats.org/presentationml/2006/main">
  <p:cm authorId="1" dt="2025-06-03T17:59:35.273" idx="39">
    <p:pos x="5423" y="1030"/>
    <p:text>소프트웨어를 테스트할 때는 경험과 지침을 사용하여 다른 시스템의 결함을 발견하는 데 효과적인 테스트 케이스 유형을 선택함으로써 소프트웨어를 '깨어버리기'를 시도해야 합니다.
가능한 경우 자동화된 테스트를 작성해야 합니다. 테스트는 시스템이 변경될 때마다 실행할 수 있는 프로그램에 내장되어 있습니다.
테스트 우선 개발은 테스트할 코드 앞에 테스트를 작성하는 개발 접근 방식입니다.
시나리오 테스트는 일반적인 사용 시나리오를 고안하고 이를 사용하여 테스트 사례를 도출하는 것을 포함합니다.
수락 테스트는 소프트웨어가 운영 환경에 배포되고 사용되기에 충분한지 여부를 결정하는 것을 목표로 하는 사용자 테스트 프로세스입니다.</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6-03T17:16:52.363" idx="4">
    <p:pos x="5423" y="1030"/>
    <p:text>검증 테스트
개발자와 시스템 고객에게 소프트웨어가 요구 사항을 충족한다는 것을 입증하기 위해
성공적인 테스트 결과, 시스템이 의도한 대로 작동하는 것으로 나타났습니다.
결함 테스트
소프트웨어의 동작이 규격에 맞지 않거나 올바르지 않은 결함이나 결함을 발견하기 위해
성공적인 테스트는 시스템이 잘못 작동하여 시스템의 결함을 노출시키는 테스트입니다.</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6-03T17:17:08.393" idx="5">
    <p:pos x="5091" y="1030"/>
    <p:text>테스트는 정적 검증 기법을 포함하는 보다 일반적인 검증 및 검증(V &amp; V) 프로세스의 일부입니다.
검증: "제품을 올바르게 구축하고 있습니까?"
소프트웨어는 사양을 준수해야 합니다.
검증: "우리는 올바른 제품을 만들고 있습니까?"
소프트웨어는 사용자가 실제로 필요로 하는 일을 해야 합니다.</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6-03T17:17:53.123" idx="6">
    <p:pos x="5370" y="1030"/>
    <p:text>소프트웨어 검사: 문제 발견을 위한 정적 시스템 표현 분석(정적 검증)에 관한 사항
도구 기반 문서 및 코드 분석을 통해 보완할 수 있습니다.
15장에서 논의되었습니다.
소프트웨어 테스트: 운동 및 제품 동작 관찰(동적 검증)에 관한 사항
시스템은 테스트 데이터로 실행되며 작동 동작이 관찰됩니다.</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5-06-03T17:28:21.611" idx="7">
    <p:pos x="5463" y="1030"/>
    <p:text>여기에는 이상 징후와 결함을 발견하기 위해 소스 표현을 검토하는 사람들이 포함됩니다.
검사는 시스템 실행이 필요 없으므로 실행 전에 사용할 수 있습니다.
그들은 시스템의 모든 표현(요구 사항, 설계, 구성 데이터, 테스트 데이터 등)에 적용될 수 있습니다.
그들은 프로그램 오류를 발견하는 데 효과적인 기술로 입증되었습니다.</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5-06-03T17:29:01.953" idx="8">
    <p:pos x="5428" y="1030"/>
    <p:text>테스트 중에 오류는 다른 오류를 가리고 숨길 수 있습니다. 검사는 정적인 프로세스이기 때문에 오류 간의 상호 작용에 대해 걱정할 필요가 없습니다.
시스템의 불완전한 버전은 추가 비용 없이 검사할 수 있습니다.
프로그램이 불완전하다면, 사용 가능한 부품을 테스트하기 위해 전문적인 테스트 하네스를 개발해야 합니다.
프로그램 결함을 검색하는 것뿐만 아니라, 검사는 표준 준수, 휴대성, 유지보수 가능성과 같은 프로그램의 더 넓은 품질 속성도 고려할 수 있습니다</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5-06-03T17:30:39.533" idx="9">
    <p:pos x="5335" y="1030"/>
    <p:text>검사와 테스트는 상호 보완적이며 검증 기법에 반대하지 않습니다.
둘 다 V와 V 과정에서 사용해야 합니다.
검사는 사양의 준수 여부를 확인할 수 있지만 고객의 실제 요구 사항에는 부합하지 않습니다.
검사는 성능, 사용성 등 비기능적 특성을 확인할 수 없습니다.</p:text>
    <p:extLst>
      <p:ext uri="{C676402C-5697-4E1C-873F-D02D1690AC5C}">
        <p15:threadingInfo xmlns:p15="http://schemas.microsoft.com/office/powerpoint/2012/main" timeZoneBias="-5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2B92EF69-4580-D948-9358-37D6C6E355D3}" type="datetimeFigureOut">
              <a:rPr lang="en-US" smtClean="0"/>
              <a:pPr/>
              <a:t>6/3/2025</a:t>
            </a:fld>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A2AF659B-3BFD-7C4F-8593-16CDDE7417A4}" type="datetimeFigureOut">
              <a:rPr lang="en-US" smtClean="0"/>
              <a:pPr/>
              <a:t>6/3/2025</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47082A43-FD40-714E-BD60-4E5210E14341}" type="slidenum">
              <a:rPr lang="en-US" smtClean="0"/>
              <a:pPr/>
              <a:t>2</a:t>
            </a:fld>
            <a:endParaRPr lang="en-US"/>
          </a:p>
        </p:txBody>
      </p:sp>
    </p:spTree>
    <p:extLst>
      <p:ext uri="{BB962C8B-B14F-4D97-AF65-F5344CB8AC3E}">
        <p14:creationId xmlns:p14="http://schemas.microsoft.com/office/powerpoint/2010/main" val="616111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r>
              <a:rPr lang="ko-KR" altLang="en-US"/>
              <a:t>검증 및 확인</a:t>
            </a:r>
            <a:r>
              <a:rPr lang="en-US" altLang="ko-KR"/>
              <a:t>: 874</a:t>
            </a:r>
            <a:r>
              <a:rPr lang="ko-KR" altLang="en-US"/>
              <a:t>건</a:t>
            </a:r>
            <a:endParaRPr lang="en-US" altLang="ko-KR"/>
          </a:p>
          <a:p>
            <a:r>
              <a:rPr lang="ko-KR" altLang="en-US"/>
              <a:t>확인 및 검증</a:t>
            </a:r>
            <a:r>
              <a:rPr lang="en-US" altLang="ko-KR"/>
              <a:t>: 1380</a:t>
            </a:r>
            <a:r>
              <a:rPr lang="ko-KR" altLang="en-US"/>
              <a:t>건</a:t>
            </a:r>
            <a:endParaRPr lang="en-US"/>
          </a:p>
        </p:txBody>
      </p:sp>
      <p:sp>
        <p:nvSpPr>
          <p:cNvPr id="921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628693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35083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google/googletest" TargetMode="External"/><Relationship Id="rId2" Type="http://schemas.openxmlformats.org/officeDocument/2006/relationships/hyperlink" Target="https://google.github.io/googletest/primer.html"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omments" Target="../comments/comment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omments" Target="../comments/comment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omments" Target="../comments/comment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omments" Target="../comments/comment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omments" Target="../comments/comment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comments" Target="../comments/comment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omments" Target="../comments/comment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omments" Target="../comments/comment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omments" Target="../comments/comment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omments" Target="../comments/comment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omments" Target="../comments/comment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omments" Target="../comments/comment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Software Testing</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r>
              <a:rPr lang="en-GB" sz="2400" dirty="0"/>
              <a:t>These involve people examining the source representation with the aim of discovering anomalies and defects.</a:t>
            </a:r>
          </a:p>
          <a:p>
            <a:r>
              <a:rPr lang="en-GB" sz="2400" dirty="0"/>
              <a:t>Inspections not require execution of a system so may be used before implementation.</a:t>
            </a:r>
          </a:p>
          <a:p>
            <a:r>
              <a:rPr lang="en-GB" sz="2400" dirty="0"/>
              <a:t>They may be applied to any representation of the system (requirements, design, configuration data, test data, etc.).</a:t>
            </a:r>
          </a:p>
          <a:p>
            <a:r>
              <a:rPr lang="en-GB" sz="2400" dirty="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lstStyle/>
          <a:p>
            <a:r>
              <a:rPr lang="en-US" dirty="0"/>
              <a:t>During testing, errors can mask (hide) other errors. Because inspection is a static process, you don’t have to be concerned with interactions between errors.</a:t>
            </a:r>
          </a:p>
          <a:p>
            <a:r>
              <a:rPr lang="en-US" dirty="0"/>
              <a:t>Incomplete versions of a system can be inspected without additional costs.</a:t>
            </a:r>
          </a:p>
          <a:p>
            <a:pPr lvl="1"/>
            <a:r>
              <a:rPr lang="en-US" dirty="0"/>
              <a:t>If a program is incomplete, then you need to develop specialized test harnesses to test the parts that are available. </a:t>
            </a:r>
          </a:p>
          <a:p>
            <a:r>
              <a:rPr lang="en-US" dirty="0"/>
              <a:t>As well as searching for program defects, an inspection can also consider broader quality attributes of a program, such as compliance with standards, portability, and maintainability.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11</a:t>
            </a:fld>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dirty="0"/>
              <a:t>Inspections and testing are complementary and not opposing verification techniques.</a:t>
            </a:r>
          </a:p>
          <a:p>
            <a:r>
              <a:rPr lang="en-GB" sz="2400" dirty="0"/>
              <a:t>Both should be used during the V &amp; V process.</a:t>
            </a:r>
          </a:p>
          <a:p>
            <a:r>
              <a:rPr lang="en-GB" sz="2400" dirty="0"/>
              <a:t>Inspections can check conformance with a specification but not conformance with the customer’s real requirements.</a:t>
            </a:r>
          </a:p>
          <a:p>
            <a:r>
              <a:rPr lang="en-GB" sz="2400" dirty="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a:t>
            </a:r>
          </a:p>
          <a:p>
            <a:pPr lvl="1"/>
            <a:r>
              <a:rPr lang="en-US" sz="2200" dirty="0"/>
              <a:t>The system is tested during development to discover bugs and defects. </a:t>
            </a:r>
          </a:p>
          <a:p>
            <a:pPr lvl="2"/>
            <a:endParaRPr lang="en-US" dirty="0"/>
          </a:p>
          <a:p>
            <a:r>
              <a:rPr lang="en-US" dirty="0"/>
              <a:t>Release testing</a:t>
            </a:r>
          </a:p>
          <a:p>
            <a:pPr lvl="1"/>
            <a:r>
              <a:rPr lang="en-US" sz="2200" dirty="0"/>
              <a:t>A separate testing team test a complete version of the system before it is released to users.</a:t>
            </a:r>
          </a:p>
          <a:p>
            <a:pPr marL="914400" lvl="2" indent="0">
              <a:buNone/>
            </a:pPr>
            <a:r>
              <a:rPr lang="en-US" dirty="0"/>
              <a:t> </a:t>
            </a:r>
          </a:p>
          <a:p>
            <a:r>
              <a:rPr lang="en-US" dirty="0"/>
              <a:t>User testing</a:t>
            </a:r>
          </a:p>
          <a:p>
            <a:pPr lvl="1"/>
            <a:r>
              <a:rPr lang="en-US" sz="2200" dirty="0"/>
              <a:t>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a:t>Development testing</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Development testing includes all testing activities that are carried out by the team developing the system. </a:t>
            </a:r>
          </a:p>
          <a:p>
            <a:pPr lvl="1"/>
            <a:r>
              <a:rPr lang="en-US" dirty="0"/>
              <a:t>Unit testing, where individual program units or object classes are tested. Unit testing should focus on testing the functionality of objects or methods.</a:t>
            </a:r>
            <a:endParaRPr lang="en-GB" dirty="0"/>
          </a:p>
          <a:p>
            <a:pPr lvl="1"/>
            <a:r>
              <a:rPr lang="en-US" dirty="0"/>
              <a:t>Component testing, where several individual units are integrated to create composite components. Component testing should focus on testing component interfaces.</a:t>
            </a:r>
            <a:endParaRPr lang="en-GB" dirty="0"/>
          </a:p>
          <a:p>
            <a:pPr lvl="1"/>
            <a:r>
              <a:rPr lang="en-US" dirty="0"/>
              <a:t>System testing, where some or all of the components in a system are integrated and the system is tested as a whole. System testing should focus on testing component interactions.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Unit testing: 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object</a:t>
            </a:r>
            <a:r>
              <a:rPr lang="en-US" dirty="0"/>
              <a:t> </a:t>
            </a:r>
            <a:endParaRPr lang="en-GB" dirty="0"/>
          </a:p>
          <a:p>
            <a:pPr lvl="1"/>
            <a:r>
              <a:rPr lang="en-GB" dirty="0"/>
              <a:t>Setting and interrogating all object attributes</a:t>
            </a:r>
            <a:r>
              <a:rPr lang="en-US" dirty="0"/>
              <a:t> </a:t>
            </a:r>
            <a:endParaRPr lang="en-GB" dirty="0"/>
          </a:p>
          <a:p>
            <a:pPr lvl="1"/>
            <a:r>
              <a:rPr lang="en-GB" dirty="0"/>
              <a:t>Exercising the object in all possible states</a:t>
            </a:r>
          </a:p>
          <a:p>
            <a:pPr lvl="1"/>
            <a:endParaRPr lang="en-GB" dirty="0"/>
          </a:p>
          <a:p>
            <a:r>
              <a:rPr lang="en-GB" dirty="0"/>
              <a:t>Inheritance makes it more difficult to design object class tests as the information to be tested is not localized.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16</a:t>
            </a:fld>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a:t>
            </a:r>
            <a:r>
              <a:rPr lang="en-US"/>
              <a:t>object class</a:t>
            </a:r>
            <a:r>
              <a:rPr lang="en-GB"/>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GB" altLang="ko-KR" dirty="0"/>
              <a:t>all operations such as </a:t>
            </a:r>
            <a:r>
              <a:rPr lang="en-US" dirty="0" err="1"/>
              <a:t>reportWeather</a:t>
            </a:r>
            <a:r>
              <a:rPr lang="en-US" dirty="0"/>
              <a:t>() and </a:t>
            </a:r>
            <a:r>
              <a:rPr lang="en-US" altLang="ko-KR" dirty="0" err="1"/>
              <a:t>reportStatus</a:t>
            </a:r>
            <a:r>
              <a:rPr lang="en-US" altLang="ko-KR" dirty="0"/>
              <a:t>()</a:t>
            </a:r>
            <a:r>
              <a:rPr lang="en-US" dirty="0"/>
              <a:t>.</a:t>
            </a:r>
          </a:p>
          <a:p>
            <a:r>
              <a:rPr lang="en-US" dirty="0"/>
              <a:t>Using a state model, identify sequences of state transitions to be tested and the event sequences to cause these transitions</a:t>
            </a:r>
          </a:p>
          <a:p>
            <a:r>
              <a:rPr lang="en-US" dirty="0"/>
              <a:t>For example:</a:t>
            </a:r>
          </a:p>
          <a:p>
            <a:pPr lvl="1"/>
            <a:r>
              <a:rPr lang="en-US" dirty="0"/>
              <a:t>Shutdown -&gt; Running-&gt; Shutdown</a:t>
            </a:r>
          </a:p>
          <a:p>
            <a:pPr lvl="1"/>
            <a:r>
              <a:rPr lang="en-US" dirty="0"/>
              <a:t>Configuring-&gt; Running-&gt; Testing -&gt; Transmitting -&gt; Running</a:t>
            </a:r>
          </a:p>
          <a:p>
            <a:pPr lvl="1"/>
            <a:r>
              <a:rPr lang="en-US" dirty="0"/>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18</a:t>
            </a:fld>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r>
              <a:rPr lang="en-US" dirty="0"/>
              <a:t>Whenever possible, unit testing should be automated so that tests are run and checked without manual intervention.</a:t>
            </a:r>
          </a:p>
          <a:p>
            <a:r>
              <a:rPr lang="en-US" dirty="0"/>
              <a:t>In automated unit testing, you make use of a test automation framework (such as </a:t>
            </a:r>
            <a:r>
              <a:rPr lang="en-US" dirty="0" err="1"/>
              <a:t>JUnit</a:t>
            </a:r>
            <a:r>
              <a:rPr lang="en-US" dirty="0"/>
              <a:t>) to write and run your program tests. </a:t>
            </a:r>
          </a:p>
          <a:p>
            <a:r>
              <a:rPr lang="en-US" dirty="0"/>
              <a:t>Unit testing frameworks provide generic test classes that you extend to create specific test cases. They can then run all of the tests that you have implemented and report, often through some GUI.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19</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r>
              <a:rPr lang="en-US" dirty="0"/>
              <a:t>Testing is intended </a:t>
            </a:r>
          </a:p>
          <a:p>
            <a:pPr lvl="1"/>
            <a:r>
              <a:rPr lang="en-US" dirty="0"/>
              <a:t>to show that a program does what it is intended to do and </a:t>
            </a:r>
          </a:p>
          <a:p>
            <a:pPr lvl="1"/>
            <a:r>
              <a:rPr lang="en-US" dirty="0"/>
              <a:t>to discover program defects before it is put into use. </a:t>
            </a:r>
          </a:p>
          <a:p>
            <a:pPr lvl="2"/>
            <a:endParaRPr lang="en-US" dirty="0"/>
          </a:p>
          <a:p>
            <a:r>
              <a:rPr lang="en-US" dirty="0"/>
              <a:t>You check the results of the test run for errors, anomalies, or information about the program’s non-functional attributes. </a:t>
            </a:r>
          </a:p>
          <a:p>
            <a:pPr lvl="1"/>
            <a:endParaRPr lang="en-US" dirty="0"/>
          </a:p>
          <a:p>
            <a:r>
              <a:rPr lang="en-GB" dirty="0"/>
              <a:t>Can reveal the presence of errors NOT their absence.</a:t>
            </a:r>
          </a:p>
          <a:p>
            <a:endParaRPr lang="en-US" sz="2800"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components</a:t>
            </a:r>
          </a:p>
        </p:txBody>
      </p:sp>
      <p:sp>
        <p:nvSpPr>
          <p:cNvPr id="3" name="Content Placeholder 2"/>
          <p:cNvSpPr>
            <a:spLocks noGrp="1"/>
          </p:cNvSpPr>
          <p:nvPr>
            <p:ph idx="1"/>
          </p:nvPr>
        </p:nvSpPr>
        <p:spPr/>
        <p:txBody>
          <a:bodyPr/>
          <a:lstStyle/>
          <a:p>
            <a:r>
              <a:rPr lang="en-US" dirty="0"/>
              <a:t>A setup part, where you initialize the system with the test case, namely the inputs and expected outputs.</a:t>
            </a:r>
            <a:endParaRPr lang="en-GB" dirty="0"/>
          </a:p>
          <a:p>
            <a:r>
              <a:rPr lang="en-US" dirty="0"/>
              <a:t>A call part, where you call the object or method to be tested.</a:t>
            </a:r>
            <a:endParaRPr lang="en-GB" dirty="0"/>
          </a:p>
          <a:p>
            <a:r>
              <a:rPr lang="en-US" dirty="0"/>
              <a:t>An assertion part where you compare the result of the call with the expected result. If the assertion evaluates to true, the test has been successful; if false, then it has failed.</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Google</a:t>
            </a:r>
            <a:r>
              <a:rPr lang="ko-KR" altLang="en-US" dirty="0"/>
              <a:t> </a:t>
            </a:r>
            <a:r>
              <a:rPr lang="en-US" altLang="ko-KR" dirty="0"/>
              <a:t>Test</a:t>
            </a:r>
            <a:endParaRPr lang="ko-KR" altLang="en-US" dirty="0"/>
          </a:p>
        </p:txBody>
      </p:sp>
      <p:sp>
        <p:nvSpPr>
          <p:cNvPr id="3" name="내용 개체 틀 2"/>
          <p:cNvSpPr>
            <a:spLocks noGrp="1"/>
          </p:cNvSpPr>
          <p:nvPr>
            <p:ph idx="1"/>
          </p:nvPr>
        </p:nvSpPr>
        <p:spPr/>
        <p:txBody>
          <a:bodyPr/>
          <a:lstStyle/>
          <a:p>
            <a:r>
              <a:rPr lang="en-US" altLang="ko-KR" sz="1800">
                <a:hlinkClick r:id="rId2"/>
              </a:rPr>
              <a:t>https://google.github.io/googletest/primer.html</a:t>
            </a:r>
            <a:endParaRPr lang="en-US" altLang="ko-KR" sz="1800">
              <a:hlinkClick r:id="rId3"/>
            </a:endParaRPr>
          </a:p>
          <a:p>
            <a:r>
              <a:rPr lang="en-US" altLang="ko-KR" sz="1800">
                <a:hlinkClick r:id="rId3"/>
              </a:rPr>
              <a:t>https</a:t>
            </a:r>
            <a:r>
              <a:rPr lang="en-US" altLang="ko-KR" sz="1800" dirty="0">
                <a:hlinkClick r:id="rId3"/>
              </a:rPr>
              <a:t>://github.com/google/googletest</a:t>
            </a:r>
            <a:endParaRPr lang="en-US" altLang="ko-KR" sz="1800" dirty="0"/>
          </a:p>
          <a:p>
            <a:endParaRPr lang="en-US" altLang="ko-KR" dirty="0"/>
          </a:p>
          <a:p>
            <a:endParaRPr lang="ko-KR" altLang="en-US" dirty="0"/>
          </a:p>
        </p:txBody>
      </p:sp>
      <p:sp>
        <p:nvSpPr>
          <p:cNvPr id="5" name="바닥글 개체 틀 4"/>
          <p:cNvSpPr>
            <a:spLocks noGrp="1"/>
          </p:cNvSpPr>
          <p:nvPr>
            <p:ph type="ftr" sz="quarter" idx="11"/>
          </p:nvPr>
        </p:nvSpPr>
        <p:spPr/>
        <p:txBody>
          <a:bodyPr/>
          <a:lstStyle/>
          <a:p>
            <a:r>
              <a:rPr lang="en-US"/>
              <a:t>Chapter 8 Software Testing</a:t>
            </a:r>
          </a:p>
        </p:txBody>
      </p:sp>
      <p:sp>
        <p:nvSpPr>
          <p:cNvPr id="6" name="슬라이드 번호 개체 틀 5"/>
          <p:cNvSpPr>
            <a:spLocks noGrp="1"/>
          </p:cNvSpPr>
          <p:nvPr>
            <p:ph type="sldNum" sz="quarter" idx="12"/>
          </p:nvPr>
        </p:nvSpPr>
        <p:spPr/>
        <p:txBody>
          <a:bodyPr/>
          <a:lstStyle/>
          <a:p>
            <a:fld id="{CB105B8D-1C36-1C40-961B-CAAB1DD98B28}" type="slidenum">
              <a:rPr lang="en-US" smtClean="0"/>
              <a:pPr/>
              <a:t>21</a:t>
            </a:fld>
            <a:endParaRPr lang="en-US"/>
          </a:p>
        </p:txBody>
      </p:sp>
      <p:pic>
        <p:nvPicPr>
          <p:cNvPr id="7" name="그림 6">
            <a:extLst>
              <a:ext uri="{FF2B5EF4-FFF2-40B4-BE49-F238E27FC236}">
                <a16:creationId xmlns:a16="http://schemas.microsoft.com/office/drawing/2014/main" xmlns="" id="{76A8716B-55DB-176B-F5EF-1970AA1BD45E}"/>
              </a:ext>
            </a:extLst>
          </p:cNvPr>
          <p:cNvPicPr>
            <a:picLocks noChangeAspect="1"/>
          </p:cNvPicPr>
          <p:nvPr/>
        </p:nvPicPr>
        <p:blipFill>
          <a:blip r:embed="rId4"/>
          <a:stretch>
            <a:fillRect/>
          </a:stretch>
        </p:blipFill>
        <p:spPr>
          <a:xfrm>
            <a:off x="551121" y="2524100"/>
            <a:ext cx="4022876" cy="3832249"/>
          </a:xfrm>
          <a:prstGeom prst="rect">
            <a:avLst/>
          </a:prstGeom>
        </p:spPr>
      </p:pic>
      <p:pic>
        <p:nvPicPr>
          <p:cNvPr id="9" name="그림 8">
            <a:extLst>
              <a:ext uri="{FF2B5EF4-FFF2-40B4-BE49-F238E27FC236}">
                <a16:creationId xmlns:a16="http://schemas.microsoft.com/office/drawing/2014/main" xmlns="" id="{44C0902B-5624-2422-1250-C7DBE0ABFC7F}"/>
              </a:ext>
            </a:extLst>
          </p:cNvPr>
          <p:cNvPicPr>
            <a:picLocks noChangeAspect="1"/>
          </p:cNvPicPr>
          <p:nvPr/>
        </p:nvPicPr>
        <p:blipFill>
          <a:blip r:embed="rId5"/>
          <a:stretch>
            <a:fillRect/>
          </a:stretch>
        </p:blipFill>
        <p:spPr>
          <a:xfrm>
            <a:off x="4824563" y="2526823"/>
            <a:ext cx="3069749" cy="3829527"/>
          </a:xfrm>
          <a:prstGeom prst="rect">
            <a:avLst/>
          </a:prstGeom>
        </p:spPr>
      </p:pic>
    </p:spTree>
    <p:extLst>
      <p:ext uri="{BB962C8B-B14F-4D97-AF65-F5344CB8AC3E}">
        <p14:creationId xmlns:p14="http://schemas.microsoft.com/office/powerpoint/2010/main" val="1530755536"/>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unit test cases</a:t>
            </a:r>
          </a:p>
        </p:txBody>
      </p:sp>
      <p:sp>
        <p:nvSpPr>
          <p:cNvPr id="3" name="Content Placeholder 2"/>
          <p:cNvSpPr>
            <a:spLocks noGrp="1"/>
          </p:cNvSpPr>
          <p:nvPr>
            <p:ph idx="1"/>
          </p:nvPr>
        </p:nvSpPr>
        <p:spPr/>
        <p:txBody>
          <a:bodyPr/>
          <a:lstStyle/>
          <a:p>
            <a:r>
              <a:rPr lang="en-US" dirty="0"/>
              <a:t>The test cases should show that, when used as expected, the component that you are testing does what it is supposed to do.</a:t>
            </a:r>
            <a:endParaRPr lang="en-GB" dirty="0"/>
          </a:p>
          <a:p>
            <a:r>
              <a:rPr lang="en-US" dirty="0"/>
              <a:t>If there are defects in the component, these should be revealed by test cases. </a:t>
            </a:r>
            <a:endParaRPr lang="en-GB" dirty="0"/>
          </a:p>
          <a:p>
            <a:r>
              <a:rPr lang="en-US" dirty="0"/>
              <a:t>This leads to 2 types of unit test case:</a:t>
            </a:r>
          </a:p>
          <a:p>
            <a:pPr lvl="1"/>
            <a:r>
              <a:rPr lang="en-US" dirty="0"/>
              <a:t>The first of these should reflect normal operation of a program and should show that the component works as expected. </a:t>
            </a:r>
          </a:p>
          <a:p>
            <a:pPr lvl="1"/>
            <a:r>
              <a:rPr lang="en-US" dirty="0"/>
              <a:t>The other kind of test case should be based on testing experience of where common problems arise. It should use abnormal inputs to check that these are properly processed and do not crash the component.</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strategies</a:t>
            </a:r>
          </a:p>
        </p:txBody>
      </p:sp>
      <p:sp>
        <p:nvSpPr>
          <p:cNvPr id="3" name="Content Placeholder 2"/>
          <p:cNvSpPr>
            <a:spLocks noGrp="1"/>
          </p:cNvSpPr>
          <p:nvPr>
            <p:ph idx="1"/>
          </p:nvPr>
        </p:nvSpPr>
        <p:spPr/>
        <p:txBody>
          <a:bodyPr/>
          <a:lstStyle/>
          <a:p>
            <a:r>
              <a:rPr lang="en-US" dirty="0"/>
              <a:t>Partition testing, where you identify groups of inputs that have common characteristics and should be processed in the same way. </a:t>
            </a:r>
          </a:p>
          <a:p>
            <a:pPr lvl="1"/>
            <a:r>
              <a:rPr lang="en-US" dirty="0"/>
              <a:t>You should choose tests from within each of these groups.</a:t>
            </a:r>
          </a:p>
          <a:p>
            <a:pPr lvl="1"/>
            <a:endParaRPr lang="en-GB" dirty="0"/>
          </a:p>
          <a:p>
            <a:r>
              <a:rPr lang="en-US" dirty="0"/>
              <a:t>Guideline-based testing, where you use testing guidelines to choose test cases. </a:t>
            </a:r>
          </a:p>
          <a:p>
            <a:pPr lvl="1"/>
            <a:r>
              <a:rPr lang="en-US" dirty="0"/>
              <a:t>These guidelines reflect previous experience of the kinds of errors that programmers often make when developing components.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guidelines</a:t>
            </a:r>
          </a:p>
        </p:txBody>
      </p:sp>
      <p:sp>
        <p:nvSpPr>
          <p:cNvPr id="3" name="Content Placeholder 2"/>
          <p:cNvSpPr>
            <a:spLocks noGrp="1"/>
          </p:cNvSpPr>
          <p:nvPr>
            <p:ph idx="1"/>
          </p:nvPr>
        </p:nvSpPr>
        <p:spPr/>
        <p:txBody>
          <a:bodyPr/>
          <a:lstStyle/>
          <a:p>
            <a:pPr lvl="0"/>
            <a:r>
              <a:rPr lang="en-US" dirty="0"/>
              <a:t>Choose inputs that force the system to generate all error messages.</a:t>
            </a:r>
            <a:endParaRPr lang="en-GB" dirty="0"/>
          </a:p>
          <a:p>
            <a:r>
              <a:rPr lang="en-US" dirty="0"/>
              <a:t>Design inputs that cause input buffers to overflow.</a:t>
            </a:r>
            <a:endParaRPr lang="en-GB" dirty="0"/>
          </a:p>
          <a:p>
            <a:endParaRPr lang="en-US" dirty="0"/>
          </a:p>
          <a:p>
            <a:endParaRPr lang="en-US" dirty="0"/>
          </a:p>
          <a:p>
            <a:endParaRPr lang="en-US" dirty="0"/>
          </a:p>
          <a:p>
            <a:endParaRPr lang="en-US" dirty="0"/>
          </a:p>
          <a:p>
            <a:r>
              <a:rPr lang="en-US" dirty="0"/>
              <a:t>Force invalid outputs to be generated.</a:t>
            </a:r>
            <a:endParaRPr lang="en-GB" dirty="0"/>
          </a:p>
          <a:p>
            <a:r>
              <a:rPr lang="en-US" dirty="0"/>
              <a:t>Force computation results to be too large or too small.</a:t>
            </a:r>
            <a:endParaRPr lang="en-GB" dirty="0"/>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pic>
        <p:nvPicPr>
          <p:cNvPr id="1026" name="Picture 2" descr="bufferoverflow.html">
            <a:extLst>
              <a:ext uri="{FF2B5EF4-FFF2-40B4-BE49-F238E27FC236}">
                <a16:creationId xmlns:a16="http://schemas.microsoft.com/office/drawing/2014/main" xmlns="" id="{7FDFE3DC-9836-A287-1E30-C1D22C3F0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806" y="3032214"/>
            <a:ext cx="7162800" cy="1943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lstStyle/>
          <a:p>
            <a:r>
              <a:rPr lang="en-US" dirty="0"/>
              <a:t>Software components are often composite components that are made up of several interacting objects. </a:t>
            </a:r>
          </a:p>
          <a:p>
            <a:r>
              <a:rPr lang="en-US" dirty="0"/>
              <a:t>You access the functionality of these objects through the defined component interface. </a:t>
            </a:r>
          </a:p>
          <a:p>
            <a:r>
              <a:rPr lang="en-US" dirty="0"/>
              <a:t>Testing composite components should therefore focus on showing that the component interface behaves according to its specification. </a:t>
            </a:r>
          </a:p>
          <a:p>
            <a:pPr lvl="1"/>
            <a:r>
              <a:rPr lang="en-US" dirty="0"/>
              <a:t>You can assume that unit tests on the individual objects within the component have been completed.</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25</a:t>
            </a:fld>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26</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123" y="2478367"/>
            <a:ext cx="4171401" cy="3917890"/>
          </a:xfrm>
          <a:prstGeom prst="rect">
            <a:avLst/>
          </a:prstGeom>
        </p:spPr>
      </p:pic>
      <p:sp>
        <p:nvSpPr>
          <p:cNvPr id="9" name="직사각형 8"/>
          <p:cNvSpPr/>
          <p:nvPr/>
        </p:nvSpPr>
        <p:spPr>
          <a:xfrm>
            <a:off x="457200" y="1532504"/>
            <a:ext cx="7950820" cy="830997"/>
          </a:xfrm>
          <a:prstGeom prst="rect">
            <a:avLst/>
          </a:prstGeom>
        </p:spPr>
        <p:txBody>
          <a:bodyPr wrap="square">
            <a:spAutoFit/>
          </a:bodyPr>
          <a:lstStyle/>
          <a:p>
            <a:pPr marL="342900" lvl="0" indent="-342900" fontAlgn="base">
              <a:spcBef>
                <a:spcPts val="600"/>
              </a:spcBef>
              <a:spcAft>
                <a:spcPts val="600"/>
              </a:spcAft>
              <a:buFont typeface="Wingdings" charset="2"/>
              <a:buChar char="²"/>
            </a:pPr>
            <a:r>
              <a:rPr lang="en-GB" altLang="ko-KR" sz="2400" dirty="0">
                <a:solidFill>
                  <a:srgbClr val="46424D"/>
                </a:solidFill>
                <a:latin typeface="Arial"/>
                <a:ea typeface="ＭＳ Ｐゴシック" charset="-128"/>
                <a:cs typeface="Arial"/>
              </a:rPr>
              <a:t>Objectives are to detect faults due to interface errors or invalid assumptions about interfaces.</a:t>
            </a: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dirty="0"/>
              <a:t>Interface misuse</a:t>
            </a:r>
          </a:p>
          <a:p>
            <a:pPr lvl="1"/>
            <a:r>
              <a:rPr lang="en-GB" sz="2000" dirty="0"/>
              <a:t>A calling component calls another component and makes an error in its use of its interface, e.g. parameters in the wrong order.</a:t>
            </a:r>
          </a:p>
          <a:p>
            <a:r>
              <a:rPr lang="en-GB" sz="2400" dirty="0"/>
              <a:t>Interface misunderstanding</a:t>
            </a:r>
          </a:p>
          <a:p>
            <a:pPr lvl="1"/>
            <a:r>
              <a:rPr lang="en-GB" sz="2000" dirty="0"/>
              <a:t>A calling component embeds assumptions about the behaviour of the called component which are incorrect.</a:t>
            </a:r>
          </a:p>
          <a:p>
            <a:pPr lvl="1"/>
            <a:r>
              <a:rPr lang="en-US" sz="2000" dirty="0"/>
              <a:t>For example, a binary search method may be called with a parameter that is an unordered array. The search would then fail.</a:t>
            </a:r>
            <a:endParaRPr lang="en-GB" sz="2000" dirty="0"/>
          </a:p>
          <a:p>
            <a:r>
              <a:rPr lang="en-GB" sz="2400" dirty="0"/>
              <a:t>Timing errors</a:t>
            </a:r>
          </a:p>
          <a:p>
            <a:pPr lvl="1"/>
            <a:r>
              <a:rPr lang="en-GB" sz="2000" dirty="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dirty="0"/>
              <a:t>Design tests so that parameters to a called procedure are at the extreme ends of their ranges.</a:t>
            </a:r>
          </a:p>
          <a:p>
            <a:r>
              <a:rPr lang="en-GB" sz="2400" dirty="0"/>
              <a:t>Always test pointer parameters with NULL pointers.</a:t>
            </a:r>
          </a:p>
          <a:p>
            <a:r>
              <a:rPr lang="en-GB" sz="2400" dirty="0"/>
              <a:t>Design tests which cause the component to fail.</a:t>
            </a:r>
          </a:p>
          <a:p>
            <a:r>
              <a:rPr lang="en-GB" sz="2400" dirty="0"/>
              <a:t>Use stress testing in message passing systems.</a:t>
            </a:r>
          </a:p>
          <a:p>
            <a:r>
              <a:rPr lang="en-GB" sz="2400" dirty="0"/>
              <a:t>In shared memory systems, vary the order in which components are activated.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28</a:t>
            </a:fld>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a:xfrm>
            <a:off x="464634" y="1600200"/>
            <a:ext cx="8229600" cy="4525963"/>
          </a:xfrm>
        </p:spPr>
        <p:txBody>
          <a:bodyPr/>
          <a:lstStyle/>
          <a:p>
            <a:r>
              <a:rPr lang="en-US" dirty="0"/>
              <a:t>System testing during development involves integrating components to create a version of the system and then testing the integrated system.</a:t>
            </a:r>
          </a:p>
          <a:p>
            <a:r>
              <a:rPr lang="en-US" dirty="0"/>
              <a:t>The focus in system testing is testing the interactions between components. </a:t>
            </a:r>
          </a:p>
          <a:p>
            <a:r>
              <a:rPr lang="en-US" dirty="0"/>
              <a:t>System testing checks that components are compatible, interact correctly, and transfer the right data at the right time across their interfaces. </a:t>
            </a:r>
          </a:p>
          <a:p>
            <a:pPr marL="0" indent="0">
              <a:buNone/>
            </a:pPr>
            <a:r>
              <a:rPr lang="en-US" dirty="0"/>
              <a:t>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Tree>
    <p:extLst>
      <p:ext uri="{BB962C8B-B14F-4D97-AF65-F5344CB8AC3E}">
        <p14:creationId xmlns:p14="http://schemas.microsoft.com/office/powerpoint/2010/main" val="1127251918"/>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 goals</a:t>
            </a:r>
          </a:p>
        </p:txBody>
      </p:sp>
      <p:sp>
        <p:nvSpPr>
          <p:cNvPr id="3" name="Content Placeholder 2"/>
          <p:cNvSpPr>
            <a:spLocks noGrp="1"/>
          </p:cNvSpPr>
          <p:nvPr>
            <p:ph idx="1"/>
          </p:nvPr>
        </p:nvSpPr>
        <p:spPr/>
        <p:txBody>
          <a:bodyPr/>
          <a:lstStyle/>
          <a:p>
            <a:r>
              <a:rPr lang="en-US" dirty="0"/>
              <a:t>To demonstrate to the developer and the customer that the software meets its requirements. </a:t>
            </a:r>
          </a:p>
          <a:p>
            <a:pPr lvl="1"/>
            <a:r>
              <a:rPr lang="en-US" sz="2200" dirty="0"/>
              <a:t>For custom software, this means that there should be at least one test for every requirement in the requirements document. </a:t>
            </a:r>
          </a:p>
          <a:p>
            <a:pPr lvl="1"/>
            <a:r>
              <a:rPr lang="en-US" sz="2200" dirty="0"/>
              <a:t>For generic software products, it means that there should be tests for all of the system features, plus combinations of these features, that will be incorporated in the product release.  </a:t>
            </a:r>
            <a:endParaRPr lang="en-GB" sz="22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and component testing</a:t>
            </a:r>
          </a:p>
        </p:txBody>
      </p:sp>
      <p:sp>
        <p:nvSpPr>
          <p:cNvPr id="3" name="Content Placeholder 2"/>
          <p:cNvSpPr>
            <a:spLocks noGrp="1"/>
          </p:cNvSpPr>
          <p:nvPr>
            <p:ph idx="1"/>
          </p:nvPr>
        </p:nvSpPr>
        <p:spPr/>
        <p:txBody>
          <a:bodyPr/>
          <a:lstStyle/>
          <a:p>
            <a:r>
              <a:rPr lang="en-US" dirty="0"/>
              <a:t>During system testing, reusable components that have been separately developed and off-the-shelf systems may be integrated with newly developed components. The complete system is then tested.</a:t>
            </a:r>
            <a:endParaRPr lang="en-GB" dirty="0"/>
          </a:p>
          <a:p>
            <a:r>
              <a:rPr lang="en-US" dirty="0"/>
              <a:t>Components developed by different team members or sub-teams may be integrated at this stage. System testing is a collective rather than an individual process. </a:t>
            </a:r>
          </a:p>
          <a:p>
            <a:pPr lvl="1"/>
            <a:r>
              <a:rPr lang="en-US" dirty="0"/>
              <a:t>In some companies, system testing may involve a separate testing team with no involvement from designers and programmers.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30</a:t>
            </a:fld>
            <a:endParaRPr lang="en-US"/>
          </a:p>
        </p:txBody>
      </p:sp>
    </p:spTree>
    <p:extLst>
      <p:ext uri="{BB962C8B-B14F-4D97-AF65-F5344CB8AC3E}">
        <p14:creationId xmlns:p14="http://schemas.microsoft.com/office/powerpoint/2010/main" val="4237070896"/>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testing</a:t>
            </a:r>
          </a:p>
        </p:txBody>
      </p:sp>
      <p:sp>
        <p:nvSpPr>
          <p:cNvPr id="3" name="Content Placeholder 2"/>
          <p:cNvSpPr>
            <a:spLocks noGrp="1"/>
          </p:cNvSpPr>
          <p:nvPr>
            <p:ph idx="1"/>
          </p:nvPr>
        </p:nvSpPr>
        <p:spPr/>
        <p:txBody>
          <a:bodyPr/>
          <a:lstStyle/>
          <a:p>
            <a:r>
              <a:rPr lang="en-US" dirty="0"/>
              <a:t>The use-cases developed to identify system interactions can be used as a basis for system testing.</a:t>
            </a:r>
          </a:p>
          <a:p>
            <a:r>
              <a:rPr lang="en-US" dirty="0"/>
              <a:t>Each use case usually involves several system components so testing the use case forces these interactions to occur.</a:t>
            </a:r>
          </a:p>
          <a:p>
            <a:r>
              <a:rPr lang="en-US" dirty="0"/>
              <a:t>If you have developed a sequence diagram to model the use case implementation, you can see the objects or components that are involved in the interaction.</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spTree>
    <p:extLst>
      <p:ext uri="{BB962C8B-B14F-4D97-AF65-F5344CB8AC3E}">
        <p14:creationId xmlns:p14="http://schemas.microsoft.com/office/powerpoint/2010/main" val="1589337067"/>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policies</a:t>
            </a:r>
          </a:p>
        </p:txBody>
      </p:sp>
      <p:sp>
        <p:nvSpPr>
          <p:cNvPr id="3" name="Content Placeholder 2"/>
          <p:cNvSpPr>
            <a:spLocks noGrp="1"/>
          </p:cNvSpPr>
          <p:nvPr>
            <p:ph idx="1"/>
          </p:nvPr>
        </p:nvSpPr>
        <p:spPr/>
        <p:txBody>
          <a:bodyPr/>
          <a:lstStyle/>
          <a:p>
            <a:r>
              <a:rPr lang="en-US" dirty="0"/>
              <a:t>Exhaustive system testing is impossible so testing policies which define the required system test coverage may be developed.</a:t>
            </a:r>
          </a:p>
          <a:p>
            <a:r>
              <a:rPr lang="en-US" dirty="0"/>
              <a:t>Examples of testing policies:</a:t>
            </a:r>
          </a:p>
          <a:p>
            <a:pPr lvl="1"/>
            <a:r>
              <a:rPr lang="en-US" dirty="0"/>
              <a:t>All system functions that are accessed through menus should be tested.</a:t>
            </a:r>
            <a:endParaRPr lang="en-GB" dirty="0"/>
          </a:p>
          <a:p>
            <a:pPr lvl="1"/>
            <a:r>
              <a:rPr lang="en-US" dirty="0"/>
              <a:t>Combinations of functions (e.g., text formatting) that are accessed through the same menu must be tested.</a:t>
            </a:r>
            <a:endParaRPr lang="en-GB" dirty="0"/>
          </a:p>
          <a:p>
            <a:pPr lvl="1"/>
            <a:r>
              <a:rPr lang="en-US" dirty="0"/>
              <a:t>Where user input is provided, all functions must be tested with both correct and incorrect input.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32</a:t>
            </a:fld>
            <a:endParaRPr lang="en-US"/>
          </a:p>
        </p:txBody>
      </p:sp>
    </p:spTree>
    <p:extLst>
      <p:ext uri="{BB962C8B-B14F-4D97-AF65-F5344CB8AC3E}">
        <p14:creationId xmlns:p14="http://schemas.microsoft.com/office/powerpoint/2010/main" val="286720205"/>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a:t>Test-driven development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33</a:t>
            </a:fld>
            <a:endParaRPr lang="en-US"/>
          </a:p>
        </p:txBody>
      </p:sp>
    </p:spTree>
    <p:extLst>
      <p:ext uri="{BB962C8B-B14F-4D97-AF65-F5344CB8AC3E}">
        <p14:creationId xmlns:p14="http://schemas.microsoft.com/office/powerpoint/2010/main" val="130488627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lstStyle/>
          <a:p>
            <a:r>
              <a:rPr lang="en-US" dirty="0"/>
              <a:t>Test-driven development (TDD) is an approach to program development in which you interleave testing and code development.</a:t>
            </a:r>
          </a:p>
          <a:p>
            <a:r>
              <a:rPr lang="en-US" dirty="0"/>
              <a:t>Tests are written before code and ‘passing’ the tests is the critical driver of development. </a:t>
            </a:r>
          </a:p>
          <a:p>
            <a:r>
              <a:rPr lang="en-US" dirty="0"/>
              <a:t>You develop code incrementally, along with a test for that increment. You don’t move on to the next increment until the code that you have developed passes its test. </a:t>
            </a:r>
          </a:p>
          <a:p>
            <a:r>
              <a:rPr lang="en-US" dirty="0"/>
              <a:t>TDD was introduced as part of agile methods such as Extreme Programming. However, it can also be used in plan-driven development processes.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p:spTree>
    <p:extLst>
      <p:ext uri="{BB962C8B-B14F-4D97-AF65-F5344CB8AC3E}">
        <p14:creationId xmlns:p14="http://schemas.microsoft.com/office/powerpoint/2010/main" val="1932834964"/>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35</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Tree>
    <p:extLst>
      <p:ext uri="{BB962C8B-B14F-4D97-AF65-F5344CB8AC3E}">
        <p14:creationId xmlns:p14="http://schemas.microsoft.com/office/powerpoint/2010/main" val="1927856684"/>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process activities</a:t>
            </a:r>
          </a:p>
        </p:txBody>
      </p:sp>
      <p:sp>
        <p:nvSpPr>
          <p:cNvPr id="3" name="Content Placeholder 2"/>
          <p:cNvSpPr>
            <a:spLocks noGrp="1"/>
          </p:cNvSpPr>
          <p:nvPr>
            <p:ph idx="1"/>
          </p:nvPr>
        </p:nvSpPr>
        <p:spPr/>
        <p:txBody>
          <a:bodyPr/>
          <a:lstStyle/>
          <a:p>
            <a:r>
              <a:rPr lang="en-US" sz="2000" dirty="0"/>
              <a:t>Start by identifying the increment of functionality that is required. This should normally be small and implementable in a few lines of code.</a:t>
            </a:r>
            <a:endParaRPr lang="en-GB" sz="2000" dirty="0"/>
          </a:p>
          <a:p>
            <a:r>
              <a:rPr lang="en-US" sz="2000" dirty="0"/>
              <a:t>Write a test for this functionality and implement this as an automated test. </a:t>
            </a:r>
            <a:endParaRPr lang="en-GB" sz="2000" dirty="0"/>
          </a:p>
          <a:p>
            <a:r>
              <a:rPr lang="en-US" sz="2000" dirty="0"/>
              <a:t>Run the test, along with all other tests that have been implemented. Initially, you have not implemented the functionality so the new test will fail. </a:t>
            </a:r>
            <a:endParaRPr lang="en-GB" sz="2000" dirty="0"/>
          </a:p>
          <a:p>
            <a:r>
              <a:rPr lang="en-US" sz="2000" dirty="0"/>
              <a:t>Implement the functionality and re-run the test. </a:t>
            </a:r>
            <a:endParaRPr lang="en-GB" sz="2000" dirty="0"/>
          </a:p>
          <a:p>
            <a:r>
              <a:rPr lang="en-US" sz="2000" dirty="0"/>
              <a:t>Once all tests run successfully, you move on to implementing the next chunk of functionality.</a:t>
            </a:r>
            <a:endParaRPr lang="en-GB" sz="2000" dirty="0"/>
          </a:p>
          <a:p>
            <a:endParaRPr lang="en-US" sz="20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Tree>
    <p:extLst>
      <p:ext uri="{BB962C8B-B14F-4D97-AF65-F5344CB8AC3E}">
        <p14:creationId xmlns:p14="http://schemas.microsoft.com/office/powerpoint/2010/main" val="2068830783"/>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test-driven development</a:t>
            </a:r>
          </a:p>
        </p:txBody>
      </p:sp>
      <p:sp>
        <p:nvSpPr>
          <p:cNvPr id="3" name="Content Placeholder 2"/>
          <p:cNvSpPr>
            <a:spLocks noGrp="1"/>
          </p:cNvSpPr>
          <p:nvPr>
            <p:ph idx="1"/>
          </p:nvPr>
        </p:nvSpPr>
        <p:spPr/>
        <p:txBody>
          <a:bodyPr/>
          <a:lstStyle/>
          <a:p>
            <a:r>
              <a:rPr lang="en-US" sz="2000" dirty="0">
                <a:solidFill>
                  <a:srgbClr val="000000"/>
                </a:solidFill>
              </a:rPr>
              <a:t>Code coverage </a:t>
            </a:r>
          </a:p>
          <a:p>
            <a:pPr lvl="1"/>
            <a:r>
              <a:rPr lang="en-US" dirty="0"/>
              <a:t>Every code segment that you write has at least one associated test so all code written has at least one test.</a:t>
            </a:r>
            <a:endParaRPr lang="en-GB" dirty="0"/>
          </a:p>
          <a:p>
            <a:r>
              <a:rPr lang="en-US" sz="2000" dirty="0">
                <a:solidFill>
                  <a:srgbClr val="000000"/>
                </a:solidFill>
              </a:rPr>
              <a:t>Regression testing </a:t>
            </a:r>
          </a:p>
          <a:p>
            <a:pPr lvl="1"/>
            <a:r>
              <a:rPr lang="en-US" dirty="0"/>
              <a:t>A regression test suite is developed incrementally as a program is developed. </a:t>
            </a:r>
            <a:endParaRPr lang="en-GB" dirty="0"/>
          </a:p>
          <a:p>
            <a:r>
              <a:rPr lang="en-US" sz="2000" dirty="0">
                <a:solidFill>
                  <a:srgbClr val="000000"/>
                </a:solidFill>
              </a:rPr>
              <a:t>Simplified debugging </a:t>
            </a:r>
          </a:p>
          <a:p>
            <a:pPr lvl="1"/>
            <a:r>
              <a:rPr lang="en-US" dirty="0"/>
              <a:t>When a test fails, it should be obvious where the problem lies. The newly written code needs to be checked and modified. </a:t>
            </a:r>
            <a:endParaRPr lang="en-GB" dirty="0"/>
          </a:p>
          <a:p>
            <a:r>
              <a:rPr lang="en-US" sz="2000" dirty="0">
                <a:solidFill>
                  <a:srgbClr val="000000"/>
                </a:solidFill>
              </a:rPr>
              <a:t>System documentation </a:t>
            </a:r>
          </a:p>
          <a:p>
            <a:pPr lvl="1"/>
            <a:r>
              <a:rPr lang="en-US" dirty="0"/>
              <a:t>The tests themselves are a form of documentation that describe what the code should be doing. </a:t>
            </a:r>
            <a:endParaRPr lang="en-GB" dirty="0"/>
          </a:p>
          <a:p>
            <a:endParaRPr lang="en-US" sz="20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Tree>
    <p:extLst>
      <p:ext uri="{BB962C8B-B14F-4D97-AF65-F5344CB8AC3E}">
        <p14:creationId xmlns:p14="http://schemas.microsoft.com/office/powerpoint/2010/main" val="3970256081"/>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sz="2000" dirty="0"/>
              <a:t>Testing the system to check that changes have not ‘broken’ previously working code.</a:t>
            </a:r>
          </a:p>
          <a:p>
            <a:r>
              <a:rPr lang="en-US" altLang="ko-KR" sz="2000" dirty="0"/>
              <a:t>All tests are rerun every time a change is made to the program.</a:t>
            </a:r>
          </a:p>
          <a:p>
            <a:r>
              <a:rPr lang="en-US" altLang="ko-KR" sz="2000" dirty="0"/>
              <a:t>Tests must run ‘successfully’ before the change is committed.</a:t>
            </a:r>
          </a:p>
          <a:p>
            <a:r>
              <a:rPr lang="en-US" sz="2000" dirty="0"/>
              <a:t>In a manual testing process, regression testing is expensive but, with automated testing, it is simple and straightforward.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pic>
        <p:nvPicPr>
          <p:cNvPr id="7" name="그림 6">
            <a:extLst>
              <a:ext uri="{FF2B5EF4-FFF2-40B4-BE49-F238E27FC236}">
                <a16:creationId xmlns:a16="http://schemas.microsoft.com/office/drawing/2014/main" xmlns="" id="{22EC4689-E999-BCC3-B259-A4F3FED419F0}"/>
              </a:ext>
            </a:extLst>
          </p:cNvPr>
          <p:cNvPicPr>
            <a:picLocks noChangeAspect="1"/>
          </p:cNvPicPr>
          <p:nvPr/>
        </p:nvPicPr>
        <p:blipFill>
          <a:blip r:embed="rId2"/>
          <a:stretch>
            <a:fillRect/>
          </a:stretch>
        </p:blipFill>
        <p:spPr>
          <a:xfrm>
            <a:off x="2107580" y="4097357"/>
            <a:ext cx="4572000" cy="2571750"/>
          </a:xfrm>
          <a:prstGeom prst="rect">
            <a:avLst/>
          </a:prstGeom>
        </p:spPr>
      </p:pic>
    </p:spTree>
    <p:extLst>
      <p:ext uri="{BB962C8B-B14F-4D97-AF65-F5344CB8AC3E}">
        <p14:creationId xmlns:p14="http://schemas.microsoft.com/office/powerpoint/2010/main" val="1275354847"/>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Release testing</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 goals</a:t>
            </a:r>
          </a:p>
        </p:txBody>
      </p:sp>
      <p:sp>
        <p:nvSpPr>
          <p:cNvPr id="3" name="Content Placeholder 2"/>
          <p:cNvSpPr>
            <a:spLocks noGrp="1"/>
          </p:cNvSpPr>
          <p:nvPr>
            <p:ph idx="1"/>
          </p:nvPr>
        </p:nvSpPr>
        <p:spPr/>
        <p:txBody>
          <a:bodyPr/>
          <a:lstStyle/>
          <a:p>
            <a:r>
              <a:rPr lang="en-US" dirty="0"/>
              <a:t>To discover situations in which the behavior of the software is incorrect, undesirable, or does not conform to its specification. </a:t>
            </a:r>
          </a:p>
          <a:p>
            <a:pPr lvl="1"/>
            <a:r>
              <a:rPr lang="en-US" sz="2200" dirty="0"/>
              <a:t>Defect testing is concerned with rooting out undesirable system behavior such as system crashes, unwanted interactions with other systems, incorrect computations, and data corruption.</a:t>
            </a:r>
            <a:endParaRPr lang="en-GB" sz="2200"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Tree>
    <p:extLst>
      <p:ext uri="{BB962C8B-B14F-4D97-AF65-F5344CB8AC3E}">
        <p14:creationId xmlns:p14="http://schemas.microsoft.com/office/powerpoint/2010/main" val="2723061766"/>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229698" y="1600200"/>
            <a:ext cx="8633936" cy="4525963"/>
          </a:xfrm>
        </p:spPr>
        <p:txBody>
          <a:bodyPr/>
          <a:lstStyle/>
          <a:p>
            <a:r>
              <a:rPr lang="en-US" dirty="0"/>
              <a:t>Release testing is the process of testing a particular release of a system that is intended for use outside of the development team.</a:t>
            </a:r>
            <a:r>
              <a:rPr lang="en-GB" dirty="0"/>
              <a:t> </a:t>
            </a:r>
          </a:p>
          <a:p>
            <a:r>
              <a:rPr lang="en-US" dirty="0"/>
              <a:t>The primary goal of the release testing process is to convince the supplier of the system that it is good enough for use</a:t>
            </a:r>
            <a:r>
              <a:rPr lang="en-GB" dirty="0"/>
              <a:t>.</a:t>
            </a:r>
          </a:p>
          <a:p>
            <a:pPr lvl="1"/>
            <a:r>
              <a:rPr lang="en-US" dirty="0"/>
              <a:t>Release testing, therefore, has to show that the system delivers its specified functionality, performance and dependability, and that it does not fail during normal use.</a:t>
            </a:r>
            <a:r>
              <a:rPr lang="en-GB" dirty="0"/>
              <a:t> </a:t>
            </a:r>
          </a:p>
          <a:p>
            <a:r>
              <a:rPr lang="en-US" dirty="0"/>
              <a:t>Release testing is usually a black-box testing process where tests are only derived from the system specification.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40</a:t>
            </a:fld>
            <a:endParaRPr lang="en-US"/>
          </a:p>
        </p:txBody>
      </p:sp>
    </p:spTree>
    <p:extLst>
      <p:ext uri="{BB962C8B-B14F-4D97-AF65-F5344CB8AC3E}">
        <p14:creationId xmlns:p14="http://schemas.microsoft.com/office/powerpoint/2010/main" val="37095496"/>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r>
              <a:rPr lang="en-US" dirty="0"/>
              <a:t>Important differences:</a:t>
            </a:r>
          </a:p>
          <a:p>
            <a:pPr lvl="1"/>
            <a:r>
              <a:rPr lang="en-US" dirty="0"/>
              <a:t>A separate team that has not been involved in the system development, should be responsible for release testing.</a:t>
            </a:r>
            <a:endParaRPr lang="en-GB" dirty="0"/>
          </a:p>
          <a:p>
            <a:pPr lvl="1"/>
            <a:r>
              <a:rPr lang="en-US" dirty="0"/>
              <a:t>System testing by the development team should focus on discovering bugs in the system (defect testing). </a:t>
            </a:r>
          </a:p>
          <a:p>
            <a:pPr lvl="1"/>
            <a:r>
              <a:rPr lang="en-US" dirty="0"/>
              <a:t>The objective of release testing is to check that the system meets its requirements and is good enough for external use (validation testing).</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41</a:t>
            </a:fld>
            <a:endParaRPr lang="en-US"/>
          </a:p>
        </p:txBody>
      </p:sp>
    </p:spTree>
    <p:extLst>
      <p:ext uri="{BB962C8B-B14F-4D97-AF65-F5344CB8AC3E}">
        <p14:creationId xmlns:p14="http://schemas.microsoft.com/office/powerpoint/2010/main" val="3002074838"/>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Release testing</a:t>
            </a:r>
            <a:r>
              <a:rPr lang="en-US"/>
              <a:t/>
            </a:r>
            <a:br>
              <a:rPr lang="en-US"/>
            </a:br>
            <a:r>
              <a:rPr lang="en-US"/>
              <a:t>- Requirements-based </a:t>
            </a:r>
            <a:r>
              <a:rPr lang="en-US" dirty="0"/>
              <a:t>testing</a:t>
            </a:r>
          </a:p>
        </p:txBody>
      </p:sp>
      <p:sp>
        <p:nvSpPr>
          <p:cNvPr id="3" name="Content Placeholder 2"/>
          <p:cNvSpPr>
            <a:spLocks noGrp="1"/>
          </p:cNvSpPr>
          <p:nvPr>
            <p:ph idx="1"/>
          </p:nvPr>
        </p:nvSpPr>
        <p:spPr/>
        <p:txBody>
          <a:bodyPr/>
          <a:lstStyle/>
          <a:p>
            <a:r>
              <a:rPr lang="en-US" dirty="0"/>
              <a:t>Requirements-based testing involves examining each requirement and developing tests for it.</a:t>
            </a:r>
          </a:p>
          <a:p>
            <a:r>
              <a:rPr lang="en-US" dirty="0"/>
              <a:t>Mentcare system requirements:</a:t>
            </a:r>
          </a:p>
          <a:p>
            <a:pPr lvl="1"/>
            <a:r>
              <a:rPr lang="en-US" dirty="0"/>
              <a:t>If a patient is known to be allergic to any particular medication, then prescription of that medication shall result in a warning message being issued to the system user.</a:t>
            </a:r>
            <a:endParaRPr lang="en-GB" dirty="0"/>
          </a:p>
          <a:p>
            <a:pPr lvl="1"/>
            <a:r>
              <a:rPr lang="en-US" dirty="0"/>
              <a:t>If a prescriber chooses to ignore an allergy warning, they shall provide a reason why this has been ignored.</a:t>
            </a:r>
            <a:endParaRPr lang="en-GB" dirty="0"/>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42</a:t>
            </a:fld>
            <a:endParaRPr lang="en-US"/>
          </a:p>
        </p:txBody>
      </p:sp>
    </p:spTree>
    <p:extLst>
      <p:ext uri="{BB962C8B-B14F-4D97-AF65-F5344CB8AC3E}">
        <p14:creationId xmlns:p14="http://schemas.microsoft.com/office/powerpoint/2010/main" val="4284021279"/>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Release testing</a:t>
            </a:r>
            <a:br>
              <a:rPr lang="en-US" altLang="ko-KR"/>
            </a:br>
            <a:r>
              <a:rPr lang="en-US" altLang="ko-KR"/>
              <a:t>- </a:t>
            </a:r>
            <a:r>
              <a:rPr lang="en-US"/>
              <a:t>Requirements </a:t>
            </a:r>
            <a:r>
              <a:rPr lang="en-US" dirty="0"/>
              <a:t>tests</a:t>
            </a:r>
          </a:p>
        </p:txBody>
      </p:sp>
      <p:sp>
        <p:nvSpPr>
          <p:cNvPr id="3" name="Content Placeholder 2"/>
          <p:cNvSpPr>
            <a:spLocks noGrp="1"/>
          </p:cNvSpPr>
          <p:nvPr>
            <p:ph idx="1"/>
          </p:nvPr>
        </p:nvSpPr>
        <p:spPr/>
        <p:txBody>
          <a:bodyPr/>
          <a:lstStyle/>
          <a:p>
            <a:r>
              <a:rPr lang="en-US" sz="1800" dirty="0"/>
              <a:t>Set up a patient record with no known allergies. Prescribe medication for allergies that are known to exist. Check that a warning message is not issued by the system.</a:t>
            </a:r>
            <a:endParaRPr lang="en-GB" sz="1800" dirty="0"/>
          </a:p>
          <a:p>
            <a:r>
              <a:rPr lang="en-US" sz="1800" dirty="0"/>
              <a:t>Set up a patient record with a known allergy. Prescribe the medication to that the patient is allergic to, and check that the warning is issued by the system.</a:t>
            </a:r>
            <a:endParaRPr lang="en-GB" sz="1800" dirty="0"/>
          </a:p>
          <a:p>
            <a:r>
              <a:rPr lang="en-US" sz="1800" dirty="0"/>
              <a:t>Set up a patient record in which allergies to two or more drugs are recorded. Prescribe both of these drugs separately and check that the correct warning for each drug is issued.</a:t>
            </a:r>
            <a:endParaRPr lang="en-GB" sz="1800" dirty="0"/>
          </a:p>
          <a:p>
            <a:r>
              <a:rPr lang="en-US" sz="1800" dirty="0"/>
              <a:t>Prescribe two drugs that the patient is allergic to. Check that two warnings are correctly issued.</a:t>
            </a:r>
            <a:endParaRPr lang="en-GB" sz="1800" dirty="0"/>
          </a:p>
          <a:p>
            <a:r>
              <a:rPr lang="en-US" sz="1800" dirty="0"/>
              <a:t>Prescribe a drug that issues a warning and overrule that warning. Check that the system requires the user to provide information explaining why the warning was overruled.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43</a:t>
            </a:fld>
            <a:endParaRPr lang="en-US"/>
          </a:p>
        </p:txBody>
      </p:sp>
    </p:spTree>
    <p:extLst>
      <p:ext uri="{BB962C8B-B14F-4D97-AF65-F5344CB8AC3E}">
        <p14:creationId xmlns:p14="http://schemas.microsoft.com/office/powerpoint/2010/main" val="1037924388"/>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ko-KR"/>
              <a:t>Release testing</a:t>
            </a:r>
            <a:br>
              <a:rPr lang="en-US" altLang="ko-KR"/>
            </a:br>
            <a:r>
              <a:rPr lang="en-US" altLang="ko-KR"/>
              <a:t>- </a:t>
            </a:r>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p>
          <a:p>
            <a:r>
              <a:rPr lang="en-US" dirty="0"/>
              <a:t>Tests should reflect the profile of use of the system.</a:t>
            </a:r>
          </a:p>
          <a:p>
            <a:r>
              <a:rPr lang="en-US" dirty="0"/>
              <a:t>Performance tests usually involve planning a series of tests where the load is steadily increased until the system performance becomes unacceptable.</a:t>
            </a:r>
          </a:p>
          <a:p>
            <a:r>
              <a:rPr lang="en-US" dirty="0"/>
              <a:t>Stress testing is a form of performance testing where the system is </a:t>
            </a:r>
            <a:r>
              <a:rPr lang="en-US" altLang="ko-KR" dirty="0"/>
              <a:t>deliberately</a:t>
            </a:r>
            <a:r>
              <a:rPr lang="en-US" dirty="0"/>
              <a:t> overloaded to test its failure behavior.</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Tree>
    <p:extLst>
      <p:ext uri="{BB962C8B-B14F-4D97-AF65-F5344CB8AC3E}">
        <p14:creationId xmlns:p14="http://schemas.microsoft.com/office/powerpoint/2010/main" val="2194580274"/>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a:t>User testing</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45</a:t>
            </a:fld>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stage in the testing process in which users or customers provide input and advice on system testing. </a:t>
            </a:r>
          </a:p>
          <a:p>
            <a:r>
              <a:rPr lang="en-US" dirty="0"/>
              <a:t>User testing is essential, even when comprehensive system and release testing have been carried out.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Tree>
    <p:extLst>
      <p:ext uri="{BB962C8B-B14F-4D97-AF65-F5344CB8AC3E}">
        <p14:creationId xmlns:p14="http://schemas.microsoft.com/office/powerpoint/2010/main" val="145938743"/>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A selected group of software users work closely with the development team to test early releases of the software</a:t>
            </a:r>
            <a:endParaRPr lang="en-GB" dirty="0"/>
          </a:p>
          <a:p>
            <a:r>
              <a:rPr lang="en-US" dirty="0"/>
              <a:t>Beta testing</a:t>
            </a:r>
          </a:p>
          <a:p>
            <a:pPr lvl="1"/>
            <a:r>
              <a:rPr lang="en-US" dirty="0"/>
              <a:t>A release of the software is made available to a larger group of users to allow them to experiment and to raise problems that they discover with the system developers</a:t>
            </a:r>
            <a:endParaRPr lang="en-GB" dirty="0"/>
          </a:p>
          <a:p>
            <a:r>
              <a:rPr lang="en-US" dirty="0"/>
              <a:t>Acceptance testing</a:t>
            </a:r>
          </a:p>
          <a:p>
            <a:pPr lvl="1"/>
            <a:r>
              <a:rPr lang="en-US" dirty="0"/>
              <a:t>Customers test a system to decide whether or not it is ready to be accepted from the system developers and deployed in the customer environment. Primarily for custom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Tree>
    <p:extLst>
      <p:ext uri="{BB962C8B-B14F-4D97-AF65-F5344CB8AC3E}">
        <p14:creationId xmlns:p14="http://schemas.microsoft.com/office/powerpoint/2010/main" val="1083791523"/>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Testing can only show the presence of errors in a program. It cannot demonstrate that there are no remaining faults.</a:t>
            </a:r>
            <a:endParaRPr lang="en-GB" dirty="0"/>
          </a:p>
          <a:p>
            <a:r>
              <a:rPr lang="en-US" dirty="0"/>
              <a:t>Development testing is the responsibility of the software development team. A separate team should be responsible for testing a system before it is released to customers. </a:t>
            </a:r>
            <a:endParaRPr lang="en-GB" dirty="0"/>
          </a:p>
          <a:p>
            <a:r>
              <a:rPr lang="en-US" dirty="0"/>
              <a:t>Development testing includes unit testing, in which you test individual objects and methods  component testing in which you test related groups of objects  and system testing, in which you test partial or complete systems.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48</a:t>
            </a:fld>
            <a:endParaRPr lang="en-US"/>
          </a:p>
        </p:txBody>
      </p:sp>
    </p:spTree>
    <p:extLst>
      <p:ext uri="{BB962C8B-B14F-4D97-AF65-F5344CB8AC3E}">
        <p14:creationId xmlns:p14="http://schemas.microsoft.com/office/powerpoint/2010/main" val="1321825848"/>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testing software, you should try to ‘break’ the software by using experience and guidelines to choose types of test case that have been effective in discovering defects in other systems.</a:t>
            </a:r>
            <a:endParaRPr lang="en-GB" sz="2000" dirty="0"/>
          </a:p>
          <a:p>
            <a:r>
              <a:rPr lang="en-US" sz="2000" dirty="0"/>
              <a:t>Wherever possible, you should write automated tests. The tests are embedded in a program that can be run every time a change is made to a system.</a:t>
            </a:r>
            <a:endParaRPr lang="en-GB" sz="2000" dirty="0"/>
          </a:p>
          <a:p>
            <a:r>
              <a:rPr lang="en-US" sz="2000" dirty="0"/>
              <a:t>Test-first development is an approach to development where tests are written before the code to be tested. </a:t>
            </a:r>
            <a:endParaRPr lang="en-GB" sz="2000" dirty="0"/>
          </a:p>
          <a:p>
            <a:r>
              <a:rPr lang="en-US" sz="2000" dirty="0"/>
              <a:t>Scenario testing involves inventing a typical usage scenario and using this to derive test cases.</a:t>
            </a:r>
            <a:endParaRPr lang="en-GB" sz="2000" dirty="0"/>
          </a:p>
          <a:p>
            <a:r>
              <a:rPr lang="en-US" sz="2000" dirty="0"/>
              <a:t>Acceptance testing is a user testing process where the aim is to decide if the software is good enough to be deployed and used in its operational environment.</a:t>
            </a:r>
            <a:endParaRPr lang="en-GB" sz="20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Tree>
    <p:extLst>
      <p:ext uri="{BB962C8B-B14F-4D97-AF65-F5344CB8AC3E}">
        <p14:creationId xmlns:p14="http://schemas.microsoft.com/office/powerpoint/2010/main" val="2046594388"/>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requirements </a:t>
            </a:r>
          </a:p>
          <a:p>
            <a:pPr lvl="1"/>
            <a:r>
              <a:rPr lang="en-US" sz="2000" dirty="0"/>
              <a:t>A successful test shows that the system operates as intended.</a:t>
            </a:r>
          </a:p>
          <a:p>
            <a:pPr lvl="1"/>
            <a:endParaRPr lang="en-US" sz="2000" dirty="0"/>
          </a:p>
          <a:p>
            <a:r>
              <a:rPr lang="en-US" sz="2400" dirty="0">
                <a:solidFill>
                  <a:srgbClr val="000000"/>
                </a:solidFill>
              </a:rPr>
              <a:t>Defect testing</a:t>
            </a:r>
          </a:p>
          <a:p>
            <a:pPr lvl="1"/>
            <a:r>
              <a:rPr lang="en-US" sz="2000" dirty="0"/>
              <a:t>To discover faults or defects in the software where its behavior is incorrect or not in conformance with its specification </a:t>
            </a:r>
          </a:p>
          <a:p>
            <a:pPr lvl="1"/>
            <a:r>
              <a:rPr lang="en-US" sz="2000" dirty="0"/>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Tree>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input-output model of program testing</a:t>
            </a:r>
            <a:r>
              <a:rPr lang="en-GB" dirty="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a:t>
            </a:fld>
            <a:endParaRPr lang="en-US"/>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altLang="ko-KR" dirty="0"/>
              <a:t>Testing is part of a more general verification and validation (V &amp; V) process, which also includes static validation techniques.</a:t>
            </a:r>
            <a:endParaRPr lang="en-GB" altLang="ko-KR" i="1" dirty="0"/>
          </a:p>
          <a:p>
            <a:r>
              <a:rPr lang="en-GB" dirty="0">
                <a:solidFill>
                  <a:srgbClr val="000000"/>
                </a:solidFill>
              </a:rPr>
              <a:t>Verification</a:t>
            </a:r>
            <a:r>
              <a:rPr lang="en-GB" dirty="0"/>
              <a:t>: </a:t>
            </a:r>
            <a:br>
              <a:rPr lang="en-GB" dirty="0"/>
            </a:br>
            <a:r>
              <a:rPr lang="en-GB" dirty="0"/>
              <a:t>	"Are we building the product right”.</a:t>
            </a:r>
          </a:p>
          <a:p>
            <a:pPr lvl="1"/>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pPr lvl="1"/>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xfrm>
            <a:off x="457200" y="274638"/>
            <a:ext cx="7293232" cy="1143000"/>
          </a:xfrm>
          <a:noFill/>
          <a:ln/>
        </p:spPr>
        <p:txBody>
          <a:bodyPr lIns="90840" tIns="44623" rIns="90840" bIns="44623"/>
          <a:lstStyle/>
          <a:p>
            <a:r>
              <a:rPr lang="en-GB" dirty="0"/>
              <a:t>Inspections and testing</a:t>
            </a:r>
          </a:p>
        </p:txBody>
      </p:sp>
      <p:sp>
        <p:nvSpPr>
          <p:cNvPr id="12290" name="Rectangle 2"/>
          <p:cNvSpPr>
            <a:spLocks noGrp="1" noChangeArrowheads="1"/>
          </p:cNvSpPr>
          <p:nvPr>
            <p:ph idx="1"/>
          </p:nvPr>
        </p:nvSpPr>
        <p:spPr>
          <a:xfrm>
            <a:off x="457200" y="1600200"/>
            <a:ext cx="8229600" cy="4525963"/>
          </a:xfrm>
          <a:noFill/>
          <a:ln/>
        </p:spPr>
        <p:txBody>
          <a:bodyPr lIns="90840" tIns="44623" rIns="90840" bIns="44623"/>
          <a:lstStyle/>
          <a:p>
            <a:r>
              <a:rPr lang="en-GB" dirty="0"/>
              <a:t>Software inspections: Concerned with analysis of </a:t>
            </a:r>
            <a:br>
              <a:rPr lang="en-GB" dirty="0"/>
            </a:br>
            <a:r>
              <a:rPr lang="en-GB" dirty="0"/>
              <a:t>the static system representation to discover problems  (static verification)</a:t>
            </a:r>
          </a:p>
          <a:p>
            <a:pPr lvl="1"/>
            <a:r>
              <a:rPr lang="en-GB" dirty="0"/>
              <a:t>May be supplement by tool-based document and code analysis.</a:t>
            </a:r>
          </a:p>
          <a:p>
            <a:pPr lvl="1"/>
            <a:r>
              <a:rPr lang="en-GB" dirty="0"/>
              <a:t>Discussed in Chapter 15.</a:t>
            </a:r>
          </a:p>
          <a:p>
            <a:pPr lvl="1"/>
            <a:endParaRPr lang="en-GB" dirty="0"/>
          </a:p>
          <a:p>
            <a:r>
              <a:rPr lang="en-GB" dirty="0"/>
              <a:t>Software testing: Concerned with exercising and </a:t>
            </a:r>
            <a:br>
              <a:rPr lang="en-GB" dirty="0"/>
            </a:br>
            <a:r>
              <a:rPr lang="en-GB" dirty="0"/>
              <a:t>observing product behaviour (dynamic verification)</a:t>
            </a:r>
          </a:p>
          <a:p>
            <a:pPr lvl="1"/>
            <a:r>
              <a:rPr lang="en-GB" dirty="0"/>
              <a:t>The system is executed with test data and its operational behaviour is observed.</a:t>
            </a:r>
          </a:p>
          <a:p>
            <a:endParaRPr lang="en-GB" dirty="0"/>
          </a:p>
        </p:txBody>
      </p:sp>
      <p:sp>
        <p:nvSpPr>
          <p:cNvPr id="5" name="Footer Placeholder 4"/>
          <p:cNvSpPr>
            <a:spLocks noGrp="1"/>
          </p:cNvSpPr>
          <p:nvPr>
            <p:ph type="ftr" sz="quarter" idx="11"/>
          </p:nvPr>
        </p:nvSpPr>
        <p:spPr>
          <a:xfrm>
            <a:off x="3124200" y="6356350"/>
            <a:ext cx="2895600" cy="365125"/>
          </a:xfrm>
        </p:spPr>
        <p:txBody>
          <a:bodyPr/>
          <a:lstStyle/>
          <a:p>
            <a:r>
              <a:rPr lang="en-US"/>
              <a:t>Chapter 8 Software Testing</a:t>
            </a:r>
          </a:p>
        </p:txBody>
      </p:sp>
      <p:sp>
        <p:nvSpPr>
          <p:cNvPr id="4" name="Slide Number Placeholder 3"/>
          <p:cNvSpPr>
            <a:spLocks noGrp="1"/>
          </p:cNvSpPr>
          <p:nvPr>
            <p:ph type="sldNum" sz="quarter" idx="12"/>
          </p:nvPr>
        </p:nvSpPr>
        <p:spPr>
          <a:xfrm>
            <a:off x="6553200" y="6356350"/>
            <a:ext cx="2133600" cy="365125"/>
          </a:xfrm>
        </p:spPr>
        <p:txBody>
          <a:bodyPr/>
          <a:lstStyle/>
          <a:p>
            <a:fld id="{CB105B8D-1C36-1C40-961B-CAAB1DD98B28}" type="slidenum">
              <a:rPr lang="en-US" smtClean="0"/>
              <a:pPr/>
              <a:t>8</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9</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3789</TotalTime>
  <Words>3196</Words>
  <Application>Microsoft Office PowerPoint</Application>
  <PresentationFormat>화면 슬라이드 쇼(4:3)</PresentationFormat>
  <Paragraphs>334</Paragraphs>
  <Slides>49</Slides>
  <Notes>3</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49</vt:i4>
      </vt:variant>
    </vt:vector>
  </HeadingPairs>
  <TitlesOfParts>
    <vt:vector size="55" baseType="lpstr">
      <vt:lpstr>ＭＳ Ｐゴシック</vt:lpstr>
      <vt:lpstr>맑은 고딕</vt:lpstr>
      <vt:lpstr>Arial</vt:lpstr>
      <vt:lpstr>Calibri</vt:lpstr>
      <vt:lpstr>Wingdings</vt:lpstr>
      <vt:lpstr>SE10 slides</vt:lpstr>
      <vt:lpstr>Chapter 8. Software Testing</vt:lpstr>
      <vt:lpstr>Program testing</vt:lpstr>
      <vt:lpstr>Program testing goals</vt:lpstr>
      <vt:lpstr>Program testing goals</vt:lpstr>
      <vt:lpstr>Testing process goals</vt:lpstr>
      <vt:lpstr>An input-output model of program testing </vt:lpstr>
      <vt:lpstr>Verification vs validation</vt:lpstr>
      <vt:lpstr>Inspections and testing</vt:lpstr>
      <vt:lpstr>Inspections and testing </vt:lpstr>
      <vt:lpstr>Software inspections</vt:lpstr>
      <vt:lpstr>Advantages of inspections</vt:lpstr>
      <vt:lpstr>Inspections and testing</vt:lpstr>
      <vt:lpstr>Stages of testing</vt:lpstr>
      <vt:lpstr>Development testing</vt:lpstr>
      <vt:lpstr>Development testing</vt:lpstr>
      <vt:lpstr>Unit testing: Object class testing</vt:lpstr>
      <vt:lpstr>The weather station object class </vt:lpstr>
      <vt:lpstr>Weather station testing</vt:lpstr>
      <vt:lpstr>Automated testing</vt:lpstr>
      <vt:lpstr>Automated test components</vt:lpstr>
      <vt:lpstr>Google Test</vt:lpstr>
      <vt:lpstr>Choosing unit test cases</vt:lpstr>
      <vt:lpstr>Testing strategies</vt:lpstr>
      <vt:lpstr>General testing guidelines</vt:lpstr>
      <vt:lpstr>Component testing</vt:lpstr>
      <vt:lpstr>Interface testing </vt:lpstr>
      <vt:lpstr>Interface errors</vt:lpstr>
      <vt:lpstr>Interface testing guidelines</vt:lpstr>
      <vt:lpstr>System testing</vt:lpstr>
      <vt:lpstr>System and component testing</vt:lpstr>
      <vt:lpstr>Use-case testing</vt:lpstr>
      <vt:lpstr>Testing policies</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Release testing - Requirements-based testing</vt:lpstr>
      <vt:lpstr>Release testing - Requirements tests</vt:lpstr>
      <vt:lpstr>Release testing - Performance testing</vt:lpstr>
      <vt:lpstr>User testing</vt:lpstr>
      <vt:lpstr>User testing</vt:lpstr>
      <vt:lpstr>Types of user testing</vt:lpstr>
      <vt:lpstr>Key points</vt:lpstr>
      <vt:lpstr>Key points</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Microsoft 계정</cp:lastModifiedBy>
  <cp:revision>54</cp:revision>
  <cp:lastPrinted>2017-03-17T14:07:00Z</cp:lastPrinted>
  <dcterms:created xsi:type="dcterms:W3CDTF">2010-01-14T08:17:23Z</dcterms:created>
  <dcterms:modified xsi:type="dcterms:W3CDTF">2025-06-03T08:59:56Z</dcterms:modified>
</cp:coreProperties>
</file>