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341" r:id="rId2"/>
    <p:sldId id="342" r:id="rId3"/>
    <p:sldId id="351" r:id="rId4"/>
    <p:sldId id="352" r:id="rId5"/>
    <p:sldId id="353" r:id="rId6"/>
    <p:sldId id="343" r:id="rId7"/>
    <p:sldId id="344" r:id="rId8"/>
    <p:sldId id="345" r:id="rId9"/>
    <p:sldId id="356" r:id="rId10"/>
    <p:sldId id="346" r:id="rId11"/>
    <p:sldId id="347" r:id="rId12"/>
    <p:sldId id="355" r:id="rId13"/>
    <p:sldId id="348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D6EDBD"/>
    <a:srgbClr val="0000CC"/>
    <a:srgbClr val="FFDE53"/>
    <a:srgbClr val="FFE98B"/>
    <a:srgbClr val="FFEA93"/>
    <a:srgbClr val="FFE269"/>
    <a:srgbClr val="FFE579"/>
    <a:srgbClr val="AEA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346" autoAdjust="0"/>
  </p:normalViewPr>
  <p:slideViewPr>
    <p:cSldViewPr>
      <p:cViewPr varScale="1">
        <p:scale>
          <a:sx n="85" d="100"/>
          <a:sy n="85" d="100"/>
        </p:scale>
        <p:origin x="137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2B740-7E87-4020-B61B-58FC8951A134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8C0CC-CCE4-4869-AA91-33F65458C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5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2233613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214414" y="1643050"/>
            <a:ext cx="7486648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714480" y="3500438"/>
            <a:ext cx="64008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F3D62C6-292C-42FB-A461-79AC2A4560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58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BE213-FE0E-4D32-83C7-8AA6E643C8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635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411E2-855B-45F4-9D14-1C6D970591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44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EE710-17C3-4B64-BD49-D64B919E73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931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4988-5375-402F-8222-0E403A342E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895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7A545-2B35-4B26-A7BB-5BB5385CB0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037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CC740-2CAF-4B36-A08B-B7F78CC0BB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9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EE6B8-6144-4F0D-8138-5CC3E71B47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108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12B58-474A-457B-86A4-73FCC3ECCD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755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AE1D7-5779-4569-AFA9-B4D9A06DBE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631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BBCBE-7206-45F8-B324-5972C077B0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00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ltGray">
          <a:xfrm>
            <a:off x="290513" y="200199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ltGray">
          <a:xfrm>
            <a:off x="673100" y="200199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ltGray">
          <a:xfrm>
            <a:off x="784225" y="622474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 userDrawn="1"/>
        </p:nvSpPr>
        <p:spPr bwMode="ltGray">
          <a:xfrm>
            <a:off x="0" y="54944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gray">
          <a:xfrm>
            <a:off x="635000" y="92249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gray">
          <a:xfrm>
            <a:off x="315913" y="882824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00199"/>
            <a:ext cx="77930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971724"/>
            <a:ext cx="8312150" cy="56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ggplot2 </a:t>
            </a:r>
            <a:r>
              <a:rPr lang="ko-KR" altLang="en-US" dirty="0"/>
              <a:t>패키지 </a:t>
            </a:r>
            <a:endParaRPr lang="en-US" altLang="ko-KR" dirty="0"/>
          </a:p>
          <a:p>
            <a:r>
              <a:rPr lang="en-US" altLang="ko-KR" dirty="0" err="1"/>
              <a:t>ggmap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endParaRPr lang="en-US" altLang="ko-KR" dirty="0"/>
          </a:p>
          <a:p>
            <a:r>
              <a:rPr lang="en-US" altLang="ko-KR" dirty="0" err="1"/>
              <a:t>KoNLP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endParaRPr lang="en-US" altLang="ko-KR" dirty="0"/>
          </a:p>
          <a:p>
            <a:r>
              <a:rPr lang="en-US" altLang="ko-KR" dirty="0" err="1"/>
              <a:t>stringr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en-US" altLang="ko-KR" dirty="0"/>
          </a:p>
          <a:p>
            <a:r>
              <a:rPr lang="en-US" altLang="ko-KR" dirty="0"/>
              <a:t>aggregate()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reshape2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90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42640BDE-9888-4490-A3CD-648B69C41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185439"/>
              </p:ext>
            </p:extLst>
          </p:nvPr>
        </p:nvGraphicFramePr>
        <p:xfrm>
          <a:off x="323528" y="980728"/>
          <a:ext cx="8496944" cy="518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865097759"/>
                    </a:ext>
                  </a:extLst>
                </a:gridCol>
                <a:gridCol w="7188844">
                  <a:extLst>
                    <a:ext uri="{9D8B030D-6E8A-4147-A177-3AD203B41FA5}">
                      <a16:colId xmlns:a16="http://schemas.microsoft.com/office/drawing/2014/main" val="287296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패턴문자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95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문자 한 개를 의미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38221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\w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‘_’</a:t>
                      </a:r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을 포함한 문자와 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67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\\W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‘_’</a:t>
                      </a:r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와 문자와 숫자를 제외한 기호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0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\\d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70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\\D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숫자를 제외한 기호와 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27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^</a:t>
                      </a:r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[ ]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대괄호 안의 문자로 시작하는 패턴을 의미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3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^</a:t>
                      </a:r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대괄호 안의 문자가 없는 패턴을 의미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9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[-]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대괄호 안의 연속된 문자 패턴을 의미 </a:t>
                      </a:r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^</a:t>
                      </a:r>
                      <a:r>
                        <a:rPr lang="en-US" altLang="ko-KR" b="1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</a:t>
                      </a:r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1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앞 문자가 </a:t>
                      </a:r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또는 </a:t>
                      </a:r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회 나오는 패턴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8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앞 문자가 </a:t>
                      </a:r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회 이상 나오는 패턴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4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앞 문자가 </a:t>
                      </a:r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회 이상 나오는 패턴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9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{ }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앞 문자가 </a:t>
                      </a:r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회 이상 나오는 패턴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76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정규 표현식 표현문자를 패턴이 아닌 문자로 인식하게 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01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8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aggregate()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코드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971724"/>
            <a:ext cx="8312150" cy="945108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aggregate()</a:t>
            </a:r>
          </a:p>
          <a:p>
            <a:pPr lvl="1"/>
            <a:r>
              <a:rPr lang="ko-KR" altLang="en-US" dirty="0"/>
              <a:t>특정 열을 기준으로 통계량을 구해주는 함수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41" y="1916832"/>
            <a:ext cx="6550959" cy="4392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7092280" y="6525344"/>
            <a:ext cx="918920" cy="0"/>
          </a:xfrm>
          <a:prstGeom prst="straightConnector1">
            <a:avLst/>
          </a:prstGeom>
          <a:solidFill>
            <a:srgbClr val="99FF3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625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349394" cy="5832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82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reshape2 (</a:t>
            </a:r>
            <a:r>
              <a:rPr lang="ko-KR" altLang="en-US" dirty="0">
                <a:solidFill>
                  <a:srgbClr val="FF0000"/>
                </a:solidFill>
              </a:rPr>
              <a:t>코드 </a:t>
            </a:r>
            <a:r>
              <a:rPr lang="ko-KR" altLang="en-US">
                <a:solidFill>
                  <a:srgbClr val="FF0000"/>
                </a:solidFill>
              </a:rPr>
              <a:t>작성</a:t>
            </a:r>
            <a:r>
              <a:rPr lang="en-US" altLang="ko-KR">
                <a:solidFill>
                  <a:srgbClr val="FF0000"/>
                </a:solidFill>
              </a:rPr>
              <a:t>_</a:t>
            </a:r>
            <a:r>
              <a:rPr lang="ko-KR" altLang="en-US">
                <a:solidFill>
                  <a:srgbClr val="FF0000"/>
                </a:solidFill>
              </a:rPr>
              <a:t>직접풀어보세요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44" y="1700806"/>
            <a:ext cx="6463135" cy="23974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6" y="980728"/>
            <a:ext cx="254317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6" y="4312935"/>
            <a:ext cx="34861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4312935"/>
            <a:ext cx="3476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6" y="5517232"/>
            <a:ext cx="34385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12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ggplot2 </a:t>
            </a:r>
            <a:r>
              <a:rPr lang="ko-KR" altLang="en-US" dirty="0"/>
              <a:t>패키지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971724"/>
            <a:ext cx="8312150" cy="585068"/>
          </a:xfrm>
        </p:spPr>
        <p:txBody>
          <a:bodyPr/>
          <a:lstStyle/>
          <a:p>
            <a:r>
              <a:rPr lang="en-US" altLang="ko-KR" dirty="0"/>
              <a:t>ggplot2 </a:t>
            </a:r>
            <a:r>
              <a:rPr lang="ko-KR" altLang="en-US" dirty="0"/>
              <a:t>패키지 </a:t>
            </a:r>
            <a:r>
              <a:rPr lang="ko-KR" altLang="en-US" dirty="0" err="1"/>
              <a:t>함수명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556792"/>
            <a:ext cx="8747291" cy="3528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94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33657" cy="288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437" y="3209863"/>
            <a:ext cx="3528392" cy="3425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48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8640"/>
            <a:ext cx="2009773" cy="1987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338" y="2276872"/>
            <a:ext cx="2012529" cy="1987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672" y="4365104"/>
            <a:ext cx="2017860" cy="1987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6799457" cy="616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729" y="191261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코드 작성</a:t>
            </a:r>
          </a:p>
        </p:txBody>
      </p:sp>
    </p:spTree>
    <p:extLst>
      <p:ext uri="{BB962C8B-B14F-4D97-AF65-F5344CB8AC3E}">
        <p14:creationId xmlns:p14="http://schemas.microsoft.com/office/powerpoint/2010/main" val="173931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971724"/>
            <a:ext cx="8312150" cy="1233140"/>
          </a:xfrm>
        </p:spPr>
        <p:txBody>
          <a:bodyPr/>
          <a:lstStyle/>
          <a:p>
            <a:r>
              <a:rPr lang="en-US" altLang="ko-KR" dirty="0" err="1">
                <a:solidFill>
                  <a:srgbClr val="0000FF"/>
                </a:solidFill>
              </a:rPr>
              <a:t>geom_histogram</a:t>
            </a:r>
            <a:r>
              <a:rPr lang="en-US" altLang="ko-KR" dirty="0">
                <a:solidFill>
                  <a:srgbClr val="0000FF"/>
                </a:solidFill>
              </a:rPr>
              <a:t>()</a:t>
            </a:r>
          </a:p>
          <a:p>
            <a:pPr lvl="1"/>
            <a:r>
              <a:rPr lang="ko-KR" altLang="en-US" dirty="0"/>
              <a:t>표본 값을 여러 구간으로 나누고 각 구간 내 데이터 값의 빈도를 막대로 나타내는 그래프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2896"/>
            <a:ext cx="3312368" cy="3237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70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ggmap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42938" y="971724"/>
            <a:ext cx="8312150" cy="729084"/>
          </a:xfrm>
        </p:spPr>
        <p:txBody>
          <a:bodyPr/>
          <a:lstStyle/>
          <a:p>
            <a:r>
              <a:rPr lang="en-US" altLang="ko-KR" dirty="0" err="1"/>
              <a:t>ggmap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ko-KR" altLang="en-US" dirty="0" err="1"/>
              <a:t>함수명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51628" y="1700808"/>
            <a:ext cx="8684549" cy="3038579"/>
            <a:chOff x="251628" y="1700808"/>
            <a:chExt cx="8684549" cy="3038579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651" y="1700808"/>
              <a:ext cx="8672526" cy="16418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28" y="3645024"/>
              <a:ext cx="8684549" cy="1094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직선 연결선 5"/>
            <p:cNvCxnSpPr/>
            <p:nvPr/>
          </p:nvCxnSpPr>
          <p:spPr bwMode="auto">
            <a:xfrm>
              <a:off x="5220072" y="2996952"/>
              <a:ext cx="1224136" cy="0"/>
            </a:xfrm>
            <a:prstGeom prst="line">
              <a:avLst/>
            </a:prstGeom>
            <a:solidFill>
              <a:srgbClr val="99FF3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/>
            <p:nvPr/>
          </p:nvCxnSpPr>
          <p:spPr bwMode="auto">
            <a:xfrm flipV="1">
              <a:off x="251628" y="4209789"/>
              <a:ext cx="1728084" cy="1"/>
            </a:xfrm>
            <a:prstGeom prst="line">
              <a:avLst/>
            </a:prstGeom>
            <a:solidFill>
              <a:srgbClr val="99FF3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>
              <a:off x="7803568" y="4249136"/>
              <a:ext cx="864096" cy="0"/>
            </a:xfrm>
            <a:prstGeom prst="line">
              <a:avLst/>
            </a:prstGeom>
            <a:solidFill>
              <a:srgbClr val="99FF3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4551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KoNLP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971724"/>
            <a:ext cx="8312150" cy="152117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한글 분석 및 시각화 과정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텍스트 수집 </a:t>
            </a:r>
            <a:r>
              <a:rPr lang="en-US" altLang="ko-KR" dirty="0"/>
              <a:t>– </a:t>
            </a:r>
            <a:r>
              <a:rPr lang="ko-KR" altLang="en-US" dirty="0"/>
              <a:t>분해 </a:t>
            </a:r>
            <a:r>
              <a:rPr lang="en-US" altLang="ko-KR" dirty="0"/>
              <a:t>- </a:t>
            </a:r>
            <a:r>
              <a:rPr lang="ko-KR" altLang="en-US" dirty="0"/>
              <a:t>단어 추출</a:t>
            </a:r>
            <a:r>
              <a:rPr lang="en-US" altLang="ko-KR" dirty="0"/>
              <a:t> - </a:t>
            </a:r>
            <a:r>
              <a:rPr lang="ko-KR" altLang="en-US" dirty="0"/>
              <a:t>정제 </a:t>
            </a:r>
            <a:r>
              <a:rPr lang="en-US" altLang="ko-KR" dirty="0"/>
              <a:t>– </a:t>
            </a:r>
            <a:r>
              <a:rPr lang="ko-KR" altLang="en-US" dirty="0"/>
              <a:t>정형데이터 생성 </a:t>
            </a:r>
            <a:r>
              <a:rPr lang="en-US" altLang="ko-KR" dirty="0"/>
              <a:t>– </a:t>
            </a:r>
            <a:r>
              <a:rPr lang="ko-KR" altLang="en-US" dirty="0"/>
              <a:t>분석 </a:t>
            </a:r>
            <a:r>
              <a:rPr lang="en-US" altLang="ko-KR" dirty="0"/>
              <a:t>– </a:t>
            </a:r>
            <a:r>
              <a:rPr lang="ko-KR" altLang="en-US" dirty="0"/>
              <a:t>시각화</a:t>
            </a:r>
            <a:endParaRPr lang="en-US" altLang="ko-KR" dirty="0"/>
          </a:p>
          <a:p>
            <a:r>
              <a:rPr lang="en-US" altLang="ko-KR" dirty="0" err="1">
                <a:solidFill>
                  <a:srgbClr val="0000FF"/>
                </a:solidFill>
              </a:rPr>
              <a:t>KoNLP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패키지 </a:t>
            </a:r>
            <a:r>
              <a:rPr lang="ko-KR" altLang="en-US" dirty="0" err="1">
                <a:solidFill>
                  <a:srgbClr val="0000FF"/>
                </a:solidFill>
              </a:rPr>
              <a:t>함수명</a:t>
            </a:r>
            <a:endParaRPr lang="ko-KR" altLang="en-US" dirty="0">
              <a:solidFill>
                <a:srgbClr val="0000FF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5536" y="2715045"/>
            <a:ext cx="8536221" cy="3456384"/>
            <a:chOff x="395536" y="2715045"/>
            <a:chExt cx="8536221" cy="3456384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715045"/>
              <a:ext cx="8536221" cy="3456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연결선 4"/>
            <p:cNvCxnSpPr/>
            <p:nvPr/>
          </p:nvCxnSpPr>
          <p:spPr bwMode="auto">
            <a:xfrm>
              <a:off x="683568" y="3284984"/>
              <a:ext cx="1584176" cy="0"/>
            </a:xfrm>
            <a:prstGeom prst="line">
              <a:avLst/>
            </a:prstGeom>
            <a:solidFill>
              <a:srgbClr val="99FF3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>
              <a:off x="467544" y="5733256"/>
              <a:ext cx="1800200" cy="0"/>
            </a:xfrm>
            <a:prstGeom prst="line">
              <a:avLst/>
            </a:prstGeom>
            <a:solidFill>
              <a:srgbClr val="99FF3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2200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stringr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971724"/>
            <a:ext cx="8312150" cy="513060"/>
          </a:xfrm>
        </p:spPr>
        <p:txBody>
          <a:bodyPr/>
          <a:lstStyle/>
          <a:p>
            <a:r>
              <a:rPr lang="en-US" altLang="ko-KR" dirty="0" err="1">
                <a:solidFill>
                  <a:srgbClr val="0000FF"/>
                </a:solidFill>
              </a:rPr>
              <a:t>stringr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패키지 </a:t>
            </a:r>
            <a:r>
              <a:rPr lang="ko-KR" altLang="en-US" dirty="0" err="1">
                <a:solidFill>
                  <a:srgbClr val="0000FF"/>
                </a:solidFill>
              </a:rPr>
              <a:t>함수명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08" y="1556792"/>
            <a:ext cx="8690280" cy="15510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1" y="3212976"/>
            <a:ext cx="8222732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7" y="4572336"/>
            <a:ext cx="4934462" cy="1953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5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66780" cy="5040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566369"/>
      </p:ext>
    </p:extLst>
  </p:cSld>
  <p:clrMapOvr>
    <a:masterClrMapping/>
  </p:clrMapOvr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err="1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173188</TotalTime>
  <Words>200</Words>
  <Application>Microsoft Office PowerPoint</Application>
  <PresentationFormat>화면 슬라이드 쇼(4:3)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맑은 고딕</vt:lpstr>
      <vt:lpstr>Tahoma</vt:lpstr>
      <vt:lpstr>Wingdings</vt:lpstr>
      <vt:lpstr>파스텔톤</vt:lpstr>
      <vt:lpstr>주요 범위</vt:lpstr>
      <vt:lpstr>ggplot2 패키지 </vt:lpstr>
      <vt:lpstr>PowerPoint 프레젠테이션</vt:lpstr>
      <vt:lpstr>PowerPoint 프레젠테이션</vt:lpstr>
      <vt:lpstr>PowerPoint 프레젠테이션</vt:lpstr>
      <vt:lpstr>ggmap 패키지 </vt:lpstr>
      <vt:lpstr>KoNLP 패키지 </vt:lpstr>
      <vt:lpstr>stringr 패키지</vt:lpstr>
      <vt:lpstr>PowerPoint 프레젠테이션</vt:lpstr>
      <vt:lpstr>정규 표현식</vt:lpstr>
      <vt:lpstr>aggregate() 함수 (코드 작성)</vt:lpstr>
      <vt:lpstr>PowerPoint 프레젠테이션</vt:lpstr>
      <vt:lpstr>reshape2 (코드 작성_직접풀어보세요)</vt:lpstr>
    </vt:vector>
  </TitlesOfParts>
  <Company>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computer</dc:creator>
  <cp:lastModifiedBy>경미</cp:lastModifiedBy>
  <cp:revision>1368</cp:revision>
  <dcterms:created xsi:type="dcterms:W3CDTF">2006-03-12T15:18:20Z</dcterms:created>
  <dcterms:modified xsi:type="dcterms:W3CDTF">2020-07-16T00:50:57Z</dcterms:modified>
</cp:coreProperties>
</file>