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758" r:id="rId2"/>
  </p:sldMasterIdLst>
  <p:sldIdLst>
    <p:sldId id="256" r:id="rId3"/>
    <p:sldId id="257" r:id="rId4"/>
    <p:sldId id="258" r:id="rId5"/>
    <p:sldId id="286" r:id="rId6"/>
    <p:sldId id="259" r:id="rId7"/>
    <p:sldId id="277" r:id="rId8"/>
    <p:sldId id="278" r:id="rId9"/>
    <p:sldId id="279" r:id="rId10"/>
    <p:sldId id="281" r:id="rId11"/>
    <p:sldId id="282" r:id="rId12"/>
    <p:sldId id="283" r:id="rId13"/>
    <p:sldId id="287" r:id="rId14"/>
    <p:sldId id="289" r:id="rId15"/>
    <p:sldId id="292" r:id="rId16"/>
    <p:sldId id="284" r:id="rId17"/>
    <p:sldId id="260" r:id="rId18"/>
    <p:sldId id="274" r:id="rId19"/>
    <p:sldId id="275" r:id="rId20"/>
    <p:sldId id="285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0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21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99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76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7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7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8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3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73" r:id="rId4"/>
    <p:sldLayoutId id="2147483874" r:id="rId5"/>
    <p:sldLayoutId id="2147483879" r:id="rId6"/>
    <p:sldLayoutId id="2147483875" r:id="rId7"/>
    <p:sldLayoutId id="2147483876" r:id="rId8"/>
    <p:sldLayoutId id="2147483877" r:id="rId9"/>
    <p:sldLayoutId id="2147483878" r:id="rId10"/>
    <p:sldLayoutId id="214748388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B4F0C8-1572-CA4B-2559-355D1855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07" y="1036674"/>
            <a:ext cx="8000599" cy="282795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ko-KR" altLang="en-US" sz="4400" dirty="0"/>
              <a:t>디지털 로직 설계 엔지니어 </a:t>
            </a:r>
            <a:br>
              <a:rPr lang="en-US" altLang="ko-KR" sz="4400" dirty="0"/>
            </a:br>
            <a:r>
              <a:rPr lang="ko-KR" altLang="en-US" sz="4400" dirty="0"/>
              <a:t>김민성 포트폴리오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1405C-B2E2-9241-1CD0-6A7DEA24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437" y="4901298"/>
            <a:ext cx="5565408" cy="1531619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1600" dirty="0"/>
              <a:t>김민성</a:t>
            </a:r>
            <a:endParaRPr lang="en-US" altLang="ko-KR" sz="1600" dirty="0"/>
          </a:p>
          <a:p>
            <a:pPr algn="r">
              <a:spcBef>
                <a:spcPts val="300"/>
              </a:spcBef>
            </a:pPr>
            <a:r>
              <a:rPr lang="en-US" altLang="ko-KR" sz="1600" b="0" dirty="0"/>
              <a:t>010-8849-5636</a:t>
            </a:r>
          </a:p>
          <a:p>
            <a:pPr algn="r">
              <a:spcBef>
                <a:spcPts val="300"/>
              </a:spcBef>
            </a:pPr>
            <a:r>
              <a:rPr lang="en-US" altLang="ko-KR" sz="1600" b="0" cap="none" dirty="0"/>
              <a:t>ms9131206@naver.com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</p:txBody>
      </p:sp>
      <p:pic>
        <p:nvPicPr>
          <p:cNvPr id="84" name="Picture 3">
            <a:extLst>
              <a:ext uri="{FF2B5EF4-FFF2-40B4-BE49-F238E27FC236}">
                <a16:creationId xmlns:a16="http://schemas.microsoft.com/office/drawing/2014/main" id="{E449073C-F7EF-6DC7-BD66-42E556CA5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4" r="35689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9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04685" y="26632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2514549" y="1376221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Forwarding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CE7694-1D7E-CEB1-B47B-4C6D943A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1822497"/>
            <a:ext cx="5424881" cy="4101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C47BA-0F9F-FF58-DB54-561CB2B08820}"/>
              </a:ext>
            </a:extLst>
          </p:cNvPr>
          <p:cNvSpPr txBox="1"/>
          <p:nvPr/>
        </p:nvSpPr>
        <p:spPr>
          <a:xfrm>
            <a:off x="6096000" y="1898435"/>
            <a:ext cx="44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Forward_A</a:t>
            </a:r>
            <a:r>
              <a:rPr lang="en-US" altLang="ko-KR" dirty="0"/>
              <a:t> : Rs</a:t>
            </a:r>
            <a:r>
              <a:rPr lang="ko-KR" altLang="en-US" dirty="0"/>
              <a:t>필드와의 </a:t>
            </a:r>
            <a:r>
              <a:rPr lang="en-US" altLang="ko-KR" dirty="0"/>
              <a:t>hazard </a:t>
            </a:r>
            <a:r>
              <a:rPr lang="ko-KR" altLang="en-US" dirty="0"/>
              <a:t>발생관련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AEE88-D15A-13E2-E019-7CEC3322C239}"/>
              </a:ext>
            </a:extLst>
          </p:cNvPr>
          <p:cNvSpPr txBox="1"/>
          <p:nvPr/>
        </p:nvSpPr>
        <p:spPr>
          <a:xfrm>
            <a:off x="6096000" y="2681896"/>
            <a:ext cx="6027912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Forward_B</a:t>
            </a:r>
            <a:r>
              <a:rPr lang="en-US" altLang="ko-KR" dirty="0"/>
              <a:t> : </a:t>
            </a:r>
            <a:r>
              <a:rPr lang="en-US" altLang="ko-KR" dirty="0" err="1"/>
              <a:t>w_data</a:t>
            </a:r>
            <a:r>
              <a:rPr lang="en-US" altLang="ko-KR" dirty="0"/>
              <a:t>(to data mem)</a:t>
            </a:r>
            <a:r>
              <a:rPr lang="ko-KR" altLang="en-US" dirty="0"/>
              <a:t>와의 </a:t>
            </a:r>
            <a:r>
              <a:rPr lang="en-US" altLang="ko-KR" dirty="0"/>
              <a:t>hazard </a:t>
            </a:r>
            <a:r>
              <a:rPr lang="ko-KR" altLang="en-US" dirty="0"/>
              <a:t>발생관련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A27CC-33C0-19EF-89DA-A949B0EFCE75}"/>
              </a:ext>
            </a:extLst>
          </p:cNvPr>
          <p:cNvSpPr txBox="1"/>
          <p:nvPr/>
        </p:nvSpPr>
        <p:spPr>
          <a:xfrm>
            <a:off x="6096000" y="3554548"/>
            <a:ext cx="4653831" cy="120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Forward_C</a:t>
            </a:r>
            <a:r>
              <a:rPr lang="en-US" altLang="ko-KR" dirty="0"/>
              <a:t> : Rt</a:t>
            </a:r>
            <a:r>
              <a:rPr lang="ko-KR" altLang="en-US" dirty="0"/>
              <a:t>필드와의 </a:t>
            </a:r>
            <a:r>
              <a:rPr lang="en-US" altLang="ko-KR" dirty="0"/>
              <a:t>hazard </a:t>
            </a:r>
            <a:r>
              <a:rPr lang="ko-KR" altLang="en-US" dirty="0"/>
              <a:t>발생관련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sz="1400" dirty="0"/>
              <a:t>+ immediate</a:t>
            </a:r>
            <a:r>
              <a:rPr lang="ko-KR" altLang="en-US" sz="1400" dirty="0"/>
              <a:t> 필드 값 출력 제어를 위한</a:t>
            </a:r>
            <a:r>
              <a:rPr lang="en-US" altLang="ko-KR" sz="1400" dirty="0"/>
              <a:t> mux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추가 설계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774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80D4-256C-36F0-27BD-91F8147F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2B64-2D30-1061-BA1F-78BF458A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4350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이하 설계 내용 및 검증은</a:t>
            </a:r>
            <a:br>
              <a:rPr lang="en-US" altLang="ko-KR" dirty="0"/>
            </a:br>
            <a:r>
              <a:rPr lang="ko-KR" altLang="en-US" dirty="0"/>
              <a:t>별도 첨부하였습니다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44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Latency</a:t>
            </a:r>
            <a:r>
              <a:rPr lang="ko-KR" altLang="en-US" dirty="0"/>
              <a:t>를 최적화한 </a:t>
            </a:r>
            <a:r>
              <a:rPr lang="en-US" altLang="ko-KR" dirty="0"/>
              <a:t>FIFO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3DD4-A3C4-FE26-CAF0-0EC25B59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58" y="1830766"/>
            <a:ext cx="9982601" cy="43679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프로젝트 배경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: M      FIFO      S  </a:t>
            </a:r>
            <a:r>
              <a:rPr lang="ko-KR" altLang="en-US" dirty="0"/>
              <a:t>기능 학습 도중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데이터가 </a:t>
            </a:r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 err="1"/>
              <a:t>hs</a:t>
            </a:r>
            <a:r>
              <a:rPr lang="ko-KR" altLang="en-US" dirty="0"/>
              <a:t>기반의 </a:t>
            </a:r>
            <a:r>
              <a:rPr lang="en-US" altLang="ko-KR" dirty="0"/>
              <a:t>FIFO</a:t>
            </a:r>
            <a:r>
              <a:rPr lang="ko-KR" altLang="en-US" dirty="0"/>
              <a:t>를 통과할 때 </a:t>
            </a:r>
            <a:r>
              <a:rPr lang="en-US" altLang="ko-KR" dirty="0"/>
              <a:t>latency</a:t>
            </a:r>
            <a:r>
              <a:rPr lang="ko-KR" altLang="en-US" dirty="0"/>
              <a:t>의 저해요소를 발견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설계 명시</a:t>
            </a:r>
            <a:r>
              <a:rPr lang="en-US" altLang="ko-KR" b="1" dirty="0"/>
              <a:t>( RTL design</a:t>
            </a:r>
            <a:r>
              <a:rPr lang="ko-KR" altLang="en-US" b="1" dirty="0"/>
              <a:t> </a:t>
            </a:r>
            <a:r>
              <a:rPr lang="en-US" altLang="ko-KR" b="1" dirty="0"/>
              <a:t>specification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FULL</a:t>
            </a:r>
            <a:r>
              <a:rPr lang="ko-KR" altLang="en-US" dirty="0"/>
              <a:t>과 </a:t>
            </a:r>
            <a:r>
              <a:rPr lang="en-US" altLang="ko-KR" dirty="0"/>
              <a:t>EMPTY </a:t>
            </a:r>
            <a:r>
              <a:rPr lang="ko-KR" altLang="en-US" dirty="0"/>
              <a:t>상황에서 </a:t>
            </a:r>
            <a:r>
              <a:rPr lang="en-US" altLang="ko-KR" dirty="0"/>
              <a:t>1cycle </a:t>
            </a:r>
            <a:r>
              <a:rPr lang="ko-KR" altLang="en-US" dirty="0"/>
              <a:t>지연 없이 최적화된 데이터 전달과정 설계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033AC2C-E372-13DF-6F77-060AA703F3CA}"/>
              </a:ext>
            </a:extLst>
          </p:cNvPr>
          <p:cNvSpPr/>
          <p:nvPr/>
        </p:nvSpPr>
        <p:spPr>
          <a:xfrm>
            <a:off x="1499814" y="5382039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C4AA6-703D-1ABD-55DF-B71EC55851D8}"/>
              </a:ext>
            </a:extLst>
          </p:cNvPr>
          <p:cNvSpPr txBox="1"/>
          <p:nvPr/>
        </p:nvSpPr>
        <p:spPr>
          <a:xfrm>
            <a:off x="1897379" y="5328359"/>
            <a:ext cx="94051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 데이터가 </a:t>
            </a:r>
            <a:r>
              <a:rPr lang="en-US" altLang="ko-KR" sz="2300" dirty="0"/>
              <a:t>FIFO</a:t>
            </a:r>
            <a:r>
              <a:rPr lang="ko-KR" altLang="en-US" sz="2300" dirty="0"/>
              <a:t>에 저장되는 동시 사이클에 데이터를 </a:t>
            </a:r>
            <a:r>
              <a:rPr lang="en-US" altLang="ko-KR" sz="2300" dirty="0"/>
              <a:t>access </a:t>
            </a:r>
            <a:r>
              <a:rPr lang="ko-KR" altLang="en-US" sz="2300" dirty="0"/>
              <a:t>가능하도록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A29C3A-379C-A153-6D0F-E88ED0AEF58F}"/>
              </a:ext>
            </a:extLst>
          </p:cNvPr>
          <p:cNvCxnSpPr>
            <a:cxnSpLocks/>
          </p:cNvCxnSpPr>
          <p:nvPr/>
        </p:nvCxnSpPr>
        <p:spPr>
          <a:xfrm>
            <a:off x="1808921" y="2782957"/>
            <a:ext cx="2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21E64C-2601-4490-9B30-C7B8DE673AAA}"/>
              </a:ext>
            </a:extLst>
          </p:cNvPr>
          <p:cNvCxnSpPr>
            <a:cxnSpLocks/>
          </p:cNvCxnSpPr>
          <p:nvPr/>
        </p:nvCxnSpPr>
        <p:spPr>
          <a:xfrm>
            <a:off x="2895599" y="2782957"/>
            <a:ext cx="27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8A0746-347D-4C2D-361B-F0ED08D6FF06}"/>
              </a:ext>
            </a:extLst>
          </p:cNvPr>
          <p:cNvSpPr txBox="1"/>
          <p:nvPr/>
        </p:nvSpPr>
        <p:spPr>
          <a:xfrm>
            <a:off x="1499814" y="5828315"/>
            <a:ext cx="940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+ </a:t>
            </a:r>
            <a:r>
              <a:rPr lang="ko-KR" altLang="en-US" sz="1600" dirty="0"/>
              <a:t>향후 과제는 크리티컬 패스 딜레이 분석을 통해 기존 대비 시스템 주파수를 감소시키지 않는지 확인하는 것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43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41067" y="423093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Latency </a:t>
            </a:r>
            <a:r>
              <a:rPr lang="ko-KR" altLang="en-US" dirty="0"/>
              <a:t>최적화 로직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4A5685-69FA-CC8D-5BEB-837E5272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" y="1660090"/>
            <a:ext cx="4971296" cy="2494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C44C0-DCC1-FBB4-D14D-32009B00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22" y="1660090"/>
            <a:ext cx="2706497" cy="4919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2BDA66-3C37-5F45-C102-0BC78C4B26F6}"/>
              </a:ext>
            </a:extLst>
          </p:cNvPr>
          <p:cNvSpPr txBox="1"/>
          <p:nvPr/>
        </p:nvSpPr>
        <p:spPr>
          <a:xfrm>
            <a:off x="8576607" y="1458293"/>
            <a:ext cx="3191323" cy="499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600" dirty="0"/>
              <a:t> mem</a:t>
            </a:r>
            <a:r>
              <a:rPr lang="ko-KR" altLang="en-US" sz="1600" dirty="0"/>
              <a:t>과 별도로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FSM </a:t>
            </a:r>
            <a:r>
              <a:rPr lang="ko-KR" altLang="en-US" sz="1600" dirty="0"/>
              <a:t>기반의 컨트롤러 설계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FIFO mem</a:t>
            </a:r>
            <a:r>
              <a:rPr lang="ko-KR" altLang="en-US" sz="1600" dirty="0"/>
              <a:t> 데이터 바탕의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full, empty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600" b="1" dirty="0"/>
              <a:t>empty &amp;&amp;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read</a:t>
            </a:r>
            <a:r>
              <a:rPr lang="ko-KR" altLang="en-US" sz="1600" b="1" dirty="0"/>
              <a:t> 요청 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 </a:t>
            </a:r>
            <a:r>
              <a:rPr lang="en-US" altLang="ko-KR" sz="1600" dirty="0"/>
              <a:t>FIFO</a:t>
            </a:r>
            <a:r>
              <a:rPr lang="ko-KR" altLang="en-US" sz="1600" dirty="0"/>
              <a:t>에 입력되고 있던 데이터를 동시에 </a:t>
            </a:r>
            <a:r>
              <a:rPr lang="en-US" altLang="ko-KR" sz="1600" dirty="0"/>
              <a:t>S</a:t>
            </a:r>
            <a:r>
              <a:rPr lang="ko-KR" altLang="en-US" sz="1600" dirty="0"/>
              <a:t>로 전송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600" b="1" dirty="0"/>
              <a:t>full &amp;&amp; M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write </a:t>
            </a:r>
            <a:r>
              <a:rPr lang="ko-KR" altLang="en-US" sz="1600" b="1" dirty="0"/>
              <a:t>요청 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</a:t>
            </a:r>
            <a:r>
              <a:rPr lang="en-US" altLang="ko-KR" sz="1600" dirty="0"/>
              <a:t>S</a:t>
            </a:r>
            <a:r>
              <a:rPr lang="ko-KR" altLang="en-US" sz="1600" dirty="0"/>
              <a:t>로 데이터를 내보내는 동시에 </a:t>
            </a:r>
            <a:r>
              <a:rPr lang="en-US" altLang="ko-KR" sz="1600" dirty="0"/>
              <a:t>M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write</a:t>
            </a:r>
            <a:r>
              <a:rPr lang="ko-KR" altLang="en-US" sz="1600" dirty="0"/>
              <a:t>도 가능하도록 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300" dirty="0"/>
              <a:t>    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376775-7F4E-4A37-D657-4FEA5D4F7A67}"/>
              </a:ext>
            </a:extLst>
          </p:cNvPr>
          <p:cNvSpPr/>
          <p:nvPr/>
        </p:nvSpPr>
        <p:spPr>
          <a:xfrm>
            <a:off x="8576607" y="2260971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023DF0-F4BA-0899-3D1C-FD59DA318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26" y="4320564"/>
            <a:ext cx="4986283" cy="226286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C71E6AB-2001-5DCD-D741-B5E3489B38B5}"/>
              </a:ext>
            </a:extLst>
          </p:cNvPr>
          <p:cNvSpPr/>
          <p:nvPr/>
        </p:nvSpPr>
        <p:spPr>
          <a:xfrm>
            <a:off x="8576607" y="3700669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5BE5C7-5C71-F460-09AB-A9648B00664F}"/>
              </a:ext>
            </a:extLst>
          </p:cNvPr>
          <p:cNvSpPr/>
          <p:nvPr/>
        </p:nvSpPr>
        <p:spPr>
          <a:xfrm>
            <a:off x="8576607" y="5211057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4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비교 </a:t>
            </a:r>
          </a:p>
        </p:txBody>
      </p:sp>
      <p:pic>
        <p:nvPicPr>
          <p:cNvPr id="10" name="그림 9" descr="텍스트, 영수증, 폰트, 스크린샷이(가) 표시된 사진&#10;&#10;자동 생성된 설명">
            <a:extLst>
              <a:ext uri="{FF2B5EF4-FFF2-40B4-BE49-F238E27FC236}">
                <a16:creationId xmlns:a16="http://schemas.microsoft.com/office/drawing/2014/main" id="{12D477A3-7601-06A1-036C-B0EDBB9B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4" y="2344808"/>
            <a:ext cx="4031288" cy="1382156"/>
          </a:xfrm>
          <a:prstGeom prst="rect">
            <a:avLst/>
          </a:prstGeom>
        </p:spPr>
      </p:pic>
      <p:pic>
        <p:nvPicPr>
          <p:cNvPr id="13" name="그림 12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2151D818-C16E-2BD2-C7E7-BE33175EB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1" y="2344808"/>
            <a:ext cx="4060083" cy="1382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779B5D-972C-BC72-A845-70CA59400D19}"/>
              </a:ext>
            </a:extLst>
          </p:cNvPr>
          <p:cNvSpPr txBox="1"/>
          <p:nvPr/>
        </p:nvSpPr>
        <p:spPr>
          <a:xfrm>
            <a:off x="2101714" y="1915557"/>
            <a:ext cx="24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기존의</a:t>
            </a:r>
            <a:r>
              <a:rPr lang="en-US" altLang="ko-KR" b="1" dirty="0"/>
              <a:t> FIFO(</a:t>
            </a:r>
            <a:r>
              <a:rPr lang="ko-KR" altLang="en-US" b="1" dirty="0"/>
              <a:t>강의 자료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3DF80-8256-04C3-66CE-0AA40B309568}"/>
              </a:ext>
            </a:extLst>
          </p:cNvPr>
          <p:cNvSpPr txBox="1"/>
          <p:nvPr/>
        </p:nvSpPr>
        <p:spPr>
          <a:xfrm>
            <a:off x="6753604" y="1922801"/>
            <a:ext cx="331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Latency </a:t>
            </a:r>
            <a:r>
              <a:rPr lang="ko-KR" altLang="en-US" b="1" dirty="0"/>
              <a:t>최적화</a:t>
            </a:r>
            <a:r>
              <a:rPr lang="en-US" altLang="ko-KR" b="1" dirty="0"/>
              <a:t> FIFO(</a:t>
            </a:r>
            <a:r>
              <a:rPr lang="ko-KR" altLang="en-US" b="1" dirty="0"/>
              <a:t>자체 설계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0D454F-03C3-DD5E-825E-FFD1ADF91304}"/>
              </a:ext>
            </a:extLst>
          </p:cNvPr>
          <p:cNvSpPr/>
          <p:nvPr/>
        </p:nvSpPr>
        <p:spPr>
          <a:xfrm>
            <a:off x="3721751" y="3379657"/>
            <a:ext cx="889141" cy="388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1DEAB8-5ED9-4529-7D74-AB5FABD0D82A}"/>
              </a:ext>
            </a:extLst>
          </p:cNvPr>
          <p:cNvSpPr/>
          <p:nvPr/>
        </p:nvSpPr>
        <p:spPr>
          <a:xfrm>
            <a:off x="8839200" y="3338769"/>
            <a:ext cx="889141" cy="388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016DCD2-530E-28B4-E843-753A41DF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74" y="3843957"/>
            <a:ext cx="9982601" cy="154120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/>
              <a:t>testbench</a:t>
            </a:r>
            <a:r>
              <a:rPr lang="ko-KR" altLang="en-US" b="1" dirty="0"/>
              <a:t> 검증 방식 </a:t>
            </a:r>
            <a:r>
              <a:rPr lang="en-US" altLang="ko-KR" b="1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 0~99</a:t>
            </a:r>
            <a:r>
              <a:rPr lang="ko-KR" altLang="en-US" sz="2000" dirty="0"/>
              <a:t>의 전송데이터를 순차적으로 생성 후 전송 마다 </a:t>
            </a:r>
            <a:r>
              <a:rPr lang="en-US" altLang="ko-KR" sz="2000" dirty="0" err="1"/>
              <a:t>hs</a:t>
            </a:r>
            <a:r>
              <a:rPr lang="ko-KR" altLang="en-US" sz="2000" dirty="0"/>
              <a:t>를 카운트하는 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M</a:t>
            </a:r>
            <a:r>
              <a:rPr lang="ko-KR" altLang="en-US" sz="2000" dirty="0"/>
              <a:t>의 </a:t>
            </a:r>
            <a:r>
              <a:rPr lang="en-US" altLang="ko-KR" sz="2000" dirty="0"/>
              <a:t>valid</a:t>
            </a:r>
            <a:r>
              <a:rPr lang="ko-KR" altLang="en-US" sz="2000" dirty="0"/>
              <a:t> 와 </a:t>
            </a:r>
            <a:r>
              <a:rPr lang="en-US" altLang="ko-KR" sz="2000" dirty="0"/>
              <a:t>S</a:t>
            </a:r>
            <a:r>
              <a:rPr lang="ko-KR" altLang="en-US" sz="2000" dirty="0"/>
              <a:t>의 </a:t>
            </a:r>
            <a:r>
              <a:rPr lang="en-US" altLang="ko-KR" sz="2000" dirty="0"/>
              <a:t>ready </a:t>
            </a:r>
            <a:r>
              <a:rPr lang="ko-KR" altLang="en-US" sz="2000" dirty="0"/>
              <a:t>신호를 랜덤으로 생성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65EE17A-6F6B-E24E-475A-04E133BEC6FD}"/>
              </a:ext>
            </a:extLst>
          </p:cNvPr>
          <p:cNvSpPr/>
          <p:nvPr/>
        </p:nvSpPr>
        <p:spPr>
          <a:xfrm>
            <a:off x="1388666" y="5732311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C0E1D-1C9D-A952-2CE1-A9DC4227EFE6}"/>
              </a:ext>
            </a:extLst>
          </p:cNvPr>
          <p:cNvSpPr txBox="1"/>
          <p:nvPr/>
        </p:nvSpPr>
        <p:spPr>
          <a:xfrm>
            <a:off x="1782669" y="5696252"/>
            <a:ext cx="94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데이터의 오류 여부는 전송 데이터를 파일로 </a:t>
            </a:r>
            <a:r>
              <a:rPr lang="en-US" altLang="ko-KR" sz="2000" dirty="0"/>
              <a:t>dump</a:t>
            </a:r>
            <a:r>
              <a:rPr lang="ko-KR" altLang="en-US" sz="2000" dirty="0"/>
              <a:t>후 기존 </a:t>
            </a:r>
            <a:r>
              <a:rPr lang="en-US" altLang="ko-KR" sz="2000" dirty="0"/>
              <a:t>FIFO</a:t>
            </a:r>
            <a:r>
              <a:rPr lang="ko-KR" altLang="en-US" sz="2000" dirty="0"/>
              <a:t>와의 일치 여부로 판단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E6A4996-CB9C-0081-65D1-C7B08E4EAE3F}"/>
              </a:ext>
            </a:extLst>
          </p:cNvPr>
          <p:cNvSpPr/>
          <p:nvPr/>
        </p:nvSpPr>
        <p:spPr>
          <a:xfrm>
            <a:off x="1388666" y="5287326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D4466-49CE-A1CE-7D2C-3C11234B2FAB}"/>
              </a:ext>
            </a:extLst>
          </p:cNvPr>
          <p:cNvSpPr txBox="1"/>
          <p:nvPr/>
        </p:nvSpPr>
        <p:spPr>
          <a:xfrm>
            <a:off x="1782669" y="5251267"/>
            <a:ext cx="94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/>
              <a:t>hs</a:t>
            </a:r>
            <a:r>
              <a:rPr lang="ko-KR" altLang="en-US" sz="2000" dirty="0"/>
              <a:t> 카운트가 </a:t>
            </a:r>
            <a:r>
              <a:rPr lang="en-US" altLang="ko-KR" sz="2000" dirty="0"/>
              <a:t>99</a:t>
            </a:r>
            <a:r>
              <a:rPr lang="ko-KR" altLang="en-US" sz="2000" dirty="0"/>
              <a:t>에 도달할 때 까지 걸린 시간으로 </a:t>
            </a:r>
            <a:r>
              <a:rPr lang="en-US" altLang="ko-KR" sz="2000" dirty="0"/>
              <a:t>finish time</a:t>
            </a:r>
            <a:r>
              <a:rPr lang="ko-KR" altLang="en-US" sz="2000" dirty="0"/>
              <a:t>을 계산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82E1C4-5B55-9183-E3BC-CA508117FB46}"/>
              </a:ext>
            </a:extLst>
          </p:cNvPr>
          <p:cNvSpPr/>
          <p:nvPr/>
        </p:nvSpPr>
        <p:spPr>
          <a:xfrm>
            <a:off x="7682113" y="6141237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03CE0E-F7B0-561C-C26F-AEFD82152222}"/>
              </a:ext>
            </a:extLst>
          </p:cNvPr>
          <p:cNvSpPr txBox="1"/>
          <p:nvPr/>
        </p:nvSpPr>
        <p:spPr>
          <a:xfrm>
            <a:off x="8079678" y="6096362"/>
            <a:ext cx="194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일치 확인 완료</a:t>
            </a:r>
          </a:p>
        </p:txBody>
      </p:sp>
    </p:spTree>
    <p:extLst>
      <p:ext uri="{BB962C8B-B14F-4D97-AF65-F5344CB8AC3E}">
        <p14:creationId xmlns:p14="http://schemas.microsoft.com/office/powerpoint/2010/main" val="63836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65" y="533401"/>
            <a:ext cx="10406270" cy="138215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Alu_acc</a:t>
            </a:r>
            <a:r>
              <a:rPr lang="en-US" altLang="ko-KR" dirty="0"/>
              <a:t> with </a:t>
            </a:r>
            <a:r>
              <a:rPr lang="en-US" altLang="ko-KR" dirty="0" err="1"/>
              <a:t>mul_div_control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3DD4-A3C4-FE26-CAF0-0EC25B59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79" y="1224479"/>
            <a:ext cx="9982601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프로젝트 배경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</a:t>
            </a:r>
            <a:r>
              <a:rPr lang="ko-KR" altLang="en-US" dirty="0"/>
              <a:t>프로세서의 데이터 연산처리과정에 대해 흥미를 느끼고 이것을 이론적으로 배우는 것을 넘어 직접 설계해보는 과정을 통해 실무적인 </a:t>
            </a:r>
            <a:r>
              <a:rPr lang="en-US" altLang="ko-KR" dirty="0"/>
              <a:t>RTL </a:t>
            </a:r>
            <a:r>
              <a:rPr lang="ko-KR" altLang="en-US" dirty="0"/>
              <a:t>설계 능력을 기르기 위함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설계 명시</a:t>
            </a:r>
            <a:r>
              <a:rPr lang="en-US" altLang="ko-KR" b="1" dirty="0"/>
              <a:t>( RTL design</a:t>
            </a:r>
            <a:r>
              <a:rPr lang="ko-KR" altLang="en-US" b="1" dirty="0"/>
              <a:t> </a:t>
            </a:r>
            <a:r>
              <a:rPr lang="en-US" altLang="ko-KR" b="1" dirty="0"/>
              <a:t>specification ) </a:t>
            </a:r>
            <a:r>
              <a:rPr lang="en-US" altLang="ko-KR" sz="1600" b="1" dirty="0">
                <a:solidFill>
                  <a:srgbClr val="FF0000"/>
                </a:solidFill>
              </a:rPr>
              <a:t>+ </a:t>
            </a:r>
            <a:r>
              <a:rPr lang="ko-KR" altLang="en-US" sz="1600" b="1" dirty="0">
                <a:solidFill>
                  <a:srgbClr val="FF0000"/>
                </a:solidFill>
              </a:rPr>
              <a:t>코드 설명 시 각 모듈의 기능 스펙에 대해 자세히 설명함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4</a:t>
            </a:r>
            <a:r>
              <a:rPr lang="ko-KR" altLang="en-US" dirty="0"/>
              <a:t>비트인 두 피연산자의 사칙연산이 모두 가능하며 이는 제어신호를 통해 선택할 수 있게 함</a:t>
            </a:r>
            <a:r>
              <a:rPr lang="en-US" altLang="ko-KR" dirty="0"/>
              <a:t>. </a:t>
            </a:r>
            <a:r>
              <a:rPr lang="ko-KR" altLang="en-US" dirty="0"/>
              <a:t>연산 후 데이터는 </a:t>
            </a:r>
            <a:r>
              <a:rPr lang="en-US" altLang="ko-KR" dirty="0"/>
              <a:t>ACC</a:t>
            </a:r>
            <a:r>
              <a:rPr lang="ko-KR" altLang="en-US" dirty="0"/>
              <a:t>에 저장되고 업데이트 될 수 있도록 함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2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E3BF-5749-CB8C-EC67-4C972A83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0148-D036-893B-0043-10E1BF7A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구조도</a:t>
            </a:r>
            <a:r>
              <a:rPr lang="en-US" altLang="ko-KR" dirty="0"/>
              <a:t>(high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657C-4A56-9713-0C78-168779AD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224479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ECE22-240B-A65D-B2A1-9D1756789449}"/>
              </a:ext>
            </a:extLst>
          </p:cNvPr>
          <p:cNvSpPr txBox="1"/>
          <p:nvPr/>
        </p:nvSpPr>
        <p:spPr>
          <a:xfrm>
            <a:off x="1331106" y="1655545"/>
            <a:ext cx="3807424" cy="452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ALU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 4</a:t>
            </a:r>
            <a:r>
              <a:rPr lang="ko-KR" altLang="en-US" sz="1600" dirty="0"/>
              <a:t>비트 </a:t>
            </a:r>
            <a:r>
              <a:rPr lang="en-US" altLang="ko-KR" sz="1600" dirty="0"/>
              <a:t>adder</a:t>
            </a:r>
            <a:r>
              <a:rPr lang="ko-KR" altLang="en-US" sz="1600" dirty="0"/>
              <a:t>로 구성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op </a:t>
            </a:r>
            <a:r>
              <a:rPr lang="ko-KR" altLang="en-US" sz="1600" dirty="0"/>
              <a:t>제어신호를 통해 덧셈 </a:t>
            </a:r>
            <a:r>
              <a:rPr lang="en-US" altLang="ko-KR" sz="1600" dirty="0"/>
              <a:t>or</a:t>
            </a:r>
            <a:r>
              <a:rPr lang="ko-KR" altLang="en-US" sz="1600" dirty="0"/>
              <a:t> 뺄셈을 수행 후 연산결과를 </a:t>
            </a:r>
            <a:r>
              <a:rPr lang="en-US" altLang="ko-KR" sz="1600" dirty="0"/>
              <a:t>ACC</a:t>
            </a:r>
            <a:r>
              <a:rPr lang="ko-KR" altLang="en-US" sz="1600" dirty="0"/>
              <a:t>로 출력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ACC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곱셈과 나눗셈은 덧셈과 뺄셈의 연속과정</a:t>
            </a:r>
            <a:r>
              <a:rPr lang="en-US" altLang="ko-KR" sz="1600" dirty="0"/>
              <a:t>.</a:t>
            </a:r>
            <a:r>
              <a:rPr lang="ko-KR" altLang="en-US" sz="1600" dirty="0"/>
              <a:t>이 때 중간 연산결과를 임시적으로 저장 후 다시 </a:t>
            </a:r>
            <a:r>
              <a:rPr lang="en-US" altLang="ko-KR" sz="1600" dirty="0"/>
              <a:t>ALU</a:t>
            </a:r>
            <a:r>
              <a:rPr lang="ko-KR" altLang="en-US" sz="1600" dirty="0"/>
              <a:t>로 보냄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 err="1"/>
              <a:t>mul</a:t>
            </a:r>
            <a:r>
              <a:rPr lang="en-US" altLang="ko-KR" b="1" dirty="0"/>
              <a:t> or </a:t>
            </a:r>
            <a:r>
              <a:rPr lang="en-US" altLang="ko-KR" b="1" dirty="0" err="1"/>
              <a:t>div_control</a:t>
            </a:r>
            <a:r>
              <a:rPr lang="en-US" altLang="ko-KR" b="1" dirty="0"/>
              <a:t> unit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곱셈</a:t>
            </a:r>
            <a:r>
              <a:rPr lang="en-US" altLang="ko-KR" sz="1600" dirty="0"/>
              <a:t>, </a:t>
            </a:r>
            <a:r>
              <a:rPr lang="ko-KR" altLang="en-US" sz="1600" dirty="0"/>
              <a:t>나눗셈에 따른 적절한 </a:t>
            </a:r>
            <a:r>
              <a:rPr lang="en-US" altLang="ko-KR" sz="1600" dirty="0"/>
              <a:t>ACC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시프트 제어신호를 출력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E31ABA-45F1-B90E-BC42-057C4262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84" y="1655545"/>
            <a:ext cx="6077565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8A7DC-8337-3B73-9900-AD0032C3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44CF0-9D54-245B-8100-11E8FF73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085BC-16E0-9FD6-A2E0-9D00625C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224479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2BA37-9F4F-642B-3FE1-DCFFF7BF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5" y="2289549"/>
            <a:ext cx="5149515" cy="3533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E85977-BFCC-ADFC-308D-9FC861CE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5566"/>
            <a:ext cx="5233864" cy="3609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6D5EFD-9365-7A58-437C-694B4C7841C6}"/>
              </a:ext>
            </a:extLst>
          </p:cNvPr>
          <p:cNvSpPr txBox="1"/>
          <p:nvPr/>
        </p:nvSpPr>
        <p:spPr>
          <a:xfrm>
            <a:off x="3062976" y="1864385"/>
            <a:ext cx="12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ALU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CCAF7-2097-90AC-C2B9-588FEA8026C4}"/>
              </a:ext>
            </a:extLst>
          </p:cNvPr>
          <p:cNvSpPr txBox="1"/>
          <p:nvPr/>
        </p:nvSpPr>
        <p:spPr>
          <a:xfrm>
            <a:off x="7900198" y="1843695"/>
            <a:ext cx="108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ACC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41848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25851-C961-75DC-2A8A-6D419E44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C745E-733E-9157-B5C6-68337F70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54B77-7DBE-0ACA-0D33-6B900185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224479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00599-8099-F893-D5E0-8DC0ADC82D7D}"/>
              </a:ext>
            </a:extLst>
          </p:cNvPr>
          <p:cNvSpPr txBox="1"/>
          <p:nvPr/>
        </p:nvSpPr>
        <p:spPr>
          <a:xfrm>
            <a:off x="1583186" y="1836218"/>
            <a:ext cx="308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Mul_controller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7034A-D51B-6539-C508-15D17BF1796B}"/>
              </a:ext>
            </a:extLst>
          </p:cNvPr>
          <p:cNvSpPr txBox="1"/>
          <p:nvPr/>
        </p:nvSpPr>
        <p:spPr>
          <a:xfrm>
            <a:off x="7240826" y="1843695"/>
            <a:ext cx="321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Div_controller</a:t>
            </a:r>
            <a:endParaRPr lang="en-US" altLang="ko-KR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1A3D3-87E7-B1DD-BC7B-A9AF41CA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3" y="2490027"/>
            <a:ext cx="4948680" cy="1948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4356CA-B449-B19C-2B76-48AA9995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59" y="2490026"/>
            <a:ext cx="5378517" cy="19486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EF61F8-65AF-DD1D-B1B1-47E67B08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030" y="4429802"/>
            <a:ext cx="4276675" cy="2407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067686-93C3-E481-7EAE-3CB4FA9AAE9A}"/>
              </a:ext>
            </a:extLst>
          </p:cNvPr>
          <p:cNvSpPr txBox="1"/>
          <p:nvPr/>
        </p:nvSpPr>
        <p:spPr>
          <a:xfrm>
            <a:off x="877507" y="5231602"/>
            <a:ext cx="5119101" cy="58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alu_acc</a:t>
            </a:r>
            <a:r>
              <a:rPr lang="en-US" altLang="ko-KR" sz="2400" b="1" dirty="0"/>
              <a:t>(top</a:t>
            </a:r>
            <a:r>
              <a:rPr lang="ko-KR" altLang="en-US" sz="2400" b="1" dirty="0"/>
              <a:t> 모듈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</a:t>
            </a:r>
            <a:r>
              <a:rPr lang="en-US" altLang="ko-KR" sz="2400" b="1" dirty="0"/>
              <a:t> acc data </a:t>
            </a:r>
            <a:r>
              <a:rPr lang="en-US" altLang="ko-KR" sz="2400" b="1" dirty="0" err="1"/>
              <a:t>sel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모듈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7706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80D4-256C-36F0-27BD-91F8147F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2B64-2D30-1061-BA1F-78BF458A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4350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이하 설계 내용 및 검증은</a:t>
            </a:r>
            <a:br>
              <a:rPr lang="en-US" altLang="ko-KR" dirty="0"/>
            </a:br>
            <a:r>
              <a:rPr lang="ko-KR" altLang="en-US" dirty="0"/>
              <a:t>별도 첨부하였습니다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BA6D-0620-E967-BBD1-231A225E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CBACA-CA57-D0E1-4A6C-0EF5F440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661801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800" b="1" dirty="0"/>
              <a:t>자기소개</a:t>
            </a:r>
            <a:endParaRPr lang="en-US" altLang="ko-KR" sz="2800" b="1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800" b="1" dirty="0"/>
              <a:t>프로젝트 소개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29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80D4-256C-36F0-27BD-91F8147F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2B64-2D30-1061-BA1F-78BF458A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4350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A52A-697A-A805-21EE-D8FF0ED6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3D37-DC85-423C-C5EF-7BAA0B6D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0CC-E79C-738D-3EFD-97E59EE9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7201"/>
            <a:ext cx="3881387" cy="19152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학력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동아대학교 전자공학과 학사 졸업</a:t>
            </a:r>
            <a:endParaRPr lang="en-US" altLang="ko-KR" sz="1400" dirty="0"/>
          </a:p>
          <a:p>
            <a:pPr marL="457200" indent="-457200">
              <a:buAutoNum type="arabicPeriod"/>
            </a:pPr>
            <a:endParaRPr lang="en-US" altLang="ko-KR" sz="1800" b="1" dirty="0"/>
          </a:p>
          <a:p>
            <a:pPr marL="457200" indent="-457200">
              <a:buAutoNum type="arabicPeriod"/>
            </a:pPr>
            <a:endParaRPr lang="en-US" altLang="ko-KR" sz="1800" b="1" dirty="0"/>
          </a:p>
          <a:p>
            <a:pPr marL="457200" indent="-4572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CA12F6-B2E5-772D-DA49-51DBD8E9C943}"/>
              </a:ext>
            </a:extLst>
          </p:cNvPr>
          <p:cNvSpPr txBox="1">
            <a:spLocks/>
          </p:cNvSpPr>
          <p:nvPr/>
        </p:nvSpPr>
        <p:spPr>
          <a:xfrm>
            <a:off x="1143000" y="3860726"/>
            <a:ext cx="4497405" cy="191529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및 대외활동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현대차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온드림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다빈치스쿨 교육봉사활동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 경진대회 장려상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 IDEC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시스템반도체 실무인력양성교육 진행 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E0EF6AF-D84F-C0B1-7A3F-2CEBB8F0D3A0}"/>
              </a:ext>
            </a:extLst>
          </p:cNvPr>
          <p:cNvSpPr txBox="1">
            <a:spLocks/>
          </p:cNvSpPr>
          <p:nvPr/>
        </p:nvSpPr>
        <p:spPr>
          <a:xfrm>
            <a:off x="5640405" y="1647201"/>
            <a:ext cx="5220904" cy="279995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en-US" altLang="ko-KR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Digital System 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프로세서 </a:t>
            </a:r>
            <a:r>
              <a:rPr lang="ko-KR" altLang="en-US" sz="1400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연산기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기본 및 설계 실습 수료</a:t>
            </a:r>
            <a:endParaRPr lang="en-US" altLang="ko-KR" sz="1400" i="0" dirty="0">
              <a:solidFill>
                <a:srgbClr val="32323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en-US" altLang="ko-KR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SPI 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실습 수료</a:t>
            </a:r>
            <a:endParaRPr lang="en-US" altLang="ko-KR" sz="1400" i="0" dirty="0">
              <a:solidFill>
                <a:srgbClr val="32323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시스템 반도체 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ASIC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Idec AMD Xilinx FPGA HW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이해 및 설계 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koreatech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반도체 개발 디지털 회로 설계 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 1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koreatech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회로 설계 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0" i="0" dirty="0">
              <a:solidFill>
                <a:srgbClr val="323232"/>
              </a:solidFill>
              <a:effectLst/>
              <a:latin typeface="Nanum Gothic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42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A52A-697A-A805-21EE-D8FF0ED6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3D37-DC85-423C-C5EF-7BAA0B6D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0252DD8-91FF-E8D4-DB33-6E98F840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3383"/>
            <a:ext cx="9982601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1. 32bit pipeline </a:t>
            </a:r>
            <a:r>
              <a:rPr lang="en-US" altLang="ko-KR" b="1" dirty="0" err="1"/>
              <a:t>mips</a:t>
            </a:r>
            <a:r>
              <a:rPr lang="en-US" altLang="ko-KR" b="1" dirty="0"/>
              <a:t> </a:t>
            </a:r>
            <a:r>
              <a:rPr lang="en-US" altLang="ko-KR" b="1" dirty="0" err="1"/>
              <a:t>cpu</a:t>
            </a:r>
            <a:r>
              <a:rPr lang="ko-KR" altLang="en-US" b="1" dirty="0"/>
              <a:t> 아키텍처 설계 및 검증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전송 </a:t>
            </a:r>
            <a:r>
              <a:rPr lang="en-US" altLang="ko-KR" b="1" dirty="0"/>
              <a:t>latency</a:t>
            </a:r>
            <a:r>
              <a:rPr lang="ko-KR" altLang="en-US" b="1" dirty="0"/>
              <a:t>를 최적화한 </a:t>
            </a:r>
            <a:r>
              <a:rPr lang="en-US" altLang="ko-KR" b="1" dirty="0"/>
              <a:t>FIFO </a:t>
            </a:r>
            <a:r>
              <a:rPr lang="ko-KR" altLang="en-US" b="1" dirty="0"/>
              <a:t>자체 설계 및 검증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alu_acc</a:t>
            </a:r>
            <a:r>
              <a:rPr lang="en-US" altLang="ko-KR" b="1" dirty="0"/>
              <a:t> with </a:t>
            </a:r>
            <a:r>
              <a:rPr lang="en-US" altLang="ko-KR" b="1" dirty="0" err="1"/>
              <a:t>mul_div_control</a:t>
            </a:r>
            <a:r>
              <a:rPr lang="en-US" altLang="ko-KR" b="1" dirty="0"/>
              <a:t> </a:t>
            </a:r>
            <a:r>
              <a:rPr lang="ko-KR" altLang="en-US" b="1" dirty="0"/>
              <a:t>설계 및 검증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4. </a:t>
            </a:r>
            <a:r>
              <a:rPr lang="ko-KR" altLang="en-US" b="1" dirty="0" err="1"/>
              <a:t>급발진</a:t>
            </a:r>
            <a:r>
              <a:rPr lang="ko-KR" altLang="en-US" b="1" dirty="0"/>
              <a:t> 인식 및 행동대처 매뉴얼 전파 시스템 개발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64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32bit</a:t>
            </a:r>
            <a:r>
              <a:rPr lang="ko-KR" altLang="en-US" dirty="0"/>
              <a:t> </a:t>
            </a:r>
            <a:r>
              <a:rPr lang="en-US" altLang="ko-KR" dirty="0"/>
              <a:t>pipeline </a:t>
            </a:r>
            <a:r>
              <a:rPr lang="en-US" altLang="ko-KR" dirty="0" err="1"/>
              <a:t>mips</a:t>
            </a:r>
            <a:r>
              <a:rPr lang="en-US" altLang="ko-KR" dirty="0"/>
              <a:t> </a:t>
            </a:r>
            <a:r>
              <a:rPr lang="en-US" altLang="ko-KR" dirty="0" err="1"/>
              <a:t>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3DD4-A3C4-FE26-CAF0-0EC25B59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3017"/>
            <a:ext cx="9982601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프로젝트 배경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</a:t>
            </a:r>
            <a:r>
              <a:rPr lang="en-US" altLang="ko-KR" dirty="0" err="1"/>
              <a:t>cpu</a:t>
            </a:r>
            <a:r>
              <a:rPr lang="ko-KR" altLang="en-US" dirty="0"/>
              <a:t> 는 여러 설계 분야에서 사용되는 지식이 모두 함축 되어있는 </a:t>
            </a:r>
            <a:r>
              <a:rPr lang="en-US" altLang="ko-KR" dirty="0"/>
              <a:t>IP</a:t>
            </a:r>
            <a:r>
              <a:rPr lang="ko-KR" altLang="en-US" dirty="0"/>
              <a:t>라고 생각하기 때문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설계 명시</a:t>
            </a:r>
            <a:r>
              <a:rPr lang="en-US" altLang="ko-KR" b="1" dirty="0"/>
              <a:t>( RTL design</a:t>
            </a:r>
            <a:r>
              <a:rPr lang="ko-KR" altLang="en-US" b="1" dirty="0"/>
              <a:t> </a:t>
            </a:r>
            <a:r>
              <a:rPr lang="en-US" altLang="ko-KR" b="1" dirty="0"/>
              <a:t>specification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32</a:t>
            </a:r>
            <a:r>
              <a:rPr lang="ko-KR" altLang="en-US" dirty="0"/>
              <a:t>비트 길이의 </a:t>
            </a:r>
            <a:r>
              <a:rPr lang="en-US" altLang="ko-KR" dirty="0"/>
              <a:t>R,I,J</a:t>
            </a:r>
            <a:r>
              <a:rPr lang="ko-KR" altLang="en-US" dirty="0"/>
              <a:t>타입의 명령어를 순차적으로 생성한 후 이것을 오류 없이 명령대로 수행시키는 것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4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968002" y="34750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(high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929F3-E8C0-2CC2-760D-8D183CFA5180}"/>
              </a:ext>
            </a:extLst>
          </p:cNvPr>
          <p:cNvSpPr txBox="1"/>
          <p:nvPr/>
        </p:nvSpPr>
        <p:spPr>
          <a:xfrm>
            <a:off x="632791" y="2547725"/>
            <a:ext cx="3442251" cy="253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Single cycle</a:t>
            </a:r>
            <a:r>
              <a:rPr lang="ko-KR" altLang="en-US" dirty="0"/>
              <a:t>을 먼저 설계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5 stage</a:t>
            </a:r>
            <a:r>
              <a:rPr lang="ko-KR" altLang="en-US" dirty="0"/>
              <a:t>로 명령어 사이클 분류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Hazard </a:t>
            </a:r>
            <a:r>
              <a:rPr lang="ko-KR" altLang="en-US" dirty="0"/>
              <a:t>문제 해결을 위한 모듈 추가 설계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4128D-4C2E-0EE4-9E4B-81F802610C88}"/>
              </a:ext>
            </a:extLst>
          </p:cNvPr>
          <p:cNvSpPr txBox="1"/>
          <p:nvPr/>
        </p:nvSpPr>
        <p:spPr>
          <a:xfrm>
            <a:off x="841963" y="1915557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설계 절차</a:t>
            </a:r>
            <a:endParaRPr lang="en-US" altLang="ko-KR" sz="23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EC666-2EA3-5BCE-0895-297CDB34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13" y="1597505"/>
            <a:ext cx="7593495" cy="48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997820" y="27179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11037-C03C-2607-FAB6-BEBE68D7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6" y="2245416"/>
            <a:ext cx="4217317" cy="2773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1530575" y="1799140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PC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366455-5D6E-B1C5-87AB-8906ECF8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742" y="2245416"/>
            <a:ext cx="6169483" cy="3161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FF2BA-264C-5827-985F-110DD77A05E8}"/>
              </a:ext>
            </a:extLst>
          </p:cNvPr>
          <p:cNvSpPr txBox="1"/>
          <p:nvPr/>
        </p:nvSpPr>
        <p:spPr>
          <a:xfrm>
            <a:off x="6706826" y="1799140"/>
            <a:ext cx="3005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Instruction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7A25F-EC07-C285-871F-B7F057490CAB}"/>
              </a:ext>
            </a:extLst>
          </p:cNvPr>
          <p:cNvSpPr txBox="1"/>
          <p:nvPr/>
        </p:nvSpPr>
        <p:spPr>
          <a:xfrm>
            <a:off x="6102746" y="5536691"/>
            <a:ext cx="519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TR</a:t>
            </a:r>
            <a:r>
              <a:rPr lang="ko-KR" altLang="en-US" dirty="0"/>
              <a:t>레벨의 </a:t>
            </a:r>
            <a:r>
              <a:rPr lang="en-US" altLang="ko-KR" dirty="0"/>
              <a:t>mem cell </a:t>
            </a:r>
            <a:r>
              <a:rPr lang="ko-KR" altLang="en-US" dirty="0"/>
              <a:t>구조는 </a:t>
            </a:r>
            <a:r>
              <a:rPr lang="en-US" altLang="ko-KR" dirty="0"/>
              <a:t>FF</a:t>
            </a:r>
            <a:r>
              <a:rPr lang="ko-KR" altLang="en-US" dirty="0"/>
              <a:t>이 아닌</a:t>
            </a:r>
            <a:r>
              <a:rPr lang="en-US" altLang="ko-KR" dirty="0"/>
              <a:t> ROM </a:t>
            </a:r>
            <a:r>
              <a:rPr lang="ko-KR" altLang="en-US" dirty="0"/>
              <a:t>구조로 설계하여 </a:t>
            </a:r>
            <a:r>
              <a:rPr lang="en-US" altLang="ko-KR" dirty="0"/>
              <a:t>power, area </a:t>
            </a:r>
            <a:r>
              <a:rPr lang="ko-KR" altLang="en-US" dirty="0"/>
              <a:t>최적화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7920-84EB-72E8-00A7-623548343871}"/>
              </a:ext>
            </a:extLst>
          </p:cNvPr>
          <p:cNvSpPr txBox="1"/>
          <p:nvPr/>
        </p:nvSpPr>
        <p:spPr>
          <a:xfrm>
            <a:off x="480987" y="5092572"/>
            <a:ext cx="5313528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Hazard detect </a:t>
            </a:r>
            <a:r>
              <a:rPr lang="ko-KR" altLang="en-US" dirty="0"/>
              <a:t>시 </a:t>
            </a:r>
            <a:r>
              <a:rPr lang="en-US" altLang="ko-KR" dirty="0"/>
              <a:t>pipeline stall</a:t>
            </a:r>
            <a:r>
              <a:rPr lang="ko-KR" altLang="en-US" dirty="0"/>
              <a:t> 위한 </a:t>
            </a:r>
            <a:r>
              <a:rPr lang="en-US" altLang="ko-KR" dirty="0"/>
              <a:t>mux </a:t>
            </a:r>
            <a:r>
              <a:rPr lang="ko-KR" altLang="en-US" dirty="0"/>
              <a:t>추가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1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04685" y="26632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2266071" y="1376221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err="1"/>
              <a:t>Mips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registers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FF2BA-264C-5827-985F-110DD77A05E8}"/>
              </a:ext>
            </a:extLst>
          </p:cNvPr>
          <p:cNvSpPr txBox="1"/>
          <p:nvPr/>
        </p:nvSpPr>
        <p:spPr>
          <a:xfrm>
            <a:off x="6696888" y="1376221"/>
            <a:ext cx="3005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Control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7A25F-EC07-C285-871F-B7F057490CAB}"/>
              </a:ext>
            </a:extLst>
          </p:cNvPr>
          <p:cNvSpPr txBox="1"/>
          <p:nvPr/>
        </p:nvSpPr>
        <p:spPr>
          <a:xfrm>
            <a:off x="6390437" y="5750789"/>
            <a:ext cx="54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분기 명령어 기능 구현 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7920-84EB-72E8-00A7-623548343871}"/>
              </a:ext>
            </a:extLst>
          </p:cNvPr>
          <p:cNvSpPr txBox="1"/>
          <p:nvPr/>
        </p:nvSpPr>
        <p:spPr>
          <a:xfrm>
            <a:off x="1329660" y="5683110"/>
            <a:ext cx="4628025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r_addr</a:t>
            </a:r>
            <a:r>
              <a:rPr lang="en-US" altLang="ko-KR" dirty="0"/>
              <a:t> ==</a:t>
            </a:r>
            <a:r>
              <a:rPr lang="ko-KR" altLang="en-US" dirty="0"/>
              <a:t> </a:t>
            </a:r>
            <a:r>
              <a:rPr lang="en-US" altLang="ko-KR" dirty="0" err="1"/>
              <a:t>w_addr</a:t>
            </a:r>
            <a:r>
              <a:rPr lang="en-US" altLang="ko-KR" dirty="0"/>
              <a:t> </a:t>
            </a:r>
            <a:r>
              <a:rPr lang="ko-KR" altLang="en-US" dirty="0"/>
              <a:t>이면 </a:t>
            </a:r>
            <a:r>
              <a:rPr lang="en-US" altLang="ko-KR" dirty="0"/>
              <a:t>write</a:t>
            </a:r>
            <a:r>
              <a:rPr lang="ko-KR" altLang="en-US" dirty="0"/>
              <a:t>되는 데이터를 바로 </a:t>
            </a:r>
            <a:r>
              <a:rPr lang="en-US" altLang="ko-KR" dirty="0"/>
              <a:t>read </a:t>
            </a:r>
            <a:r>
              <a:rPr lang="ko-KR" altLang="en-US" dirty="0"/>
              <a:t>하여 </a:t>
            </a:r>
            <a:r>
              <a:rPr lang="en-US" altLang="ko-KR" dirty="0"/>
              <a:t>stage </a:t>
            </a:r>
            <a:r>
              <a:rPr lang="ko-KR" altLang="en-US" dirty="0"/>
              <a:t>최적화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3C66B6-10C0-1D8D-90CC-63E7DFD0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08" y="1840064"/>
            <a:ext cx="5199092" cy="38351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A72A9B-6AAA-6C64-4429-B539F0F4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07" y="1822497"/>
            <a:ext cx="3779076" cy="39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04685" y="26632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2266071" y="1376221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Hazard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FF2BA-264C-5827-985F-110DD77A05E8}"/>
              </a:ext>
            </a:extLst>
          </p:cNvPr>
          <p:cNvSpPr txBox="1"/>
          <p:nvPr/>
        </p:nvSpPr>
        <p:spPr>
          <a:xfrm>
            <a:off x="6696888" y="1376221"/>
            <a:ext cx="3005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ALU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7920-84EB-72E8-00A7-623548343871}"/>
              </a:ext>
            </a:extLst>
          </p:cNvPr>
          <p:cNvSpPr txBox="1"/>
          <p:nvPr/>
        </p:nvSpPr>
        <p:spPr>
          <a:xfrm>
            <a:off x="1792654" y="5665149"/>
            <a:ext cx="3733503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beq</a:t>
            </a:r>
            <a:r>
              <a:rPr lang="ko-KR" altLang="en-US" dirty="0"/>
              <a:t>에 의한 </a:t>
            </a:r>
            <a:r>
              <a:rPr lang="en-US" altLang="ko-KR" dirty="0"/>
              <a:t>hazard</a:t>
            </a:r>
            <a:r>
              <a:rPr lang="ko-KR" altLang="en-US" dirty="0"/>
              <a:t>는 예외적으로 </a:t>
            </a:r>
            <a:r>
              <a:rPr lang="en-US" altLang="ko-KR" dirty="0"/>
              <a:t>2 bubble</a:t>
            </a:r>
            <a:r>
              <a:rPr lang="ko-KR" altLang="en-US" dirty="0"/>
              <a:t>을 발생시키도록 설계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7A447-C806-A362-EBA3-7638FD12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7" y="1719470"/>
            <a:ext cx="5334393" cy="3945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E0D226-1147-FB7B-86A0-D0806F51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57" y="1903255"/>
            <a:ext cx="3858247" cy="3673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3DF6C-B1F8-BE53-890E-BC80CA1207D2}"/>
              </a:ext>
            </a:extLst>
          </p:cNvPr>
          <p:cNvSpPr txBox="1"/>
          <p:nvPr/>
        </p:nvSpPr>
        <p:spPr>
          <a:xfrm>
            <a:off x="5938103" y="5664223"/>
            <a:ext cx="4972582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Funct</a:t>
            </a:r>
            <a:r>
              <a:rPr lang="ko-KR" altLang="en-US" dirty="0"/>
              <a:t>와 </a:t>
            </a:r>
            <a:r>
              <a:rPr lang="en-US" altLang="ko-KR" dirty="0" err="1"/>
              <a:t>Aluop</a:t>
            </a:r>
            <a:r>
              <a:rPr lang="ko-KR" altLang="en-US" dirty="0"/>
              <a:t>에 의한 연산 컨트롤러 별도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74647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02D38"/>
      </a:dk2>
      <a:lt2>
        <a:srgbClr val="E4E2E8"/>
      </a:lt2>
      <a:accent1>
        <a:srgbClr val="9BA57D"/>
      </a:accent1>
      <a:accent2>
        <a:srgbClr val="AAA274"/>
      </a:accent2>
      <a:accent3>
        <a:srgbClr val="BB9B82"/>
      </a:accent3>
      <a:accent4>
        <a:srgbClr val="BA807F"/>
      </a:accent4>
      <a:accent5>
        <a:srgbClr val="C491A5"/>
      </a:accent5>
      <a:accent6>
        <a:srgbClr val="BA7FAF"/>
      </a:accent6>
      <a:hlink>
        <a:srgbClr val="7C69AE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20944</TotalTime>
  <Words>792</Words>
  <Application>Microsoft Office PowerPoint</Application>
  <PresentationFormat>와이드스크린</PresentationFormat>
  <Paragraphs>217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Microsoft GothicNeo</vt:lpstr>
      <vt:lpstr>Microsoft GothicNeo Light</vt:lpstr>
      <vt:lpstr>Nanum Gothic</vt:lpstr>
      <vt:lpstr>맑은 고딕</vt:lpstr>
      <vt:lpstr>Arial</vt:lpstr>
      <vt:lpstr>AngleLinesVTI</vt:lpstr>
      <vt:lpstr>BrushVTI</vt:lpstr>
      <vt:lpstr>디지털 로직 설계 엔지니어  김민성 포트폴리오 </vt:lpstr>
      <vt:lpstr>목차 </vt:lpstr>
      <vt:lpstr>자기소개 </vt:lpstr>
      <vt:lpstr>프로젝트 소개</vt:lpstr>
      <vt:lpstr>1. 32bit pipeline mips cpu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이하 설계 내용 및 검증은 별도 첨부하였습니다!</vt:lpstr>
      <vt:lpstr>2. Latency를 최적화한 FIFO  </vt:lpstr>
      <vt:lpstr>PowerPoint 프레젠테이션</vt:lpstr>
      <vt:lpstr>결과 비교 </vt:lpstr>
      <vt:lpstr>3. Alu_acc with mul_div_control </vt:lpstr>
      <vt:lpstr>하드웨어 구조도(high level design) </vt:lpstr>
      <vt:lpstr>하드웨어 구조도(low level design) </vt:lpstr>
      <vt:lpstr>하드웨어 구조도(low level design) </vt:lpstr>
      <vt:lpstr>이하 설계 내용 및 검증은 별도 첨부하였습니다!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기억력 테스트 게임 - 중간발표</dc:title>
  <dc:creator>최윤정</dc:creator>
  <cp:lastModifiedBy>최윤정</cp:lastModifiedBy>
  <cp:revision>136</cp:revision>
  <dcterms:created xsi:type="dcterms:W3CDTF">2023-11-17T01:34:00Z</dcterms:created>
  <dcterms:modified xsi:type="dcterms:W3CDTF">2024-07-23T13:51:03Z</dcterms:modified>
</cp:coreProperties>
</file>