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notesMasterIdLst>
    <p:notesMasterId r:id="rId23"/>
  </p:notesMasterIdLst>
  <p:sldIdLst>
    <p:sldId id="258" r:id="rId3"/>
    <p:sldId id="259" r:id="rId4"/>
    <p:sldId id="260" r:id="rId5"/>
    <p:sldId id="261" r:id="rId6"/>
    <p:sldId id="271" r:id="rId7"/>
    <p:sldId id="263" r:id="rId8"/>
    <p:sldId id="277" r:id="rId9"/>
    <p:sldId id="272" r:id="rId10"/>
    <p:sldId id="264" r:id="rId11"/>
    <p:sldId id="265" r:id="rId12"/>
    <p:sldId id="274" r:id="rId13"/>
    <p:sldId id="275" r:id="rId14"/>
    <p:sldId id="276" r:id="rId15"/>
    <p:sldId id="278" r:id="rId16"/>
    <p:sldId id="266" r:id="rId17"/>
    <p:sldId id="269" r:id="rId18"/>
    <p:sldId id="268" r:id="rId19"/>
    <p:sldId id="267" r:id="rId20"/>
    <p:sldId id="270" r:id="rId21"/>
    <p:sldId id="262" r:id="rId22"/>
  </p:sldIdLst>
  <p:sldSz cx="10693400" cy="7561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ou" initials="d" lastIdx="2" clrIdx="0">
    <p:extLst>
      <p:ext uri="{19B8F6BF-5375-455C-9EA6-DF929625EA0E}">
        <p15:presenceInfo xmlns:p15="http://schemas.microsoft.com/office/powerpoint/2012/main" userId="dao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D6F2"/>
    <a:srgbClr val="248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2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90033818110709"/>
          <c:y val="5.8088119271099803E-2"/>
          <c:w val="0.84378510737825285"/>
          <c:h val="0.8443454529805820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28575">
              <a:solidFill>
                <a:schemeClr val="accent1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Sheet1!$A$2:$A$15</c:f>
              <c:numCache>
                <c:formatCode>General</c:formatCode>
                <c:ptCount val="14"/>
                <c:pt idx="0">
                  <c:v>0.2</c:v>
                </c:pt>
                <c:pt idx="1">
                  <c:v>0.7</c:v>
                </c:pt>
                <c:pt idx="2">
                  <c:v>1.2</c:v>
                </c:pt>
                <c:pt idx="3">
                  <c:v>1.3</c:v>
                </c:pt>
                <c:pt idx="4">
                  <c:v>1.4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5</c:v>
                </c:pt>
                <c:pt idx="9">
                  <c:v>6</c:v>
                </c:pt>
                <c:pt idx="10">
                  <c:v>7</c:v>
                </c:pt>
                <c:pt idx="11">
                  <c:v>8</c:v>
                </c:pt>
                <c:pt idx="12">
                  <c:v>10</c:v>
                </c:pt>
                <c:pt idx="13">
                  <c:v>12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0">
                  <c:v>0.7</c:v>
                </c:pt>
                <c:pt idx="1">
                  <c:v>0.9</c:v>
                </c:pt>
                <c:pt idx="2">
                  <c:v>1.5</c:v>
                </c:pt>
                <c:pt idx="3">
                  <c:v>1.6</c:v>
                </c:pt>
                <c:pt idx="4">
                  <c:v>0.6</c:v>
                </c:pt>
                <c:pt idx="5">
                  <c:v>2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3.4</c:v>
                </c:pt>
                <c:pt idx="10">
                  <c:v>3</c:v>
                </c:pt>
                <c:pt idx="11">
                  <c:v>2</c:v>
                </c:pt>
                <c:pt idx="12">
                  <c:v>3</c:v>
                </c:pt>
                <c:pt idx="13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7E3-45BB-9077-F8AD7944ED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7360448"/>
        <c:axId val="1587361696"/>
      </c:scatterChart>
      <c:valAx>
        <c:axId val="1587360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87361696"/>
        <c:crosses val="autoZero"/>
        <c:crossBetween val="midCat"/>
      </c:valAx>
      <c:valAx>
        <c:axId val="1587361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873604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90033818110709"/>
          <c:y val="5.8088119271099803E-2"/>
          <c:w val="0.84378510737825285"/>
          <c:h val="0.8443454529805820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28575">
              <a:solidFill>
                <a:schemeClr val="accent1">
                  <a:lumMod val="60000"/>
                  <a:lumOff val="4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Sheet1!$A$2:$A$15</c:f>
              <c:numCache>
                <c:formatCode>General</c:formatCode>
                <c:ptCount val="14"/>
                <c:pt idx="0">
                  <c:v>0.2</c:v>
                </c:pt>
                <c:pt idx="1">
                  <c:v>0.7</c:v>
                </c:pt>
                <c:pt idx="2">
                  <c:v>1.2</c:v>
                </c:pt>
                <c:pt idx="3">
                  <c:v>1.3</c:v>
                </c:pt>
                <c:pt idx="4">
                  <c:v>1.4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5</c:v>
                </c:pt>
                <c:pt idx="9">
                  <c:v>6</c:v>
                </c:pt>
                <c:pt idx="10">
                  <c:v>7</c:v>
                </c:pt>
                <c:pt idx="11">
                  <c:v>8</c:v>
                </c:pt>
                <c:pt idx="12">
                  <c:v>10</c:v>
                </c:pt>
                <c:pt idx="13">
                  <c:v>12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0">
                  <c:v>0.7</c:v>
                </c:pt>
                <c:pt idx="1">
                  <c:v>0.9</c:v>
                </c:pt>
                <c:pt idx="2">
                  <c:v>1.5</c:v>
                </c:pt>
                <c:pt idx="3">
                  <c:v>1.6</c:v>
                </c:pt>
                <c:pt idx="4">
                  <c:v>0.6</c:v>
                </c:pt>
                <c:pt idx="5">
                  <c:v>2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3.4</c:v>
                </c:pt>
                <c:pt idx="10">
                  <c:v>3</c:v>
                </c:pt>
                <c:pt idx="11">
                  <c:v>2</c:v>
                </c:pt>
                <c:pt idx="12">
                  <c:v>3</c:v>
                </c:pt>
                <c:pt idx="13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1F1-479B-A094-BF6258DCF47C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Y 값</c:v>
                </c:pt>
              </c:strCache>
            </c:strRef>
          </c:tx>
          <c:spPr>
            <a:ln w="28575"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3"/>
              </a:solidFill>
              <a:ln w="9525" cap="flat" cmpd="sng" algn="ctr">
                <a:solidFill>
                  <a:schemeClr val="accent2">
                    <a:lumMod val="40000"/>
                    <a:lumOff val="60000"/>
                  </a:schemeClr>
                </a:solidFill>
                <a:round/>
              </a:ln>
              <a:effectLst/>
            </c:spPr>
          </c:marker>
          <c:xVal>
            <c:numRef>
              <c:f>Sheet1!$A$2:$A$15</c:f>
              <c:numCache>
                <c:formatCode>General</c:formatCode>
                <c:ptCount val="14"/>
                <c:pt idx="0">
                  <c:v>0.2</c:v>
                </c:pt>
                <c:pt idx="1">
                  <c:v>0.7</c:v>
                </c:pt>
                <c:pt idx="2">
                  <c:v>1.2</c:v>
                </c:pt>
                <c:pt idx="3">
                  <c:v>1.3</c:v>
                </c:pt>
                <c:pt idx="4">
                  <c:v>1.4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5</c:v>
                </c:pt>
                <c:pt idx="9">
                  <c:v>6</c:v>
                </c:pt>
                <c:pt idx="10">
                  <c:v>7</c:v>
                </c:pt>
                <c:pt idx="11">
                  <c:v>8</c:v>
                </c:pt>
                <c:pt idx="12">
                  <c:v>10</c:v>
                </c:pt>
                <c:pt idx="13">
                  <c:v>12</c:v>
                </c:pt>
              </c:numCache>
            </c:numRef>
          </c:xVal>
          <c:yVal>
            <c:numRef>
              <c:f>Sheet1!$D$2:$D$15</c:f>
              <c:numCache>
                <c:formatCode>General</c:formatCod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4</c:v>
                </c:pt>
                <c:pt idx="7">
                  <c:v>5</c:v>
                </c:pt>
                <c:pt idx="8">
                  <c:v>4</c:v>
                </c:pt>
                <c:pt idx="9">
                  <c:v>3</c:v>
                </c:pt>
                <c:pt idx="10">
                  <c:v>2</c:v>
                </c:pt>
                <c:pt idx="11">
                  <c:v>4</c:v>
                </c:pt>
                <c:pt idx="12">
                  <c:v>2</c:v>
                </c:pt>
                <c:pt idx="13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1F1-479B-A094-BF6258DCF4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7360448"/>
        <c:axId val="1587361696"/>
      </c:scatterChart>
      <c:valAx>
        <c:axId val="1587360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87361696"/>
        <c:crosses val="autoZero"/>
        <c:crossBetween val="midCat"/>
      </c:valAx>
      <c:valAx>
        <c:axId val="1587361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873604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7T14:06:41.396" idx="1">
    <p:pos x="10" y="10"/>
    <p:text>크롤링에 대해서 제대로 못가져오는 것같음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7T14:06:57.978" idx="2">
    <p:pos x="10" y="10"/>
    <p:text>연관기업에 대해 시각적으로 word2vec을 넣어 주고  word2vec을 리스트로 만들어 연관기업리스트로 만들고 그 리스트기업들의 상관관계들을 나타내고 과거히스토리를 보여준다.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0.7045</cdr:x>
      <cdr:y>0.5</cdr:y>
    </cdr:from>
    <cdr:to>
      <cdr:x>0.95654</cdr:x>
      <cdr:y>0.566</cdr:y>
    </cdr:to>
    <cdr:sp macro="" textlink="">
      <cdr:nvSpPr>
        <cdr:cNvPr id="2" name="TextBox 2"/>
        <cdr:cNvSpPr txBox="1"/>
      </cdr:nvSpPr>
      <cdr:spPr>
        <a:xfrm xmlns:a="http://schemas.openxmlformats.org/drawingml/2006/main">
          <a:off x="3331201" y="1923645"/>
          <a:ext cx="1191802" cy="25391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050" smtClean="0"/>
            <a:t>비아이 마약</a:t>
          </a:r>
          <a:endParaRPr lang="ko-KR" altLang="en-US" sz="1050" dirty="0"/>
        </a:p>
      </cdr:txBody>
    </cdr:sp>
  </cdr:relSizeAnchor>
  <cdr:relSizeAnchor xmlns:cdr="http://schemas.openxmlformats.org/drawingml/2006/chartDrawing">
    <cdr:from>
      <cdr:x>0.48262</cdr:x>
      <cdr:y>0.4979</cdr:y>
    </cdr:from>
    <cdr:to>
      <cdr:x>0.73466</cdr:x>
      <cdr:y>0.5639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282050" y="1915554"/>
          <a:ext cx="1191802" cy="25391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050" dirty="0" err="1" smtClean="0"/>
            <a:t>버닝썬사건</a:t>
          </a:r>
          <a:endParaRPr lang="ko-KR" altLang="en-US" sz="105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0.82951</cdr:x>
      <cdr:y>0.20821</cdr:y>
    </cdr:from>
    <cdr:to>
      <cdr:x>0.91921</cdr:x>
      <cdr:y>0.32778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545585" y="801056"/>
          <a:ext cx="599698" cy="45999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R" sz="2000" dirty="0" err="1" smtClean="0"/>
            <a:t>sm</a:t>
          </a:r>
          <a:endParaRPr lang="ko-KR" altLang="en-US" sz="20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43EC8-4E6D-46BD-944B-963EC29406E5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3497E-7C23-425D-9327-51260E98B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200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 hasCustomPrompt="1"/>
          </p:nvPr>
        </p:nvSpPr>
        <p:spPr>
          <a:xfrm>
            <a:off x="1206241" y="2109140"/>
            <a:ext cx="7992889" cy="8745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5000">
                <a:solidFill>
                  <a:srgbClr val="2482C8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ko-KR" altLang="en-US" dirty="0" smtClean="0"/>
              <a:t>표지 부제목 입력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14252" y="5131746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9DA6AB"/>
                </a:solidFill>
                <a:latin typeface="다키 L" pitchFamily="2" charset="-127"/>
                <a:ea typeface="다키 L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00 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314252" y="4932759"/>
            <a:ext cx="2592288" cy="0"/>
          </a:xfrm>
          <a:prstGeom prst="line">
            <a:avLst/>
          </a:prstGeom>
          <a:ln>
            <a:solidFill>
              <a:srgbClr val="9DA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1314252" y="6587727"/>
            <a:ext cx="2592288" cy="0"/>
          </a:xfrm>
          <a:prstGeom prst="line">
            <a:avLst/>
          </a:prstGeom>
          <a:ln>
            <a:solidFill>
              <a:srgbClr val="9DA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Admin\Desktop\daou_logo_up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1206501" y="3064278"/>
            <a:ext cx="7993063" cy="11528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23C46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algn="l"/>
            <a:r>
              <a:rPr lang="ko-KR" altLang="en-US" sz="6000" dirty="0" smtClean="0">
                <a:solidFill>
                  <a:srgbClr val="323C46"/>
                </a:solidFill>
              </a:rPr>
              <a:t>타이틀을 입력해주세요</a:t>
            </a:r>
            <a:endParaRPr lang="ko-KR" altLang="en-US" sz="6000" dirty="0">
              <a:solidFill>
                <a:srgbClr val="323C46"/>
              </a:solidFill>
            </a:endParaRPr>
          </a:p>
        </p:txBody>
      </p:sp>
      <p:sp>
        <p:nvSpPr>
          <p:cNvPr id="14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314252" y="5569517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9DA6AB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dirty="0" smtClean="0"/>
              <a:t>홍길동</a:t>
            </a:r>
            <a:endParaRPr lang="en-US" altLang="ko-KR" dirty="0" smtClean="0"/>
          </a:p>
        </p:txBody>
      </p:sp>
      <p:sp>
        <p:nvSpPr>
          <p:cNvPr id="15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314787" y="6006851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9DA6AB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en-US" altLang="ko-KR" dirty="0" smtClean="0"/>
              <a:t>2016.00.00</a:t>
            </a:r>
          </a:p>
        </p:txBody>
      </p:sp>
    </p:spTree>
    <p:extLst>
      <p:ext uri="{BB962C8B-B14F-4D97-AF65-F5344CB8AC3E}">
        <p14:creationId xmlns:p14="http://schemas.microsoft.com/office/powerpoint/2010/main" val="234639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248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206241" y="2109140"/>
            <a:ext cx="7992889" cy="8745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5000">
                <a:solidFill>
                  <a:srgbClr val="323C46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ko-KR" altLang="en-US" dirty="0" smtClean="0"/>
              <a:t>표지 부제목 입력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14252" y="5132962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D8E2E7"/>
                </a:solidFill>
                <a:latin typeface="다키 B" pitchFamily="2" charset="-127"/>
                <a:ea typeface="다키 B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00 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314252" y="4933975"/>
            <a:ext cx="2592288" cy="0"/>
          </a:xfrm>
          <a:prstGeom prst="line">
            <a:avLst/>
          </a:prstGeom>
          <a:ln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1314252" y="6588943"/>
            <a:ext cx="2592288" cy="0"/>
          </a:xfrm>
          <a:prstGeom prst="line">
            <a:avLst/>
          </a:prstGeom>
          <a:ln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314252" y="5570733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D8E2E7"/>
                </a:solidFill>
              </a:defRPr>
            </a:lvl1pPr>
          </a:lstStyle>
          <a:p>
            <a:r>
              <a:rPr lang="ko-KR" altLang="en-US" dirty="0" smtClean="0"/>
              <a:t>홍길동</a:t>
            </a:r>
            <a:endParaRPr lang="en-US" altLang="ko-KR" dirty="0" smtClean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314787" y="6008067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D8E2E7"/>
                </a:solidFill>
              </a:defRPr>
            </a:lvl1pPr>
          </a:lstStyle>
          <a:p>
            <a:r>
              <a:rPr lang="en-US" altLang="ko-KR" dirty="0" smtClean="0"/>
              <a:t>2016.00.00</a:t>
            </a:r>
          </a:p>
        </p:txBody>
      </p:sp>
      <p:pic>
        <p:nvPicPr>
          <p:cNvPr id="6146" name="Picture 2" descr="C:\Users\Admin\Desktop\daou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1206501" y="2984848"/>
            <a:ext cx="7993063" cy="147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lvl="0"/>
            <a:r>
              <a:rPr lang="ko-KR" altLang="en-US" smtClean="0"/>
              <a:t>타이틀을 입력해주세요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3939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42244" y="1949950"/>
            <a:ext cx="3276364" cy="2785819"/>
          </a:xfrm>
          <a:prstGeom prst="rect">
            <a:avLst/>
          </a:prstGeom>
        </p:spPr>
        <p:txBody>
          <a:bodyPr/>
          <a:lstStyle>
            <a:lvl1pPr algn="l">
              <a:defRPr sz="5400">
                <a:solidFill>
                  <a:srgbClr val="2482C8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en-US" altLang="ko-KR" dirty="0" smtClean="0"/>
              <a:t>Table </a:t>
            </a:r>
            <a:br>
              <a:rPr lang="en-US" altLang="ko-KR" dirty="0" smtClean="0"/>
            </a:br>
            <a:r>
              <a:rPr lang="en-US" altLang="ko-KR" dirty="0" smtClean="0"/>
              <a:t>of </a:t>
            </a:r>
            <a:br>
              <a:rPr lang="en-US" altLang="ko-KR" dirty="0" smtClean="0"/>
            </a:br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02685" y="1612738"/>
            <a:ext cx="792088" cy="58292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400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600" dirty="0" smtClean="0"/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3600" dirty="0" smtClean="0"/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3600" dirty="0" smtClean="0"/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3600" dirty="0" smtClean="0"/>
              <a:t>04</a:t>
            </a:r>
            <a:endParaRPr lang="ko-KR" altLang="en-US" sz="4200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3" hasCustomPrompt="1"/>
          </p:nvPr>
        </p:nvSpPr>
        <p:spPr>
          <a:xfrm>
            <a:off x="5994773" y="2347925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 smtClean="0">
                <a:solidFill>
                  <a:srgbClr val="9DA6AB"/>
                </a:solidFill>
              </a:rPr>
              <a:t>	2)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4" hasCustomPrompt="1"/>
          </p:nvPr>
        </p:nvSpPr>
        <p:spPr>
          <a:xfrm>
            <a:off x="5994773" y="1949951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M" pitchFamily="2" charset="-127"/>
                <a:ea typeface="다키 M" pitchFamily="2" charset="-127"/>
              </a:defRPr>
            </a:lvl1pPr>
          </a:lstStyle>
          <a:p>
            <a:r>
              <a:rPr lang="ko-KR" altLang="en-US" sz="2000" dirty="0" smtClean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pic>
        <p:nvPicPr>
          <p:cNvPr id="36" name="Picture 2" descr="C:\Users\Admin\Desktop\daou_logo_up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텍스트 개체 틀 25"/>
          <p:cNvSpPr>
            <a:spLocks noGrp="1"/>
          </p:cNvSpPr>
          <p:nvPr>
            <p:ph type="body" sz="quarter" idx="15" hasCustomPrompt="1"/>
          </p:nvPr>
        </p:nvSpPr>
        <p:spPr>
          <a:xfrm>
            <a:off x="5994773" y="3382657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 smtClean="0">
                <a:solidFill>
                  <a:srgbClr val="9DA6AB"/>
                </a:solidFill>
              </a:rPr>
              <a:t>	2)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22" name="텍스트 개체 틀 27"/>
          <p:cNvSpPr>
            <a:spLocks noGrp="1"/>
          </p:cNvSpPr>
          <p:nvPr>
            <p:ph type="body" sz="quarter" idx="16" hasCustomPrompt="1"/>
          </p:nvPr>
        </p:nvSpPr>
        <p:spPr>
          <a:xfrm>
            <a:off x="5994773" y="2984683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M" pitchFamily="2" charset="-127"/>
                <a:ea typeface="다키 M" pitchFamily="2" charset="-127"/>
              </a:defRPr>
            </a:lvl1pPr>
          </a:lstStyle>
          <a:p>
            <a:r>
              <a:rPr lang="ko-KR" altLang="en-US" sz="2000" dirty="0" smtClean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23" name="텍스트 개체 틀 25"/>
          <p:cNvSpPr>
            <a:spLocks noGrp="1"/>
          </p:cNvSpPr>
          <p:nvPr>
            <p:ph type="body" sz="quarter" idx="17" hasCustomPrompt="1"/>
          </p:nvPr>
        </p:nvSpPr>
        <p:spPr>
          <a:xfrm>
            <a:off x="5994773" y="4417390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 smtClean="0">
                <a:solidFill>
                  <a:srgbClr val="9DA6AB"/>
                </a:solidFill>
              </a:rPr>
              <a:t>	2)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24" name="텍스트 개체 틀 27"/>
          <p:cNvSpPr>
            <a:spLocks noGrp="1"/>
          </p:cNvSpPr>
          <p:nvPr>
            <p:ph type="body" sz="quarter" idx="18" hasCustomPrompt="1"/>
          </p:nvPr>
        </p:nvSpPr>
        <p:spPr>
          <a:xfrm>
            <a:off x="5994773" y="4019416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M" pitchFamily="2" charset="-127"/>
                <a:ea typeface="다키 M" pitchFamily="2" charset="-127"/>
              </a:defRPr>
            </a:lvl1pPr>
          </a:lstStyle>
          <a:p>
            <a:r>
              <a:rPr lang="ko-KR" altLang="en-US" sz="2000" dirty="0" smtClean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25" name="텍스트 개체 틀 25"/>
          <p:cNvSpPr>
            <a:spLocks noGrp="1"/>
          </p:cNvSpPr>
          <p:nvPr>
            <p:ph type="body" sz="quarter" idx="19" hasCustomPrompt="1"/>
          </p:nvPr>
        </p:nvSpPr>
        <p:spPr>
          <a:xfrm>
            <a:off x="5994773" y="5452123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 smtClean="0">
                <a:solidFill>
                  <a:srgbClr val="9DA6AB"/>
                </a:solidFill>
              </a:rPr>
              <a:t>	2)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27" name="텍스트 개체 틀 27"/>
          <p:cNvSpPr>
            <a:spLocks noGrp="1"/>
          </p:cNvSpPr>
          <p:nvPr>
            <p:ph type="body" sz="quarter" idx="20" hasCustomPrompt="1"/>
          </p:nvPr>
        </p:nvSpPr>
        <p:spPr>
          <a:xfrm>
            <a:off x="5994773" y="5054149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M" pitchFamily="2" charset="-127"/>
                <a:ea typeface="다키 M" pitchFamily="2" charset="-127"/>
              </a:defRPr>
            </a:lvl1pPr>
          </a:lstStyle>
          <a:p>
            <a:r>
              <a:rPr lang="ko-KR" altLang="en-US" sz="2000" dirty="0" smtClean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337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06240" y="2188735"/>
            <a:ext cx="4991732" cy="1989871"/>
          </a:xfrm>
          <a:prstGeom prst="rect">
            <a:avLst/>
          </a:prstGeom>
        </p:spPr>
        <p:txBody>
          <a:bodyPr/>
          <a:lstStyle>
            <a:lvl1pPr algn="l">
              <a:defRPr sz="4800" baseline="0">
                <a:solidFill>
                  <a:srgbClr val="323C46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 smtClean="0"/>
              <a:t>간지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타이틀 입력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1206240" y="4695739"/>
            <a:ext cx="4991100" cy="20688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9DA6AB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다키 M" pitchFamily="2" charset="-127"/>
                <a:ea typeface="다키 M" pitchFamily="2" charset="-127"/>
              </a:rPr>
              <a:t>1) </a:t>
            </a:r>
            <a:r>
              <a:rPr lang="ko-KR" altLang="en-US" sz="2000" dirty="0" smtClean="0">
                <a:latin typeface="다키 M" pitchFamily="2" charset="-127"/>
                <a:ea typeface="다키 M" pitchFamily="2" charset="-127"/>
              </a:rPr>
              <a:t>소제목 입력</a:t>
            </a:r>
            <a:endParaRPr lang="en-US" altLang="ko-KR" sz="2000" dirty="0" smtClean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6786860" y="1"/>
            <a:ext cx="3906540" cy="7561263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736994" y="437650"/>
            <a:ext cx="1152525" cy="1033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lvl="0"/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998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bg>
      <p:bgPr>
        <a:solidFill>
          <a:srgbClr val="248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06240" y="2188735"/>
            <a:ext cx="4991732" cy="198987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 smtClean="0"/>
              <a:t>간지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타이틀 입력</a:t>
            </a:r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6786860" y="1"/>
            <a:ext cx="3906540" cy="7561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1170236" y="5004768"/>
            <a:ext cx="4991100" cy="1800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D8E2E7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다키 M" pitchFamily="2" charset="-127"/>
                <a:ea typeface="다키 M" pitchFamily="2" charset="-127"/>
              </a:rPr>
              <a:t>1) </a:t>
            </a:r>
            <a:r>
              <a:rPr lang="ko-KR" altLang="en-US" sz="2000" dirty="0" smtClean="0">
                <a:latin typeface="다키 M" pitchFamily="2" charset="-127"/>
                <a:ea typeface="다키 M" pitchFamily="2" charset="-127"/>
              </a:rPr>
              <a:t>소제목 입력</a:t>
            </a:r>
            <a:endParaRPr lang="en-US" altLang="ko-KR" sz="2000" dirty="0" smtClean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775889" y="366745"/>
            <a:ext cx="1074737" cy="8493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algn="ctr"/>
            <a:r>
              <a:rPr lang="en-US" altLang="ko-KR" sz="6000" dirty="0" smtClean="0">
                <a:solidFill>
                  <a:srgbClr val="2482C8"/>
                </a:solidFill>
                <a:latin typeface="다키 M Title" pitchFamily="2" charset="-127"/>
                <a:ea typeface="다키 M Title" pitchFamily="2" charset="-127"/>
              </a:rPr>
              <a:t>01</a:t>
            </a:r>
            <a:endParaRPr lang="ko-KR" altLang="en-US" sz="6000" dirty="0">
              <a:solidFill>
                <a:srgbClr val="2482C8"/>
              </a:solidFill>
              <a:latin typeface="다키 M Title" pitchFamily="2" charset="-127"/>
              <a:ea typeface="다키 M Titl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683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슬라이드 번호 개체 틀 5"/>
          <p:cNvSpPr txBox="1">
            <a:spLocks/>
          </p:cNvSpPr>
          <p:nvPr userDrawn="1"/>
        </p:nvSpPr>
        <p:spPr>
          <a:xfrm>
            <a:off x="4680165" y="7243007"/>
            <a:ext cx="1333071" cy="309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rgbClr val="D8E2E7"/>
                </a:solidFill>
                <a:latin typeface="다키 M" pitchFamily="2" charset="-127"/>
                <a:ea typeface="다키 M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1A8922-F2AB-460F-B06D-814BB823FF16}" type="slidenum">
              <a:rPr lang="ko-KR" altLang="en-US" smtClean="0">
                <a:solidFill>
                  <a:srgbClr val="9DA6AB"/>
                </a:solidFill>
              </a:rPr>
              <a:pPr/>
              <a:t>‹#›</a:t>
            </a:fld>
            <a:r>
              <a:rPr lang="en-US" altLang="ko-KR" dirty="0" smtClean="0">
                <a:solidFill>
                  <a:srgbClr val="9DA6AB"/>
                </a:solidFill>
              </a:rPr>
              <a:t>/x</a:t>
            </a:r>
            <a:endParaRPr lang="ko-KR" altLang="en-US" dirty="0">
              <a:solidFill>
                <a:srgbClr val="9DA6AB"/>
              </a:solidFill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idx="13"/>
          </p:nvPr>
        </p:nvSpPr>
        <p:spPr>
          <a:xfrm>
            <a:off x="306388" y="1764296"/>
            <a:ext cx="10080872" cy="52001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323C46"/>
                </a:solidFill>
                <a:latin typeface="다키 M" pitchFamily="2" charset="-127"/>
                <a:ea typeface="다키 M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250567"/>
            <a:ext cx="180000" cy="955138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0627226" y="250567"/>
            <a:ext cx="66175" cy="397974"/>
          </a:xfrm>
          <a:prstGeom prst="rect">
            <a:avLst/>
          </a:prstGeom>
          <a:solidFill>
            <a:srgbClr val="9D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8343899" y="250567"/>
            <a:ext cx="226853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9DA6AB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algn="r"/>
            <a:r>
              <a:rPr lang="en-US" altLang="ko-KR" sz="1600" dirty="0" smtClean="0">
                <a:solidFill>
                  <a:srgbClr val="9DA6AB"/>
                </a:solidFill>
              </a:rPr>
              <a:t>Large</a:t>
            </a:r>
            <a:r>
              <a:rPr lang="en-US" altLang="ko-KR" sz="1600" baseline="0" dirty="0" smtClean="0">
                <a:solidFill>
                  <a:srgbClr val="9DA6AB"/>
                </a:solidFill>
              </a:rPr>
              <a:t> title </a:t>
            </a:r>
            <a:r>
              <a:rPr lang="ko-KR" altLang="en-US" sz="1600" dirty="0" smtClean="0">
                <a:solidFill>
                  <a:srgbClr val="9DA6AB"/>
                </a:solidFill>
              </a:rPr>
              <a:t>입력</a:t>
            </a:r>
            <a:endParaRPr lang="ko-KR" altLang="en-US" sz="1600" dirty="0">
              <a:solidFill>
                <a:srgbClr val="9DA6AB"/>
              </a:solidFill>
            </a:endParaRP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234132" y="238662"/>
            <a:ext cx="7956884" cy="636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2482C8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 smtClean="0"/>
              <a:t>타이틀을 입력하세요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234132" y="835733"/>
            <a:ext cx="7956884" cy="640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다키 M" pitchFamily="2" charset="-127"/>
                <a:ea typeface="다키 M" pitchFamily="2" charset="-127"/>
              </a:defRPr>
            </a:lvl1pPr>
          </a:lstStyle>
          <a:p>
            <a:r>
              <a:rPr lang="en-US" altLang="ko-KR" sz="1600" dirty="0" smtClean="0">
                <a:solidFill>
                  <a:srgbClr val="50646E"/>
                </a:solidFill>
              </a:rPr>
              <a:t>summary</a:t>
            </a:r>
            <a:r>
              <a:rPr lang="ko-KR" altLang="en-US" sz="1600" dirty="0" smtClean="0">
                <a:solidFill>
                  <a:srgbClr val="50646E"/>
                </a:solidFill>
              </a:rPr>
              <a:t>를 입력하세요</a:t>
            </a:r>
            <a:r>
              <a:rPr lang="en-US" altLang="ko-KR" sz="1600" dirty="0" smtClean="0">
                <a:solidFill>
                  <a:srgbClr val="50646E"/>
                </a:solidFill>
              </a:rPr>
              <a:t>.</a:t>
            </a:r>
          </a:p>
          <a:p>
            <a:r>
              <a:rPr lang="ko-KR" altLang="en-US" sz="1600" dirty="0" smtClean="0">
                <a:solidFill>
                  <a:srgbClr val="50646E"/>
                </a:solidFill>
              </a:rPr>
              <a:t>최대 </a:t>
            </a:r>
            <a:r>
              <a:rPr lang="ko-KR" altLang="en-US" sz="1600" dirty="0" err="1" smtClean="0">
                <a:solidFill>
                  <a:srgbClr val="50646E"/>
                </a:solidFill>
              </a:rPr>
              <a:t>두줄까지</a:t>
            </a:r>
            <a:r>
              <a:rPr lang="ko-KR" altLang="en-US" sz="1600" dirty="0" smtClean="0">
                <a:solidFill>
                  <a:srgbClr val="50646E"/>
                </a:solidFill>
              </a:rPr>
              <a:t> 입력이 가능합니다</a:t>
            </a:r>
            <a:r>
              <a:rPr lang="en-US" altLang="ko-KR" sz="1600" dirty="0" smtClean="0">
                <a:solidFill>
                  <a:srgbClr val="50646E"/>
                </a:solidFill>
              </a:rPr>
              <a:t>.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5282" y="7314547"/>
            <a:ext cx="1100378" cy="14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255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bg>
      <p:bgPr>
        <a:solidFill>
          <a:srgbClr val="248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42244" y="2268330"/>
            <a:ext cx="7812868" cy="2029668"/>
          </a:xfrm>
          <a:prstGeom prst="rect">
            <a:avLst/>
          </a:prstGeom>
        </p:spPr>
        <p:txBody>
          <a:bodyPr/>
          <a:lstStyle>
            <a:lvl1pPr>
              <a:defRPr sz="10000" baseline="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Admin\Desktop\daou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242244" y="5065766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9DA6AB"/>
                </a:solidFill>
                <a:latin typeface="다키 B" pitchFamily="2" charset="-127"/>
                <a:ea typeface="다키 B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00 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242244" y="5503537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9DA6AB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 smtClean="0"/>
              <a:t>담당자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홍길동</a:t>
            </a:r>
            <a:endParaRPr lang="en-US" altLang="ko-KR" dirty="0" smtClean="0"/>
          </a:p>
        </p:txBody>
      </p:sp>
      <p:sp>
        <p:nvSpPr>
          <p:cNvPr id="8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242779" y="5940871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9DA6AB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 smtClean="0"/>
              <a:t>연락처 </a:t>
            </a:r>
            <a:r>
              <a:rPr lang="en-US" altLang="ko-KR" dirty="0" smtClean="0"/>
              <a:t>: 070 0000 0000</a:t>
            </a:r>
          </a:p>
        </p:txBody>
      </p:sp>
    </p:spTree>
    <p:extLst>
      <p:ext uri="{BB962C8B-B14F-4D97-AF65-F5344CB8AC3E}">
        <p14:creationId xmlns:p14="http://schemas.microsoft.com/office/powerpoint/2010/main" val="2134481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2484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>
            <a:spLocks noGrp="1"/>
          </p:cNvSpPr>
          <p:nvPr>
            <p:ph type="ctrTitle" hasCustomPrompt="1"/>
          </p:nvPr>
        </p:nvSpPr>
        <p:spPr>
          <a:xfrm>
            <a:off x="1206241" y="2109140"/>
            <a:ext cx="7992889" cy="8745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5000">
                <a:solidFill>
                  <a:srgbClr val="323C46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ko-KR" altLang="en-US" dirty="0" smtClean="0"/>
              <a:t>표지 부제목 입력</a:t>
            </a:r>
            <a:endParaRPr lang="ko-KR" altLang="en-US" dirty="0"/>
          </a:p>
        </p:txBody>
      </p:sp>
      <p:sp>
        <p:nvSpPr>
          <p:cNvPr id="1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14252" y="5132962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D8E2E7"/>
                </a:solidFill>
                <a:latin typeface="다키 L" pitchFamily="2" charset="-127"/>
                <a:ea typeface="다키 L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00 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sp>
        <p:nvSpPr>
          <p:cNvPr id="18" name="직사각형 17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/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1314252" y="4933975"/>
            <a:ext cx="2592288" cy="0"/>
          </a:xfrm>
          <a:prstGeom prst="line">
            <a:avLst/>
          </a:prstGeom>
          <a:ln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1314252" y="6588943"/>
            <a:ext cx="2592288" cy="0"/>
          </a:xfrm>
          <a:prstGeom prst="line">
            <a:avLst/>
          </a:prstGeom>
          <a:ln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314252" y="5570733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D8E2E7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dirty="0" smtClean="0"/>
              <a:t>홍길동</a:t>
            </a:r>
            <a:endParaRPr lang="en-US" altLang="ko-KR" dirty="0" smtClean="0"/>
          </a:p>
        </p:txBody>
      </p:sp>
      <p:sp>
        <p:nvSpPr>
          <p:cNvPr id="22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314787" y="6008067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D8E2E7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en-US" altLang="ko-KR" dirty="0" smtClean="0"/>
              <a:t>2016.00.00</a:t>
            </a:r>
          </a:p>
        </p:txBody>
      </p:sp>
      <p:pic>
        <p:nvPicPr>
          <p:cNvPr id="23" name="Picture 2" descr="C:\Users\Admin\Desktop\daou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1206501" y="2984848"/>
            <a:ext cx="7993063" cy="147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lvl="0"/>
            <a:r>
              <a:rPr lang="ko-KR" altLang="en-US" dirty="0" smtClean="0"/>
              <a:t>타이틀을 입력해주세요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85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242244" y="1949950"/>
            <a:ext cx="3276364" cy="2785819"/>
          </a:xfrm>
          <a:prstGeom prst="rect">
            <a:avLst/>
          </a:prstGeom>
        </p:spPr>
        <p:txBody>
          <a:bodyPr/>
          <a:lstStyle>
            <a:lvl1pPr algn="l">
              <a:defRPr sz="5400">
                <a:solidFill>
                  <a:srgbClr val="2482C8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en-US" altLang="ko-KR" dirty="0" smtClean="0"/>
              <a:t>Table </a:t>
            </a:r>
            <a:br>
              <a:rPr lang="en-US" altLang="ko-KR" dirty="0" smtClean="0"/>
            </a:br>
            <a:r>
              <a:rPr lang="en-US" altLang="ko-KR" dirty="0" smtClean="0"/>
              <a:t>of </a:t>
            </a:r>
            <a:br>
              <a:rPr lang="en-US" altLang="ko-KR" dirty="0" smtClean="0"/>
            </a:br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02685" y="1612738"/>
            <a:ext cx="792088" cy="58292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400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600" dirty="0" smtClean="0"/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3600" dirty="0" smtClean="0"/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3600" dirty="0" smtClean="0"/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3600" dirty="0" smtClean="0"/>
              <a:t>04</a:t>
            </a:r>
            <a:endParaRPr lang="ko-KR" altLang="en-US" sz="4200" dirty="0"/>
          </a:p>
        </p:txBody>
      </p:sp>
      <p:sp>
        <p:nvSpPr>
          <p:cNvPr id="10" name="텍스트 개체 틀 25"/>
          <p:cNvSpPr>
            <a:spLocks noGrp="1"/>
          </p:cNvSpPr>
          <p:nvPr>
            <p:ph type="body" sz="quarter" idx="13" hasCustomPrompt="1"/>
          </p:nvPr>
        </p:nvSpPr>
        <p:spPr>
          <a:xfrm>
            <a:off x="5994773" y="2347925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 smtClean="0">
                <a:solidFill>
                  <a:srgbClr val="9DA6AB"/>
                </a:solidFill>
              </a:rPr>
              <a:t>	2)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11" name="텍스트 개체 틀 27"/>
          <p:cNvSpPr>
            <a:spLocks noGrp="1"/>
          </p:cNvSpPr>
          <p:nvPr>
            <p:ph type="body" sz="quarter" idx="14" hasCustomPrompt="1"/>
          </p:nvPr>
        </p:nvSpPr>
        <p:spPr>
          <a:xfrm>
            <a:off x="5994773" y="1949951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sz="2000" dirty="0" smtClean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pic>
        <p:nvPicPr>
          <p:cNvPr id="12" name="Picture 2" descr="C:\Users\Admin\Desktop\daou_logo_up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개체 틀 25"/>
          <p:cNvSpPr>
            <a:spLocks noGrp="1"/>
          </p:cNvSpPr>
          <p:nvPr>
            <p:ph type="body" sz="quarter" idx="15" hasCustomPrompt="1"/>
          </p:nvPr>
        </p:nvSpPr>
        <p:spPr>
          <a:xfrm>
            <a:off x="5994773" y="3382657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 smtClean="0">
                <a:solidFill>
                  <a:srgbClr val="9DA6AB"/>
                </a:solidFill>
              </a:rPr>
              <a:t>	2)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14" name="텍스트 개체 틀 27"/>
          <p:cNvSpPr>
            <a:spLocks noGrp="1"/>
          </p:cNvSpPr>
          <p:nvPr>
            <p:ph type="body" sz="quarter" idx="16" hasCustomPrompt="1"/>
          </p:nvPr>
        </p:nvSpPr>
        <p:spPr>
          <a:xfrm>
            <a:off x="5994773" y="2984683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sz="2000" dirty="0" smtClean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15" name="텍스트 개체 틀 25"/>
          <p:cNvSpPr>
            <a:spLocks noGrp="1"/>
          </p:cNvSpPr>
          <p:nvPr>
            <p:ph type="body" sz="quarter" idx="17" hasCustomPrompt="1"/>
          </p:nvPr>
        </p:nvSpPr>
        <p:spPr>
          <a:xfrm>
            <a:off x="5994773" y="4417390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 smtClean="0">
                <a:solidFill>
                  <a:srgbClr val="9DA6AB"/>
                </a:solidFill>
              </a:rPr>
              <a:t>	2)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16" name="텍스트 개체 틀 27"/>
          <p:cNvSpPr>
            <a:spLocks noGrp="1"/>
          </p:cNvSpPr>
          <p:nvPr>
            <p:ph type="body" sz="quarter" idx="18" hasCustomPrompt="1"/>
          </p:nvPr>
        </p:nvSpPr>
        <p:spPr>
          <a:xfrm>
            <a:off x="5994773" y="4019416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sz="2000" dirty="0" smtClean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17" name="텍스트 개체 틀 25"/>
          <p:cNvSpPr>
            <a:spLocks noGrp="1"/>
          </p:cNvSpPr>
          <p:nvPr>
            <p:ph type="body" sz="quarter" idx="19" hasCustomPrompt="1"/>
          </p:nvPr>
        </p:nvSpPr>
        <p:spPr>
          <a:xfrm>
            <a:off x="5994773" y="5452123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 smtClean="0">
                <a:solidFill>
                  <a:srgbClr val="9DA6AB"/>
                </a:solidFill>
              </a:rPr>
              <a:t>	2) </a:t>
            </a:r>
            <a:r>
              <a:rPr lang="ko-KR" altLang="en-US" sz="1400" dirty="0" smtClean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18" name="텍스트 개체 틀 27"/>
          <p:cNvSpPr>
            <a:spLocks noGrp="1"/>
          </p:cNvSpPr>
          <p:nvPr>
            <p:ph type="body" sz="quarter" idx="20" hasCustomPrompt="1"/>
          </p:nvPr>
        </p:nvSpPr>
        <p:spPr>
          <a:xfrm>
            <a:off x="5994773" y="5054149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sz="2000" dirty="0" smtClean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18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1206240" y="2188735"/>
            <a:ext cx="4991732" cy="1989871"/>
          </a:xfrm>
          <a:prstGeom prst="rect">
            <a:avLst/>
          </a:prstGeom>
        </p:spPr>
        <p:txBody>
          <a:bodyPr/>
          <a:lstStyle>
            <a:lvl1pPr algn="l">
              <a:defRPr sz="4800" baseline="0">
                <a:solidFill>
                  <a:srgbClr val="323C46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 smtClean="0"/>
              <a:t>간지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타이틀 입력</a:t>
            </a:r>
            <a:endParaRPr lang="ko-KR" altLang="en-US" dirty="0"/>
          </a:p>
        </p:txBody>
      </p:sp>
      <p:sp>
        <p:nvSpPr>
          <p:cNvPr id="9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1206240" y="4695739"/>
            <a:ext cx="4991100" cy="20688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9DA6AB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다키 M" pitchFamily="2" charset="-127"/>
                <a:ea typeface="다키 M" pitchFamily="2" charset="-127"/>
              </a:rPr>
              <a:t>1) </a:t>
            </a:r>
            <a:r>
              <a:rPr lang="ko-KR" altLang="en-US" sz="2000" dirty="0" smtClean="0">
                <a:latin typeface="다키 M" pitchFamily="2" charset="-127"/>
                <a:ea typeface="다키 M" pitchFamily="2" charset="-127"/>
              </a:rPr>
              <a:t>소제목 입력</a:t>
            </a:r>
            <a:endParaRPr lang="en-US" altLang="ko-KR" sz="2000" dirty="0" smtClean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786860" y="1"/>
            <a:ext cx="3906540" cy="7561263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736994" y="437650"/>
            <a:ext cx="1152525" cy="1033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lvl="0"/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12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bg>
      <p:bgPr>
        <a:solidFill>
          <a:srgbClr val="2484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1206240" y="2188735"/>
            <a:ext cx="4991732" cy="198987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 smtClean="0"/>
              <a:t>간지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타이틀 입력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6786860" y="1"/>
            <a:ext cx="3906540" cy="7561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1170236" y="4716000"/>
            <a:ext cx="4991100" cy="18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rgbClr val="D8E2E7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다키 M" pitchFamily="2" charset="-127"/>
                <a:ea typeface="다키 M" pitchFamily="2" charset="-127"/>
              </a:rPr>
              <a:t>1) </a:t>
            </a:r>
            <a:r>
              <a:rPr lang="ko-KR" altLang="en-US" sz="2000" dirty="0" smtClean="0">
                <a:latin typeface="다키 M" pitchFamily="2" charset="-127"/>
                <a:ea typeface="다키 M" pitchFamily="2" charset="-127"/>
              </a:rPr>
              <a:t>소제목 입력</a:t>
            </a:r>
            <a:endParaRPr lang="en-US" altLang="ko-KR" sz="2000" dirty="0" smtClean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4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775889" y="366745"/>
            <a:ext cx="1074737" cy="8493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algn="ctr"/>
            <a:r>
              <a:rPr lang="en-US" altLang="ko-KR" sz="6000" dirty="0" smtClean="0">
                <a:solidFill>
                  <a:srgbClr val="2482C8"/>
                </a:solidFill>
                <a:latin typeface="다키 M Title" pitchFamily="2" charset="-127"/>
                <a:ea typeface="다키 M Title" pitchFamily="2" charset="-127"/>
              </a:rPr>
              <a:t>01</a:t>
            </a:r>
            <a:endParaRPr lang="ko-KR" altLang="en-US" sz="6000" dirty="0">
              <a:solidFill>
                <a:srgbClr val="2482C8"/>
              </a:solidFill>
              <a:latin typeface="다키 M Title" pitchFamily="2" charset="-127"/>
              <a:ea typeface="다키 M Title" pitchFamily="2" charset="-127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1314252" y="4716734"/>
            <a:ext cx="3384376" cy="0"/>
          </a:xfrm>
          <a:prstGeom prst="line">
            <a:avLst/>
          </a:prstGeom>
          <a:ln w="12700"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1314252" y="6588942"/>
            <a:ext cx="3384376" cy="0"/>
          </a:xfrm>
          <a:prstGeom prst="line">
            <a:avLst/>
          </a:prstGeom>
          <a:ln w="12700"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16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/>
          </p:cNvSpPr>
          <p:nvPr userDrawn="1"/>
        </p:nvSpPr>
        <p:spPr>
          <a:xfrm>
            <a:off x="4680165" y="7243007"/>
            <a:ext cx="1333071" cy="309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rgbClr val="D8E2E7"/>
                </a:solidFill>
                <a:latin typeface="다키 M" pitchFamily="2" charset="-127"/>
                <a:ea typeface="다키 M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1A8922-F2AB-460F-B06D-814BB823FF16}" type="slidenum">
              <a:rPr lang="ko-KR" altLang="en-US" smtClean="0">
                <a:solidFill>
                  <a:srgbClr val="9DA6AB"/>
                </a:solidFill>
              </a:rPr>
              <a:pPr/>
              <a:t>‹#›</a:t>
            </a:fld>
            <a:r>
              <a:rPr lang="en-US" altLang="ko-KR" dirty="0" smtClean="0">
                <a:solidFill>
                  <a:srgbClr val="9DA6AB"/>
                </a:solidFill>
              </a:rPr>
              <a:t>/x</a:t>
            </a:r>
            <a:endParaRPr lang="ko-KR" altLang="en-US" dirty="0">
              <a:solidFill>
                <a:srgbClr val="9DA6AB"/>
              </a:solidFill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306388" y="1764296"/>
            <a:ext cx="10080872" cy="52001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323C46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250567"/>
            <a:ext cx="180000" cy="955138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0627226" y="250567"/>
            <a:ext cx="66175" cy="397974"/>
          </a:xfrm>
          <a:prstGeom prst="rect">
            <a:avLst/>
          </a:prstGeom>
          <a:solidFill>
            <a:srgbClr val="9D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8343899" y="250567"/>
            <a:ext cx="226853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9DA6AB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pPr algn="r"/>
            <a:r>
              <a:rPr lang="en-US" altLang="ko-KR" sz="1600" dirty="0" smtClean="0">
                <a:solidFill>
                  <a:srgbClr val="9DA6AB"/>
                </a:solidFill>
              </a:rPr>
              <a:t>Large</a:t>
            </a:r>
            <a:r>
              <a:rPr lang="en-US" altLang="ko-KR" sz="1600" baseline="0" dirty="0" smtClean="0">
                <a:solidFill>
                  <a:srgbClr val="9DA6AB"/>
                </a:solidFill>
              </a:rPr>
              <a:t> title </a:t>
            </a:r>
            <a:r>
              <a:rPr lang="ko-KR" altLang="en-US" sz="1600" dirty="0" smtClean="0">
                <a:solidFill>
                  <a:srgbClr val="9DA6AB"/>
                </a:solidFill>
              </a:rPr>
              <a:t>입력</a:t>
            </a:r>
            <a:endParaRPr lang="ko-KR" altLang="en-US" sz="1600" dirty="0">
              <a:solidFill>
                <a:srgbClr val="9DA6AB"/>
              </a:solidFill>
            </a:endParaRPr>
          </a:p>
        </p:txBody>
      </p:sp>
      <p:sp>
        <p:nvSpPr>
          <p:cNvPr id="11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234132" y="238662"/>
            <a:ext cx="7956884" cy="636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2482C8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dirty="0" smtClean="0"/>
              <a:t>타이틀을 입력하세요</a:t>
            </a:r>
            <a:endParaRPr lang="ko-KR" altLang="en-US" dirty="0"/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234132" y="835733"/>
            <a:ext cx="7956884" cy="640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en-US" altLang="ko-KR" sz="1600" dirty="0" smtClean="0">
                <a:solidFill>
                  <a:srgbClr val="50646E"/>
                </a:solidFill>
              </a:rPr>
              <a:t>summary</a:t>
            </a:r>
            <a:r>
              <a:rPr lang="ko-KR" altLang="en-US" sz="1600" dirty="0" smtClean="0">
                <a:solidFill>
                  <a:srgbClr val="50646E"/>
                </a:solidFill>
              </a:rPr>
              <a:t>를 입력하세요</a:t>
            </a:r>
            <a:r>
              <a:rPr lang="en-US" altLang="ko-KR" sz="1600" dirty="0" smtClean="0">
                <a:solidFill>
                  <a:srgbClr val="50646E"/>
                </a:solidFill>
              </a:rPr>
              <a:t>.</a:t>
            </a:r>
          </a:p>
          <a:p>
            <a:r>
              <a:rPr lang="ko-KR" altLang="en-US" sz="1600" dirty="0" smtClean="0">
                <a:solidFill>
                  <a:srgbClr val="50646E"/>
                </a:solidFill>
              </a:rPr>
              <a:t>최대 </a:t>
            </a:r>
            <a:r>
              <a:rPr lang="ko-KR" altLang="en-US" sz="1600" dirty="0" err="1" smtClean="0">
                <a:solidFill>
                  <a:srgbClr val="50646E"/>
                </a:solidFill>
              </a:rPr>
              <a:t>두줄까지</a:t>
            </a:r>
            <a:r>
              <a:rPr lang="ko-KR" altLang="en-US" sz="1600" dirty="0" smtClean="0">
                <a:solidFill>
                  <a:srgbClr val="50646E"/>
                </a:solidFill>
              </a:rPr>
              <a:t> 입력이 가능합니다</a:t>
            </a:r>
            <a:r>
              <a:rPr lang="en-US" altLang="ko-KR" sz="1600" dirty="0" smtClean="0">
                <a:solidFill>
                  <a:srgbClr val="50646E"/>
                </a:solidFill>
              </a:rPr>
              <a:t>.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5282" y="7314547"/>
            <a:ext cx="1100378" cy="14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66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bg>
      <p:bgPr>
        <a:solidFill>
          <a:srgbClr val="2484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1242244" y="2268330"/>
            <a:ext cx="7812868" cy="2029668"/>
          </a:xfrm>
          <a:prstGeom prst="rect">
            <a:avLst/>
          </a:prstGeom>
        </p:spPr>
        <p:txBody>
          <a:bodyPr/>
          <a:lstStyle>
            <a:lvl1pPr>
              <a:defRPr sz="10000" baseline="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C:\Users\Admin\Desktop\daou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242244" y="5065766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다키 L" pitchFamily="2" charset="-127"/>
                <a:ea typeface="다키 L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00 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sp>
        <p:nvSpPr>
          <p:cNvPr id="9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242244" y="5503537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dirty="0" smtClean="0"/>
              <a:t>담당자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홍길동</a:t>
            </a:r>
            <a:endParaRPr lang="en-US" altLang="ko-KR" dirty="0" smtClean="0"/>
          </a:p>
        </p:txBody>
      </p:sp>
      <p:sp>
        <p:nvSpPr>
          <p:cNvPr id="1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242779" y="5940871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dirty="0" smtClean="0"/>
              <a:t>연락처 </a:t>
            </a:r>
            <a:r>
              <a:rPr lang="en-US" altLang="ko-KR" dirty="0" smtClean="0"/>
              <a:t>: 070 0000 0000</a:t>
            </a:r>
          </a:p>
        </p:txBody>
      </p:sp>
    </p:spTree>
    <p:extLst>
      <p:ext uri="{BB962C8B-B14F-4D97-AF65-F5344CB8AC3E}">
        <p14:creationId xmlns:p14="http://schemas.microsoft.com/office/powerpoint/2010/main" val="368586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BF97-55BE-41D7-A5BB-0D02BD7B0503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12A-A0EF-4881-B62C-6E922A438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67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206241" y="2109140"/>
            <a:ext cx="7992889" cy="8745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5000">
                <a:solidFill>
                  <a:srgbClr val="2482C8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ko-KR" altLang="en-US" dirty="0" smtClean="0"/>
              <a:t>표지 부제목 입력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14252" y="5131746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9DA6AB"/>
                </a:solidFill>
                <a:latin typeface="다키 B" pitchFamily="2" charset="-127"/>
                <a:ea typeface="다키 B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 smtClean="0"/>
              <a:t>00 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314252" y="4932759"/>
            <a:ext cx="2592288" cy="0"/>
          </a:xfrm>
          <a:prstGeom prst="line">
            <a:avLst/>
          </a:prstGeom>
          <a:ln>
            <a:solidFill>
              <a:srgbClr val="9DA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1314252" y="6587727"/>
            <a:ext cx="2592288" cy="0"/>
          </a:xfrm>
          <a:prstGeom prst="line">
            <a:avLst/>
          </a:prstGeom>
          <a:ln>
            <a:solidFill>
              <a:srgbClr val="9DA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Admin\Desktop\daou_logo_up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1206501" y="3064278"/>
            <a:ext cx="7993063" cy="11528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23C46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algn="l"/>
            <a:r>
              <a:rPr lang="ko-KR" altLang="en-US" sz="6000" dirty="0" smtClean="0">
                <a:solidFill>
                  <a:srgbClr val="323C46"/>
                </a:solidFill>
              </a:rPr>
              <a:t>타이틀을 입력해주세요</a:t>
            </a:r>
            <a:endParaRPr lang="ko-KR" altLang="en-US" sz="6000" dirty="0">
              <a:solidFill>
                <a:srgbClr val="323C46"/>
              </a:solidFill>
            </a:endParaRP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314252" y="5569517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9DA6AB"/>
                </a:solidFill>
              </a:defRPr>
            </a:lvl1pPr>
          </a:lstStyle>
          <a:p>
            <a:r>
              <a:rPr lang="ko-KR" altLang="en-US" dirty="0" smtClean="0"/>
              <a:t>홍길동</a:t>
            </a:r>
            <a:endParaRPr lang="en-US" altLang="ko-KR" dirty="0" smtClean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314787" y="6006851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9DA6AB"/>
                </a:solidFill>
              </a:defRPr>
            </a:lvl1pPr>
          </a:lstStyle>
          <a:p>
            <a:r>
              <a:rPr lang="en-US" altLang="ko-KR" dirty="0" smtClean="0"/>
              <a:t>2016.00.00</a:t>
            </a:r>
          </a:p>
        </p:txBody>
      </p:sp>
    </p:spTree>
    <p:extLst>
      <p:ext uri="{BB962C8B-B14F-4D97-AF65-F5344CB8AC3E}">
        <p14:creationId xmlns:p14="http://schemas.microsoft.com/office/powerpoint/2010/main" val="5614871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6BF97-55BE-41D7-A5BB-0D02BD7B0503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6812A-A0EF-4881-B62C-6E922A438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34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1008126" rtl="0" eaLnBrk="1" latinLnBrk="1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1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988" y="1763713"/>
            <a:ext cx="9623425" cy="499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988" y="7008813"/>
            <a:ext cx="24955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fld id="{E3B99DD1-C01C-41AF-9B2F-192F1B152AF4}" type="datetimeFigureOut">
              <a:rPr lang="ko-KR" altLang="en-US" smtClean="0"/>
              <a:pPr/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2838" y="7008813"/>
            <a:ext cx="3387725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2863" y="7008813"/>
            <a:ext cx="24955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fld id="{3DF03A29-5BD0-4F71-8B6E-031B888134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6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iming>
    <p:tnLst>
      <p:par>
        <p:cTn id="1" dur="indefinite" restart="never" nodeType="tmRoot"/>
      </p:par>
    </p:tnLst>
  </p:timing>
  <p:txStyles>
    <p:titleStyle>
      <a:lvl1pPr marL="0" indent="0" algn="ctr" defTabSz="914400" rtl="0" eaLnBrk="1" latinLnBrk="1" hangingPunct="1">
        <a:spcBef>
          <a:spcPct val="0"/>
        </a:spcBef>
        <a:buFont typeface="Arial" panose="020B0604020202020204" pitchFamily="34" charset="0"/>
        <a:buNone/>
        <a:defRPr sz="4400" b="0" kern="1200">
          <a:solidFill>
            <a:schemeClr val="tx1"/>
          </a:solidFill>
          <a:latin typeface="다키 L" pitchFamily="2" charset="-127"/>
          <a:ea typeface="다키 L" pitchFamily="2" charset="-127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1pPr>
      <a:lvl2pPr marL="4572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2pPr>
      <a:lvl3pPr marL="9144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3pPr>
      <a:lvl4pPr marL="13716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4pPr>
      <a:lvl5pPr marL="18288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hatisfund.ai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데이터운영팀 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인턴사원 김나영 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1206241" y="2983715"/>
            <a:ext cx="7993063" cy="147224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인공지능 테마 탐색 서비스 개선안 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2018.06.28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76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rgbClr val="50646E"/>
                </a:solidFill>
              </a:rPr>
              <a:t>인공지능 테마 탐색 </a:t>
            </a:r>
            <a:r>
              <a:rPr lang="en-US" altLang="ko-KR" sz="3600" dirty="0" smtClean="0">
                <a:solidFill>
                  <a:srgbClr val="50646E"/>
                </a:solidFill>
              </a:rPr>
              <a:t/>
            </a:r>
            <a:br>
              <a:rPr lang="en-US" altLang="ko-KR" sz="3600" dirty="0" smtClean="0">
                <a:solidFill>
                  <a:srgbClr val="50646E"/>
                </a:solidFill>
              </a:rPr>
            </a:br>
            <a:r>
              <a:rPr lang="ko-KR" altLang="en-US" sz="3600" dirty="0" smtClean="0">
                <a:solidFill>
                  <a:srgbClr val="50646E"/>
                </a:solidFill>
              </a:rPr>
              <a:t>서비스 </a:t>
            </a:r>
            <a:r>
              <a:rPr lang="ko-KR" altLang="en-US" sz="3600" dirty="0">
                <a:solidFill>
                  <a:srgbClr val="50646E"/>
                </a:solidFill>
              </a:rPr>
              <a:t>개선안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다키 L" pitchFamily="2" charset="-127"/>
                <a:ea typeface="다키 L" pitchFamily="2" charset="-127"/>
              </a:rPr>
              <a:t>1) </a:t>
            </a:r>
            <a:r>
              <a:rPr lang="ko-KR" altLang="en-US" dirty="0">
                <a:latin typeface="다키 L" pitchFamily="2" charset="-127"/>
                <a:ea typeface="다키 L" pitchFamily="2" charset="-127"/>
              </a:rPr>
              <a:t>소제목을 입력해주세요</a:t>
            </a:r>
            <a:r>
              <a:rPr lang="en-US" altLang="ko-KR" dirty="0">
                <a:latin typeface="다키 L" pitchFamily="2" charset="-127"/>
                <a:ea typeface="다키 L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다키 L" pitchFamily="2" charset="-127"/>
                <a:ea typeface="다키 L" pitchFamily="2" charset="-127"/>
              </a:rPr>
              <a:t>2) </a:t>
            </a:r>
            <a:r>
              <a:rPr lang="ko-KR" altLang="en-US" dirty="0">
                <a:latin typeface="다키 L" pitchFamily="2" charset="-127"/>
                <a:ea typeface="다키 L" pitchFamily="2" charset="-127"/>
              </a:rPr>
              <a:t>소제목을 입력해주세요</a:t>
            </a:r>
            <a:r>
              <a:rPr lang="en-US" altLang="ko-KR" dirty="0">
                <a:latin typeface="다키 L" pitchFamily="2" charset="-127"/>
                <a:ea typeface="다키 L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다키 L" pitchFamily="2" charset="-127"/>
                <a:ea typeface="다키 L" pitchFamily="2" charset="-127"/>
              </a:rPr>
              <a:t>3) </a:t>
            </a:r>
            <a:r>
              <a:rPr lang="ko-KR" altLang="en-US" dirty="0">
                <a:latin typeface="다키 L" pitchFamily="2" charset="-127"/>
                <a:ea typeface="다키 L" pitchFamily="2" charset="-127"/>
              </a:rPr>
              <a:t>소제목을 입력해주세요</a:t>
            </a:r>
            <a:r>
              <a:rPr lang="en-US" altLang="ko-KR" dirty="0">
                <a:latin typeface="다키 L" pitchFamily="2" charset="-127"/>
                <a:ea typeface="다키 L" pitchFamily="2" charset="-127"/>
              </a:rPr>
              <a:t>.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ko-KR" sz="6000" dirty="0" smtClean="0">
                <a:solidFill>
                  <a:srgbClr val="2484C6"/>
                </a:solidFill>
                <a:latin typeface="다키 M Title" pitchFamily="2" charset="-127"/>
                <a:ea typeface="다키 M Title" pitchFamily="2" charset="-127"/>
              </a:rPr>
              <a:t>03</a:t>
            </a:r>
            <a:endParaRPr lang="ko-KR" altLang="en-US" sz="6000" dirty="0">
              <a:solidFill>
                <a:srgbClr val="2484C6"/>
              </a:solidFill>
              <a:latin typeface="다키 M Title" pitchFamily="2" charset="-127"/>
              <a:ea typeface="다키 M Titl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724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 smtClean="0"/>
              <a:t>Large Title </a:t>
            </a:r>
            <a:r>
              <a:rPr lang="ko-KR" altLang="en-US" sz="1600" dirty="0" smtClean="0"/>
              <a:t>입력</a:t>
            </a: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50646E"/>
                </a:solidFill>
              </a:rPr>
              <a:t>02.</a:t>
            </a:r>
            <a:r>
              <a:rPr lang="ko-KR" altLang="en-US" sz="2400" dirty="0">
                <a:solidFill>
                  <a:srgbClr val="50646E"/>
                </a:solidFill>
              </a:rPr>
              <a:t>인공지능 테마 탐색 서비스의 문제점 </a:t>
            </a:r>
            <a:endParaRPr lang="ko-KR" altLang="en-US" sz="2400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2"/>
            <a:ext cx="7956884" cy="50733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>
                <a:solidFill>
                  <a:srgbClr val="50646E"/>
                </a:solidFill>
              </a:rPr>
              <a:t>Summary</a:t>
            </a:r>
            <a:r>
              <a:rPr lang="ko-KR" altLang="en-US" sz="1600" dirty="0">
                <a:solidFill>
                  <a:srgbClr val="50646E"/>
                </a:solidFill>
              </a:rPr>
              <a:t>를 입력해주세요</a:t>
            </a:r>
            <a:r>
              <a:rPr lang="en-US" altLang="ko-KR" sz="1600" dirty="0">
                <a:solidFill>
                  <a:srgbClr val="50646E"/>
                </a:solidFill>
              </a:rPr>
              <a:t>.</a:t>
            </a:r>
          </a:p>
          <a:p>
            <a:pPr defTabSz="914400">
              <a:spcBef>
                <a:spcPct val="20000"/>
              </a:spcBef>
            </a:pPr>
            <a:r>
              <a:rPr lang="ko-KR" altLang="en-US" sz="1600" dirty="0">
                <a:solidFill>
                  <a:srgbClr val="50646E"/>
                </a:solidFill>
              </a:rPr>
              <a:t>최대 </a:t>
            </a:r>
            <a:r>
              <a:rPr lang="en-US" altLang="ko-KR" sz="1600" dirty="0">
                <a:solidFill>
                  <a:srgbClr val="50646E"/>
                </a:solidFill>
              </a:rPr>
              <a:t>2</a:t>
            </a:r>
            <a:r>
              <a:rPr lang="ko-KR" altLang="en-US" sz="1600" dirty="0">
                <a:solidFill>
                  <a:srgbClr val="50646E"/>
                </a:solidFill>
              </a:rPr>
              <a:t>줄까지 작성 가능합니다</a:t>
            </a:r>
            <a:r>
              <a:rPr lang="en-US" altLang="ko-KR" sz="1600" dirty="0">
                <a:solidFill>
                  <a:srgbClr val="50646E"/>
                </a:solidFill>
              </a:rPr>
              <a:t>.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2481209" y="1190218"/>
            <a:ext cx="5332288" cy="450400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3000054" y="6154220"/>
            <a:ext cx="5190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Word2vec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word2vec</a:t>
            </a:r>
            <a:r>
              <a:rPr lang="ko-KR" altLang="en-US" dirty="0" smtClean="0"/>
              <a:t>을 기반으로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연관성 있는 기업들의 리스트를 형성화 </a:t>
            </a:r>
            <a:r>
              <a:rPr lang="ko-KR" altLang="en-US" dirty="0" err="1" smtClean="0"/>
              <a:t>하는거랑</a:t>
            </a:r>
            <a:endParaRPr lang="en-US" altLang="ko-KR" dirty="0" smtClean="0"/>
          </a:p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2918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 smtClean="0"/>
              <a:t>Large Title </a:t>
            </a:r>
            <a:r>
              <a:rPr lang="ko-KR" altLang="en-US" sz="1600" dirty="0" smtClean="0"/>
              <a:t>입력</a:t>
            </a: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50646E"/>
                </a:solidFill>
              </a:rPr>
              <a:t>02.</a:t>
            </a:r>
            <a:r>
              <a:rPr lang="ko-KR" altLang="en-US" sz="2400" dirty="0">
                <a:solidFill>
                  <a:srgbClr val="50646E"/>
                </a:solidFill>
              </a:rPr>
              <a:t>인공지능 테마 탐색 서비스의 문제점 </a:t>
            </a:r>
            <a:endParaRPr lang="ko-KR" altLang="en-US" sz="2400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2"/>
            <a:ext cx="7956884" cy="50733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>
                <a:solidFill>
                  <a:srgbClr val="50646E"/>
                </a:solidFill>
              </a:rPr>
              <a:t>Summary</a:t>
            </a:r>
            <a:r>
              <a:rPr lang="ko-KR" altLang="en-US" sz="1600" dirty="0">
                <a:solidFill>
                  <a:srgbClr val="50646E"/>
                </a:solidFill>
              </a:rPr>
              <a:t>를 입력해주세요</a:t>
            </a:r>
            <a:r>
              <a:rPr lang="en-US" altLang="ko-KR" sz="1600" dirty="0">
                <a:solidFill>
                  <a:srgbClr val="50646E"/>
                </a:solidFill>
              </a:rPr>
              <a:t>.</a:t>
            </a:r>
          </a:p>
          <a:p>
            <a:pPr defTabSz="914400">
              <a:spcBef>
                <a:spcPct val="20000"/>
              </a:spcBef>
            </a:pPr>
            <a:r>
              <a:rPr lang="ko-KR" altLang="en-US" sz="1600" dirty="0">
                <a:solidFill>
                  <a:srgbClr val="50646E"/>
                </a:solidFill>
              </a:rPr>
              <a:t>최대 </a:t>
            </a:r>
            <a:r>
              <a:rPr lang="en-US" altLang="ko-KR" sz="1600" dirty="0">
                <a:solidFill>
                  <a:srgbClr val="50646E"/>
                </a:solidFill>
              </a:rPr>
              <a:t>2</a:t>
            </a:r>
            <a:r>
              <a:rPr lang="ko-KR" altLang="en-US" sz="1600" dirty="0">
                <a:solidFill>
                  <a:srgbClr val="50646E"/>
                </a:solidFill>
              </a:rPr>
              <a:t>줄까지 작성 가능합니다</a:t>
            </a:r>
            <a:r>
              <a:rPr lang="en-US" altLang="ko-KR" sz="1600" dirty="0">
                <a:solidFill>
                  <a:srgbClr val="50646E"/>
                </a:solidFill>
              </a:rPr>
              <a:t>.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32" y="1248217"/>
            <a:ext cx="9692644" cy="4012152"/>
          </a:xfrm>
          <a:prstGeom prst="rect">
            <a:avLst/>
          </a:prstGeom>
        </p:spPr>
      </p:pic>
      <p:graphicFrame>
        <p:nvGraphicFramePr>
          <p:cNvPr id="13" name="내용 개체 틀 12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551176756"/>
              </p:ext>
            </p:extLst>
          </p:nvPr>
        </p:nvGraphicFramePr>
        <p:xfrm>
          <a:off x="6131837" y="2464420"/>
          <a:ext cx="505270" cy="269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270">
                  <a:extLst>
                    <a:ext uri="{9D8B030D-6E8A-4147-A177-3AD203B41FA5}">
                      <a16:colId xmlns:a16="http://schemas.microsoft.com/office/drawing/2014/main" val="1184286527"/>
                    </a:ext>
                  </a:extLst>
                </a:gridCol>
              </a:tblGrid>
              <a:tr h="2654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이벤트검색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503189"/>
                  </a:ext>
                </a:extLst>
              </a:tr>
              <a:tr h="3038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981865"/>
                  </a:ext>
                </a:extLst>
              </a:tr>
              <a:tr h="3038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268686"/>
                  </a:ext>
                </a:extLst>
              </a:tr>
              <a:tr h="3038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741334"/>
                  </a:ext>
                </a:extLst>
              </a:tr>
              <a:tr h="28221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961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289103"/>
                  </a:ext>
                </a:extLst>
              </a:tr>
              <a:tr h="3535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91167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234579" y="1939565"/>
            <a:ext cx="27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985360"/>
              </p:ext>
            </p:extLst>
          </p:nvPr>
        </p:nvGraphicFramePr>
        <p:xfrm>
          <a:off x="2332234" y="1523549"/>
          <a:ext cx="8163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384">
                  <a:extLst>
                    <a:ext uri="{9D8B030D-6E8A-4147-A177-3AD203B41FA5}">
                      <a16:colId xmlns:a16="http://schemas.microsoft.com/office/drawing/2014/main" val="606158942"/>
                    </a:ext>
                  </a:extLst>
                </a:gridCol>
              </a:tblGrid>
              <a:tr h="2654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종목별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히스토그램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682275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32282" y="1506523"/>
            <a:ext cx="29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14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 smtClean="0"/>
              <a:t>Large Title </a:t>
            </a:r>
            <a:r>
              <a:rPr lang="ko-KR" altLang="en-US" sz="1600" dirty="0" smtClean="0"/>
              <a:t>입력</a:t>
            </a: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50646E"/>
                </a:solidFill>
              </a:rPr>
              <a:t>02.</a:t>
            </a:r>
            <a:r>
              <a:rPr lang="ko-KR" altLang="en-US" sz="2400" dirty="0">
                <a:solidFill>
                  <a:srgbClr val="50646E"/>
                </a:solidFill>
              </a:rPr>
              <a:t>인공지능 테마 탐색 서비스의 문제점 </a:t>
            </a:r>
            <a:endParaRPr lang="ko-KR" altLang="en-US" sz="2400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2"/>
            <a:ext cx="7956884" cy="50733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>
                <a:solidFill>
                  <a:srgbClr val="50646E"/>
                </a:solidFill>
              </a:rPr>
              <a:t>Summary</a:t>
            </a:r>
            <a:r>
              <a:rPr lang="ko-KR" altLang="en-US" sz="1600" dirty="0">
                <a:solidFill>
                  <a:srgbClr val="50646E"/>
                </a:solidFill>
              </a:rPr>
              <a:t>를 입력해주세요</a:t>
            </a:r>
            <a:r>
              <a:rPr lang="en-US" altLang="ko-KR" sz="1600" dirty="0">
                <a:solidFill>
                  <a:srgbClr val="50646E"/>
                </a:solidFill>
              </a:rPr>
              <a:t>.</a:t>
            </a:r>
          </a:p>
          <a:p>
            <a:pPr defTabSz="914400">
              <a:spcBef>
                <a:spcPct val="20000"/>
              </a:spcBef>
            </a:pPr>
            <a:r>
              <a:rPr lang="ko-KR" altLang="en-US" sz="1600" dirty="0">
                <a:solidFill>
                  <a:srgbClr val="50646E"/>
                </a:solidFill>
              </a:rPr>
              <a:t>최대 </a:t>
            </a:r>
            <a:r>
              <a:rPr lang="en-US" altLang="ko-KR" sz="1600" dirty="0">
                <a:solidFill>
                  <a:srgbClr val="50646E"/>
                </a:solidFill>
              </a:rPr>
              <a:t>2</a:t>
            </a:r>
            <a:r>
              <a:rPr lang="ko-KR" altLang="en-US" sz="1600" dirty="0">
                <a:solidFill>
                  <a:srgbClr val="50646E"/>
                </a:solidFill>
              </a:rPr>
              <a:t>줄까지 작성 가능합니다</a:t>
            </a:r>
            <a:r>
              <a:rPr lang="en-US" altLang="ko-KR" sz="1600" dirty="0">
                <a:solidFill>
                  <a:srgbClr val="50646E"/>
                </a:solidFill>
              </a:rPr>
              <a:t>.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3"/>
          </p:nvPr>
        </p:nvSpPr>
        <p:spPr>
          <a:xfrm>
            <a:off x="306388" y="1465280"/>
            <a:ext cx="10080872" cy="5499145"/>
          </a:xfrm>
        </p:spPr>
        <p:txBody>
          <a:bodyPr/>
          <a:lstStyle/>
          <a:p>
            <a:r>
              <a:rPr lang="ko-KR" altLang="en-US" dirty="0" smtClean="0"/>
              <a:t>                                            </a:t>
            </a:r>
            <a:endParaRPr lang="ko-KR" altLang="en-US" dirty="0"/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4076204431"/>
              </p:ext>
            </p:extLst>
          </p:nvPr>
        </p:nvGraphicFramePr>
        <p:xfrm>
          <a:off x="2982581" y="1925278"/>
          <a:ext cx="4728486" cy="3847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92548" y="2404153"/>
            <a:ext cx="11918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블랙핑크</a:t>
            </a:r>
            <a:r>
              <a:rPr lang="ko-KR" altLang="en-US" sz="1050" dirty="0" smtClean="0"/>
              <a:t> 데뷔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18784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 smtClean="0"/>
              <a:t>Large Title </a:t>
            </a:r>
            <a:r>
              <a:rPr lang="ko-KR" altLang="en-US" sz="1600" dirty="0" smtClean="0"/>
              <a:t>입력</a:t>
            </a: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50646E"/>
                </a:solidFill>
              </a:rPr>
              <a:t>02.</a:t>
            </a:r>
            <a:r>
              <a:rPr lang="ko-KR" altLang="en-US" sz="2400" dirty="0">
                <a:solidFill>
                  <a:srgbClr val="50646E"/>
                </a:solidFill>
              </a:rPr>
              <a:t>인공지능 테마 탐색 서비스의 문제점 </a:t>
            </a:r>
            <a:endParaRPr lang="ko-KR" altLang="en-US" sz="2400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2"/>
            <a:ext cx="7956884" cy="50733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>
                <a:solidFill>
                  <a:srgbClr val="50646E"/>
                </a:solidFill>
              </a:rPr>
              <a:t>Summary</a:t>
            </a:r>
            <a:r>
              <a:rPr lang="ko-KR" altLang="en-US" sz="1600" dirty="0">
                <a:solidFill>
                  <a:srgbClr val="50646E"/>
                </a:solidFill>
              </a:rPr>
              <a:t>를 입력해주세요</a:t>
            </a:r>
            <a:r>
              <a:rPr lang="en-US" altLang="ko-KR" sz="1600" dirty="0">
                <a:solidFill>
                  <a:srgbClr val="50646E"/>
                </a:solidFill>
              </a:rPr>
              <a:t>.</a:t>
            </a:r>
          </a:p>
          <a:p>
            <a:pPr defTabSz="914400">
              <a:spcBef>
                <a:spcPct val="20000"/>
              </a:spcBef>
            </a:pPr>
            <a:r>
              <a:rPr lang="ko-KR" altLang="en-US" sz="1600" dirty="0">
                <a:solidFill>
                  <a:srgbClr val="50646E"/>
                </a:solidFill>
              </a:rPr>
              <a:t>최대 </a:t>
            </a:r>
            <a:r>
              <a:rPr lang="en-US" altLang="ko-KR" sz="1600" dirty="0">
                <a:solidFill>
                  <a:srgbClr val="50646E"/>
                </a:solidFill>
              </a:rPr>
              <a:t>2</a:t>
            </a:r>
            <a:r>
              <a:rPr lang="ko-KR" altLang="en-US" sz="1600" dirty="0">
                <a:solidFill>
                  <a:srgbClr val="50646E"/>
                </a:solidFill>
              </a:rPr>
              <a:t>줄까지 작성 가능합니다</a:t>
            </a:r>
            <a:r>
              <a:rPr lang="en-US" altLang="ko-KR" sz="1600" dirty="0">
                <a:solidFill>
                  <a:srgbClr val="50646E"/>
                </a:solidFill>
              </a:rPr>
              <a:t>.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3"/>
          </p:nvPr>
        </p:nvSpPr>
        <p:spPr>
          <a:xfrm>
            <a:off x="306388" y="1465280"/>
            <a:ext cx="10080872" cy="5499145"/>
          </a:xfrm>
        </p:spPr>
        <p:txBody>
          <a:bodyPr/>
          <a:lstStyle/>
          <a:p>
            <a:r>
              <a:rPr lang="ko-KR" altLang="en-US" dirty="0" smtClean="0"/>
              <a:t>                                           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08917" y="1756880"/>
            <a:ext cx="967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연관 기업들의 </a:t>
            </a:r>
            <a:r>
              <a:rPr lang="ko-KR" altLang="en-US" dirty="0" err="1" smtClean="0"/>
              <a:t>종목비교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3830270582"/>
              </p:ext>
            </p:extLst>
          </p:nvPr>
        </p:nvGraphicFramePr>
        <p:xfrm>
          <a:off x="2345582" y="2418894"/>
          <a:ext cx="6685401" cy="3847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931649" y="4746661"/>
            <a:ext cx="934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yg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190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 smtClean="0"/>
              <a:t>Large Title </a:t>
            </a:r>
            <a:r>
              <a:rPr lang="ko-KR" altLang="en-US" sz="1600" dirty="0" smtClean="0"/>
              <a:t>입력</a:t>
            </a: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234132" y="238663"/>
            <a:ext cx="7956884" cy="589640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rgbClr val="50646E"/>
                </a:solidFill>
              </a:rPr>
              <a:t>03.</a:t>
            </a:r>
            <a:r>
              <a:rPr lang="ko-KR" altLang="en-US" sz="2400" dirty="0">
                <a:solidFill>
                  <a:srgbClr val="50646E"/>
                </a:solidFill>
              </a:rPr>
              <a:t> 인공지능 테마 탐색 </a:t>
            </a:r>
            <a:r>
              <a:rPr lang="ko-KR" altLang="en-US" sz="2400" dirty="0" smtClean="0">
                <a:solidFill>
                  <a:srgbClr val="50646E"/>
                </a:solidFill>
              </a:rPr>
              <a:t>서비스 </a:t>
            </a:r>
            <a:r>
              <a:rPr lang="ko-KR" altLang="en-US" sz="2400" dirty="0">
                <a:solidFill>
                  <a:srgbClr val="50646E"/>
                </a:solidFill>
              </a:rPr>
              <a:t>개선안</a:t>
            </a:r>
            <a:endParaRPr lang="ko-KR" altLang="en-US" sz="2400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2"/>
            <a:ext cx="7956884" cy="50733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>
                <a:solidFill>
                  <a:srgbClr val="50646E"/>
                </a:solidFill>
              </a:rPr>
              <a:t>Summary</a:t>
            </a:r>
            <a:r>
              <a:rPr lang="ko-KR" altLang="en-US" sz="1600" dirty="0">
                <a:solidFill>
                  <a:srgbClr val="50646E"/>
                </a:solidFill>
              </a:rPr>
              <a:t>를 입력해주세요</a:t>
            </a:r>
            <a:r>
              <a:rPr lang="en-US" altLang="ko-KR" sz="1600" dirty="0">
                <a:solidFill>
                  <a:srgbClr val="50646E"/>
                </a:solidFill>
              </a:rPr>
              <a:t>.</a:t>
            </a:r>
          </a:p>
          <a:p>
            <a:pPr defTabSz="914400">
              <a:spcBef>
                <a:spcPct val="20000"/>
              </a:spcBef>
            </a:pPr>
            <a:r>
              <a:rPr lang="ko-KR" altLang="en-US" sz="1600" dirty="0">
                <a:solidFill>
                  <a:srgbClr val="50646E"/>
                </a:solidFill>
              </a:rPr>
              <a:t>최대 </a:t>
            </a:r>
            <a:r>
              <a:rPr lang="en-US" altLang="ko-KR" sz="1600" dirty="0">
                <a:solidFill>
                  <a:srgbClr val="50646E"/>
                </a:solidFill>
              </a:rPr>
              <a:t>2</a:t>
            </a:r>
            <a:r>
              <a:rPr lang="ko-KR" altLang="en-US" sz="1600" dirty="0">
                <a:solidFill>
                  <a:srgbClr val="50646E"/>
                </a:solidFill>
              </a:rPr>
              <a:t>줄까지 작성 가능합니다</a:t>
            </a:r>
            <a:r>
              <a:rPr lang="en-US" altLang="ko-KR" sz="1600" dirty="0">
                <a:solidFill>
                  <a:srgbClr val="50646E"/>
                </a:solidFill>
              </a:rPr>
              <a:t>.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3"/>
          </p:nvPr>
        </p:nvSpPr>
        <p:spPr>
          <a:xfrm>
            <a:off x="306388" y="1465280"/>
            <a:ext cx="10080872" cy="5499145"/>
          </a:xfrm>
        </p:spPr>
        <p:txBody>
          <a:bodyPr/>
          <a:lstStyle/>
          <a:p>
            <a:r>
              <a:rPr lang="ko-KR" altLang="en-US" dirty="0" smtClean="0"/>
              <a:t>이러한 </a:t>
            </a:r>
            <a:r>
              <a:rPr lang="ko-KR" altLang="en-US" dirty="0" err="1" smtClean="0"/>
              <a:t>불편점과</a:t>
            </a:r>
            <a:r>
              <a:rPr lang="ko-KR" altLang="en-US" dirty="0" smtClean="0"/>
              <a:t> 문제점을 개선하고자 이러한 개선안을 제안한다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이걸 이렇게 바꾸면 시각적으로도 </a:t>
            </a:r>
            <a:r>
              <a:rPr lang="ko-KR" altLang="en-US" dirty="0" err="1" smtClean="0"/>
              <a:t>정보습득이</a:t>
            </a:r>
            <a:r>
              <a:rPr lang="ko-KR" altLang="en-US" dirty="0" smtClean="0"/>
              <a:t> 쉬워져 고객들에게 불편함없이 다가갈 </a:t>
            </a:r>
            <a:r>
              <a:rPr lang="ko-KR" altLang="en-US" dirty="0" err="1" smtClean="0"/>
              <a:t>수있을</a:t>
            </a:r>
            <a:r>
              <a:rPr lang="ko-KR" altLang="en-US" dirty="0" smtClean="0"/>
              <a:t> 것이다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또한이러한</a:t>
            </a:r>
            <a:r>
              <a:rPr lang="ko-KR" altLang="en-US" dirty="0" smtClean="0"/>
              <a:t> 서비스에 이러한 정보전달 기술을 넣어 본 서비스보다 정보전달력을 높여 이 </a:t>
            </a:r>
            <a:r>
              <a:rPr lang="ko-KR" altLang="en-US" dirty="0" err="1" smtClean="0"/>
              <a:t>테마탐색을</a:t>
            </a:r>
            <a:r>
              <a:rPr lang="ko-KR" altLang="en-US" dirty="0" smtClean="0"/>
              <a:t> 이용하는 고객에게 좀 더 많은 정보를 쉽게 접하고 이해하기 쉽게 한다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15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rgbClr val="50646E"/>
                </a:solidFill>
              </a:rPr>
              <a:t>인공지능 테마 탐색 </a:t>
            </a:r>
            <a:r>
              <a:rPr lang="en-US" altLang="ko-KR" sz="3600" dirty="0" smtClean="0">
                <a:solidFill>
                  <a:srgbClr val="50646E"/>
                </a:solidFill>
              </a:rPr>
              <a:t/>
            </a:r>
            <a:br>
              <a:rPr lang="en-US" altLang="ko-KR" sz="3600" dirty="0" smtClean="0">
                <a:solidFill>
                  <a:srgbClr val="50646E"/>
                </a:solidFill>
              </a:rPr>
            </a:br>
            <a:r>
              <a:rPr lang="ko-KR" altLang="en-US" sz="3600" dirty="0" smtClean="0">
                <a:solidFill>
                  <a:srgbClr val="50646E"/>
                </a:solidFill>
              </a:rPr>
              <a:t>서비스 </a:t>
            </a:r>
            <a:r>
              <a:rPr lang="ko-KR" altLang="en-US" sz="3600" dirty="0">
                <a:solidFill>
                  <a:srgbClr val="50646E"/>
                </a:solidFill>
              </a:rPr>
              <a:t>개선으로 인한 </a:t>
            </a:r>
            <a:r>
              <a:rPr lang="en-US" altLang="ko-KR" sz="3600" dirty="0">
                <a:solidFill>
                  <a:srgbClr val="50646E"/>
                </a:solidFill>
              </a:rPr>
              <a:t/>
            </a:r>
            <a:br>
              <a:rPr lang="en-US" altLang="ko-KR" sz="3600" dirty="0">
                <a:solidFill>
                  <a:srgbClr val="50646E"/>
                </a:solidFill>
              </a:rPr>
            </a:br>
            <a:r>
              <a:rPr lang="ko-KR" altLang="en-US" sz="3600" dirty="0">
                <a:solidFill>
                  <a:srgbClr val="50646E"/>
                </a:solidFill>
              </a:rPr>
              <a:t>기대효과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다키 L" pitchFamily="2" charset="-127"/>
                <a:ea typeface="다키 L" pitchFamily="2" charset="-127"/>
              </a:rPr>
              <a:t>1) </a:t>
            </a:r>
            <a:r>
              <a:rPr lang="ko-KR" altLang="en-US" dirty="0">
                <a:latin typeface="다키 L" pitchFamily="2" charset="-127"/>
                <a:ea typeface="다키 L" pitchFamily="2" charset="-127"/>
              </a:rPr>
              <a:t>소제목을 입력해주세요</a:t>
            </a:r>
            <a:r>
              <a:rPr lang="en-US" altLang="ko-KR" dirty="0">
                <a:latin typeface="다키 L" pitchFamily="2" charset="-127"/>
                <a:ea typeface="다키 L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다키 L" pitchFamily="2" charset="-127"/>
                <a:ea typeface="다키 L" pitchFamily="2" charset="-127"/>
              </a:rPr>
              <a:t>2) </a:t>
            </a:r>
            <a:r>
              <a:rPr lang="ko-KR" altLang="en-US" dirty="0">
                <a:latin typeface="다키 L" pitchFamily="2" charset="-127"/>
                <a:ea typeface="다키 L" pitchFamily="2" charset="-127"/>
              </a:rPr>
              <a:t>소제목을 입력해주세요</a:t>
            </a:r>
            <a:r>
              <a:rPr lang="en-US" altLang="ko-KR" dirty="0">
                <a:latin typeface="다키 L" pitchFamily="2" charset="-127"/>
                <a:ea typeface="다키 L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다키 L" pitchFamily="2" charset="-127"/>
                <a:ea typeface="다키 L" pitchFamily="2" charset="-127"/>
              </a:rPr>
              <a:t>3) </a:t>
            </a:r>
            <a:r>
              <a:rPr lang="ko-KR" altLang="en-US" dirty="0">
                <a:latin typeface="다키 L" pitchFamily="2" charset="-127"/>
                <a:ea typeface="다키 L" pitchFamily="2" charset="-127"/>
              </a:rPr>
              <a:t>소제목을 입력해주세요</a:t>
            </a:r>
            <a:r>
              <a:rPr lang="en-US" altLang="ko-KR" dirty="0">
                <a:latin typeface="다키 L" pitchFamily="2" charset="-127"/>
                <a:ea typeface="다키 L" pitchFamily="2" charset="-127"/>
              </a:rPr>
              <a:t>.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ko-KR" sz="6000" dirty="0" smtClean="0">
                <a:solidFill>
                  <a:srgbClr val="2484C6"/>
                </a:solidFill>
                <a:latin typeface="다키 M Title" pitchFamily="2" charset="-127"/>
                <a:ea typeface="다키 M Title" pitchFamily="2" charset="-127"/>
              </a:rPr>
              <a:t>04</a:t>
            </a:r>
            <a:endParaRPr lang="ko-KR" altLang="en-US" sz="6000" dirty="0">
              <a:solidFill>
                <a:srgbClr val="2484C6"/>
              </a:solidFill>
              <a:latin typeface="다키 M Title" pitchFamily="2" charset="-127"/>
              <a:ea typeface="다키 M Titl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89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 smtClean="0"/>
              <a:t>Large Title </a:t>
            </a:r>
            <a:r>
              <a:rPr lang="ko-KR" altLang="en-US" sz="1600" dirty="0" smtClean="0"/>
              <a:t>입력</a:t>
            </a: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234132" y="238663"/>
            <a:ext cx="7956884" cy="589640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rgbClr val="50646E"/>
                </a:solidFill>
              </a:rPr>
              <a:t>04.</a:t>
            </a:r>
            <a:r>
              <a:rPr lang="ko-KR" altLang="en-US" sz="2400" dirty="0" smtClean="0">
                <a:solidFill>
                  <a:srgbClr val="50646E"/>
                </a:solidFill>
              </a:rPr>
              <a:t> </a:t>
            </a:r>
            <a:r>
              <a:rPr lang="ko-KR" altLang="en-US" sz="2400" dirty="0">
                <a:solidFill>
                  <a:srgbClr val="50646E"/>
                </a:solidFill>
              </a:rPr>
              <a:t>인공지능 테마 탐색 서비스 개선으로 인한 </a:t>
            </a:r>
            <a:r>
              <a:rPr lang="ko-KR" altLang="en-US" sz="2400" dirty="0" smtClean="0">
                <a:solidFill>
                  <a:srgbClr val="50646E"/>
                </a:solidFill>
              </a:rPr>
              <a:t>기대효과 </a:t>
            </a:r>
            <a:endParaRPr lang="ko-KR" altLang="en-US" sz="2400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2"/>
            <a:ext cx="7956884" cy="50733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>
                <a:solidFill>
                  <a:srgbClr val="50646E"/>
                </a:solidFill>
              </a:rPr>
              <a:t>Summary</a:t>
            </a:r>
            <a:r>
              <a:rPr lang="ko-KR" altLang="en-US" sz="1600" dirty="0">
                <a:solidFill>
                  <a:srgbClr val="50646E"/>
                </a:solidFill>
              </a:rPr>
              <a:t>를 입력해주세요</a:t>
            </a:r>
            <a:r>
              <a:rPr lang="en-US" altLang="ko-KR" sz="1600" dirty="0">
                <a:solidFill>
                  <a:srgbClr val="50646E"/>
                </a:solidFill>
              </a:rPr>
              <a:t>.</a:t>
            </a:r>
          </a:p>
          <a:p>
            <a:pPr defTabSz="914400">
              <a:spcBef>
                <a:spcPct val="20000"/>
              </a:spcBef>
            </a:pPr>
            <a:r>
              <a:rPr lang="ko-KR" altLang="en-US" sz="1600" dirty="0">
                <a:solidFill>
                  <a:srgbClr val="50646E"/>
                </a:solidFill>
              </a:rPr>
              <a:t>최대 </a:t>
            </a:r>
            <a:r>
              <a:rPr lang="en-US" altLang="ko-KR" sz="1600" dirty="0">
                <a:solidFill>
                  <a:srgbClr val="50646E"/>
                </a:solidFill>
              </a:rPr>
              <a:t>2</a:t>
            </a:r>
            <a:r>
              <a:rPr lang="ko-KR" altLang="en-US" sz="1600" dirty="0">
                <a:solidFill>
                  <a:srgbClr val="50646E"/>
                </a:solidFill>
              </a:rPr>
              <a:t>줄까지 작성 </a:t>
            </a:r>
            <a:r>
              <a:rPr lang="ko-KR" altLang="en-US" sz="1600" dirty="0" smtClean="0">
                <a:solidFill>
                  <a:srgbClr val="50646E"/>
                </a:solidFill>
              </a:rPr>
              <a:t>가능합니다</a:t>
            </a:r>
            <a:r>
              <a:rPr lang="en-US" altLang="ko-KR" sz="1600" dirty="0">
                <a:solidFill>
                  <a:srgbClr val="50646E"/>
                </a:solidFill>
              </a:rPr>
              <a:t>.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3"/>
          </p:nvPr>
        </p:nvSpPr>
        <p:spPr>
          <a:xfrm>
            <a:off x="306388" y="1465280"/>
            <a:ext cx="10080872" cy="5499145"/>
          </a:xfrm>
        </p:spPr>
        <p:txBody>
          <a:bodyPr/>
          <a:lstStyle/>
          <a:p>
            <a:r>
              <a:rPr lang="ko-KR" altLang="en-US" dirty="0" smtClean="0"/>
              <a:t>이렇게 개선을 하면  고객들은 쉽게 볼 </a:t>
            </a:r>
            <a:r>
              <a:rPr lang="ko-KR" altLang="en-US" dirty="0" err="1" smtClean="0"/>
              <a:t>수있기</a:t>
            </a:r>
            <a:r>
              <a:rPr lang="ko-KR" altLang="en-US" dirty="0" smtClean="0"/>
              <a:t> 때문에 서비스적으로도 정보전달력도 높아질 것을 기대하고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정보전달력은 주가에서 가장 중요한 부분을 담당하고 있기 때문에 이러한 서비스로 고객들의 이탈을 막을 수가 있을 것이며 </a:t>
            </a:r>
            <a:endParaRPr lang="en-US" altLang="ko-KR" dirty="0" smtClean="0"/>
          </a:p>
          <a:p>
            <a:r>
              <a:rPr lang="ko-KR" altLang="en-US" dirty="0" err="1" smtClean="0"/>
              <a:t>가독성이</a:t>
            </a:r>
            <a:r>
              <a:rPr lang="ko-KR" altLang="en-US" dirty="0" smtClean="0"/>
              <a:t> 높고 다른 타사 회사보단 서비스가 좋아지면 </a:t>
            </a:r>
            <a:r>
              <a:rPr lang="ko-KR" altLang="en-US" dirty="0" err="1" smtClean="0"/>
              <a:t>고객유입도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쉬워질것이란</a:t>
            </a:r>
            <a:r>
              <a:rPr lang="ko-KR" altLang="en-US" dirty="0" smtClean="0"/>
              <a:t> 기대를 해볼 </a:t>
            </a:r>
            <a:r>
              <a:rPr lang="ko-KR" altLang="en-US" dirty="0" err="1" smtClean="0"/>
              <a:t>수있다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9460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rgbClr val="50646E"/>
                </a:solidFill>
              </a:rPr>
              <a:t>향후 나아갈 목표   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다키 L" pitchFamily="2" charset="-127"/>
                <a:ea typeface="다키 L" pitchFamily="2" charset="-127"/>
              </a:rPr>
              <a:t>1) </a:t>
            </a:r>
            <a:r>
              <a:rPr lang="ko-KR" altLang="en-US" dirty="0">
                <a:latin typeface="다키 L" pitchFamily="2" charset="-127"/>
                <a:ea typeface="다키 L" pitchFamily="2" charset="-127"/>
              </a:rPr>
              <a:t>소제목을 입력해주세요</a:t>
            </a:r>
            <a:r>
              <a:rPr lang="en-US" altLang="ko-KR" dirty="0">
                <a:latin typeface="다키 L" pitchFamily="2" charset="-127"/>
                <a:ea typeface="다키 L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다키 L" pitchFamily="2" charset="-127"/>
                <a:ea typeface="다키 L" pitchFamily="2" charset="-127"/>
              </a:rPr>
              <a:t>2) </a:t>
            </a:r>
            <a:r>
              <a:rPr lang="ko-KR" altLang="en-US" dirty="0">
                <a:latin typeface="다키 L" pitchFamily="2" charset="-127"/>
                <a:ea typeface="다키 L" pitchFamily="2" charset="-127"/>
              </a:rPr>
              <a:t>소제목을 입력해주세요</a:t>
            </a:r>
            <a:r>
              <a:rPr lang="en-US" altLang="ko-KR" dirty="0">
                <a:latin typeface="다키 L" pitchFamily="2" charset="-127"/>
                <a:ea typeface="다키 L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다키 L" pitchFamily="2" charset="-127"/>
                <a:ea typeface="다키 L" pitchFamily="2" charset="-127"/>
              </a:rPr>
              <a:t>3) </a:t>
            </a:r>
            <a:r>
              <a:rPr lang="ko-KR" altLang="en-US" dirty="0">
                <a:latin typeface="다키 L" pitchFamily="2" charset="-127"/>
                <a:ea typeface="다키 L" pitchFamily="2" charset="-127"/>
              </a:rPr>
              <a:t>소제목을 입력해주세요</a:t>
            </a:r>
            <a:r>
              <a:rPr lang="en-US" altLang="ko-KR" dirty="0">
                <a:latin typeface="다키 L" pitchFamily="2" charset="-127"/>
                <a:ea typeface="다키 L" pitchFamily="2" charset="-127"/>
              </a:rPr>
              <a:t>.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ko-KR" sz="6000" dirty="0" smtClean="0">
                <a:solidFill>
                  <a:srgbClr val="2484C6"/>
                </a:solidFill>
                <a:latin typeface="다키 M Title" pitchFamily="2" charset="-127"/>
                <a:ea typeface="다키 M Title" pitchFamily="2" charset="-127"/>
              </a:rPr>
              <a:t>05</a:t>
            </a:r>
            <a:endParaRPr lang="ko-KR" altLang="en-US" sz="6000" dirty="0">
              <a:solidFill>
                <a:srgbClr val="2484C6"/>
              </a:solidFill>
              <a:latin typeface="다키 M Title" pitchFamily="2" charset="-127"/>
              <a:ea typeface="다키 M Titl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5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 smtClean="0"/>
              <a:t>Large Title </a:t>
            </a:r>
            <a:r>
              <a:rPr lang="ko-KR" altLang="en-US" sz="1600" dirty="0" smtClean="0"/>
              <a:t>입력</a:t>
            </a: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234132" y="238663"/>
            <a:ext cx="7956884" cy="589640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rgbClr val="50646E"/>
                </a:solidFill>
              </a:rPr>
              <a:t>05.</a:t>
            </a:r>
            <a:r>
              <a:rPr lang="ko-KR" altLang="en-US" sz="2400" dirty="0" smtClean="0">
                <a:solidFill>
                  <a:srgbClr val="50646E"/>
                </a:solidFill>
              </a:rPr>
              <a:t> </a:t>
            </a:r>
            <a:r>
              <a:rPr lang="ko-KR" altLang="en-US" sz="2400" dirty="0">
                <a:solidFill>
                  <a:srgbClr val="50646E"/>
                </a:solidFill>
              </a:rPr>
              <a:t>향후 나아갈 목표 </a:t>
            </a:r>
            <a:endParaRPr lang="ko-KR" altLang="en-US" sz="2400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2"/>
            <a:ext cx="7956884" cy="50733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>
                <a:solidFill>
                  <a:srgbClr val="50646E"/>
                </a:solidFill>
              </a:rPr>
              <a:t>Summary</a:t>
            </a:r>
            <a:r>
              <a:rPr lang="ko-KR" altLang="en-US" sz="1600" dirty="0">
                <a:solidFill>
                  <a:srgbClr val="50646E"/>
                </a:solidFill>
              </a:rPr>
              <a:t>를 입력해주세요</a:t>
            </a:r>
            <a:r>
              <a:rPr lang="en-US" altLang="ko-KR" sz="1600" dirty="0">
                <a:solidFill>
                  <a:srgbClr val="50646E"/>
                </a:solidFill>
              </a:rPr>
              <a:t>.</a:t>
            </a:r>
          </a:p>
          <a:p>
            <a:pPr defTabSz="914400">
              <a:spcBef>
                <a:spcPct val="20000"/>
              </a:spcBef>
            </a:pPr>
            <a:r>
              <a:rPr lang="ko-KR" altLang="en-US" sz="1600" dirty="0">
                <a:solidFill>
                  <a:srgbClr val="50646E"/>
                </a:solidFill>
              </a:rPr>
              <a:t>최대 </a:t>
            </a:r>
            <a:r>
              <a:rPr lang="en-US" altLang="ko-KR" sz="1600" dirty="0">
                <a:solidFill>
                  <a:srgbClr val="50646E"/>
                </a:solidFill>
              </a:rPr>
              <a:t>2</a:t>
            </a:r>
            <a:r>
              <a:rPr lang="ko-KR" altLang="en-US" sz="1600" dirty="0">
                <a:solidFill>
                  <a:srgbClr val="50646E"/>
                </a:solidFill>
              </a:rPr>
              <a:t>줄까지 작성 </a:t>
            </a:r>
            <a:r>
              <a:rPr lang="ko-KR" altLang="en-US" sz="1600" dirty="0" smtClean="0">
                <a:solidFill>
                  <a:srgbClr val="50646E"/>
                </a:solidFill>
              </a:rPr>
              <a:t>가능합니다</a:t>
            </a:r>
            <a:r>
              <a:rPr lang="en-US" altLang="ko-KR" sz="1600" dirty="0">
                <a:solidFill>
                  <a:srgbClr val="50646E"/>
                </a:solidFill>
              </a:rPr>
              <a:t>.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3"/>
          </p:nvPr>
        </p:nvSpPr>
        <p:spPr>
          <a:xfrm>
            <a:off x="306388" y="1465280"/>
            <a:ext cx="10080872" cy="5499145"/>
          </a:xfrm>
        </p:spPr>
        <p:txBody>
          <a:bodyPr/>
          <a:lstStyle/>
          <a:p>
            <a:r>
              <a:rPr lang="ko-KR" altLang="en-US" dirty="0" smtClean="0"/>
              <a:t>이렇게 개선을 하고 이러한 것을 앞으로 추가하게 된다면</a:t>
            </a:r>
            <a:endParaRPr lang="en-US" altLang="ko-KR" dirty="0" smtClean="0"/>
          </a:p>
          <a:p>
            <a:r>
              <a:rPr lang="ko-KR" altLang="en-US" dirty="0" smtClean="0"/>
              <a:t>우리는 이러한 서비스</a:t>
            </a:r>
            <a:r>
              <a:rPr lang="en-US" altLang="ko-KR" dirty="0"/>
              <a:t>(</a:t>
            </a:r>
            <a:r>
              <a:rPr lang="en-US" altLang="ko-KR" dirty="0" smtClean="0">
                <a:hlinkClick r:id="rId2"/>
              </a:rPr>
              <a:t>www.whatisfund.ai</a:t>
            </a:r>
            <a:r>
              <a:rPr lang="en-US" altLang="ko-KR" dirty="0" smtClean="0"/>
              <a:t>...?</a:t>
            </a:r>
            <a:r>
              <a:rPr lang="ko-KR" altLang="en-US" dirty="0" err="1" smtClean="0"/>
              <a:t>이런거</a:t>
            </a:r>
            <a:r>
              <a:rPr lang="en-US" altLang="ko-KR" dirty="0" smtClean="0"/>
              <a:t>?)</a:t>
            </a:r>
            <a:r>
              <a:rPr lang="ko-KR" altLang="en-US" dirty="0" smtClean="0"/>
              <a:t>까지 도달하게 </a:t>
            </a:r>
            <a:r>
              <a:rPr lang="ko-KR" altLang="en-US" dirty="0" err="1" smtClean="0"/>
              <a:t>될것이다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..</a:t>
            </a:r>
            <a:r>
              <a:rPr lang="ko-KR" altLang="en-US" dirty="0" smtClean="0"/>
              <a:t>이러한 </a:t>
            </a:r>
            <a:r>
              <a:rPr lang="ko-KR" altLang="en-US" dirty="0" err="1" smtClean="0"/>
              <a:t>꺼까지</a:t>
            </a:r>
            <a:r>
              <a:rPr lang="ko-KR" altLang="en-US" dirty="0" smtClean="0"/>
              <a:t> 도달하게 </a:t>
            </a:r>
            <a:r>
              <a:rPr lang="ko-KR" altLang="en-US" dirty="0" err="1" smtClean="0"/>
              <a:t>될거다</a:t>
            </a:r>
            <a:r>
              <a:rPr lang="en-US" altLang="ko-KR" dirty="0" smtClean="0"/>
              <a:t>…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851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</a:t>
            </a:r>
            <a:br>
              <a:rPr lang="en-US" altLang="ko-KR" dirty="0" smtClean="0"/>
            </a:br>
            <a:r>
              <a:rPr lang="en-US" altLang="ko-KR" dirty="0" smtClean="0"/>
              <a:t>of</a:t>
            </a:r>
            <a:br>
              <a:rPr lang="en-US" altLang="ko-KR" dirty="0" smtClean="0"/>
            </a:br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50646E"/>
                </a:solidFill>
              </a:rPr>
              <a:t>인공지능 테마 탐색 서비스 구성 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50646E"/>
                </a:solidFill>
              </a:rPr>
              <a:t>인공지능 테마 탐색 서비스 문제점 </a:t>
            </a:r>
            <a:endParaRPr lang="en-US" altLang="ko-KR" dirty="0" smtClean="0">
              <a:solidFill>
                <a:srgbClr val="50646E"/>
              </a:solidFill>
            </a:endParaRPr>
          </a:p>
          <a:p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50646E"/>
                </a:solidFill>
              </a:rPr>
              <a:t>인공지능 테마 탐색 서비스 개선안</a:t>
            </a:r>
            <a:endParaRPr lang="ko-KR" altLang="en-US" dirty="0">
              <a:solidFill>
                <a:srgbClr val="50646E"/>
              </a:solidFill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20"/>
          </p:nvPr>
        </p:nvSpPr>
        <p:spPr>
          <a:xfrm>
            <a:off x="5994772" y="5054146"/>
            <a:ext cx="4698628" cy="835749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50646E"/>
                </a:solidFill>
              </a:rPr>
              <a:t>인공지능 테마 탐색 서비스 개선으로 인한 </a:t>
            </a:r>
            <a:endParaRPr lang="en-US" altLang="ko-KR" dirty="0" smtClean="0">
              <a:solidFill>
                <a:srgbClr val="50646E"/>
              </a:solidFill>
            </a:endParaRPr>
          </a:p>
          <a:p>
            <a:r>
              <a:rPr lang="ko-KR" altLang="en-US" dirty="0" smtClean="0">
                <a:solidFill>
                  <a:srgbClr val="50646E"/>
                </a:solidFill>
              </a:rPr>
              <a:t>기대효과 </a:t>
            </a:r>
            <a:endParaRPr lang="ko-KR" altLang="en-US" dirty="0">
              <a:solidFill>
                <a:srgbClr val="50646E"/>
              </a:solidFill>
            </a:endParaRPr>
          </a:p>
        </p:txBody>
      </p:sp>
      <p:sp>
        <p:nvSpPr>
          <p:cNvPr id="13" name="텍스트 개체 틀 21"/>
          <p:cNvSpPr txBox="1">
            <a:spLocks/>
          </p:cNvSpPr>
          <p:nvPr/>
        </p:nvSpPr>
        <p:spPr>
          <a:xfrm>
            <a:off x="5994772" y="6267970"/>
            <a:ext cx="4392487" cy="397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008126" rtl="0" eaLnBrk="1" latinLnBrk="1" hangingPunct="1">
              <a:lnSpc>
                <a:spcPct val="90000"/>
              </a:lnSpc>
              <a:spcBef>
                <a:spcPts val="1103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다키 L" pitchFamily="2" charset="-127"/>
                <a:ea typeface="다키 L" pitchFamily="2" charset="-127"/>
                <a:cs typeface="+mn-cs"/>
              </a:defRPr>
            </a:lvl1pPr>
            <a:lvl2pPr marL="756095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158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4221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8284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72347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410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473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4536" indent="-252032" algn="l" defTabSz="1008126" rtl="0" eaLnBrk="1" latinLnBrk="1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rgbClr val="50646E"/>
                </a:solidFill>
              </a:rPr>
              <a:t>향후 나아갈 </a:t>
            </a:r>
            <a:r>
              <a:rPr lang="ko-KR" altLang="en-US" dirty="0" smtClean="0">
                <a:solidFill>
                  <a:srgbClr val="50646E"/>
                </a:solidFill>
              </a:rPr>
              <a:t>지향점    </a:t>
            </a:r>
            <a:endParaRPr lang="ko-KR" altLang="en-US" dirty="0">
              <a:solidFill>
                <a:srgbClr val="5064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76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31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rgbClr val="50646E"/>
                </a:solidFill>
              </a:rPr>
              <a:t>인공지능 </a:t>
            </a:r>
            <a:r>
              <a:rPr lang="ko-KR" altLang="en-US" sz="3600" dirty="0">
                <a:solidFill>
                  <a:srgbClr val="50646E"/>
                </a:solidFill>
              </a:rPr>
              <a:t>테마 탐색 </a:t>
            </a:r>
            <a:r>
              <a:rPr lang="en-US" altLang="ko-KR" sz="3600" dirty="0" smtClean="0">
                <a:solidFill>
                  <a:srgbClr val="50646E"/>
                </a:solidFill>
              </a:rPr>
              <a:t/>
            </a:r>
            <a:br>
              <a:rPr lang="en-US" altLang="ko-KR" sz="3600" dirty="0" smtClean="0">
                <a:solidFill>
                  <a:srgbClr val="50646E"/>
                </a:solidFill>
              </a:rPr>
            </a:br>
            <a:r>
              <a:rPr lang="ko-KR" altLang="en-US" sz="3600" dirty="0" smtClean="0">
                <a:solidFill>
                  <a:srgbClr val="50646E"/>
                </a:solidFill>
              </a:rPr>
              <a:t>서비스의 구성 </a:t>
            </a:r>
            <a:endParaRPr lang="ko-KR" altLang="en-US" sz="3600" dirty="0">
              <a:solidFill>
                <a:srgbClr val="50646E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다키 L" pitchFamily="2" charset="-127"/>
                <a:ea typeface="다키 L" pitchFamily="2" charset="-127"/>
              </a:rPr>
              <a:t>1) </a:t>
            </a:r>
            <a:r>
              <a:rPr lang="ko-KR" altLang="en-US" dirty="0">
                <a:latin typeface="다키 L" pitchFamily="2" charset="-127"/>
                <a:ea typeface="다키 L" pitchFamily="2" charset="-127"/>
              </a:rPr>
              <a:t>소제목을 입력해주세요</a:t>
            </a:r>
            <a:r>
              <a:rPr lang="en-US" altLang="ko-KR" dirty="0">
                <a:latin typeface="다키 L" pitchFamily="2" charset="-127"/>
                <a:ea typeface="다키 L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다키 L" pitchFamily="2" charset="-127"/>
                <a:ea typeface="다키 L" pitchFamily="2" charset="-127"/>
              </a:rPr>
              <a:t>2) </a:t>
            </a:r>
            <a:r>
              <a:rPr lang="ko-KR" altLang="en-US" dirty="0">
                <a:latin typeface="다키 L" pitchFamily="2" charset="-127"/>
                <a:ea typeface="다키 L" pitchFamily="2" charset="-127"/>
              </a:rPr>
              <a:t>소제목을 입력해주세요</a:t>
            </a:r>
            <a:r>
              <a:rPr lang="en-US" altLang="ko-KR" dirty="0">
                <a:latin typeface="다키 L" pitchFamily="2" charset="-127"/>
                <a:ea typeface="다키 L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다키 L" pitchFamily="2" charset="-127"/>
                <a:ea typeface="다키 L" pitchFamily="2" charset="-127"/>
              </a:rPr>
              <a:t>3) </a:t>
            </a:r>
            <a:r>
              <a:rPr lang="ko-KR" altLang="en-US" dirty="0">
                <a:latin typeface="다키 L" pitchFamily="2" charset="-127"/>
                <a:ea typeface="다키 L" pitchFamily="2" charset="-127"/>
              </a:rPr>
              <a:t>소제목을 입력해주세요</a:t>
            </a:r>
            <a:r>
              <a:rPr lang="en-US" altLang="ko-KR" dirty="0">
                <a:latin typeface="다키 L" pitchFamily="2" charset="-127"/>
                <a:ea typeface="다키 L" pitchFamily="2" charset="-127"/>
              </a:rPr>
              <a:t>.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ko-KR" sz="6000" dirty="0" smtClean="0">
                <a:solidFill>
                  <a:srgbClr val="2484C6"/>
                </a:solidFill>
                <a:latin typeface="다키 M Title" pitchFamily="2" charset="-127"/>
                <a:ea typeface="다키 M Title" pitchFamily="2" charset="-127"/>
              </a:rPr>
              <a:t>01</a:t>
            </a:r>
            <a:endParaRPr lang="ko-KR" altLang="en-US" sz="6000" dirty="0">
              <a:solidFill>
                <a:srgbClr val="2484C6"/>
              </a:solidFill>
              <a:latin typeface="다키 M Title" pitchFamily="2" charset="-127"/>
              <a:ea typeface="다키 M Titl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565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 smtClean="0"/>
              <a:t>Large Title </a:t>
            </a:r>
            <a:r>
              <a:rPr lang="ko-KR" altLang="en-US" sz="1600" dirty="0" smtClean="0"/>
              <a:t>입력</a:t>
            </a: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rgbClr val="50646E"/>
                </a:solidFill>
              </a:rPr>
              <a:t>01</a:t>
            </a:r>
            <a:r>
              <a:rPr lang="en-US" altLang="ko-KR" sz="2400" dirty="0">
                <a:solidFill>
                  <a:srgbClr val="50646E"/>
                </a:solidFill>
              </a:rPr>
              <a:t>.</a:t>
            </a:r>
            <a:r>
              <a:rPr lang="ko-KR" altLang="en-US" sz="2400" dirty="0" smtClean="0">
                <a:solidFill>
                  <a:srgbClr val="50646E"/>
                </a:solidFill>
              </a:rPr>
              <a:t>인공지능 </a:t>
            </a:r>
            <a:r>
              <a:rPr lang="ko-KR" altLang="en-US" sz="2400" dirty="0">
                <a:solidFill>
                  <a:srgbClr val="50646E"/>
                </a:solidFill>
              </a:rPr>
              <a:t>테마 탐색 </a:t>
            </a:r>
            <a:r>
              <a:rPr lang="ko-KR" altLang="en-US" sz="2400" dirty="0" smtClean="0">
                <a:solidFill>
                  <a:srgbClr val="50646E"/>
                </a:solidFill>
              </a:rPr>
              <a:t>서비스의 </a:t>
            </a:r>
            <a:r>
              <a:rPr lang="ko-KR" altLang="en-US" sz="2400" dirty="0">
                <a:solidFill>
                  <a:srgbClr val="50646E"/>
                </a:solidFill>
              </a:rPr>
              <a:t>구성 </a:t>
            </a:r>
            <a:endParaRPr lang="ko-KR" altLang="en-US" sz="2400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2"/>
            <a:ext cx="7956884" cy="50733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>
                <a:solidFill>
                  <a:srgbClr val="50646E"/>
                </a:solidFill>
              </a:rPr>
              <a:t>Summary</a:t>
            </a:r>
            <a:r>
              <a:rPr lang="ko-KR" altLang="en-US" sz="1600" dirty="0">
                <a:solidFill>
                  <a:srgbClr val="50646E"/>
                </a:solidFill>
              </a:rPr>
              <a:t>를 입력해주세요</a:t>
            </a:r>
            <a:r>
              <a:rPr lang="en-US" altLang="ko-KR" sz="1600" dirty="0">
                <a:solidFill>
                  <a:srgbClr val="50646E"/>
                </a:solidFill>
              </a:rPr>
              <a:t>.</a:t>
            </a:r>
          </a:p>
          <a:p>
            <a:pPr defTabSz="914400">
              <a:spcBef>
                <a:spcPct val="20000"/>
              </a:spcBef>
            </a:pPr>
            <a:r>
              <a:rPr lang="ko-KR" altLang="en-US" sz="1600" dirty="0">
                <a:solidFill>
                  <a:srgbClr val="50646E"/>
                </a:solidFill>
              </a:rPr>
              <a:t>최대 </a:t>
            </a:r>
            <a:r>
              <a:rPr lang="en-US" altLang="ko-KR" sz="1600" dirty="0">
                <a:solidFill>
                  <a:srgbClr val="50646E"/>
                </a:solidFill>
              </a:rPr>
              <a:t>2</a:t>
            </a:r>
            <a:r>
              <a:rPr lang="ko-KR" altLang="en-US" sz="1600" dirty="0">
                <a:solidFill>
                  <a:srgbClr val="50646E"/>
                </a:solidFill>
              </a:rPr>
              <a:t>줄까지 작성 가능합니다</a:t>
            </a:r>
            <a:r>
              <a:rPr lang="en-US" altLang="ko-KR" sz="1600" dirty="0">
                <a:solidFill>
                  <a:srgbClr val="50646E"/>
                </a:solidFill>
              </a:rPr>
              <a:t>.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3"/>
          </p:nvPr>
        </p:nvSpPr>
        <p:spPr>
          <a:xfrm>
            <a:off x="306388" y="1465280"/>
            <a:ext cx="10080872" cy="5499145"/>
          </a:xfrm>
        </p:spPr>
        <p:txBody>
          <a:bodyPr/>
          <a:lstStyle/>
          <a:p>
            <a:r>
              <a:rPr lang="ko-KR" altLang="en-US" dirty="0" smtClean="0"/>
              <a:t>몽고</a:t>
            </a:r>
            <a:r>
              <a:rPr lang="en-US" altLang="ko-KR" dirty="0" smtClean="0"/>
              <a:t>DB</a:t>
            </a:r>
            <a:r>
              <a:rPr lang="ko-KR" altLang="en-US" dirty="0" smtClean="0"/>
              <a:t>로 되어있고 </a:t>
            </a:r>
            <a:r>
              <a:rPr lang="ko-KR" altLang="en-US" dirty="0" err="1" smtClean="0"/>
              <a:t>파이썬으로</a:t>
            </a:r>
            <a:r>
              <a:rPr lang="ko-KR" altLang="en-US" dirty="0" smtClean="0"/>
              <a:t> 만들어 구현해 낸다 </a:t>
            </a:r>
            <a:endParaRPr lang="en-US" altLang="ko-KR" dirty="0" smtClean="0"/>
          </a:p>
          <a:p>
            <a:r>
              <a:rPr lang="ko-KR" altLang="en-US" dirty="0" smtClean="0"/>
              <a:t>지금 현재 테마탐색서비스는 이렇게 구성되어 있으며 현 서비스로는 이런 정보들을 고객들은 제공 받는다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92163" y="2275667"/>
            <a:ext cx="10109322" cy="4218390"/>
            <a:chOff x="277938" y="2357070"/>
            <a:chExt cx="10109322" cy="421839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938" y="2357070"/>
              <a:ext cx="10109322" cy="4218390"/>
            </a:xfrm>
            <a:prstGeom prst="rect">
              <a:avLst/>
            </a:prstGeom>
          </p:spPr>
        </p:pic>
        <p:sp>
          <p:nvSpPr>
            <p:cNvPr id="3" name="아래쪽 화살표 2"/>
            <p:cNvSpPr/>
            <p:nvPr/>
          </p:nvSpPr>
          <p:spPr>
            <a:xfrm rot="7601382">
              <a:off x="2871901" y="4254353"/>
              <a:ext cx="843482" cy="1484083"/>
            </a:xfrm>
            <a:prstGeom prst="downArrow">
              <a:avLst>
                <a:gd name="adj1" fmla="val 52942"/>
                <a:gd name="adj2" fmla="val 5000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981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 smtClean="0"/>
              <a:t>Large Title </a:t>
            </a:r>
            <a:r>
              <a:rPr lang="ko-KR" altLang="en-US" sz="1600" dirty="0" smtClean="0"/>
              <a:t>입력</a:t>
            </a: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rgbClr val="50646E"/>
                </a:solidFill>
              </a:rPr>
              <a:t>01</a:t>
            </a:r>
            <a:r>
              <a:rPr lang="en-US" altLang="ko-KR" sz="2400" dirty="0">
                <a:solidFill>
                  <a:srgbClr val="50646E"/>
                </a:solidFill>
              </a:rPr>
              <a:t>.</a:t>
            </a:r>
            <a:r>
              <a:rPr lang="ko-KR" altLang="en-US" sz="2400" dirty="0" smtClean="0">
                <a:solidFill>
                  <a:srgbClr val="50646E"/>
                </a:solidFill>
              </a:rPr>
              <a:t>인공지능 </a:t>
            </a:r>
            <a:r>
              <a:rPr lang="ko-KR" altLang="en-US" sz="2400" dirty="0">
                <a:solidFill>
                  <a:srgbClr val="50646E"/>
                </a:solidFill>
              </a:rPr>
              <a:t>테마 탐색 </a:t>
            </a:r>
            <a:r>
              <a:rPr lang="ko-KR" altLang="en-US" sz="2400" dirty="0" smtClean="0">
                <a:solidFill>
                  <a:srgbClr val="50646E"/>
                </a:solidFill>
              </a:rPr>
              <a:t>서비스의 </a:t>
            </a:r>
            <a:r>
              <a:rPr lang="ko-KR" altLang="en-US" sz="2400" dirty="0">
                <a:solidFill>
                  <a:srgbClr val="50646E"/>
                </a:solidFill>
              </a:rPr>
              <a:t>구성 </a:t>
            </a:r>
            <a:endParaRPr lang="ko-KR" altLang="en-US" sz="2400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2"/>
            <a:ext cx="7956884" cy="50733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>
                <a:solidFill>
                  <a:srgbClr val="50646E"/>
                </a:solidFill>
              </a:rPr>
              <a:t>Summary</a:t>
            </a:r>
            <a:r>
              <a:rPr lang="ko-KR" altLang="en-US" sz="1600" dirty="0">
                <a:solidFill>
                  <a:srgbClr val="50646E"/>
                </a:solidFill>
              </a:rPr>
              <a:t>를 입력해주세요</a:t>
            </a:r>
            <a:r>
              <a:rPr lang="en-US" altLang="ko-KR" sz="1600" dirty="0">
                <a:solidFill>
                  <a:srgbClr val="50646E"/>
                </a:solidFill>
              </a:rPr>
              <a:t>.</a:t>
            </a:r>
          </a:p>
          <a:p>
            <a:pPr defTabSz="914400">
              <a:spcBef>
                <a:spcPct val="20000"/>
              </a:spcBef>
            </a:pPr>
            <a:r>
              <a:rPr lang="ko-KR" altLang="en-US" sz="1600" dirty="0">
                <a:solidFill>
                  <a:srgbClr val="50646E"/>
                </a:solidFill>
              </a:rPr>
              <a:t>최대 </a:t>
            </a:r>
            <a:r>
              <a:rPr lang="en-US" altLang="ko-KR" sz="1600" dirty="0">
                <a:solidFill>
                  <a:srgbClr val="50646E"/>
                </a:solidFill>
              </a:rPr>
              <a:t>2</a:t>
            </a:r>
            <a:r>
              <a:rPr lang="ko-KR" altLang="en-US" sz="1600" dirty="0">
                <a:solidFill>
                  <a:srgbClr val="50646E"/>
                </a:solidFill>
              </a:rPr>
              <a:t>줄까지 작성 가능합니다</a:t>
            </a:r>
            <a:r>
              <a:rPr lang="en-US" altLang="ko-KR" sz="1600" dirty="0">
                <a:solidFill>
                  <a:srgbClr val="50646E"/>
                </a:solidFill>
              </a:rPr>
              <a:t>.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3"/>
          </p:nvPr>
        </p:nvSpPr>
        <p:spPr>
          <a:xfrm>
            <a:off x="347485" y="1383086"/>
            <a:ext cx="10080872" cy="5499145"/>
          </a:xfrm>
        </p:spPr>
        <p:txBody>
          <a:bodyPr/>
          <a:lstStyle/>
          <a:p>
            <a:r>
              <a:rPr lang="ko-KR" altLang="en-US" dirty="0" smtClean="0"/>
              <a:t>몽고</a:t>
            </a:r>
            <a:r>
              <a:rPr lang="en-US" altLang="ko-KR" dirty="0" smtClean="0"/>
              <a:t>DB</a:t>
            </a:r>
            <a:r>
              <a:rPr lang="ko-KR" altLang="en-US" dirty="0" smtClean="0"/>
              <a:t>로 되어있고 </a:t>
            </a:r>
            <a:r>
              <a:rPr lang="ko-KR" altLang="en-US" dirty="0" err="1" smtClean="0"/>
              <a:t>파이썬으로</a:t>
            </a:r>
            <a:r>
              <a:rPr lang="ko-KR" altLang="en-US" dirty="0" smtClean="0"/>
              <a:t> 만들어 구현해 낸다 </a:t>
            </a:r>
            <a:endParaRPr lang="en-US" altLang="ko-KR" dirty="0" smtClean="0"/>
          </a:p>
          <a:p>
            <a:r>
              <a:rPr lang="ko-KR" altLang="en-US" dirty="0" smtClean="0"/>
              <a:t>지금 현재 테마탐색서비스는 이렇게 구성되어 있으며 현 서비스로는 이런 정보들을 고객들은 제공 받는다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4132" y="2080458"/>
            <a:ext cx="10481387" cy="4459135"/>
            <a:chOff x="198172" y="2152378"/>
            <a:chExt cx="10481387" cy="445913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172" y="2152378"/>
              <a:ext cx="10481387" cy="4459135"/>
            </a:xfrm>
            <a:prstGeom prst="rect">
              <a:avLst/>
            </a:prstGeom>
          </p:spPr>
        </p:pic>
        <p:sp>
          <p:nvSpPr>
            <p:cNvPr id="2" name="타원 1"/>
            <p:cNvSpPr/>
            <p:nvPr/>
          </p:nvSpPr>
          <p:spPr>
            <a:xfrm>
              <a:off x="390418" y="2433554"/>
              <a:ext cx="359595" cy="380144"/>
            </a:xfrm>
            <a:prstGeom prst="ellipse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782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solidFill>
                  <a:srgbClr val="50646E"/>
                </a:solidFill>
              </a:rPr>
              <a:t>인공지능 </a:t>
            </a:r>
            <a:r>
              <a:rPr lang="ko-KR" altLang="en-US" sz="3600" dirty="0">
                <a:solidFill>
                  <a:srgbClr val="50646E"/>
                </a:solidFill>
              </a:rPr>
              <a:t>테마 탐색 </a:t>
            </a:r>
            <a:r>
              <a:rPr lang="en-US" altLang="ko-KR" sz="3600" dirty="0" smtClean="0">
                <a:solidFill>
                  <a:srgbClr val="50646E"/>
                </a:solidFill>
              </a:rPr>
              <a:t/>
            </a:r>
            <a:br>
              <a:rPr lang="en-US" altLang="ko-KR" sz="3600" dirty="0" smtClean="0">
                <a:solidFill>
                  <a:srgbClr val="50646E"/>
                </a:solidFill>
              </a:rPr>
            </a:br>
            <a:r>
              <a:rPr lang="ko-KR" altLang="en-US" sz="3600" dirty="0" smtClean="0">
                <a:solidFill>
                  <a:srgbClr val="50646E"/>
                </a:solidFill>
              </a:rPr>
              <a:t>서비스의 </a:t>
            </a:r>
            <a:r>
              <a:rPr lang="ko-KR" altLang="en-US" sz="3600" dirty="0">
                <a:solidFill>
                  <a:srgbClr val="50646E"/>
                </a:solidFill>
              </a:rPr>
              <a:t>문제점 </a:t>
            </a:r>
            <a:endParaRPr lang="en-US" altLang="ko-KR" sz="3600" dirty="0">
              <a:solidFill>
                <a:srgbClr val="50646E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다키 L" pitchFamily="2" charset="-127"/>
                <a:ea typeface="다키 L" pitchFamily="2" charset="-127"/>
              </a:rPr>
              <a:t>1) </a:t>
            </a:r>
            <a:r>
              <a:rPr lang="ko-KR" altLang="en-US" dirty="0">
                <a:latin typeface="다키 L" pitchFamily="2" charset="-127"/>
                <a:ea typeface="다키 L" pitchFamily="2" charset="-127"/>
              </a:rPr>
              <a:t>소제목을 입력해주세요</a:t>
            </a:r>
            <a:r>
              <a:rPr lang="en-US" altLang="ko-KR" dirty="0">
                <a:latin typeface="다키 L" pitchFamily="2" charset="-127"/>
                <a:ea typeface="다키 L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다키 L" pitchFamily="2" charset="-127"/>
                <a:ea typeface="다키 L" pitchFamily="2" charset="-127"/>
              </a:rPr>
              <a:t>2) </a:t>
            </a:r>
            <a:r>
              <a:rPr lang="ko-KR" altLang="en-US" dirty="0">
                <a:latin typeface="다키 L" pitchFamily="2" charset="-127"/>
                <a:ea typeface="다키 L" pitchFamily="2" charset="-127"/>
              </a:rPr>
              <a:t>소제목을 입력해주세요</a:t>
            </a:r>
            <a:r>
              <a:rPr lang="en-US" altLang="ko-KR" dirty="0">
                <a:latin typeface="다키 L" pitchFamily="2" charset="-127"/>
                <a:ea typeface="다키 L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다키 L" pitchFamily="2" charset="-127"/>
                <a:ea typeface="다키 L" pitchFamily="2" charset="-127"/>
              </a:rPr>
              <a:t>3) </a:t>
            </a:r>
            <a:r>
              <a:rPr lang="ko-KR" altLang="en-US" dirty="0">
                <a:latin typeface="다키 L" pitchFamily="2" charset="-127"/>
                <a:ea typeface="다키 L" pitchFamily="2" charset="-127"/>
              </a:rPr>
              <a:t>소제목을 입력해주세요</a:t>
            </a:r>
            <a:r>
              <a:rPr lang="en-US" altLang="ko-KR" dirty="0">
                <a:latin typeface="다키 L" pitchFamily="2" charset="-127"/>
                <a:ea typeface="다키 L" pitchFamily="2" charset="-127"/>
              </a:rPr>
              <a:t>.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ko-KR" sz="6000" dirty="0" smtClean="0">
                <a:solidFill>
                  <a:srgbClr val="2484C6"/>
                </a:solidFill>
                <a:latin typeface="다키 M Title" pitchFamily="2" charset="-127"/>
                <a:ea typeface="다키 M Title" pitchFamily="2" charset="-127"/>
              </a:rPr>
              <a:t>02</a:t>
            </a:r>
            <a:endParaRPr lang="ko-KR" altLang="en-US" sz="6000" dirty="0">
              <a:solidFill>
                <a:srgbClr val="2484C6"/>
              </a:solidFill>
              <a:latin typeface="다키 M Title" pitchFamily="2" charset="-127"/>
              <a:ea typeface="다키 M Titl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10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 smtClean="0"/>
              <a:t>Large Title </a:t>
            </a:r>
            <a:r>
              <a:rPr lang="ko-KR" altLang="en-US" sz="1600" dirty="0" smtClean="0"/>
              <a:t>입력</a:t>
            </a: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50646E"/>
                </a:solidFill>
              </a:rPr>
              <a:t>02.</a:t>
            </a:r>
            <a:r>
              <a:rPr lang="ko-KR" altLang="en-US" sz="2400" dirty="0">
                <a:solidFill>
                  <a:srgbClr val="50646E"/>
                </a:solidFill>
              </a:rPr>
              <a:t>인공지능 테마 탐색 서비스의 문제점 </a:t>
            </a:r>
            <a:endParaRPr lang="ko-KR" altLang="en-US" sz="2400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2"/>
            <a:ext cx="7956884" cy="507337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ko-KR" altLang="en-US" sz="1600" dirty="0" err="1" smtClean="0">
                <a:solidFill>
                  <a:srgbClr val="50646E"/>
                </a:solidFill>
              </a:rPr>
              <a:t>크롤링</a:t>
            </a:r>
            <a:r>
              <a:rPr lang="ko-KR" altLang="en-US" sz="1600" dirty="0" smtClean="0">
                <a:solidFill>
                  <a:srgbClr val="50646E"/>
                </a:solidFill>
              </a:rPr>
              <a:t> 문제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522147" y="1557960"/>
            <a:ext cx="6136796" cy="19416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47" y="3959562"/>
            <a:ext cx="4717640" cy="44773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948" y="3959562"/>
            <a:ext cx="4485615" cy="418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 smtClean="0"/>
              <a:t>Large Title </a:t>
            </a:r>
            <a:r>
              <a:rPr lang="ko-KR" altLang="en-US" sz="1600" dirty="0" smtClean="0"/>
              <a:t>입력</a:t>
            </a: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50646E"/>
                </a:solidFill>
              </a:rPr>
              <a:t>02.</a:t>
            </a:r>
            <a:r>
              <a:rPr lang="ko-KR" altLang="en-US" sz="2400" dirty="0">
                <a:solidFill>
                  <a:srgbClr val="50646E"/>
                </a:solidFill>
              </a:rPr>
              <a:t>인공지능 테마 탐색 서비스의 문제점 </a:t>
            </a:r>
            <a:endParaRPr lang="ko-KR" altLang="en-US" sz="2400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2"/>
            <a:ext cx="7956884" cy="50733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>
                <a:solidFill>
                  <a:srgbClr val="50646E"/>
                </a:solidFill>
              </a:rPr>
              <a:t>Summary</a:t>
            </a:r>
            <a:r>
              <a:rPr lang="ko-KR" altLang="en-US" sz="1600" dirty="0">
                <a:solidFill>
                  <a:srgbClr val="50646E"/>
                </a:solidFill>
              </a:rPr>
              <a:t>를 입력해주세요</a:t>
            </a:r>
            <a:r>
              <a:rPr lang="en-US" altLang="ko-KR" sz="1600" dirty="0">
                <a:solidFill>
                  <a:srgbClr val="50646E"/>
                </a:solidFill>
              </a:rPr>
              <a:t>.</a:t>
            </a:r>
          </a:p>
          <a:p>
            <a:pPr defTabSz="914400">
              <a:spcBef>
                <a:spcPct val="20000"/>
              </a:spcBef>
            </a:pPr>
            <a:r>
              <a:rPr lang="ko-KR" altLang="en-US" sz="1600" dirty="0">
                <a:solidFill>
                  <a:srgbClr val="50646E"/>
                </a:solidFill>
              </a:rPr>
              <a:t>최대 </a:t>
            </a:r>
            <a:r>
              <a:rPr lang="en-US" altLang="ko-KR" sz="1600" dirty="0">
                <a:solidFill>
                  <a:srgbClr val="50646E"/>
                </a:solidFill>
              </a:rPr>
              <a:t>2</a:t>
            </a:r>
            <a:r>
              <a:rPr lang="ko-KR" altLang="en-US" sz="1600" dirty="0">
                <a:solidFill>
                  <a:srgbClr val="50646E"/>
                </a:solidFill>
              </a:rPr>
              <a:t>줄까지 작성 가능합니다</a:t>
            </a:r>
            <a:r>
              <a:rPr lang="en-US" altLang="ko-KR" sz="1600" dirty="0">
                <a:solidFill>
                  <a:srgbClr val="50646E"/>
                </a:solidFill>
              </a:rPr>
              <a:t>.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3"/>
          </p:nvPr>
        </p:nvSpPr>
        <p:spPr>
          <a:xfrm>
            <a:off x="409918" y="1465281"/>
            <a:ext cx="10080872" cy="5499145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913" y="3806482"/>
            <a:ext cx="7908884" cy="294417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996508" y="1692380"/>
            <a:ext cx="8907693" cy="2162768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02724" y="2030305"/>
            <a:ext cx="6881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chemeClr val="accent1">
                    <a:lumMod val="50000"/>
                  </a:schemeClr>
                </a:solidFill>
              </a:rPr>
              <a:t>?</a:t>
            </a:r>
            <a:endParaRPr lang="ko-KR" altLang="en-US" sz="8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60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 smtClean="0"/>
              <a:t>Large Title </a:t>
            </a:r>
            <a:r>
              <a:rPr lang="ko-KR" altLang="en-US" sz="1600" dirty="0" smtClean="0"/>
              <a:t>입력</a:t>
            </a:r>
            <a:endParaRPr lang="ko-KR" altLang="en-US" sz="1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rgbClr val="50646E"/>
                </a:solidFill>
              </a:rPr>
              <a:t>02.</a:t>
            </a:r>
            <a:r>
              <a:rPr lang="ko-KR" altLang="en-US" sz="2400" dirty="0" smtClean="0">
                <a:solidFill>
                  <a:srgbClr val="50646E"/>
                </a:solidFill>
              </a:rPr>
              <a:t>인공지능 </a:t>
            </a:r>
            <a:r>
              <a:rPr lang="ko-KR" altLang="en-US" sz="2400" dirty="0">
                <a:solidFill>
                  <a:srgbClr val="50646E"/>
                </a:solidFill>
              </a:rPr>
              <a:t>테마 탐색 서비스의 문제점 </a:t>
            </a:r>
            <a:endParaRPr lang="ko-KR" altLang="en-US" sz="2400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2"/>
            <a:ext cx="7956884" cy="50733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>
                <a:solidFill>
                  <a:srgbClr val="50646E"/>
                </a:solidFill>
              </a:rPr>
              <a:t>Summary</a:t>
            </a:r>
            <a:r>
              <a:rPr lang="ko-KR" altLang="en-US" sz="1600" dirty="0">
                <a:solidFill>
                  <a:srgbClr val="50646E"/>
                </a:solidFill>
              </a:rPr>
              <a:t>를 입력해주세요</a:t>
            </a:r>
            <a:r>
              <a:rPr lang="en-US" altLang="ko-KR" sz="1600" dirty="0">
                <a:solidFill>
                  <a:srgbClr val="50646E"/>
                </a:solidFill>
              </a:rPr>
              <a:t>.</a:t>
            </a:r>
          </a:p>
          <a:p>
            <a:pPr defTabSz="914400">
              <a:spcBef>
                <a:spcPct val="20000"/>
              </a:spcBef>
            </a:pPr>
            <a:r>
              <a:rPr lang="ko-KR" altLang="en-US" sz="1600" dirty="0">
                <a:solidFill>
                  <a:srgbClr val="50646E"/>
                </a:solidFill>
              </a:rPr>
              <a:t>최대 </a:t>
            </a:r>
            <a:r>
              <a:rPr lang="en-US" altLang="ko-KR" sz="1600" dirty="0">
                <a:solidFill>
                  <a:srgbClr val="50646E"/>
                </a:solidFill>
              </a:rPr>
              <a:t>2</a:t>
            </a:r>
            <a:r>
              <a:rPr lang="ko-KR" altLang="en-US" sz="1600" dirty="0">
                <a:solidFill>
                  <a:srgbClr val="50646E"/>
                </a:solidFill>
              </a:rPr>
              <a:t>줄까지 작성 가능합니다</a:t>
            </a:r>
            <a:r>
              <a:rPr lang="en-US" altLang="ko-KR" sz="1600" dirty="0">
                <a:solidFill>
                  <a:srgbClr val="50646E"/>
                </a:solidFill>
              </a:rPr>
              <a:t>.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3"/>
          </p:nvPr>
        </p:nvSpPr>
        <p:spPr>
          <a:xfrm>
            <a:off x="306388" y="1465280"/>
            <a:ext cx="10080872" cy="5499145"/>
          </a:xfrm>
        </p:spPr>
        <p:txBody>
          <a:bodyPr/>
          <a:lstStyle/>
          <a:p>
            <a:r>
              <a:rPr lang="ko-KR" altLang="en-US" dirty="0" smtClean="0"/>
              <a:t>현 </a:t>
            </a:r>
            <a:r>
              <a:rPr lang="ko-KR" altLang="en-US" dirty="0" err="1" smtClean="0"/>
              <a:t>테마탐색</a:t>
            </a:r>
            <a:r>
              <a:rPr lang="ko-KR" altLang="en-US" dirty="0" smtClean="0"/>
              <a:t> 서비스는 이렇게 되어있는데 이러한 방법으론 고객들의 </a:t>
            </a:r>
            <a:r>
              <a:rPr lang="ko-KR" altLang="en-US" dirty="0" err="1" smtClean="0"/>
              <a:t>정보니즈를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충족시켜주지못한다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고객이탈을</a:t>
            </a:r>
            <a:r>
              <a:rPr lang="ko-KR" altLang="en-US" dirty="0" smtClean="0"/>
              <a:t> 막고 서비스향상을 위해  우리는 이러한 온라인서비스를  보안해  고객의 </a:t>
            </a:r>
            <a:r>
              <a:rPr lang="ko-KR" altLang="en-US" dirty="0" err="1" smtClean="0"/>
              <a:t>니즈를</a:t>
            </a:r>
            <a:r>
              <a:rPr lang="ko-KR" altLang="en-US" dirty="0" smtClean="0"/>
              <a:t> 충족시켜 주어야한다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현재 </a:t>
            </a:r>
            <a:r>
              <a:rPr lang="ko-KR" altLang="en-US" dirty="0" err="1" smtClean="0"/>
              <a:t>키움증권의</a:t>
            </a:r>
            <a:r>
              <a:rPr lang="ko-KR" altLang="en-US" dirty="0" smtClean="0"/>
              <a:t> 테마탐색서비스의 보완해야 할 점은 </a:t>
            </a:r>
            <a:r>
              <a:rPr lang="ko-KR" altLang="en-US" dirty="0" err="1" smtClean="0"/>
              <a:t>이러한이러한</a:t>
            </a:r>
            <a:r>
              <a:rPr lang="ko-KR" altLang="en-US" dirty="0" smtClean="0"/>
              <a:t> 것이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이러한 문제점은 고객에게 어떤 불편함을 줄 </a:t>
            </a:r>
            <a:r>
              <a:rPr lang="ko-KR" altLang="en-US" dirty="0" err="1" smtClean="0"/>
              <a:t>수있고</a:t>
            </a:r>
            <a:r>
              <a:rPr lang="ko-KR" altLang="en-US" dirty="0"/>
              <a:t> </a:t>
            </a:r>
            <a:r>
              <a:rPr lang="ko-KR" altLang="en-US" dirty="0" smtClean="0"/>
              <a:t>이러한 문제점은 테마탐색서비스의 </a:t>
            </a:r>
            <a:r>
              <a:rPr lang="ko-KR" altLang="en-US" dirty="0" err="1" smtClean="0"/>
              <a:t>사용울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어렵게해</a:t>
            </a:r>
            <a:r>
              <a:rPr lang="ko-KR" altLang="en-US" dirty="0" smtClean="0"/>
              <a:t> 불편을 느끼게 한다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95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다우색상">
      <a:dk1>
        <a:sysClr val="windowText" lastClr="000000"/>
      </a:dk1>
      <a:lt1>
        <a:srgbClr val="FFFFFF"/>
      </a:lt1>
      <a:dk2>
        <a:srgbClr val="323C46"/>
      </a:dk2>
      <a:lt2>
        <a:srgbClr val="FFFFFF"/>
      </a:lt2>
      <a:accent1>
        <a:srgbClr val="2482C8"/>
      </a:accent1>
      <a:accent2>
        <a:srgbClr val="005AAA"/>
      </a:accent2>
      <a:accent3>
        <a:srgbClr val="68AEE0"/>
      </a:accent3>
      <a:accent4>
        <a:srgbClr val="50646E"/>
      </a:accent4>
      <a:accent5>
        <a:srgbClr val="8C9398"/>
      </a:accent5>
      <a:accent6>
        <a:srgbClr val="B4BCBE"/>
      </a:accent6>
      <a:hlink>
        <a:srgbClr val="005AAA"/>
      </a:hlink>
      <a:folHlink>
        <a:srgbClr val="8C9398"/>
      </a:folHlink>
    </a:clrScheme>
    <a:fontScheme name="다우글꼴">
      <a:majorFont>
        <a:latin typeface="다키 M Title"/>
        <a:ea typeface="다키 L"/>
        <a:cs typeface=""/>
      </a:majorFont>
      <a:minorFont>
        <a:latin typeface="다키 M"/>
        <a:ea typeface="다키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969</TotalTime>
  <Words>607</Words>
  <Application>Microsoft Office PowerPoint</Application>
  <PresentationFormat>사용자 지정</PresentationFormat>
  <Paragraphs>123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다키 B</vt:lpstr>
      <vt:lpstr>다키 L</vt:lpstr>
      <vt:lpstr>다키 M</vt:lpstr>
      <vt:lpstr>다키 M Title</vt:lpstr>
      <vt:lpstr>맑은 고딕</vt:lpstr>
      <vt:lpstr>Arial</vt:lpstr>
      <vt:lpstr>Calibri</vt:lpstr>
      <vt:lpstr>Calibri Light</vt:lpstr>
      <vt:lpstr>Office 테마</vt:lpstr>
      <vt:lpstr>디자인 사용자 지정</vt:lpstr>
      <vt:lpstr>PowerPoint 프레젠테이션</vt:lpstr>
      <vt:lpstr>Table of Contents</vt:lpstr>
      <vt:lpstr>인공지능 테마 탐색  서비스의 구성 </vt:lpstr>
      <vt:lpstr>PowerPoint 프레젠테이션</vt:lpstr>
      <vt:lpstr>PowerPoint 프레젠테이션</vt:lpstr>
      <vt:lpstr>인공지능 테마 탐색  서비스의 문제점 </vt:lpstr>
      <vt:lpstr>PowerPoint 프레젠테이션</vt:lpstr>
      <vt:lpstr>PowerPoint 프레젠테이션</vt:lpstr>
      <vt:lpstr>PowerPoint 프레젠테이션</vt:lpstr>
      <vt:lpstr>인공지능 테마 탐색  서비스 개선안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인공지능 테마 탐색  서비스 개선으로 인한  기대효과 </vt:lpstr>
      <vt:lpstr>PowerPoint 프레젠테이션</vt:lpstr>
      <vt:lpstr>향후 나아갈 목표    </vt:lpstr>
      <vt:lpstr>PowerPoint 프레젠테이션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daou</cp:lastModifiedBy>
  <cp:revision>143</cp:revision>
  <dcterms:created xsi:type="dcterms:W3CDTF">2018-09-10T06:50:11Z</dcterms:created>
  <dcterms:modified xsi:type="dcterms:W3CDTF">2019-06-17T05:32:32Z</dcterms:modified>
</cp:coreProperties>
</file>