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1" r:id="rId2"/>
    <p:sldId id="256" r:id="rId3"/>
    <p:sldId id="259" r:id="rId4"/>
    <p:sldId id="258" r:id="rId5"/>
    <p:sldId id="261" r:id="rId6"/>
    <p:sldId id="282" r:id="rId7"/>
    <p:sldId id="283" r:id="rId8"/>
    <p:sldId id="284" r:id="rId9"/>
    <p:sldId id="262" r:id="rId10"/>
    <p:sldId id="272" r:id="rId11"/>
    <p:sldId id="273" r:id="rId12"/>
    <p:sldId id="274" r:id="rId13"/>
    <p:sldId id="275" r:id="rId14"/>
    <p:sldId id="276" r:id="rId15"/>
    <p:sldId id="288" r:id="rId16"/>
    <p:sldId id="286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7" r:id="rId26"/>
    <p:sldId id="285" r:id="rId27"/>
    <p:sldId id="287" r:id="rId28"/>
    <p:sldId id="289" r:id="rId29"/>
    <p:sldId id="280" r:id="rId30"/>
    <p:sldId id="281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E0DD3A-0717-4511-A532-EFB2D30B4D7D}" v="1215" dt="2022-03-10T13:28:43.565"/>
    <p1510:client id="{7D2F48FD-541C-4D89-B34C-E89A3CBBB238}" v="799" dt="2022-03-10T14:29:54.309"/>
    <p1510:client id="{F68EFB22-F58A-4D4C-8827-3D43BB9D5D64}" v="2823" dt="2022-03-10T15:16:52.4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76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4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7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5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00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49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95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35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80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30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26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48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m-seo-hyun/datathon/blob/main/EDA%2Cvisualization/netfix_strategy.ipynb" TargetMode="External"/><Relationship Id="rId2" Type="http://schemas.openxmlformats.org/officeDocument/2006/relationships/hyperlink" Target="https://github.com/kim-seo-hyun/datathon/blob/main/main_df_basic.ipynb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033B8BF2-718E-4FCF-924D-6D1C26F4BD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43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15C55A-378D-43F8-9AC3-3C797F6CD48D}"/>
              </a:ext>
            </a:extLst>
          </p:cNvPr>
          <p:cNvSpPr txBox="1"/>
          <p:nvPr/>
        </p:nvSpPr>
        <p:spPr>
          <a:xfrm>
            <a:off x="960582" y="6167582"/>
            <a:ext cx="1080192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3200" b="1" dirty="0">
                <a:latin typeface="Aharoni"/>
                <a:ea typeface="맑은 고딕"/>
                <a:cs typeface="Aharoni"/>
              </a:rPr>
              <a:t>Aiffel YJ2th Datathon </a:t>
            </a:r>
            <a:r>
              <a:rPr lang="en-US" altLang="ko-KR" sz="3200" b="1" dirty="0">
                <a:latin typeface="Aharoni"/>
                <a:ea typeface="맑은 고딕"/>
                <a:cs typeface="Aharoni"/>
              </a:rPr>
              <a:t>Netflix</a:t>
            </a:r>
            <a:r>
              <a:rPr lang="ko-KR" sz="3200" b="1" dirty="0">
                <a:latin typeface="Aharoni"/>
                <a:ea typeface="맑은 고딕"/>
                <a:cs typeface="Aharoni"/>
              </a:rPr>
              <a:t> 1조 </a:t>
            </a:r>
            <a:r>
              <a:rPr lang="ko-KR" sz="3200" dirty="0">
                <a:latin typeface="Aharoni"/>
                <a:ea typeface="맑은 고딕"/>
                <a:cs typeface="Aharoni"/>
              </a:rPr>
              <a:t>❤</a:t>
            </a:r>
            <a:r>
              <a:rPr lang="ko-KR" sz="3200" dirty="0" err="1">
                <a:latin typeface="Aharoni"/>
                <a:ea typeface="맑은 고딕"/>
                <a:cs typeface="Aharoni"/>
              </a:rPr>
              <a:t>weddingpeach</a:t>
            </a:r>
            <a:r>
              <a:rPr lang="ko-KR" sz="3200" dirty="0">
                <a:latin typeface="Aharoni"/>
                <a:ea typeface="맑은 고딕"/>
                <a:cs typeface="Aharoni"/>
              </a:rPr>
              <a:t>❤</a:t>
            </a:r>
          </a:p>
        </p:txBody>
      </p:sp>
    </p:spTree>
    <p:extLst>
      <p:ext uri="{BB962C8B-B14F-4D97-AF65-F5344CB8AC3E}">
        <p14:creationId xmlns:p14="http://schemas.microsoft.com/office/powerpoint/2010/main" val="968617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>
            <a:extLst>
              <a:ext uri="{FF2B5EF4-FFF2-40B4-BE49-F238E27FC236}">
                <a16:creationId xmlns:a16="http://schemas.microsoft.com/office/drawing/2014/main" id="{97B7FFC5-6270-4B9B-B401-0D55972448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99" r="-1" b="16883"/>
          <a:stretch/>
        </p:blipFill>
        <p:spPr>
          <a:xfrm>
            <a:off x="20" y="-230899"/>
            <a:ext cx="12188932" cy="6857990"/>
          </a:xfrm>
          <a:prstGeom prst="rect">
            <a:avLst/>
          </a:prstGeom>
        </p:spPr>
      </p:pic>
      <p:sp>
        <p:nvSpPr>
          <p:cNvPr id="13" name="Freeform: Shape 8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57B619-8976-4BE5-ADC7-F58884550E6B}"/>
              </a:ext>
            </a:extLst>
          </p:cNvPr>
          <p:cNvSpPr txBox="1"/>
          <p:nvPr/>
        </p:nvSpPr>
        <p:spPr>
          <a:xfrm>
            <a:off x="883609" y="4672194"/>
            <a:ext cx="9565028" cy="124924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2400" err="1">
                <a:ea typeface="맑은 고딕"/>
              </a:rPr>
              <a:t>넷플릭스</a:t>
            </a:r>
            <a:r>
              <a:rPr lang="en-US" altLang="ko-KR" sz="2400">
                <a:ea typeface="맑은 고딕"/>
              </a:rPr>
              <a:t> </a:t>
            </a:r>
            <a:r>
              <a:rPr lang="ko-KR" altLang="en-US" sz="2400">
                <a:ea typeface="맑은 고딕"/>
              </a:rPr>
              <a:t>오리지널 콘텐츠 추가에 대한 변화 분석</a:t>
            </a:r>
            <a:r>
              <a:rPr lang="en-US" altLang="ko-KR" sz="2400">
                <a:ea typeface="맑은 고딕"/>
              </a:rPr>
              <a:t>(1)</a:t>
            </a:r>
            <a:endParaRPr lang="ko-KR" altLang="en-US" sz="2400">
              <a:ea typeface="맑은 고딕"/>
              <a:cs typeface="Calibri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2400">
                <a:ea typeface="맑은 고딕"/>
              </a:rPr>
              <a:t>가설</a:t>
            </a:r>
            <a:r>
              <a:rPr lang="en-US" altLang="ko-KR" sz="2400">
                <a:ea typeface="맑은 고딕"/>
              </a:rPr>
              <a:t>1) </a:t>
            </a:r>
            <a:r>
              <a:rPr lang="ko-KR" altLang="en-US" sz="2400">
                <a:ea typeface="맑은 고딕"/>
              </a:rPr>
              <a:t>새로운 </a:t>
            </a:r>
            <a:r>
              <a:rPr lang="en-US" altLang="ko-KR" sz="2400">
                <a:ea typeface="맑은 고딕"/>
              </a:rPr>
              <a:t>OTT </a:t>
            </a:r>
            <a:r>
              <a:rPr lang="ko-KR" altLang="en-US" sz="2400">
                <a:ea typeface="맑은 고딕"/>
              </a:rPr>
              <a:t>서비스가 증가함에 따라 구독자 수를 잡기 위해 오리지널 콘텐츠보다 오리지널 콘텐츠가 아닌 콘텐츠를 더 증가시켰다</a:t>
            </a:r>
            <a:r>
              <a:rPr lang="en-US" altLang="ko-KR" sz="2400">
                <a:ea typeface="맑은 고딕"/>
              </a:rPr>
              <a:t>.</a:t>
            </a:r>
            <a:endParaRPr lang="en-US" altLang="ko-KR" sz="2400">
              <a:ea typeface="맑은 고딕"/>
              <a:cs typeface="Calibri" panose="020F0502020204030204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9742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CB72C9-9F7E-41A0-AB6D-7E98632C2E30}"/>
              </a:ext>
            </a:extLst>
          </p:cNvPr>
          <p:cNvSpPr txBox="1"/>
          <p:nvPr/>
        </p:nvSpPr>
        <p:spPr>
          <a:xfrm>
            <a:off x="2103583" y="4909127"/>
            <a:ext cx="9139380" cy="1661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2800">
                <a:latin typeface="Malgun Gothic"/>
                <a:ea typeface="Malgun Gothic"/>
                <a:cs typeface="+mn-lt"/>
              </a:rPr>
              <a:t>오리지널 콘텐츠의 증감 추이</a:t>
            </a:r>
          </a:p>
          <a:p>
            <a:endParaRPr lang="ko-KR" altLang="en-US" sz="2800">
              <a:latin typeface="Malgun Gothic"/>
              <a:ea typeface="Malgun Gothic"/>
              <a:cs typeface="Calibri"/>
            </a:endParaRPr>
          </a:p>
          <a:p>
            <a:r>
              <a:rPr lang="en-US" altLang="ko-KR" sz="2800">
                <a:latin typeface="Malgun Gothic"/>
                <a:ea typeface="맑은 고딕"/>
                <a:cs typeface="Calibri"/>
              </a:rPr>
              <a:t>(</a:t>
            </a:r>
            <a:r>
              <a:rPr lang="ko-KR" sz="2800">
                <a:latin typeface="Malgun Gothic"/>
                <a:ea typeface="Malgun Gothic"/>
                <a:cs typeface="Calibri"/>
              </a:rPr>
              <a:t>단, </a:t>
            </a:r>
            <a:r>
              <a:rPr lang="ko-KR" sz="2800">
                <a:latin typeface="Malgun Gothic"/>
                <a:ea typeface="Malgun Gothic"/>
                <a:cs typeface="+mn-lt"/>
              </a:rPr>
              <a:t>2021년도 작품은 데이터셋에 다 반영되지 않았다</a:t>
            </a:r>
            <a:r>
              <a:rPr lang="en-US" altLang="ko-KR" sz="2800">
                <a:latin typeface="Malgun Gothic"/>
                <a:ea typeface="+mn-lt"/>
                <a:cs typeface="+mn-lt"/>
              </a:rPr>
              <a:t>)</a:t>
            </a:r>
            <a:endParaRPr lang="ko-KR" sz="2800">
              <a:latin typeface="Malgun Gothic"/>
              <a:ea typeface="맑은 고딕"/>
              <a:cs typeface="Calibri"/>
            </a:endParaRPr>
          </a:p>
          <a:p>
            <a:endParaRPr lang="ko-KR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C19515-CBE5-41A5-9D81-2EBDF001A889}"/>
              </a:ext>
            </a:extLst>
          </p:cNvPr>
          <p:cNvSpPr txBox="1"/>
          <p:nvPr/>
        </p:nvSpPr>
        <p:spPr>
          <a:xfrm>
            <a:off x="4724400" y="3200400"/>
            <a:ext cx="3597563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200" b="1" dirty="0" err="1">
                <a:ea typeface="맑은 고딕"/>
              </a:rPr>
              <a:t>jaekyung_eda</a:t>
            </a:r>
            <a:r>
              <a:rPr lang="ko-KR" sz="3200" b="1" dirty="0">
                <a:ea typeface="맑은 고딕"/>
              </a:rPr>
              <a:t>.</a:t>
            </a:r>
            <a:r>
              <a:rPr lang="en-US" altLang="ko-KR" sz="3200" b="1" dirty="0" err="1">
                <a:ea typeface="맑은 고딕"/>
              </a:rPr>
              <a:t>ipynb</a:t>
            </a:r>
            <a:endParaRPr lang="ko-KR" altLang="en-US" sz="3200" dirty="0" err="1">
              <a:ea typeface="맑은 고딕"/>
            </a:endParaRPr>
          </a:p>
          <a:p>
            <a:r>
              <a:rPr lang="ko-KR" sz="3200" dirty="0">
                <a:ea typeface="맑은 고딕"/>
                <a:cs typeface="Calibri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3057366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CA9305-5D60-40BE-8A36-32F47AE6B7B6}"/>
              </a:ext>
            </a:extLst>
          </p:cNvPr>
          <p:cNvSpPr txBox="1"/>
          <p:nvPr/>
        </p:nvSpPr>
        <p:spPr>
          <a:xfrm>
            <a:off x="3119582" y="5775036"/>
            <a:ext cx="671483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2800" i="1">
                <a:latin typeface="Consolas"/>
                <a:ea typeface="맑은 고딕"/>
              </a:rPr>
              <a:t>오리지널이 아닌 콘텐츠 수 증감 추이</a:t>
            </a:r>
            <a:endParaRPr lang="ko-KR" sz="280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79836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56C155-74C6-404F-8E52-90D99BD2323B}"/>
              </a:ext>
            </a:extLst>
          </p:cNvPr>
          <p:cNvSpPr txBox="1"/>
          <p:nvPr/>
        </p:nvSpPr>
        <p:spPr>
          <a:xfrm>
            <a:off x="2242128" y="4528127"/>
            <a:ext cx="791556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i="1">
                <a:latin typeface="Consolas"/>
              </a:rPr>
              <a:t>증감률 비교</a:t>
            </a:r>
            <a:endParaRPr lang="ko-KR">
              <a:latin typeface="Calibri" panose="020F0502020204030204"/>
              <a:cs typeface="Calibri" panose="020F0502020204030204"/>
            </a:endParaRPr>
          </a:p>
          <a:p>
            <a:endParaRPr lang="ko-KR" i="1">
              <a:latin typeface="Consolas"/>
              <a:ea typeface="맑은 고딕"/>
            </a:endParaRPr>
          </a:p>
          <a:p>
            <a:r>
              <a:rPr lang="ko-KR" altLang="en-US" i="1">
                <a:latin typeface="Consolas"/>
                <a:ea typeface="맑은 고딕"/>
              </a:rPr>
              <a:t>컨텐츠 비교를 할 수 없을 정도의 데이터셋이라 큰 결과는 찾지 못했지만 그럼에도 오리지널이 아닌 컨텐츠가 확실히 많음을 알 수 있다.</a:t>
            </a:r>
          </a:p>
          <a:p>
            <a:r>
              <a:rPr lang="ko-KR" altLang="en-US" i="1">
                <a:latin typeface="Consolas"/>
                <a:ea typeface="맑은 고딕"/>
              </a:rPr>
              <a:t>컨텐츠의 </a:t>
            </a:r>
            <a:r>
              <a:rPr lang="ko-KR" altLang="en-US" i="1" err="1">
                <a:latin typeface="Consolas"/>
                <a:ea typeface="맑은 고딕"/>
              </a:rPr>
              <a:t>리뷰수</a:t>
            </a:r>
            <a:r>
              <a:rPr lang="ko-KR" altLang="en-US" i="1">
                <a:latin typeface="Consolas"/>
                <a:ea typeface="맑은 고딕"/>
              </a:rPr>
              <a:t>, 인기 등등 다른 정성적 부분을 함께 비교하지 </a:t>
            </a:r>
            <a:r>
              <a:rPr lang="ko-KR" altLang="en-US" i="1" err="1">
                <a:latin typeface="Consolas"/>
                <a:ea typeface="맑은 고딕"/>
              </a:rPr>
              <a:t>못한게</a:t>
            </a:r>
            <a:r>
              <a:rPr lang="ko-KR" altLang="en-US" i="1">
                <a:latin typeface="Consolas"/>
                <a:ea typeface="맑은 고딕"/>
              </a:rPr>
              <a:t> 아쉬운 부분</a:t>
            </a:r>
          </a:p>
        </p:txBody>
      </p:sp>
    </p:spTree>
    <p:extLst>
      <p:ext uri="{BB962C8B-B14F-4D97-AF65-F5344CB8AC3E}">
        <p14:creationId xmlns:p14="http://schemas.microsoft.com/office/powerpoint/2010/main" val="1038707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49D5BA-37BA-429D-ADEE-9DDBC4EE178E}"/>
              </a:ext>
            </a:extLst>
          </p:cNvPr>
          <p:cNvSpPr txBox="1"/>
          <p:nvPr/>
        </p:nvSpPr>
        <p:spPr>
          <a:xfrm>
            <a:off x="2265219" y="5082310"/>
            <a:ext cx="758074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2000">
                <a:ea typeface="맑은 고딕"/>
              </a:rPr>
              <a:t>오리지널 콘텐츠와 국가 상관관계</a:t>
            </a:r>
            <a:endParaRPr lang="ko-KR" sz="2000">
              <a:ea typeface="맑은 고딕"/>
              <a:cs typeface="Calibri"/>
            </a:endParaRPr>
          </a:p>
          <a:p>
            <a:r>
              <a:rPr lang="ko-KR" sz="2000">
                <a:ea typeface="맑은 고딕"/>
                <a:cs typeface="Calibri"/>
              </a:rPr>
              <a:t>가설2) 새로운 국가의 구독자수를 증가시키기 위해 다양한 국가의 오리지널 콘텐츠를 제작하였다.</a:t>
            </a:r>
            <a:endParaRPr lang="ko-KR" sz="2000"/>
          </a:p>
        </p:txBody>
      </p:sp>
    </p:spTree>
    <p:extLst>
      <p:ext uri="{BB962C8B-B14F-4D97-AF65-F5344CB8AC3E}">
        <p14:creationId xmlns:p14="http://schemas.microsoft.com/office/powerpoint/2010/main" val="4165377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3E2AFEFD-F5FE-43BF-B23D-E32E79F9D4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20" b="784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1193A1-C499-4DB0-9128-D7606CB1304B}"/>
              </a:ext>
            </a:extLst>
          </p:cNvPr>
          <p:cNvSpPr txBox="1"/>
          <p:nvPr/>
        </p:nvSpPr>
        <p:spPr>
          <a:xfrm>
            <a:off x="9053945" y="695036"/>
            <a:ext cx="27432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ea typeface="맑은 고딕"/>
              </a:rPr>
              <a:t>데이터 시각화 해봤더니 의미는 없는데 그래도 발표는 꼭 </a:t>
            </a:r>
            <a:r>
              <a:rPr lang="ko-KR" altLang="en-US" b="1" dirty="0" err="1">
                <a:ea typeface="맑은 고딕"/>
              </a:rPr>
              <a:t>해야할</a:t>
            </a:r>
            <a:r>
              <a:rPr lang="ko-KR" altLang="en-US" b="1" dirty="0">
                <a:ea typeface="맑은 고딕"/>
              </a:rPr>
              <a:t> 부분에 이거 써주세요 </a:t>
            </a:r>
          </a:p>
          <a:p>
            <a:r>
              <a:rPr lang="ko-KR" altLang="en-US" b="1" dirty="0">
                <a:ea typeface="맑은 고딕"/>
                <a:cs typeface="Calibri"/>
              </a:rPr>
              <a:t>악당한테 빔 맞음 </a:t>
            </a:r>
            <a:r>
              <a:rPr lang="ko-KR" altLang="en-US" b="1" dirty="0" err="1">
                <a:ea typeface="맑은 고딕"/>
                <a:cs typeface="Calibri"/>
              </a:rPr>
              <a:t>ㅠ</a:t>
            </a:r>
          </a:p>
        </p:txBody>
      </p:sp>
    </p:spTree>
    <p:extLst>
      <p:ext uri="{BB962C8B-B14F-4D97-AF65-F5344CB8AC3E}">
        <p14:creationId xmlns:p14="http://schemas.microsoft.com/office/powerpoint/2010/main" val="418503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8848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텍스트, 스크린샷, 모니터이(가) 표시된 사진&#10;&#10;자동 생성된 설명">
            <a:extLst>
              <a:ext uri="{FF2B5EF4-FFF2-40B4-BE49-F238E27FC236}">
                <a16:creationId xmlns:a16="http://schemas.microsoft.com/office/drawing/2014/main" id="{DFE39A29-80F0-4A26-A7FB-F4CA2EFD0F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245" b="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F0441D-368F-432D-9E41-18D553AE75FC}"/>
              </a:ext>
            </a:extLst>
          </p:cNvPr>
          <p:cNvSpPr txBox="1"/>
          <p:nvPr/>
        </p:nvSpPr>
        <p:spPr>
          <a:xfrm>
            <a:off x="618063" y="4856921"/>
            <a:ext cx="9565028" cy="124924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&lt;3&gt;</a:t>
            </a:r>
            <a:r>
              <a:rPr lang="en-US" altLang="ko-KR" sz="2800">
                <a:ea typeface="맑은 고딕"/>
              </a:rPr>
              <a:t> </a:t>
            </a:r>
            <a:r>
              <a:rPr lang="ko-KR" altLang="en-US" sz="2800">
                <a:ea typeface="맑은 고딕"/>
              </a:rPr>
              <a:t>대륙간 구독자수와 수익 간의 상관관계 분석을 통한 </a:t>
            </a:r>
            <a:r>
              <a:rPr lang="ko-KR" altLang="en-US" sz="2800" err="1">
                <a:ea typeface="맑은 고딕"/>
              </a:rPr>
              <a:t>넷플릭스의</a:t>
            </a:r>
            <a:r>
              <a:rPr lang="en-US" altLang="ko-KR" sz="2800">
                <a:ea typeface="맑은 고딕"/>
              </a:rPr>
              <a:t> </a:t>
            </a:r>
            <a:r>
              <a:rPr lang="ko-KR" altLang="en-US" sz="2800">
                <a:ea typeface="맑은 고딕"/>
              </a:rPr>
              <a:t>시장 파악 및 발전 가능성 시장 전략 발표</a:t>
            </a:r>
            <a:endParaRPr lang="en-US" altLang="ko-KR" sz="2800">
              <a:ea typeface="맑은 고딕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10066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30BBBC-2F40-40ED-BA3E-3275577E2A59}"/>
              </a:ext>
            </a:extLst>
          </p:cNvPr>
          <p:cNvSpPr txBox="1"/>
          <p:nvPr/>
        </p:nvSpPr>
        <p:spPr>
          <a:xfrm>
            <a:off x="3258128" y="5544127"/>
            <a:ext cx="620683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3200">
                <a:latin typeface="Consolas"/>
                <a:ea typeface="맑은 고딕"/>
              </a:rPr>
              <a:t>'</a:t>
            </a:r>
            <a:r>
              <a:rPr lang="ko-KR" sz="3200" err="1">
                <a:latin typeface="Consolas"/>
                <a:ea typeface="맑은 고딕"/>
              </a:rPr>
              <a:t>the</a:t>
            </a:r>
            <a:r>
              <a:rPr lang="ko-KR" sz="3200">
                <a:latin typeface="Consolas"/>
                <a:ea typeface="맑은 고딕"/>
              </a:rPr>
              <a:t> </a:t>
            </a:r>
            <a:r>
              <a:rPr lang="ko-KR" sz="3200" err="1">
                <a:latin typeface="Consolas"/>
                <a:ea typeface="맑은 고딕"/>
              </a:rPr>
              <a:t>Number</a:t>
            </a:r>
            <a:r>
              <a:rPr lang="ko-KR" sz="3200">
                <a:latin typeface="Consolas"/>
                <a:ea typeface="맑은 고딕"/>
              </a:rPr>
              <a:t> of </a:t>
            </a:r>
            <a:r>
              <a:rPr lang="ko-KR" sz="3200" err="1">
                <a:latin typeface="Consolas"/>
                <a:ea typeface="맑은 고딕"/>
              </a:rPr>
              <a:t>Contents</a:t>
            </a:r>
            <a:r>
              <a:rPr lang="ko-KR" sz="3200">
                <a:latin typeface="Consolas"/>
                <a:ea typeface="맑은 고딕"/>
              </a:rPr>
              <a:t>'</a:t>
            </a:r>
            <a:endParaRPr lang="ko-KR" sz="320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06163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49B5D2-7A58-41DF-A401-28C9187CE449}"/>
              </a:ext>
            </a:extLst>
          </p:cNvPr>
          <p:cNvSpPr txBox="1"/>
          <p:nvPr/>
        </p:nvSpPr>
        <p:spPr>
          <a:xfrm>
            <a:off x="2957946" y="5798127"/>
            <a:ext cx="725747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>
                <a:ea typeface="맑은 고딕"/>
              </a:rPr>
              <a:t>국가별 시간에 따른 컨텐츠 수의 변화 추이</a:t>
            </a:r>
            <a:endParaRPr lang="ko-KR" altLang="en-US" sz="2800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1383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그림 2" descr="실내, 장난감, 인형, 장식이(가) 표시된 사진&#10;&#10;자동 생성된 설명">
            <a:extLst>
              <a:ext uri="{FF2B5EF4-FFF2-40B4-BE49-F238E27FC236}">
                <a16:creationId xmlns:a16="http://schemas.microsoft.com/office/drawing/2014/main" id="{FE5E382C-4533-490D-B97D-9744519A7F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45" b="2390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6173D5-90B4-4AC6-8B4A-83AEBB395003}"/>
              </a:ext>
            </a:extLst>
          </p:cNvPr>
          <p:cNvSpPr txBox="1"/>
          <p:nvPr/>
        </p:nvSpPr>
        <p:spPr>
          <a:xfrm>
            <a:off x="591127" y="2392218"/>
            <a:ext cx="542174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Aharoni"/>
                <a:ea typeface="맑은 고딕"/>
                <a:cs typeface="Calibri"/>
              </a:rPr>
              <a:t>NetflixOriginals</a:t>
            </a:r>
            <a:r>
              <a:rPr lang="en-US" altLang="ko-KR" sz="4400">
                <a:solidFill>
                  <a:schemeClr val="bg1"/>
                </a:solidFill>
                <a:latin typeface="Aharoni"/>
                <a:ea typeface="맑은 고딕"/>
                <a:cs typeface="Calibri"/>
              </a:rPr>
              <a:t>.csv</a:t>
            </a:r>
            <a:endParaRPr lang="ko-KR" altLang="en-US" sz="4400">
              <a:solidFill>
                <a:schemeClr val="bg1"/>
              </a:solidFill>
              <a:latin typeface="Aharoni"/>
              <a:ea typeface="맑은 고딕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1D5497-BEAA-4C59-BC18-A038F587732B}"/>
              </a:ext>
            </a:extLst>
          </p:cNvPr>
          <p:cNvSpPr txBox="1"/>
          <p:nvPr/>
        </p:nvSpPr>
        <p:spPr>
          <a:xfrm>
            <a:off x="676275" y="1715366"/>
            <a:ext cx="5202381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4400">
                <a:solidFill>
                  <a:srgbClr val="FFFFFF"/>
                </a:solidFill>
                <a:latin typeface="Aharoni"/>
                <a:ea typeface="맑은 고딕"/>
                <a:cs typeface="Calibri"/>
              </a:rPr>
              <a:t>Netflix_titles.csv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89D33F-7137-4A6B-94BD-CF7F535B96A8}"/>
              </a:ext>
            </a:extLst>
          </p:cNvPr>
          <p:cNvSpPr txBox="1"/>
          <p:nvPr/>
        </p:nvSpPr>
        <p:spPr>
          <a:xfrm>
            <a:off x="588241" y="3012787"/>
            <a:ext cx="7419108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sz="3600">
                <a:solidFill>
                  <a:schemeClr val="bg1"/>
                </a:solidFill>
                <a:latin typeface="Aharoni"/>
                <a:ea typeface="+mn-lt"/>
                <a:cs typeface="+mn-lt"/>
              </a:rPr>
              <a:t>NetflixsRevenue2018toQ2_2020.csv</a:t>
            </a:r>
          </a:p>
          <a:p>
            <a:r>
              <a:rPr lang="en-US" altLang="ko-KR" sz="3600">
                <a:solidFill>
                  <a:schemeClr val="bg1"/>
                </a:solidFill>
                <a:latin typeface="Aharoni"/>
                <a:ea typeface="+mn-lt"/>
                <a:cs typeface="+mn-lt"/>
              </a:rPr>
              <a:t>NetflixSubscribersbyCountryfrom2018toQ2_2020.csv</a:t>
            </a:r>
            <a:endParaRPr lang="ko-KR">
              <a:solidFill>
                <a:schemeClr val="bg1"/>
              </a:solidFill>
              <a:latin typeface="Aharoni"/>
            </a:endParaRPr>
          </a:p>
          <a:p>
            <a:endParaRPr lang="ko-KR" alt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85DA77-68B7-42C1-88C8-53DA37AE0795}"/>
              </a:ext>
            </a:extLst>
          </p:cNvPr>
          <p:cNvSpPr txBox="1"/>
          <p:nvPr/>
        </p:nvSpPr>
        <p:spPr>
          <a:xfrm>
            <a:off x="2068946" y="5394037"/>
            <a:ext cx="863138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2800">
                <a:latin typeface="Consolas"/>
                <a:ea typeface="맑은 고딕"/>
              </a:rPr>
              <a:t>'2018~2020: </a:t>
            </a:r>
            <a:r>
              <a:rPr lang="ko-KR" sz="2800" err="1">
                <a:latin typeface="Consolas"/>
                <a:ea typeface="맑은 고딕"/>
              </a:rPr>
              <a:t>Changes</a:t>
            </a:r>
            <a:r>
              <a:rPr lang="ko-KR" sz="2800">
                <a:latin typeface="Consolas"/>
                <a:ea typeface="맑은 고딕"/>
              </a:rPr>
              <a:t> </a:t>
            </a:r>
            <a:r>
              <a:rPr lang="ko-KR" sz="2800" err="1">
                <a:latin typeface="Consolas"/>
                <a:ea typeface="맑은 고딕"/>
              </a:rPr>
              <a:t>in</a:t>
            </a:r>
            <a:r>
              <a:rPr lang="ko-KR" sz="2800">
                <a:latin typeface="Consolas"/>
                <a:ea typeface="맑은 고딕"/>
              </a:rPr>
              <a:t> </a:t>
            </a:r>
            <a:r>
              <a:rPr lang="ko-KR" sz="2800" err="1">
                <a:latin typeface="Consolas"/>
                <a:ea typeface="맑은 고딕"/>
              </a:rPr>
              <a:t>the</a:t>
            </a:r>
            <a:r>
              <a:rPr lang="ko-KR" sz="2800">
                <a:latin typeface="Consolas"/>
                <a:ea typeface="맑은 고딕"/>
              </a:rPr>
              <a:t> </a:t>
            </a:r>
            <a:r>
              <a:rPr lang="ko-KR" sz="2800" err="1">
                <a:latin typeface="Consolas"/>
                <a:ea typeface="맑은 고딕"/>
              </a:rPr>
              <a:t>number</a:t>
            </a:r>
            <a:r>
              <a:rPr lang="ko-KR" sz="2800">
                <a:latin typeface="Consolas"/>
                <a:ea typeface="맑은 고딕"/>
              </a:rPr>
              <a:t> of </a:t>
            </a:r>
            <a:r>
              <a:rPr lang="ko-KR" sz="2800" err="1">
                <a:latin typeface="Consolas"/>
                <a:ea typeface="맑은 고딕"/>
              </a:rPr>
              <a:t>contents</a:t>
            </a:r>
            <a:r>
              <a:rPr lang="ko-KR" sz="2800">
                <a:latin typeface="Consolas"/>
                <a:ea typeface="맑은 고딕"/>
              </a:rPr>
              <a:t> </a:t>
            </a:r>
            <a:r>
              <a:rPr lang="ko-KR" sz="2800" err="1">
                <a:latin typeface="Consolas"/>
                <a:ea typeface="맑은 고딕"/>
              </a:rPr>
              <a:t>by</a:t>
            </a:r>
            <a:r>
              <a:rPr lang="ko-KR" sz="2800">
                <a:latin typeface="Consolas"/>
                <a:ea typeface="맑은 고딕"/>
              </a:rPr>
              <a:t> </a:t>
            </a:r>
            <a:r>
              <a:rPr lang="ko-KR" sz="2800" err="1">
                <a:latin typeface="Consolas"/>
                <a:ea typeface="맑은 고딕"/>
              </a:rPr>
              <a:t>continent</a:t>
            </a:r>
            <a:endParaRPr lang="ko-KR" sz="2800" err="1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88938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35BC13-B5F4-427A-A330-621DA95D43EF}"/>
              </a:ext>
            </a:extLst>
          </p:cNvPr>
          <p:cNvSpPr txBox="1"/>
          <p:nvPr/>
        </p:nvSpPr>
        <p:spPr>
          <a:xfrm>
            <a:off x="2034310" y="5717309"/>
            <a:ext cx="953192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2800">
                <a:latin typeface="Consolas"/>
                <a:ea typeface="맑은 고딕"/>
              </a:rPr>
              <a:t>'2018~2020: </a:t>
            </a:r>
            <a:r>
              <a:rPr lang="ko-KR" sz="2800" err="1">
                <a:latin typeface="Consolas"/>
                <a:ea typeface="맑은 고딕"/>
              </a:rPr>
              <a:t>Changes</a:t>
            </a:r>
            <a:r>
              <a:rPr lang="ko-KR" sz="2800">
                <a:latin typeface="Consolas"/>
                <a:ea typeface="맑은 고딕"/>
              </a:rPr>
              <a:t> </a:t>
            </a:r>
            <a:r>
              <a:rPr lang="ko-KR" sz="2800" err="1">
                <a:latin typeface="Consolas"/>
                <a:ea typeface="맑은 고딕"/>
              </a:rPr>
              <a:t>in</a:t>
            </a:r>
            <a:r>
              <a:rPr lang="ko-KR" sz="2800">
                <a:latin typeface="Consolas"/>
                <a:ea typeface="맑은 고딕"/>
              </a:rPr>
              <a:t> </a:t>
            </a:r>
            <a:r>
              <a:rPr lang="ko-KR" sz="2800" err="1">
                <a:latin typeface="Consolas"/>
                <a:ea typeface="맑은 고딕"/>
              </a:rPr>
              <a:t>revenue</a:t>
            </a:r>
            <a:r>
              <a:rPr lang="ko-KR" sz="2800">
                <a:latin typeface="Consolas"/>
                <a:ea typeface="맑은 고딕"/>
              </a:rPr>
              <a:t> </a:t>
            </a:r>
            <a:r>
              <a:rPr lang="ko-KR" sz="2800" err="1">
                <a:latin typeface="Consolas"/>
                <a:ea typeface="맑은 고딕"/>
              </a:rPr>
              <a:t>by</a:t>
            </a:r>
            <a:r>
              <a:rPr lang="ko-KR">
                <a:latin typeface="Consolas"/>
                <a:ea typeface="맑은 고딕"/>
              </a:rPr>
              <a:t> </a:t>
            </a:r>
            <a:r>
              <a:rPr lang="ko-KR" err="1">
                <a:latin typeface="Consolas"/>
                <a:ea typeface="맑은 고딕"/>
              </a:rPr>
              <a:t>continent</a:t>
            </a:r>
            <a:r>
              <a:rPr lang="ko-KR">
                <a:latin typeface="Consolas"/>
                <a:ea typeface="맑은 고딕"/>
              </a:rPr>
              <a:t>.</a:t>
            </a:r>
            <a:endParaRPr lang="ko-KR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21839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1DAF86-49E5-44A0-84DA-879782E671F7}"/>
              </a:ext>
            </a:extLst>
          </p:cNvPr>
          <p:cNvSpPr txBox="1"/>
          <p:nvPr/>
        </p:nvSpPr>
        <p:spPr>
          <a:xfrm>
            <a:off x="1306946" y="5601855"/>
            <a:ext cx="1000528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2800">
                <a:latin typeface="Consolas"/>
                <a:ea typeface="맑은 고딕"/>
              </a:rPr>
              <a:t>'2018~2020: </a:t>
            </a:r>
            <a:r>
              <a:rPr lang="ko-KR" sz="2800" err="1">
                <a:latin typeface="Consolas"/>
                <a:ea typeface="맑은 고딕"/>
              </a:rPr>
              <a:t>Changes</a:t>
            </a:r>
            <a:r>
              <a:rPr lang="ko-KR" sz="2800">
                <a:latin typeface="Consolas"/>
                <a:ea typeface="맑은 고딕"/>
              </a:rPr>
              <a:t> </a:t>
            </a:r>
            <a:r>
              <a:rPr lang="ko-KR" sz="2800" err="1">
                <a:latin typeface="Consolas"/>
                <a:ea typeface="맑은 고딕"/>
              </a:rPr>
              <a:t>in</a:t>
            </a:r>
            <a:r>
              <a:rPr lang="ko-KR" sz="2800">
                <a:latin typeface="Consolas"/>
                <a:ea typeface="맑은 고딕"/>
              </a:rPr>
              <a:t> </a:t>
            </a:r>
            <a:r>
              <a:rPr lang="ko-KR" sz="2800" err="1">
                <a:latin typeface="Consolas"/>
                <a:ea typeface="맑은 고딕"/>
              </a:rPr>
              <a:t>subscribers</a:t>
            </a:r>
            <a:r>
              <a:rPr lang="ko-KR" sz="2800">
                <a:latin typeface="Consolas"/>
                <a:ea typeface="맑은 고딕"/>
              </a:rPr>
              <a:t> </a:t>
            </a:r>
            <a:r>
              <a:rPr lang="ko-KR" sz="2800" err="1">
                <a:latin typeface="Consolas"/>
                <a:ea typeface="맑은 고딕"/>
              </a:rPr>
              <a:t>by</a:t>
            </a:r>
            <a:r>
              <a:rPr lang="ko-KR" sz="2800">
                <a:latin typeface="Consolas"/>
                <a:ea typeface="맑은 고딕"/>
              </a:rPr>
              <a:t> </a:t>
            </a:r>
            <a:r>
              <a:rPr lang="ko-KR" sz="2800" err="1">
                <a:latin typeface="Consolas"/>
                <a:ea typeface="맑은 고딕"/>
              </a:rPr>
              <a:t>continent</a:t>
            </a:r>
            <a:r>
              <a:rPr lang="ko-KR" sz="2800">
                <a:latin typeface="Consolas"/>
                <a:ea typeface="맑은 고딕"/>
              </a:rPr>
              <a:t>.</a:t>
            </a:r>
            <a:endParaRPr lang="ko-KR" sz="280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38403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28DF0E-E8FC-4D0B-AE6A-6673BBCEB88D}"/>
              </a:ext>
            </a:extLst>
          </p:cNvPr>
          <p:cNvSpPr txBox="1"/>
          <p:nvPr/>
        </p:nvSpPr>
        <p:spPr>
          <a:xfrm>
            <a:off x="3338946" y="5648036"/>
            <a:ext cx="6310744" cy="1231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2800" dirty="0">
                <a:ea typeface="맑은 고딕"/>
              </a:rPr>
              <a:t>구독자 수와 수입의 상관관계 분석</a:t>
            </a:r>
          </a:p>
          <a:p>
            <a:r>
              <a:rPr lang="en-US" altLang="ko-KR" sz="2800" dirty="0">
                <a:ea typeface="맑은 고딕"/>
                <a:cs typeface="Calibri"/>
              </a:rPr>
              <a:t>(</a:t>
            </a:r>
            <a:r>
              <a:rPr lang="en-US" altLang="ko-KR" sz="2800" dirty="0" err="1">
                <a:ea typeface="+mn-lt"/>
                <a:cs typeface="+mn-lt"/>
              </a:rPr>
              <a:t>cont_df_songhee.ipynb</a:t>
            </a:r>
            <a:r>
              <a:rPr lang="en-US" altLang="ko-KR" sz="2800" dirty="0">
                <a:ea typeface="+mn-lt"/>
                <a:cs typeface="+mn-lt"/>
              </a:rPr>
              <a:t> </a:t>
            </a:r>
            <a:r>
              <a:rPr lang="en-US" altLang="ko-KR" sz="2800" dirty="0" err="1">
                <a:ea typeface="+mn-lt"/>
                <a:cs typeface="+mn-lt"/>
              </a:rPr>
              <a:t>참고</a:t>
            </a:r>
            <a:r>
              <a:rPr lang="en-US" altLang="ko-KR" sz="2800" dirty="0">
                <a:ea typeface="+mn-lt"/>
                <a:cs typeface="+mn-lt"/>
              </a:rPr>
              <a:t>)</a:t>
            </a:r>
            <a:endParaRPr lang="ko-KR" altLang="en-US" sz="2800" dirty="0">
              <a:ea typeface="+mn-lt"/>
              <a:cs typeface="+mn-lt"/>
            </a:endParaRPr>
          </a:p>
          <a:p>
            <a:endParaRPr lang="ko-KR" altLang="en-US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4306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87E131-A908-4E5D-9077-3C95A1C663FD}"/>
              </a:ext>
            </a:extLst>
          </p:cNvPr>
          <p:cNvSpPr txBox="1"/>
          <p:nvPr/>
        </p:nvSpPr>
        <p:spPr>
          <a:xfrm>
            <a:off x="4839855" y="44103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nsolas"/>
              </a:rPr>
              <a:t>(2018.1Q~2020.Q2)</a:t>
            </a:r>
            <a:endParaRPr lang="en-US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548312-8C9C-4DD2-B55A-6F016AAE386E}"/>
              </a:ext>
            </a:extLst>
          </p:cNvPr>
          <p:cNvSpPr txBox="1"/>
          <p:nvPr/>
        </p:nvSpPr>
        <p:spPr>
          <a:xfrm>
            <a:off x="1179945" y="2877127"/>
            <a:ext cx="68764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>
                <a:latin typeface="Consolas"/>
                <a:ea typeface="맑은 고딕"/>
              </a:rPr>
              <a:t>United States and </a:t>
            </a:r>
            <a:r>
              <a:rPr lang="ko-KR" err="1">
                <a:latin typeface="Consolas"/>
                <a:ea typeface="맑은 고딕"/>
              </a:rPr>
              <a:t>Canada</a:t>
            </a:r>
            <a:endParaRPr lang="en-US" altLang="ko-KR" err="1">
              <a:latin typeface="Consola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ABB46-BA91-4DA4-8326-400E3E98D8E8}"/>
              </a:ext>
            </a:extLst>
          </p:cNvPr>
          <p:cNvSpPr txBox="1"/>
          <p:nvPr/>
        </p:nvSpPr>
        <p:spPr>
          <a:xfrm>
            <a:off x="6633730" y="2881457"/>
            <a:ext cx="56180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>
                <a:latin typeface="Consolas"/>
                <a:ea typeface="+mn-lt"/>
              </a:rPr>
              <a:t>'Europe, Middle East, and Africa</a:t>
            </a:r>
            <a:endParaRPr lang="en-US" altLang="ko-KR">
              <a:latin typeface="Consola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CF1170-5512-4B88-B16E-FAAD39744471}"/>
              </a:ext>
            </a:extLst>
          </p:cNvPr>
          <p:cNvSpPr txBox="1"/>
          <p:nvPr/>
        </p:nvSpPr>
        <p:spPr>
          <a:xfrm>
            <a:off x="1731241" y="549505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>
                <a:latin typeface="Consolas"/>
                <a:ea typeface="+mn-lt"/>
              </a:rPr>
              <a:t>Latin America</a:t>
            </a:r>
            <a:endParaRPr lang="en-US" altLang="ko-KR">
              <a:latin typeface="Consola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64CE8B-5517-4287-A611-69520C468804}"/>
              </a:ext>
            </a:extLst>
          </p:cNvPr>
          <p:cNvSpPr txBox="1"/>
          <p:nvPr/>
        </p:nvSpPr>
        <p:spPr>
          <a:xfrm>
            <a:off x="7958571" y="560329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ko-KR">
                <a:latin typeface="Consolas"/>
                <a:ea typeface="+mn-lt"/>
              </a:rPr>
              <a:t>'Asia-Pacific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3760716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FC31E9-5991-404E-9642-10E1BED19948}"/>
              </a:ext>
            </a:extLst>
          </p:cNvPr>
          <p:cNvSpPr txBox="1"/>
          <p:nvPr/>
        </p:nvSpPr>
        <p:spPr>
          <a:xfrm>
            <a:off x="1214582" y="175490"/>
            <a:ext cx="10074563" cy="72943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ea typeface="+mn-lt"/>
                <a:cs typeface="+mn-lt"/>
              </a:rPr>
              <a:t>&lt;2&gt; Netflix</a:t>
            </a:r>
            <a:r>
              <a:rPr lang="ko-KR" altLang="en-US" dirty="0">
                <a:ea typeface="+mn-lt"/>
                <a:cs typeface="+mn-lt"/>
              </a:rPr>
              <a:t> </a:t>
            </a:r>
            <a:r>
              <a:rPr lang="en-US" altLang="ko-KR" dirty="0">
                <a:ea typeface="+mn-lt"/>
                <a:cs typeface="+mn-lt"/>
              </a:rPr>
              <a:t>Original</a:t>
            </a:r>
            <a:r>
              <a:rPr lang="ko-KR" altLang="en-US" dirty="0">
                <a:ea typeface="+mn-lt"/>
                <a:cs typeface="+mn-lt"/>
              </a:rPr>
              <a:t> </a:t>
            </a:r>
            <a:r>
              <a:rPr lang="en-US" altLang="ko-KR" dirty="0">
                <a:ea typeface="+mn-lt"/>
                <a:cs typeface="+mn-lt"/>
              </a:rPr>
              <a:t>contents</a:t>
            </a:r>
            <a:r>
              <a:rPr lang="ko-KR" altLang="en-US" dirty="0">
                <a:ea typeface="+mn-lt"/>
                <a:cs typeface="+mn-lt"/>
              </a:rPr>
              <a:t>와 비교하여 콘텐츠의 변화 추이를 살펴보며 </a:t>
            </a:r>
            <a:r>
              <a:rPr lang="ko-KR" altLang="en-US" dirty="0" err="1">
                <a:ea typeface="+mn-lt"/>
                <a:cs typeface="+mn-lt"/>
              </a:rPr>
              <a:t>넷플릭스의</a:t>
            </a:r>
            <a:r>
              <a:rPr lang="en-US" altLang="ko-KR" dirty="0">
                <a:ea typeface="+mn-lt"/>
                <a:cs typeface="+mn-lt"/>
              </a:rPr>
              <a:t> </a:t>
            </a:r>
            <a:r>
              <a:rPr lang="ko-KR" altLang="en-US" dirty="0">
                <a:ea typeface="+mn-lt"/>
                <a:cs typeface="+mn-lt"/>
              </a:rPr>
              <a:t>과거 전략 추정 및 앞으로의 방향 재고</a:t>
            </a:r>
            <a:endParaRPr lang="ko-KR" dirty="0"/>
          </a:p>
          <a:p>
            <a:endParaRPr lang="ko-KR" altLang="en-US" dirty="0">
              <a:ea typeface="맑은 고딕"/>
              <a:cs typeface="Calibri"/>
            </a:endParaRPr>
          </a:p>
          <a:p>
            <a:r>
              <a:rPr lang="ko-KR" dirty="0">
                <a:ea typeface="맑은 고딕"/>
                <a:cs typeface="Calibri"/>
              </a:rPr>
              <a:t>가설</a:t>
            </a:r>
            <a:r>
              <a:rPr lang="en-US" dirty="0">
                <a:ea typeface="+mn-lt"/>
                <a:cs typeface="Calibri"/>
              </a:rPr>
              <a:t>1) </a:t>
            </a:r>
            <a:r>
              <a:rPr lang="ko-KR" dirty="0">
                <a:ea typeface="맑은 고딕"/>
                <a:cs typeface="Calibri"/>
              </a:rPr>
              <a:t>새로운 </a:t>
            </a:r>
            <a:r>
              <a:rPr lang="en-US" dirty="0">
                <a:ea typeface="+mn-lt"/>
                <a:cs typeface="Calibri"/>
              </a:rPr>
              <a:t>OTT </a:t>
            </a:r>
            <a:r>
              <a:rPr lang="ko-KR" dirty="0">
                <a:ea typeface="맑은 고딕"/>
                <a:cs typeface="Calibri"/>
              </a:rPr>
              <a:t>서비스가 증가함에 따라 구독자 수를 잡기 위해 오리지널 콘텐츠보다 오리지널 콘텐츠가 아닌 콘텐츠를 더 증가시켰다</a:t>
            </a:r>
            <a:r>
              <a:rPr lang="en-US" dirty="0">
                <a:ea typeface="+mn-lt"/>
                <a:cs typeface="Calibri"/>
              </a:rPr>
              <a:t>.</a:t>
            </a:r>
            <a:endParaRPr lang="en-US" dirty="0">
              <a:ea typeface="+mn-lt"/>
            </a:endParaRPr>
          </a:p>
          <a:p>
            <a:r>
              <a:rPr lang="en-US" dirty="0">
                <a:ea typeface="맑은 고딕"/>
                <a:cs typeface="Calibri"/>
              </a:rPr>
              <a:t>=&gt; </a:t>
            </a:r>
            <a:r>
              <a:rPr lang="ko-KR" altLang="en-US" dirty="0">
                <a:ea typeface="맑은 고딕"/>
                <a:cs typeface="Calibri"/>
              </a:rPr>
              <a:t>결과적으로</a:t>
            </a:r>
            <a:r>
              <a:rPr lang="en-US" dirty="0">
                <a:ea typeface="맑은 고딕"/>
                <a:cs typeface="Calibri"/>
              </a:rPr>
              <a:t> </a:t>
            </a:r>
            <a:r>
              <a:rPr lang="ko-KR" altLang="en-US" dirty="0">
                <a:ea typeface="맑은 고딕"/>
                <a:cs typeface="Calibri"/>
              </a:rPr>
              <a:t>다양한</a:t>
            </a:r>
            <a:r>
              <a:rPr lang="en-US" dirty="0">
                <a:ea typeface="맑은 고딕"/>
                <a:cs typeface="Calibri"/>
              </a:rPr>
              <a:t> </a:t>
            </a:r>
            <a:r>
              <a:rPr lang="ko-KR" altLang="en-US" dirty="0">
                <a:ea typeface="맑은 고딕"/>
                <a:cs typeface="Calibri"/>
              </a:rPr>
              <a:t>콘텐츠가</a:t>
            </a:r>
            <a:r>
              <a:rPr lang="en-US" dirty="0">
                <a:ea typeface="맑은 고딕"/>
                <a:cs typeface="Calibri"/>
              </a:rPr>
              <a:t> </a:t>
            </a:r>
            <a:r>
              <a:rPr lang="ko-KR" altLang="en-US" dirty="0">
                <a:ea typeface="맑은 고딕"/>
                <a:cs typeface="Calibri"/>
              </a:rPr>
              <a:t>증가했고</a:t>
            </a:r>
            <a:r>
              <a:rPr lang="en-US" dirty="0">
                <a:ea typeface="맑은 고딕"/>
                <a:cs typeface="Calibri"/>
              </a:rPr>
              <a:t> </a:t>
            </a:r>
            <a:r>
              <a:rPr lang="ko-KR" altLang="en-US" dirty="0">
                <a:ea typeface="맑은 고딕"/>
                <a:cs typeface="Calibri"/>
              </a:rPr>
              <a:t>역시</a:t>
            </a:r>
            <a:r>
              <a:rPr lang="en-US" altLang="ko-KR" dirty="0">
                <a:ea typeface="맑은 고딕"/>
                <a:cs typeface="Calibri"/>
              </a:rPr>
              <a:t> </a:t>
            </a:r>
            <a:r>
              <a:rPr lang="en-US" altLang="ko-KR" dirty="0" err="1">
                <a:ea typeface="맑은 고딕"/>
                <a:cs typeface="Calibri"/>
              </a:rPr>
              <a:t>기본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콘텐츠가</a:t>
            </a:r>
            <a:r>
              <a:rPr lang="en-US" altLang="ko-KR" dirty="0">
                <a:ea typeface="맑은 고딕"/>
                <a:cs typeface="Calibri"/>
              </a:rPr>
              <a:t> 더 </a:t>
            </a:r>
            <a:r>
              <a:rPr lang="en-US" altLang="ko-KR" dirty="0" err="1">
                <a:ea typeface="맑은 고딕"/>
                <a:cs typeface="Calibri"/>
              </a:rPr>
              <a:t>많음을</a:t>
            </a:r>
            <a:r>
              <a:rPr lang="en-US" altLang="ko-KR" dirty="0">
                <a:ea typeface="맑은 고딕"/>
                <a:cs typeface="Calibri"/>
              </a:rPr>
              <a:t> 알 수 </a:t>
            </a:r>
            <a:r>
              <a:rPr lang="en-US" altLang="ko-KR" dirty="0" err="1">
                <a:ea typeface="맑은 고딕"/>
                <a:cs typeface="Calibri"/>
              </a:rPr>
              <a:t>있다</a:t>
            </a:r>
            <a:r>
              <a:rPr lang="en-US" altLang="ko-KR" dirty="0">
                <a:ea typeface="맑은 고딕"/>
                <a:cs typeface="Calibri"/>
              </a:rPr>
              <a:t>. </a:t>
            </a:r>
            <a:r>
              <a:rPr lang="en-US" altLang="ko-KR" dirty="0" err="1">
                <a:ea typeface="맑은 고딕"/>
                <a:cs typeface="Calibri"/>
              </a:rPr>
              <a:t>하지만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오리지널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콘텐츠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자체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데이터가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부족했던</a:t>
            </a:r>
            <a:r>
              <a:rPr lang="en-US" altLang="ko-KR" dirty="0">
                <a:ea typeface="맑은 고딕"/>
                <a:cs typeface="Calibri"/>
              </a:rPr>
              <a:t> 점, </a:t>
            </a:r>
            <a:r>
              <a:rPr lang="en-US" altLang="ko-KR" dirty="0" err="1">
                <a:ea typeface="맑은 고딕"/>
                <a:cs typeface="Calibri"/>
              </a:rPr>
              <a:t>오리지널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콘텐츠는</a:t>
            </a:r>
            <a:r>
              <a:rPr lang="en-US" altLang="ko-KR" dirty="0">
                <a:ea typeface="맑은 고딕"/>
                <a:cs typeface="Calibri"/>
              </a:rPr>
              <a:t> 양 </a:t>
            </a:r>
            <a:r>
              <a:rPr lang="en-US" altLang="ko-KR" dirty="0" err="1">
                <a:ea typeface="맑은 고딕"/>
                <a:cs typeface="Calibri"/>
              </a:rPr>
              <a:t>뿐만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아니라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작품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자체의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퀄리티와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화제성을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따졌다면</a:t>
            </a:r>
            <a:r>
              <a:rPr lang="en-US" altLang="ko-KR" dirty="0">
                <a:ea typeface="맑은 고딕"/>
                <a:cs typeface="Calibri"/>
              </a:rPr>
              <a:t> 그 </a:t>
            </a:r>
            <a:r>
              <a:rPr lang="en-US" altLang="ko-KR" dirty="0" err="1">
                <a:ea typeface="맑은 고딕"/>
                <a:cs typeface="Calibri"/>
              </a:rPr>
              <a:t>영향력은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달라졌을</a:t>
            </a:r>
            <a:r>
              <a:rPr lang="en-US" altLang="ko-KR" dirty="0">
                <a:ea typeface="맑은 고딕"/>
                <a:cs typeface="Calibri"/>
              </a:rPr>
              <a:t> 지 </a:t>
            </a:r>
            <a:r>
              <a:rPr lang="en-US" altLang="ko-KR" dirty="0" err="1">
                <a:ea typeface="맑은 고딕"/>
                <a:cs typeface="Calibri"/>
              </a:rPr>
              <a:t>모른다</a:t>
            </a:r>
            <a:r>
              <a:rPr lang="en-US" altLang="ko-KR" dirty="0">
                <a:ea typeface="맑은 고딕"/>
                <a:cs typeface="Calibri"/>
              </a:rPr>
              <a:t>. </a:t>
            </a:r>
            <a:r>
              <a:rPr lang="en-US" altLang="ko-KR" dirty="0" err="1">
                <a:ea typeface="맑은 고딕"/>
                <a:cs typeface="Calibri"/>
              </a:rPr>
              <a:t>데이터셋의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한계에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부딫혔던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아쉬운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결론</a:t>
            </a:r>
            <a:endParaRPr lang="en-US" altLang="ko-KR">
              <a:ea typeface="맑은 고딕"/>
              <a:cs typeface="Calibri"/>
            </a:endParaRPr>
          </a:p>
          <a:p>
            <a:endParaRPr lang="en-US" altLang="ko-KR" dirty="0">
              <a:ea typeface="맑은 고딕"/>
              <a:cs typeface="Calibri"/>
            </a:endParaRPr>
          </a:p>
          <a:p>
            <a:r>
              <a:rPr lang="ko-KR" altLang="en-US" dirty="0">
                <a:ea typeface="맑은 고딕"/>
                <a:cs typeface="Calibri"/>
              </a:rPr>
              <a:t>가설</a:t>
            </a:r>
            <a:r>
              <a:rPr lang="en-US" altLang="ko-KR" dirty="0">
                <a:ea typeface="맑은 고딕"/>
                <a:cs typeface="Calibri"/>
              </a:rPr>
              <a:t>2)</a:t>
            </a:r>
            <a:r>
              <a:rPr lang="ko-KR" altLang="en-US" dirty="0">
                <a:ea typeface="맑은 고딕"/>
                <a:cs typeface="Calibri"/>
              </a:rPr>
              <a:t> 새로운 국가의 구독자수를 증가시키기 위해 다양한 국가의 오리지널 콘텐츠를 제작하였다</a:t>
            </a:r>
            <a:r>
              <a:rPr lang="en-US" altLang="ko-KR" dirty="0">
                <a:ea typeface="맑은 고딕"/>
                <a:cs typeface="Calibri"/>
              </a:rPr>
              <a:t>.</a:t>
            </a:r>
            <a:endParaRPr lang="en-US" dirty="0"/>
          </a:p>
          <a:p>
            <a:r>
              <a:rPr lang="en-US" altLang="ko-KR" dirty="0">
                <a:ea typeface="맑은 고딕"/>
                <a:cs typeface="+mn-lt"/>
              </a:rPr>
              <a:t>=&gt; </a:t>
            </a:r>
            <a:r>
              <a:rPr lang="en-US" altLang="ko-KR" dirty="0" err="1">
                <a:ea typeface="맑은 고딕"/>
                <a:cs typeface="+mn-lt"/>
              </a:rPr>
              <a:t>다양한</a:t>
            </a:r>
            <a:r>
              <a:rPr lang="en-US" altLang="ko-KR" dirty="0">
                <a:ea typeface="맑은 고딕"/>
                <a:cs typeface="+mn-lt"/>
              </a:rPr>
              <a:t> </a:t>
            </a:r>
            <a:r>
              <a:rPr lang="en-US" altLang="ko-KR" dirty="0" err="1">
                <a:ea typeface="맑은 고딕"/>
                <a:cs typeface="+mn-lt"/>
              </a:rPr>
              <a:t>국가의</a:t>
            </a:r>
            <a:r>
              <a:rPr lang="en-US" altLang="ko-KR" dirty="0">
                <a:ea typeface="맑은 고딕"/>
                <a:cs typeface="+mn-lt"/>
              </a:rPr>
              <a:t> </a:t>
            </a:r>
            <a:r>
              <a:rPr lang="en-US" altLang="ko-KR" dirty="0" err="1">
                <a:ea typeface="맑은 고딕"/>
                <a:cs typeface="+mn-lt"/>
              </a:rPr>
              <a:t>컨텐츠를</a:t>
            </a:r>
            <a:r>
              <a:rPr lang="en-US" altLang="ko-KR" dirty="0">
                <a:ea typeface="맑은 고딕"/>
                <a:cs typeface="+mn-lt"/>
              </a:rPr>
              <a:t> </a:t>
            </a:r>
            <a:r>
              <a:rPr lang="en-US" altLang="ko-KR" dirty="0" err="1">
                <a:ea typeface="맑은 고딕"/>
                <a:cs typeface="+mn-lt"/>
              </a:rPr>
              <a:t>제작했지만</a:t>
            </a:r>
            <a:r>
              <a:rPr lang="en-US" altLang="ko-KR" dirty="0">
                <a:ea typeface="맑은 고딕"/>
                <a:cs typeface="+mn-lt"/>
              </a:rPr>
              <a:t> </a:t>
            </a:r>
            <a:r>
              <a:rPr lang="en-US" altLang="ko-KR" dirty="0" err="1">
                <a:ea typeface="맑은 고딕"/>
                <a:cs typeface="+mn-lt"/>
              </a:rPr>
              <a:t>미국을</a:t>
            </a:r>
            <a:r>
              <a:rPr lang="en-US" altLang="ko-KR" dirty="0">
                <a:ea typeface="맑은 고딕"/>
                <a:cs typeface="+mn-lt"/>
              </a:rPr>
              <a:t> </a:t>
            </a:r>
            <a:r>
              <a:rPr lang="en-US" altLang="ko-KR" dirty="0" err="1">
                <a:ea typeface="맑은 고딕"/>
                <a:cs typeface="+mn-lt"/>
              </a:rPr>
              <a:t>제외한</a:t>
            </a:r>
            <a:r>
              <a:rPr lang="en-US" altLang="ko-KR" dirty="0">
                <a:ea typeface="맑은 고딕"/>
                <a:cs typeface="+mn-lt"/>
              </a:rPr>
              <a:t> </a:t>
            </a:r>
            <a:r>
              <a:rPr lang="en-US" altLang="ko-KR" dirty="0" err="1">
                <a:ea typeface="맑은 고딕"/>
                <a:cs typeface="+mn-lt"/>
              </a:rPr>
              <a:t>다른</a:t>
            </a:r>
            <a:r>
              <a:rPr lang="en-US" altLang="ko-KR" dirty="0">
                <a:ea typeface="맑은 고딕"/>
                <a:cs typeface="+mn-lt"/>
              </a:rPr>
              <a:t> </a:t>
            </a:r>
            <a:r>
              <a:rPr lang="en-US" altLang="ko-KR" dirty="0" err="1">
                <a:ea typeface="맑은 고딕"/>
                <a:cs typeface="+mn-lt"/>
              </a:rPr>
              <a:t>나라에서</a:t>
            </a:r>
            <a:r>
              <a:rPr lang="en-US" altLang="ko-KR" dirty="0">
                <a:ea typeface="맑은 고딕"/>
                <a:cs typeface="+mn-lt"/>
              </a:rPr>
              <a:t> </a:t>
            </a:r>
            <a:r>
              <a:rPr lang="en-US" altLang="ko-KR" dirty="0" err="1">
                <a:ea typeface="맑은 고딕"/>
                <a:cs typeface="+mn-lt"/>
              </a:rPr>
              <a:t>유의미한</a:t>
            </a:r>
            <a:r>
              <a:rPr lang="en-US" altLang="ko-KR" dirty="0">
                <a:ea typeface="맑은 고딕"/>
                <a:cs typeface="+mn-lt"/>
              </a:rPr>
              <a:t> </a:t>
            </a:r>
            <a:r>
              <a:rPr lang="en-US" altLang="ko-KR" dirty="0" err="1">
                <a:ea typeface="맑은 고딕"/>
                <a:cs typeface="+mn-lt"/>
              </a:rPr>
              <a:t>부분을</a:t>
            </a:r>
            <a:r>
              <a:rPr lang="en-US" altLang="ko-KR" dirty="0">
                <a:ea typeface="맑은 고딕"/>
                <a:cs typeface="+mn-lt"/>
              </a:rPr>
              <a:t> </a:t>
            </a:r>
            <a:r>
              <a:rPr lang="en-US" altLang="ko-KR" dirty="0" err="1">
                <a:ea typeface="맑은 고딕"/>
                <a:cs typeface="+mn-lt"/>
              </a:rPr>
              <a:t>찾지는</a:t>
            </a:r>
            <a:r>
              <a:rPr lang="en-US" altLang="ko-KR" dirty="0">
                <a:ea typeface="맑은 고딕"/>
                <a:cs typeface="+mn-lt"/>
              </a:rPr>
              <a:t> </a:t>
            </a:r>
            <a:r>
              <a:rPr lang="en-US" altLang="ko-KR" dirty="0" err="1">
                <a:ea typeface="맑은 고딕"/>
                <a:cs typeface="+mn-lt"/>
              </a:rPr>
              <a:t>못했다</a:t>
            </a:r>
            <a:r>
              <a:rPr lang="en-US" altLang="ko-KR" dirty="0">
                <a:ea typeface="맑은 고딕"/>
                <a:cs typeface="+mn-lt"/>
              </a:rPr>
              <a:t>. </a:t>
            </a:r>
          </a:p>
          <a:p>
            <a:endParaRPr lang="en-US" altLang="ko-KR" dirty="0">
              <a:ea typeface="맑은 고딕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&lt;3&gt;</a:t>
            </a:r>
            <a:r>
              <a:rPr lang="en-US" altLang="ko-KR" dirty="0">
                <a:ea typeface="맑은 고딕"/>
                <a:cs typeface="Calibri"/>
              </a:rPr>
              <a:t> </a:t>
            </a:r>
            <a:r>
              <a:rPr lang="ko-KR" altLang="en-US" dirty="0">
                <a:ea typeface="맑은 고딕"/>
                <a:cs typeface="Calibri"/>
              </a:rPr>
              <a:t>대륙간 구독자수와 수익 간의 상관관계 분석을 통한 </a:t>
            </a:r>
            <a:r>
              <a:rPr lang="ko-KR" altLang="en-US" dirty="0" err="1">
                <a:ea typeface="맑은 고딕"/>
                <a:cs typeface="Calibri"/>
              </a:rPr>
              <a:t>넷플릭스의</a:t>
            </a:r>
            <a:r>
              <a:rPr lang="en-US" altLang="ko-KR" dirty="0">
                <a:ea typeface="맑은 고딕"/>
                <a:cs typeface="Calibri"/>
              </a:rPr>
              <a:t> </a:t>
            </a:r>
            <a:r>
              <a:rPr lang="ko-KR" altLang="en-US" dirty="0">
                <a:ea typeface="맑은 고딕"/>
                <a:cs typeface="Calibri"/>
              </a:rPr>
              <a:t>시장 파악 및 발전 가능성 시장 전략 발표</a:t>
            </a:r>
            <a:endParaRPr lang="en-US" dirty="0"/>
          </a:p>
          <a:p>
            <a:r>
              <a:rPr lang="en-US" altLang="ko-KR" dirty="0">
                <a:ea typeface="+mn-lt"/>
                <a:cs typeface="+mn-lt"/>
              </a:rPr>
              <a:t>-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r값이</a:t>
            </a:r>
            <a:r>
              <a:rPr lang="ko-KR" dirty="0">
                <a:ea typeface="+mn-lt"/>
                <a:cs typeface="+mn-lt"/>
              </a:rPr>
              <a:t> 0.7~ 1.0 =&gt; 같은 시기별의 두 변수(구독자수, 수입액수)는 강한 양의 상관관계를 가지고 있음을 알 수 있음으로 보아 나라별 구독</a:t>
            </a:r>
            <a:r>
              <a:rPr lang="en-US" altLang="ko-KR" dirty="0">
                <a:ea typeface="+mn-lt"/>
                <a:cs typeface="+mn-lt"/>
              </a:rPr>
              <a:t>fee</a:t>
            </a:r>
            <a:r>
              <a:rPr lang="ko-KR" dirty="0">
                <a:ea typeface="+mn-lt"/>
                <a:cs typeface="+mn-lt"/>
              </a:rPr>
              <a:t> 차이가 존재하지만 전반적으로 그 차이가 두드러지지 않는 경향을 보인다</a:t>
            </a:r>
            <a:r>
              <a:rPr lang="en-US" altLang="ko-KR" dirty="0">
                <a:ea typeface="+mn-lt"/>
                <a:cs typeface="+mn-lt"/>
              </a:rPr>
              <a:t>.</a:t>
            </a:r>
            <a:endParaRPr lang="ko-KR" altLang="en-US" dirty="0">
              <a:cs typeface="Calibri"/>
            </a:endParaRPr>
          </a:p>
          <a:p>
            <a:r>
              <a:rPr lang="en-US" altLang="ko-KR" dirty="0">
                <a:ea typeface="+mn-lt"/>
                <a:cs typeface="Calibri" panose="020F0502020204030204"/>
              </a:rPr>
              <a:t>- 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유럽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중동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아프리카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대륙의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구독자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수와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수입의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증가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추세가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다른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대륙에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비해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가장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세가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가파름을</a:t>
            </a:r>
            <a:r>
              <a:rPr lang="en-US" dirty="0">
                <a:ea typeface="+mn-lt"/>
                <a:cs typeface="+mn-lt"/>
              </a:rPr>
              <a:t> 알 수 </a:t>
            </a:r>
            <a:r>
              <a:rPr lang="en-US" dirty="0" err="1">
                <a:ea typeface="+mn-lt"/>
                <a:cs typeface="+mn-lt"/>
              </a:rPr>
              <a:t>있음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ko-KR" altLang="en-US" dirty="0">
                <a:ea typeface="+mn-lt"/>
                <a:cs typeface="+mn-lt"/>
              </a:rPr>
              <a:t>원인을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알아보려면</a:t>
            </a:r>
            <a:r>
              <a:rPr lang="en-US" altLang="ko-KR" dirty="0">
                <a:ea typeface="+mn-lt"/>
                <a:cs typeface="+mn-lt"/>
              </a:rPr>
              <a:t> 더 </a:t>
            </a:r>
            <a:r>
              <a:rPr lang="en-US" altLang="ko-KR" dirty="0" err="1">
                <a:ea typeface="+mn-lt"/>
                <a:cs typeface="+mn-lt"/>
              </a:rPr>
              <a:t>깊은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분석이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필요했는데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시간의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한계에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극복불가</a:t>
            </a:r>
            <a:r>
              <a:rPr lang="en-US" altLang="ko-KR" dirty="0">
                <a:ea typeface="+mn-lt"/>
                <a:cs typeface="+mn-lt"/>
              </a:rPr>
              <a:t>)</a:t>
            </a:r>
            <a:endParaRPr lang="en-US" altLang="ko-KR" dirty="0">
              <a:ea typeface="+mn-lt"/>
              <a:cs typeface="Calibri" panose="020F0502020204030204"/>
            </a:endParaRPr>
          </a:p>
          <a:p>
            <a:endParaRPr lang="en-US" altLang="ko-KR" dirty="0">
              <a:ea typeface="+mn-lt"/>
              <a:cs typeface="Calibri" panose="020F0502020204030204"/>
            </a:endParaRPr>
          </a:p>
          <a:p>
            <a:r>
              <a:rPr lang="en-US" altLang="ko-KR" dirty="0">
                <a:ea typeface="+mn-lt"/>
                <a:cs typeface="Calibri" panose="020F0502020204030204"/>
              </a:rPr>
              <a:t>-</a:t>
            </a:r>
            <a:r>
              <a:rPr lang="ko-KR" altLang="en-US" dirty="0">
                <a:ea typeface="맑은 고딕"/>
                <a:cs typeface="Calibri"/>
              </a:rPr>
              <a:t> 미국</a:t>
            </a:r>
            <a:r>
              <a:rPr lang="en-US" altLang="ko-KR" dirty="0">
                <a:ea typeface="+mn-lt"/>
                <a:cs typeface="Calibri" panose="020F0502020204030204"/>
              </a:rPr>
              <a:t>,</a:t>
            </a:r>
            <a:r>
              <a:rPr lang="ko-KR" altLang="en-US" dirty="0">
                <a:ea typeface="맑은 고딕"/>
                <a:cs typeface="Calibri"/>
              </a:rPr>
              <a:t> 캐나다 </a:t>
            </a:r>
            <a:r>
              <a:rPr lang="en-US" altLang="ko-KR" dirty="0">
                <a:ea typeface="+mn-lt"/>
                <a:cs typeface="Calibri" panose="020F0502020204030204"/>
              </a:rPr>
              <a:t>/</a:t>
            </a:r>
            <a:r>
              <a:rPr lang="ko-KR" altLang="en-US" dirty="0">
                <a:ea typeface="맑은 고딕"/>
                <a:cs typeface="Calibri"/>
              </a:rPr>
              <a:t> 유럽 은 콘텐츠가 증가했는데 전체 콘텐츠에서 </a:t>
            </a:r>
            <a:r>
              <a:rPr lang="ko-KR" altLang="en-US" dirty="0" err="1">
                <a:ea typeface="맑은 고딕"/>
                <a:cs typeface="Calibri"/>
              </a:rPr>
              <a:t>라틴아메리카랑</a:t>
            </a:r>
            <a:r>
              <a:rPr lang="ko-KR" altLang="en-US" dirty="0">
                <a:ea typeface="맑은 고딕"/>
                <a:cs typeface="Calibri"/>
              </a:rPr>
              <a:t> 아시아태평양지역은 감소</a:t>
            </a:r>
            <a:endParaRPr lang="en-US" altLang="ko-KR" dirty="0">
              <a:ea typeface="맑은 고딕"/>
              <a:cs typeface="+mn-lt"/>
            </a:endParaRPr>
          </a:p>
          <a:p>
            <a:r>
              <a:rPr lang="en-US" altLang="ko-KR" dirty="0">
                <a:ea typeface="맑은 고딕"/>
                <a:cs typeface="Calibri" panose="020F0502020204030204"/>
              </a:rPr>
              <a:t>-</a:t>
            </a:r>
            <a:r>
              <a:rPr lang="ko-KR" altLang="en-US" dirty="0">
                <a:ea typeface="맑은 고딕"/>
                <a:cs typeface="Calibri"/>
              </a:rPr>
              <a:t> 수익은 라틴아메리카가 더 높은데 제작 콘텐츠는 아시아가 라틴아메리카보다 많다</a:t>
            </a:r>
            <a:endParaRPr lang="ko-KR" dirty="0">
              <a:ea typeface="맑은 고딕"/>
            </a:endParaRPr>
          </a:p>
          <a:p>
            <a:endParaRPr lang="ko-KR" altLang="en-US">
              <a:ea typeface="맑은 고딕"/>
              <a:cs typeface="Calibri"/>
            </a:endParaRPr>
          </a:p>
          <a:p>
            <a:endParaRPr lang="ko-KR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48471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E4160D38-51E8-4737-AA1E-1695E71E0F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948" r="1" b="2932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2893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EFF4EE-36A9-4EFC-A187-E6DDE61D2BC8}"/>
              </a:ext>
            </a:extLst>
          </p:cNvPr>
          <p:cNvSpPr txBox="1"/>
          <p:nvPr/>
        </p:nvSpPr>
        <p:spPr>
          <a:xfrm>
            <a:off x="533400" y="256309"/>
            <a:ext cx="8677563" cy="5909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맑은 고딕"/>
              <a:cs typeface="+mn-lt"/>
            </a:endParaRPr>
          </a:p>
          <a:p>
            <a:r>
              <a:rPr lang="en-US" altLang="ko-KR" dirty="0">
                <a:ea typeface="+mn-lt"/>
                <a:cs typeface="+mn-lt"/>
              </a:rPr>
              <a:t>** </a:t>
            </a:r>
            <a:r>
              <a:rPr lang="en-US" altLang="ko-KR" dirty="0" err="1">
                <a:ea typeface="+mn-lt"/>
                <a:cs typeface="+mn-lt"/>
              </a:rPr>
              <a:t>재경님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한번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컴펌해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주시고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송희님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발표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스피치로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정리해서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바꿔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써주세요</a:t>
            </a:r>
            <a:r>
              <a:rPr lang="en-US" altLang="ko-KR" dirty="0">
                <a:ea typeface="+mn-lt"/>
                <a:cs typeface="+mn-lt"/>
              </a:rPr>
              <a:t>! **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 3개의 </a:t>
            </a:r>
            <a:r>
              <a:rPr lang="ko-KR" altLang="en-US" dirty="0" err="1">
                <a:ea typeface="+mn-lt"/>
                <a:cs typeface="+mn-lt"/>
              </a:rPr>
              <a:t>캐글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그리고</a:t>
            </a:r>
            <a:r>
              <a:rPr lang="en-US" dirty="0">
                <a:ea typeface="+mn-lt"/>
                <a:cs typeface="+mn-lt"/>
              </a:rPr>
              <a:t> 6개의 </a:t>
            </a:r>
            <a:r>
              <a:rPr lang="en-US" dirty="0" err="1">
                <a:ea typeface="+mn-lt"/>
                <a:cs typeface="+mn-lt"/>
              </a:rPr>
              <a:t>데이터를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통해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새로운</a:t>
            </a:r>
            <a:r>
              <a:rPr lang="en-US" dirty="0">
                <a:ea typeface="+mn-lt"/>
                <a:cs typeface="+mn-lt"/>
              </a:rPr>
              <a:t> 3개의 </a:t>
            </a:r>
            <a:r>
              <a:rPr lang="en-US" dirty="0" err="1">
                <a:ea typeface="+mn-lt"/>
                <a:cs typeface="+mn-lt"/>
              </a:rPr>
              <a:t>데이터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프레임을</a:t>
            </a:r>
            <a:r>
              <a:rPr lang="en-US" dirty="0">
                <a:ea typeface="+mn-lt"/>
                <a:cs typeface="+mn-lt"/>
              </a:rPr>
              <a:t> 더 </a:t>
            </a:r>
            <a:r>
              <a:rPr lang="en-US" dirty="0" err="1">
                <a:ea typeface="+mn-lt"/>
                <a:cs typeface="+mn-lt"/>
              </a:rPr>
              <a:t>만들어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진행하였다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처음엔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상영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등급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장르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국가의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연관성을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살펴보고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넷플릭스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오리지널의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영향력</a:t>
            </a:r>
            <a:r>
              <a:rPr lang="en-US" dirty="0">
                <a:ea typeface="+mn-lt"/>
                <a:cs typeface="+mn-lt"/>
              </a:rPr>
              <a:t> 더 </a:t>
            </a:r>
            <a:r>
              <a:rPr lang="en-US" dirty="0" err="1">
                <a:ea typeface="+mn-lt"/>
                <a:cs typeface="+mn-lt"/>
              </a:rPr>
              <a:t>나아가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대륙</a:t>
            </a:r>
            <a:r>
              <a:rPr lang="en-US" dirty="0">
                <a:ea typeface="+mn-lt"/>
                <a:cs typeface="+mn-lt"/>
              </a:rPr>
              <a:t> 간 </a:t>
            </a:r>
            <a:r>
              <a:rPr lang="en-US" dirty="0" err="1">
                <a:ea typeface="+mn-lt"/>
                <a:cs typeface="+mn-lt"/>
              </a:rPr>
              <a:t>구독자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수와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수익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상관관계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분석을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통한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넷플릭스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전략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전체를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살펴보고자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진행했다</a:t>
            </a:r>
            <a:r>
              <a:rPr lang="en-US" dirty="0">
                <a:ea typeface="+mn-lt"/>
                <a:cs typeface="+mn-lt"/>
              </a:rPr>
              <a:t>. </a:t>
            </a: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r>
              <a:rPr lang="en-US" dirty="0" err="1">
                <a:ea typeface="+mn-lt"/>
                <a:cs typeface="+mn-lt"/>
              </a:rPr>
              <a:t>분석을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하며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어려움이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있었는데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생각보다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시간에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따른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피처들의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변화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양상이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유의미하지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않았고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오리지널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콘텐츠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데이터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셋이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적었던</a:t>
            </a:r>
            <a:r>
              <a:rPr lang="en-US" dirty="0">
                <a:ea typeface="+mn-lt"/>
                <a:cs typeface="+mn-lt"/>
              </a:rPr>
              <a:t> 점, </a:t>
            </a:r>
            <a:r>
              <a:rPr lang="en-US" dirty="0" err="1">
                <a:ea typeface="+mn-lt"/>
                <a:cs typeface="+mn-lt"/>
              </a:rPr>
              <a:t>대륙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각각의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영향력을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살피는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부분에서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시행착오가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있었다</a:t>
            </a:r>
            <a:r>
              <a:rPr lang="en-US" dirty="0">
                <a:ea typeface="+mn-lt"/>
                <a:cs typeface="+mn-lt"/>
              </a:rPr>
              <a:t>. </a:t>
            </a: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 </a:t>
            </a:r>
            <a:endParaRPr lang="en-US" altLang="ko-KR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하지만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분석을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통해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넷플릭스는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키즈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데이터보다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성인을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타게팅</a:t>
            </a:r>
            <a:r>
              <a:rPr lang="en-US" dirty="0">
                <a:ea typeface="+mn-lt"/>
                <a:cs typeface="+mn-lt"/>
              </a:rPr>
              <a:t> 한 </a:t>
            </a:r>
            <a:r>
              <a:rPr lang="en-US" dirty="0" err="1">
                <a:ea typeface="+mn-lt"/>
                <a:cs typeface="+mn-lt"/>
              </a:rPr>
              <a:t>데이터가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많았다는</a:t>
            </a:r>
            <a:r>
              <a:rPr lang="en-US" dirty="0">
                <a:ea typeface="+mn-lt"/>
                <a:cs typeface="+mn-lt"/>
              </a:rPr>
              <a:t> 점, 각 </a:t>
            </a:r>
            <a:r>
              <a:rPr lang="en-US" dirty="0" err="1">
                <a:ea typeface="+mn-lt"/>
                <a:cs typeface="+mn-lt"/>
              </a:rPr>
              <a:t>나라별로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오리지널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콘텐츠에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대한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투자가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많이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이뤄지고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있지만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아직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유의미한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결과는</a:t>
            </a:r>
            <a:r>
              <a:rPr lang="en-US" dirty="0">
                <a:ea typeface="+mn-lt"/>
                <a:cs typeface="+mn-lt"/>
              </a:rPr>
              <a:t> 몇 </a:t>
            </a:r>
            <a:r>
              <a:rPr lang="en-US" dirty="0" err="1">
                <a:ea typeface="+mn-lt"/>
                <a:cs typeface="+mn-lt"/>
              </a:rPr>
              <a:t>개의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작품에서만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나오고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그걸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분석하려면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다양한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원인을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따져야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한다는</a:t>
            </a:r>
            <a:r>
              <a:rPr lang="en-US" dirty="0">
                <a:ea typeface="+mn-lt"/>
                <a:cs typeface="+mn-lt"/>
              </a:rPr>
              <a:t> 점, </a:t>
            </a:r>
            <a:r>
              <a:rPr lang="en-US" dirty="0" err="1">
                <a:ea typeface="+mn-lt"/>
                <a:cs typeface="+mn-lt"/>
              </a:rPr>
              <a:t>전체적인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콘텐츠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대부분이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북미와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유럽에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한정되어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있고</a:t>
            </a:r>
            <a:r>
              <a:rPr lang="en-US" dirty="0">
                <a:ea typeface="+mn-lt"/>
                <a:cs typeface="+mn-lt"/>
              </a:rPr>
              <a:t> 주 </a:t>
            </a:r>
            <a:r>
              <a:rPr lang="ko-KR" altLang="en-US" dirty="0">
                <a:ea typeface="+mn-lt"/>
                <a:cs typeface="+mn-lt"/>
              </a:rPr>
              <a:t>타겟층이라는</a:t>
            </a:r>
            <a:r>
              <a:rPr lang="en-US" dirty="0">
                <a:ea typeface="+mn-lt"/>
                <a:cs typeface="+mn-lt"/>
              </a:rPr>
              <a:t> 점, </a:t>
            </a:r>
            <a:r>
              <a:rPr lang="en-US" dirty="0" err="1">
                <a:ea typeface="+mn-lt"/>
                <a:cs typeface="+mn-lt"/>
              </a:rPr>
              <a:t>라틴아메리카가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수입에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비해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제작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콘텐츠가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적다는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점을</a:t>
            </a:r>
            <a:r>
              <a:rPr lang="en-US" dirty="0">
                <a:ea typeface="+mn-lt"/>
                <a:cs typeface="+mn-lt"/>
              </a:rPr>
              <a:t> 알 수 </a:t>
            </a:r>
            <a:r>
              <a:rPr lang="en-US" dirty="0" err="1">
                <a:ea typeface="+mn-lt"/>
                <a:cs typeface="+mn-lt"/>
              </a:rPr>
              <a:t>있었다</a:t>
            </a:r>
            <a:r>
              <a:rPr lang="en-US" dirty="0">
                <a:ea typeface="+mn-lt"/>
                <a:cs typeface="+mn-lt"/>
              </a:rPr>
              <a:t>. </a:t>
            </a: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 </a:t>
            </a:r>
            <a:endParaRPr lang="ko-KR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667518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FF3BB7A-E22C-4CCB-97F0-5D0A8F6AA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728" y="643466"/>
            <a:ext cx="7354543" cy="55710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6B1CDA-9583-46E7-9380-90DF847803CC}"/>
              </a:ext>
            </a:extLst>
          </p:cNvPr>
          <p:cNvSpPr txBox="1"/>
          <p:nvPr/>
        </p:nvSpPr>
        <p:spPr>
          <a:xfrm>
            <a:off x="9088582" y="833582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ea typeface="맑은 고딕"/>
              </a:rPr>
              <a:t>아쉬웠던 점 따로 </a:t>
            </a:r>
            <a:r>
              <a:rPr lang="ko-KR" altLang="en-US" b="1" dirty="0" err="1">
                <a:ea typeface="맑은 고딕"/>
              </a:rPr>
              <a:t>쓸땐</a:t>
            </a:r>
            <a:r>
              <a:rPr lang="ko-KR" altLang="en-US" b="1" dirty="0">
                <a:ea typeface="맑은 고딕"/>
              </a:rPr>
              <a:t> 이거 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860023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1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3">
            <a:extLst>
              <a:ext uri="{FF2B5EF4-FFF2-40B4-BE49-F238E27FC236}">
                <a16:creationId xmlns:a16="http://schemas.microsoft.com/office/drawing/2014/main" id="{B1F8437C-F918-4A39-BD6A-BE9BE9FB16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72" b="6503"/>
          <a:stretch/>
        </p:blipFill>
        <p:spPr>
          <a:xfrm>
            <a:off x="-3047" y="-46172"/>
            <a:ext cx="12191999" cy="6857990"/>
          </a:xfrm>
          <a:prstGeom prst="rect">
            <a:avLst/>
          </a:prstGeom>
        </p:spPr>
      </p:pic>
      <p:sp>
        <p:nvSpPr>
          <p:cNvPr id="35" name="Rectangle 2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D6B88F-930F-47D9-8901-64A140433684}"/>
              </a:ext>
            </a:extLst>
          </p:cNvPr>
          <p:cNvSpPr txBox="1"/>
          <p:nvPr/>
        </p:nvSpPr>
        <p:spPr>
          <a:xfrm>
            <a:off x="935644" y="4147095"/>
            <a:ext cx="10058400" cy="8962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8800" b="1" err="1">
                <a:solidFill>
                  <a:srgbClr val="FFFFFF"/>
                </a:solidFill>
                <a:latin typeface="Aharoni"/>
                <a:ea typeface="맑은 고딕"/>
                <a:cs typeface="Aharoni"/>
              </a:rPr>
              <a:t>QnA</a:t>
            </a:r>
            <a:endParaRPr lang="en-US" altLang="ko-KR" sz="8800" b="1">
              <a:solidFill>
                <a:srgbClr val="FFFFFF"/>
              </a:solidFill>
              <a:latin typeface="Aharoni"/>
              <a:ea typeface="맑은 고딕"/>
              <a:cs typeface="Aharoni"/>
            </a:endParaRPr>
          </a:p>
        </p:txBody>
      </p:sp>
    </p:spTree>
    <p:extLst>
      <p:ext uri="{BB962C8B-B14F-4D97-AF65-F5344CB8AC3E}">
        <p14:creationId xmlns:p14="http://schemas.microsoft.com/office/powerpoint/2010/main" val="132665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3">
            <a:extLst>
              <a:ext uri="{FF2B5EF4-FFF2-40B4-BE49-F238E27FC236}">
                <a16:creationId xmlns:a16="http://schemas.microsoft.com/office/drawing/2014/main" id="{74742307-8C92-4764-8E19-EE663F6AD0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06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01B2D1-657A-4156-BB7F-893BD7EA2CE6}"/>
              </a:ext>
            </a:extLst>
          </p:cNvPr>
          <p:cNvSpPr txBox="1"/>
          <p:nvPr/>
        </p:nvSpPr>
        <p:spPr>
          <a:xfrm>
            <a:off x="8458466" y="490317"/>
            <a:ext cx="3254540" cy="359799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b="1">
                <a:latin typeface="Abadi"/>
                <a:ea typeface="Malgun Gothic"/>
              </a:rPr>
              <a:t>&lt;데이터</a:t>
            </a:r>
            <a:r>
              <a:rPr lang="en-US" altLang="ko-KR" b="1">
                <a:latin typeface="Abadi"/>
                <a:ea typeface="맑은 고딕"/>
              </a:rPr>
              <a:t> </a:t>
            </a:r>
            <a:r>
              <a:rPr lang="ko-KR" altLang="en-US" b="1">
                <a:latin typeface="Abadi"/>
                <a:ea typeface="Malgun Gothic"/>
              </a:rPr>
              <a:t>접근</a:t>
            </a:r>
            <a:r>
              <a:rPr lang="en-US" altLang="ko-KR" b="1">
                <a:latin typeface="Abadi"/>
                <a:ea typeface="맑은 고딕"/>
              </a:rPr>
              <a:t> </a:t>
            </a:r>
            <a:r>
              <a:rPr lang="ko-KR" altLang="en-US" b="1">
                <a:latin typeface="Abadi"/>
                <a:ea typeface="Malgun Gothic"/>
              </a:rPr>
              <a:t>방향&gt;</a:t>
            </a:r>
            <a:endParaRPr lang="en-US" altLang="ko-KR" b="1">
              <a:latin typeface="Abadi"/>
              <a:ea typeface="Malgun Gothic"/>
              <a:cs typeface="Calibri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b="1">
              <a:latin typeface="Abadi"/>
              <a:ea typeface="맑은 고딕"/>
              <a:cs typeface="Calibri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>
                <a:latin typeface="Abadi"/>
                <a:ea typeface="Malgun Gothic"/>
              </a:rPr>
              <a:t>1)내용적 측면</a:t>
            </a:r>
            <a:r>
              <a:rPr lang="en-US" altLang="ko-KR">
                <a:latin typeface="Abadi"/>
                <a:ea typeface="맑은 고딕"/>
              </a:rPr>
              <a:t>: </a:t>
            </a:r>
            <a:r>
              <a:rPr lang="ko-KR" altLang="en-US">
                <a:latin typeface="Abadi"/>
                <a:ea typeface="Malgun Gothic"/>
              </a:rPr>
              <a:t>중심 데이터인</a:t>
            </a:r>
            <a:r>
              <a:rPr lang="en-US" altLang="ko-KR">
                <a:latin typeface="Abadi"/>
                <a:ea typeface="맑은 고딕"/>
              </a:rPr>
              <a:t> Netflix_title.csv </a:t>
            </a:r>
            <a:r>
              <a:rPr lang="ko-KR" altLang="en-US">
                <a:latin typeface="Abadi"/>
                <a:ea typeface="Malgun Gothic"/>
              </a:rPr>
              <a:t>데이터 분석 및 파악</a:t>
            </a:r>
            <a:r>
              <a:rPr lang="en-US" altLang="ko-KR">
                <a:latin typeface="Abadi"/>
                <a:ea typeface="맑은 고딕"/>
              </a:rPr>
              <a:t>, </a:t>
            </a:r>
            <a:r>
              <a:rPr lang="ko-KR" altLang="en-US">
                <a:latin typeface="Abadi"/>
                <a:ea typeface="Malgun Gothic"/>
              </a:rPr>
              <a:t>등급</a:t>
            </a:r>
            <a:r>
              <a:rPr lang="en-US" altLang="ko-KR">
                <a:latin typeface="Abadi"/>
                <a:ea typeface="맑은 고딕"/>
              </a:rPr>
              <a:t>/</a:t>
            </a:r>
            <a:r>
              <a:rPr lang="ko-KR" altLang="en-US">
                <a:latin typeface="Abadi"/>
                <a:ea typeface="Malgun Gothic"/>
              </a:rPr>
              <a:t>국가</a:t>
            </a:r>
            <a:r>
              <a:rPr lang="en-US" altLang="ko-KR">
                <a:latin typeface="Abadi"/>
                <a:ea typeface="맑은 고딕"/>
              </a:rPr>
              <a:t>/</a:t>
            </a:r>
            <a:r>
              <a:rPr lang="ko-KR" altLang="en-US">
                <a:latin typeface="Abadi"/>
                <a:ea typeface="Malgun Gothic"/>
              </a:rPr>
              <a:t>장르별 데이터 통계 살펴보기</a:t>
            </a:r>
            <a:endParaRPr lang="en-US" altLang="ko-KR">
              <a:latin typeface="Abadi"/>
              <a:ea typeface="Malgun Gothic"/>
              <a:cs typeface="Calibri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>
              <a:latin typeface="Abadi"/>
              <a:ea typeface="맑은 고딕"/>
              <a:cs typeface="Calibri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>
                <a:latin typeface="Abadi"/>
                <a:ea typeface="맑은 고딕"/>
              </a:rPr>
              <a:t>2)</a:t>
            </a:r>
            <a:r>
              <a:rPr lang="ko-KR" altLang="en-US">
                <a:latin typeface="Abadi"/>
                <a:ea typeface="Malgun Gothic"/>
              </a:rPr>
              <a:t>구조적 측면</a:t>
            </a:r>
            <a:r>
              <a:rPr lang="en-US" altLang="ko-KR">
                <a:latin typeface="Abadi"/>
                <a:ea typeface="맑은 고딕"/>
              </a:rPr>
              <a:t>: Netflix</a:t>
            </a:r>
            <a:r>
              <a:rPr lang="ko-KR" altLang="en-US">
                <a:latin typeface="Abadi"/>
                <a:ea typeface="Malgun Gothic"/>
              </a:rPr>
              <a:t> </a:t>
            </a:r>
            <a:r>
              <a:rPr lang="ko-KR" altLang="en-US" err="1">
                <a:latin typeface="Abadi"/>
                <a:ea typeface="Malgun Gothic"/>
              </a:rPr>
              <a:t>Original</a:t>
            </a:r>
            <a:r>
              <a:rPr lang="ko-KR" altLang="en-US">
                <a:latin typeface="Abadi"/>
                <a:ea typeface="Malgun Gothic"/>
              </a:rPr>
              <a:t> contents와 비교하여 콘텐츠의 변화 추이를 살펴보며 </a:t>
            </a:r>
            <a:r>
              <a:rPr lang="ko-KR" altLang="en-US" err="1">
                <a:latin typeface="Abadi"/>
                <a:ea typeface="Malgun Gothic"/>
              </a:rPr>
              <a:t>넷플릭스의</a:t>
            </a:r>
            <a:r>
              <a:rPr lang="en-US" altLang="ko-KR">
                <a:latin typeface="Abadi"/>
                <a:ea typeface="맑은 고딕"/>
              </a:rPr>
              <a:t> </a:t>
            </a:r>
            <a:r>
              <a:rPr lang="ko-KR" altLang="en-US">
                <a:latin typeface="Abadi"/>
                <a:ea typeface="Malgun Gothic"/>
              </a:rPr>
              <a:t>과거 전략 추정 및 앞으로의 방향 재고</a:t>
            </a:r>
            <a:endParaRPr lang="en-US" altLang="ko-KR">
              <a:latin typeface="Abadi"/>
              <a:ea typeface="Malgun Gothic"/>
              <a:cs typeface="Calibri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>
              <a:latin typeface="Abadi"/>
              <a:ea typeface="맑은 고딕"/>
              <a:cs typeface="Calibri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>
                <a:latin typeface="Abadi"/>
                <a:ea typeface="맑은 고딕"/>
              </a:rPr>
              <a:t>3)</a:t>
            </a:r>
            <a:r>
              <a:rPr lang="ko-KR" altLang="en-US">
                <a:latin typeface="Abadi"/>
                <a:ea typeface="Malgun Gothic"/>
              </a:rPr>
              <a:t>시장 측면</a:t>
            </a:r>
            <a:r>
              <a:rPr lang="en-US" altLang="ko-KR">
                <a:latin typeface="Abadi"/>
                <a:ea typeface="맑은 고딕"/>
              </a:rPr>
              <a:t>: </a:t>
            </a:r>
            <a:r>
              <a:rPr lang="ko-KR" altLang="en-US">
                <a:latin typeface="Abadi"/>
                <a:ea typeface="Malgun Gothic"/>
              </a:rPr>
              <a:t>대륙간 구독자수와 수익 간의 상관관계 분석을 통한 </a:t>
            </a:r>
            <a:r>
              <a:rPr lang="ko-KR" altLang="en-US" err="1">
                <a:latin typeface="Abadi"/>
                <a:ea typeface="Malgun Gothic"/>
              </a:rPr>
              <a:t>넷플릭스의</a:t>
            </a:r>
            <a:r>
              <a:rPr lang="en-US" altLang="ko-KR">
                <a:latin typeface="Abadi"/>
                <a:ea typeface="맑은 고딕"/>
              </a:rPr>
              <a:t> </a:t>
            </a:r>
            <a:r>
              <a:rPr lang="ko-KR" altLang="en-US">
                <a:latin typeface="Abadi"/>
                <a:ea typeface="Malgun Gothic"/>
              </a:rPr>
              <a:t>시장 파악 및 발전 가능성 시장 전략 발표</a:t>
            </a:r>
            <a:endParaRPr lang="en-US" altLang="ko-KR">
              <a:latin typeface="Abadi"/>
              <a:ea typeface="Malgun Gothic"/>
              <a:cs typeface="Calibri" panose="020F0502020204030204"/>
            </a:endParaRP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45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그림 2" descr="장난감이(가) 표시된 사진&#10;&#10;자동 생성된 설명">
            <a:extLst>
              <a:ext uri="{FF2B5EF4-FFF2-40B4-BE49-F238E27FC236}">
                <a16:creationId xmlns:a16="http://schemas.microsoft.com/office/drawing/2014/main" id="{9D2188A5-AF68-45B7-9227-35651D7AFE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48" r="-1" b="4946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B82126-2A0A-45D6-8FF7-31FC2FF69A91}"/>
              </a:ext>
            </a:extLst>
          </p:cNvPr>
          <p:cNvSpPr txBox="1"/>
          <p:nvPr/>
        </p:nvSpPr>
        <p:spPr>
          <a:xfrm>
            <a:off x="4655127" y="5913582"/>
            <a:ext cx="386310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0" b="1" err="1">
                <a:solidFill>
                  <a:schemeClr val="bg1"/>
                </a:solidFill>
                <a:latin typeface="Aharoni"/>
                <a:ea typeface="맑은 고딕"/>
                <a:cs typeface="Aharoni"/>
              </a:rPr>
              <a:t>Thanks</a:t>
            </a:r>
            <a:r>
              <a:rPr lang="ko-KR" altLang="en-US" sz="6000" b="1">
                <a:solidFill>
                  <a:schemeClr val="bg1"/>
                </a:solidFill>
                <a:latin typeface="Aharoni"/>
                <a:ea typeface="맑은 고딕"/>
                <a:cs typeface="Aharoni"/>
              </a:rPr>
              <a:t>! </a:t>
            </a:r>
            <a:endParaRPr lang="ko-KR" altLang="en-US" sz="6000" b="1">
              <a:solidFill>
                <a:schemeClr val="bg1"/>
              </a:solidFill>
              <a:latin typeface="Aharoni"/>
              <a:cs typeface="Aharoni"/>
            </a:endParaRPr>
          </a:p>
        </p:txBody>
      </p:sp>
    </p:spTree>
    <p:extLst>
      <p:ext uri="{BB962C8B-B14F-4D97-AF65-F5344CB8AC3E}">
        <p14:creationId xmlns:p14="http://schemas.microsoft.com/office/powerpoint/2010/main" val="563422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3">
            <a:extLst>
              <a:ext uri="{FF2B5EF4-FFF2-40B4-BE49-F238E27FC236}">
                <a16:creationId xmlns:a16="http://schemas.microsoft.com/office/drawing/2014/main" id="{55D84686-7908-41AB-8BC1-EBBD44CD3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" y="2843"/>
            <a:ext cx="12187380" cy="685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215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EF0C6E-8860-4236-B775-4027E88B269E}"/>
              </a:ext>
            </a:extLst>
          </p:cNvPr>
          <p:cNvSpPr txBox="1"/>
          <p:nvPr/>
        </p:nvSpPr>
        <p:spPr>
          <a:xfrm>
            <a:off x="1480128" y="5347855"/>
            <a:ext cx="963583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800">
                <a:latin typeface="Aharoni"/>
                <a:ea typeface="맑은 고딕"/>
                <a:cs typeface="Aharoni"/>
              </a:rPr>
              <a:t>&lt;1&gt;</a:t>
            </a:r>
            <a:r>
              <a:rPr lang="en-US" altLang="ko-KR" sz="2800">
                <a:latin typeface="Aharoni"/>
                <a:ea typeface="+mn-lt"/>
                <a:cs typeface="Aharoni"/>
              </a:rPr>
              <a:t> </a:t>
            </a:r>
            <a:r>
              <a:rPr lang="ko-KR" altLang="en-US" sz="2800">
                <a:latin typeface="Aharoni"/>
                <a:ea typeface="맑은 고딕"/>
                <a:cs typeface="Aharoni"/>
              </a:rPr>
              <a:t>중심 데이터인</a:t>
            </a:r>
            <a:r>
              <a:rPr lang="en-US" altLang="ko-KR" sz="2800">
                <a:latin typeface="Aharoni"/>
                <a:ea typeface="+mn-lt"/>
                <a:cs typeface="Aharoni"/>
              </a:rPr>
              <a:t> Netflix_title.csv </a:t>
            </a:r>
            <a:r>
              <a:rPr lang="ko-KR" altLang="en-US" sz="2800">
                <a:latin typeface="Aharoni"/>
                <a:ea typeface="맑은 고딕"/>
                <a:cs typeface="Aharoni"/>
              </a:rPr>
              <a:t>데이터 분석 및 파악</a:t>
            </a:r>
            <a:r>
              <a:rPr lang="en-US" altLang="ko-KR" sz="2800">
                <a:latin typeface="Aharoni"/>
                <a:ea typeface="+mn-lt"/>
                <a:cs typeface="Aharoni"/>
              </a:rPr>
              <a:t>, </a:t>
            </a:r>
            <a:r>
              <a:rPr lang="ko-KR" sz="2800">
                <a:latin typeface="Aharoni"/>
                <a:ea typeface="맑은 고딕"/>
                <a:cs typeface="Aharoni"/>
              </a:rPr>
              <a:t>등급</a:t>
            </a:r>
            <a:r>
              <a:rPr lang="en-US" altLang="ko-KR" sz="2800">
                <a:latin typeface="Aharoni"/>
                <a:ea typeface="+mn-lt"/>
                <a:cs typeface="Aharoni"/>
              </a:rPr>
              <a:t>/</a:t>
            </a:r>
            <a:r>
              <a:rPr lang="ko-KR" altLang="en-US" sz="2800">
                <a:latin typeface="Aharoni"/>
                <a:ea typeface="맑은 고딕"/>
                <a:cs typeface="Aharoni"/>
              </a:rPr>
              <a:t>국가</a:t>
            </a:r>
            <a:r>
              <a:rPr lang="en-US" altLang="ko-KR" sz="2800">
                <a:latin typeface="Aharoni"/>
                <a:ea typeface="+mn-lt"/>
                <a:cs typeface="Aharoni"/>
              </a:rPr>
              <a:t>/</a:t>
            </a:r>
            <a:r>
              <a:rPr lang="ko-KR" altLang="en-US" sz="2800">
                <a:latin typeface="Aharoni"/>
                <a:ea typeface="맑은 고딕"/>
                <a:cs typeface="Aharoni"/>
              </a:rPr>
              <a:t>장르별 데이터 통계 살펴보기</a:t>
            </a:r>
            <a:endParaRPr lang="ko-KR" sz="2800">
              <a:latin typeface="Aharoni"/>
              <a:ea typeface="맑은 고딕"/>
              <a:cs typeface="Aharon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331D13-084F-43F4-8DE4-EC184EC0F3A2}"/>
              </a:ext>
            </a:extLst>
          </p:cNvPr>
          <p:cNvSpPr txBox="1"/>
          <p:nvPr/>
        </p:nvSpPr>
        <p:spPr>
          <a:xfrm>
            <a:off x="4181764" y="3096491"/>
            <a:ext cx="492529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dirty="0">
                <a:ea typeface="+mn-lt"/>
                <a:cs typeface="+mn-lt"/>
                <a:hlinkClick r:id="rId2"/>
              </a:rPr>
              <a:t>main_df_basic.ipynb, </a:t>
            </a:r>
            <a:endParaRPr lang="ko-KR" altLang="en-US" sz="2400">
              <a:ea typeface="맑은 고딕"/>
              <a:cs typeface="+mn-lt"/>
            </a:endParaRPr>
          </a:p>
          <a:p>
            <a:r>
              <a:rPr lang="en-US" altLang="ko-KR" sz="2400" dirty="0">
                <a:ea typeface="+mn-lt"/>
                <a:cs typeface="+mn-lt"/>
                <a:hlinkClick r:id="rId3"/>
              </a:rPr>
              <a:t>netfix</a:t>
            </a:r>
            <a:r>
              <a:rPr lang="ko-KR" sz="2400" dirty="0">
                <a:ea typeface="+mn-lt"/>
                <a:cs typeface="+mn-lt"/>
                <a:hlinkClick r:id="rId3"/>
              </a:rPr>
              <a:t>_strategy.ipynb</a:t>
            </a:r>
            <a:endParaRPr lang="ko-KR" sz="2400">
              <a:ea typeface="맑은 고딕"/>
              <a:cs typeface="+mn-lt"/>
            </a:endParaRPr>
          </a:p>
          <a:p>
            <a:r>
              <a:rPr lang="ko-KR" sz="2400" dirty="0">
                <a:ea typeface="맑은 고딕"/>
                <a:cs typeface="Calibri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2318991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501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6814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4202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0B231C-24BC-44C8-8B0F-C77130DB008A}"/>
              </a:ext>
            </a:extLst>
          </p:cNvPr>
          <p:cNvSpPr txBox="1"/>
          <p:nvPr/>
        </p:nvSpPr>
        <p:spPr>
          <a:xfrm>
            <a:off x="1803401" y="4909128"/>
            <a:ext cx="9150926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800">
                <a:latin typeface="Aharoni"/>
                <a:ea typeface="+mn-lt"/>
                <a:cs typeface="Aharoni"/>
              </a:rPr>
              <a:t>&lt;2&gt; Netflix</a:t>
            </a:r>
            <a:r>
              <a:rPr lang="ko-KR" altLang="en-US" sz="2800">
                <a:latin typeface="Aharoni"/>
                <a:ea typeface="맑은 고딕"/>
                <a:cs typeface="Aharoni"/>
              </a:rPr>
              <a:t> </a:t>
            </a:r>
            <a:r>
              <a:rPr lang="en-US" altLang="ko-KR" sz="2800">
                <a:latin typeface="Aharoni"/>
                <a:ea typeface="맑은 고딕"/>
                <a:cs typeface="Aharoni"/>
              </a:rPr>
              <a:t>Original</a:t>
            </a:r>
            <a:r>
              <a:rPr lang="ko-KR" altLang="en-US" sz="2800">
                <a:latin typeface="Aharoni"/>
                <a:ea typeface="맑은 고딕"/>
                <a:cs typeface="Aharoni"/>
              </a:rPr>
              <a:t> </a:t>
            </a:r>
            <a:r>
              <a:rPr lang="en-US" altLang="ko-KR" sz="2800">
                <a:latin typeface="Aharoni"/>
                <a:ea typeface="맑은 고딕"/>
                <a:cs typeface="Aharoni"/>
              </a:rPr>
              <a:t>contents</a:t>
            </a:r>
            <a:r>
              <a:rPr lang="ko-KR" altLang="en-US" sz="2800">
                <a:latin typeface="Aharoni"/>
                <a:ea typeface="맑은 고딕"/>
                <a:cs typeface="Aharoni"/>
              </a:rPr>
              <a:t>와 비교하여 콘텐츠의 </a:t>
            </a:r>
            <a:r>
              <a:rPr lang="ko-KR" sz="2800">
                <a:latin typeface="Aharoni"/>
                <a:ea typeface="맑은 고딕"/>
                <a:cs typeface="Aharoni"/>
              </a:rPr>
              <a:t>변화</a:t>
            </a:r>
            <a:r>
              <a:rPr lang="ko-KR" altLang="en-US" sz="2800">
                <a:latin typeface="Aharoni"/>
                <a:ea typeface="맑은 고딕"/>
                <a:cs typeface="Aharoni"/>
              </a:rPr>
              <a:t> 추이를 살펴보며 </a:t>
            </a:r>
            <a:r>
              <a:rPr lang="ko-KR" altLang="en-US" sz="2800" err="1">
                <a:latin typeface="Aharoni"/>
                <a:ea typeface="맑은 고딕"/>
                <a:cs typeface="Aharoni"/>
              </a:rPr>
              <a:t>넷플릭스의</a:t>
            </a:r>
            <a:r>
              <a:rPr lang="en-US" altLang="ko-KR" sz="2800">
                <a:latin typeface="Aharoni"/>
                <a:ea typeface="+mn-lt"/>
                <a:cs typeface="Aharoni"/>
              </a:rPr>
              <a:t> </a:t>
            </a:r>
            <a:r>
              <a:rPr lang="ko-KR" altLang="en-US" sz="2800">
                <a:latin typeface="Aharoni"/>
                <a:ea typeface="맑은 고딕"/>
                <a:cs typeface="Aharoni"/>
              </a:rPr>
              <a:t>과거 전략 추정 및 앞으로의 방향 재고</a:t>
            </a:r>
            <a:endParaRPr lang="ko-KR" sz="2800">
              <a:latin typeface="Aharoni"/>
              <a:cs typeface="Aharoni"/>
            </a:endParaRPr>
          </a:p>
        </p:txBody>
      </p:sp>
    </p:spTree>
    <p:extLst>
      <p:ext uri="{BB962C8B-B14F-4D97-AF65-F5344CB8AC3E}">
        <p14:creationId xmlns:p14="http://schemas.microsoft.com/office/powerpoint/2010/main" val="1783166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30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revision>161</cp:revision>
  <dcterms:created xsi:type="dcterms:W3CDTF">2022-03-10T08:29:12Z</dcterms:created>
  <dcterms:modified xsi:type="dcterms:W3CDTF">2022-03-10T15:17:56Z</dcterms:modified>
</cp:coreProperties>
</file>