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56" r:id="rId3"/>
    <p:sldId id="259" r:id="rId4"/>
    <p:sldId id="258" r:id="rId5"/>
    <p:sldId id="261" r:id="rId6"/>
    <p:sldId id="282" r:id="rId7"/>
    <p:sldId id="283" r:id="rId8"/>
    <p:sldId id="284" r:id="rId9"/>
    <p:sldId id="262" r:id="rId10"/>
    <p:sldId id="272" r:id="rId11"/>
    <p:sldId id="273" r:id="rId12"/>
    <p:sldId id="274" r:id="rId13"/>
    <p:sldId id="275" r:id="rId14"/>
    <p:sldId id="276" r:id="rId15"/>
    <p:sldId id="286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5" r:id="rId25"/>
    <p:sldId id="277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0DD3A-0717-4511-A532-EFB2D30B4D7D}" v="1215" dt="2022-03-10T13:28:43.565"/>
    <p1510:client id="{7D2F48FD-541C-4D89-B34C-E89A3CBBB238}" v="799" dt="2022-03-10T14:29:54.309"/>
    <p1510:client id="{F68EFB22-F58A-4D4C-8827-3D43BB9D5D64}" v="45" dt="2022-03-10T14:33:40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33B8BF2-718E-4FCF-924D-6D1C26F4B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5C55A-378D-43F8-9AC3-3C797F6CD48D}"/>
              </a:ext>
            </a:extLst>
          </p:cNvPr>
          <p:cNvSpPr txBox="1"/>
          <p:nvPr/>
        </p:nvSpPr>
        <p:spPr>
          <a:xfrm>
            <a:off x="960582" y="6167582"/>
            <a:ext cx="108019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latin typeface="Aharoni"/>
                <a:ea typeface="맑은 고딕"/>
                <a:cs typeface="Aharoni"/>
              </a:rPr>
              <a:t>Aiffel YJ2th Datathon </a:t>
            </a:r>
            <a:r>
              <a:rPr lang="en-US" altLang="ko-KR" sz="3200" b="1" dirty="0">
                <a:latin typeface="Aharoni"/>
                <a:ea typeface="맑은 고딕"/>
                <a:cs typeface="Aharoni"/>
              </a:rPr>
              <a:t>Netflix</a:t>
            </a:r>
            <a:r>
              <a:rPr lang="ko-KR" sz="3200" b="1" dirty="0">
                <a:latin typeface="Aharoni"/>
                <a:ea typeface="맑은 고딕"/>
                <a:cs typeface="Aharoni"/>
              </a:rPr>
              <a:t> 1조 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  <a:r>
              <a:rPr lang="ko-KR" sz="3200" dirty="0" err="1">
                <a:latin typeface="Aharoni"/>
                <a:ea typeface="맑은 고딕"/>
                <a:cs typeface="Aharoni"/>
              </a:rPr>
              <a:t>weddingpeach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9686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7B7FFC5-6270-4B9B-B401-0D5597244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9" r="-1" b="16883"/>
          <a:stretch/>
        </p:blipFill>
        <p:spPr>
          <a:xfrm>
            <a:off x="20" y="-230899"/>
            <a:ext cx="12188932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7B619-8976-4BE5-ADC7-F58884550E6B}"/>
              </a:ext>
            </a:extLst>
          </p:cNvPr>
          <p:cNvSpPr txBox="1"/>
          <p:nvPr/>
        </p:nvSpPr>
        <p:spPr>
          <a:xfrm>
            <a:off x="883609" y="4672194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 err="1">
                <a:ea typeface="맑은 고딕"/>
              </a:rPr>
              <a:t>넷플릭스</a:t>
            </a:r>
            <a:r>
              <a:rPr lang="en-US" altLang="ko-KR" sz="2400">
                <a:ea typeface="맑은 고딕"/>
              </a:rPr>
              <a:t> </a:t>
            </a:r>
            <a:r>
              <a:rPr lang="ko-KR" altLang="en-US" sz="2400">
                <a:ea typeface="맑은 고딕"/>
              </a:rPr>
              <a:t>오리지널 콘텐츠 추가에 대한 변화 분석</a:t>
            </a:r>
            <a:r>
              <a:rPr lang="en-US" altLang="ko-KR" sz="2400">
                <a:ea typeface="맑은 고딕"/>
              </a:rPr>
              <a:t>(1)</a:t>
            </a:r>
            <a:endParaRPr lang="ko-KR" altLang="en-US" sz="2400"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400">
                <a:ea typeface="맑은 고딕"/>
              </a:rPr>
              <a:t>가설</a:t>
            </a:r>
            <a:r>
              <a:rPr lang="en-US" altLang="ko-KR" sz="2400">
                <a:ea typeface="맑은 고딕"/>
              </a:rPr>
              <a:t>1) </a:t>
            </a:r>
            <a:r>
              <a:rPr lang="ko-KR" altLang="en-US" sz="2400">
                <a:ea typeface="맑은 고딕"/>
              </a:rPr>
              <a:t>새로운 </a:t>
            </a:r>
            <a:r>
              <a:rPr lang="en-US" altLang="ko-KR" sz="2400">
                <a:ea typeface="맑은 고딕"/>
              </a:rPr>
              <a:t>OTT </a:t>
            </a:r>
            <a:r>
              <a:rPr lang="ko-KR" altLang="en-US" sz="2400">
                <a:ea typeface="맑은 고딕"/>
              </a:rPr>
              <a:t>서비스가 증가함에 따라 구독자 수를 잡기 위해 오리지널 콘텐츠보다 오리지널 콘텐츠가 아닌 콘텐츠를 더 증가시켰다</a:t>
            </a:r>
            <a:r>
              <a:rPr lang="en-US" altLang="ko-KR" sz="2400">
                <a:ea typeface="맑은 고딕"/>
              </a:rPr>
              <a:t>.</a:t>
            </a:r>
            <a:endParaRPr lang="en-US" altLang="ko-KR" sz="2400">
              <a:ea typeface="맑은 고딕"/>
              <a:cs typeface="Calibri" panose="020F0502020204030204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74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B72C9-9F7E-41A0-AB6D-7E98632C2E30}"/>
              </a:ext>
            </a:extLst>
          </p:cNvPr>
          <p:cNvSpPr txBox="1"/>
          <p:nvPr/>
        </p:nvSpPr>
        <p:spPr>
          <a:xfrm>
            <a:off x="2103583" y="4909127"/>
            <a:ext cx="9139380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latin typeface="Malgun Gothic"/>
                <a:ea typeface="Malgun Gothic"/>
                <a:cs typeface="+mn-lt"/>
              </a:rPr>
              <a:t>오리지널 콘텐츠의 증감 추이</a:t>
            </a:r>
          </a:p>
          <a:p>
            <a:endParaRPr lang="ko-KR" altLang="en-US" sz="2800">
              <a:latin typeface="Malgun Gothic"/>
              <a:ea typeface="Malgun Gothic"/>
              <a:cs typeface="Calibri"/>
            </a:endParaRPr>
          </a:p>
          <a:p>
            <a:r>
              <a:rPr lang="en-US" altLang="ko-KR" sz="2800">
                <a:latin typeface="Malgun Gothic"/>
                <a:ea typeface="맑은 고딕"/>
                <a:cs typeface="Calibri"/>
              </a:rPr>
              <a:t>(</a:t>
            </a:r>
            <a:r>
              <a:rPr lang="ko-KR" sz="2800">
                <a:latin typeface="Malgun Gothic"/>
                <a:ea typeface="Malgun Gothic"/>
                <a:cs typeface="Calibri"/>
              </a:rPr>
              <a:t>단, </a:t>
            </a:r>
            <a:r>
              <a:rPr lang="ko-KR" sz="2800">
                <a:latin typeface="Malgun Gothic"/>
                <a:ea typeface="Malgun Gothic"/>
                <a:cs typeface="+mn-lt"/>
              </a:rPr>
              <a:t>2021년도 작품은 데이터셋에 다 반영되지 않았다</a:t>
            </a:r>
            <a:r>
              <a:rPr lang="en-US" altLang="ko-KR" sz="2800">
                <a:latin typeface="Malgun Gothic"/>
                <a:ea typeface="+mn-lt"/>
                <a:cs typeface="+mn-lt"/>
              </a:rPr>
              <a:t>)</a:t>
            </a:r>
            <a:endParaRPr lang="ko-KR" sz="2800">
              <a:latin typeface="Malgun Gothic"/>
              <a:ea typeface="맑은 고딕"/>
              <a:cs typeface="Calibri"/>
            </a:endParaRPr>
          </a:p>
          <a:p>
            <a:endParaRPr lang="ko-K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3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CA9305-5D60-40BE-8A36-32F47AE6B7B6}"/>
              </a:ext>
            </a:extLst>
          </p:cNvPr>
          <p:cNvSpPr txBox="1"/>
          <p:nvPr/>
        </p:nvSpPr>
        <p:spPr>
          <a:xfrm>
            <a:off x="3119582" y="5775036"/>
            <a:ext cx="67148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i="1">
                <a:latin typeface="Consolas"/>
                <a:ea typeface="맑은 고딕"/>
              </a:rPr>
              <a:t>오리지널이 아닌 콘텐츠 수 증감 추이</a:t>
            </a:r>
            <a:endParaRPr lang="ko-KR" sz="2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983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C155-74C6-404F-8E52-90D99BD2323B}"/>
              </a:ext>
            </a:extLst>
          </p:cNvPr>
          <p:cNvSpPr txBox="1"/>
          <p:nvPr/>
        </p:nvSpPr>
        <p:spPr>
          <a:xfrm>
            <a:off x="2242128" y="4528127"/>
            <a:ext cx="791556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i="1">
                <a:latin typeface="Consolas"/>
              </a:rPr>
              <a:t>증감률 비교</a:t>
            </a:r>
            <a:endParaRPr lang="ko-KR">
              <a:latin typeface="Calibri" panose="020F0502020204030204"/>
              <a:cs typeface="Calibri" panose="020F0502020204030204"/>
            </a:endParaRPr>
          </a:p>
          <a:p>
            <a:endParaRPr lang="ko-KR" i="1">
              <a:latin typeface="Consolas"/>
              <a:ea typeface="맑은 고딕"/>
            </a:endParaRPr>
          </a:p>
          <a:p>
            <a:r>
              <a:rPr lang="ko-KR" altLang="en-US" i="1">
                <a:latin typeface="Consolas"/>
                <a:ea typeface="맑은 고딕"/>
              </a:rPr>
              <a:t>컨텐츠 비교를 할 수 없을 정도의 데이터셋이라 큰 결과는 찾지 못했지만 그럼에도 오리지널이 아닌 컨텐츠가 확실히 많음을 알 수 있다.</a:t>
            </a:r>
          </a:p>
          <a:p>
            <a:r>
              <a:rPr lang="ko-KR" altLang="en-US" i="1">
                <a:latin typeface="Consolas"/>
                <a:ea typeface="맑은 고딕"/>
              </a:rPr>
              <a:t>컨텐츠의 </a:t>
            </a:r>
            <a:r>
              <a:rPr lang="ko-KR" altLang="en-US" i="1" err="1">
                <a:latin typeface="Consolas"/>
                <a:ea typeface="맑은 고딕"/>
              </a:rPr>
              <a:t>리뷰수</a:t>
            </a:r>
            <a:r>
              <a:rPr lang="ko-KR" altLang="en-US" i="1">
                <a:latin typeface="Consolas"/>
                <a:ea typeface="맑은 고딕"/>
              </a:rPr>
              <a:t>, 인기 등등 다른 정성적 부분을 함께 비교하지 </a:t>
            </a:r>
            <a:r>
              <a:rPr lang="ko-KR" altLang="en-US" i="1" err="1">
                <a:latin typeface="Consolas"/>
                <a:ea typeface="맑은 고딕"/>
              </a:rPr>
              <a:t>못한게</a:t>
            </a:r>
            <a:r>
              <a:rPr lang="ko-KR" altLang="en-US" i="1">
                <a:latin typeface="Consolas"/>
                <a:ea typeface="맑은 고딕"/>
              </a:rPr>
              <a:t> 아쉬운 부분</a:t>
            </a:r>
          </a:p>
        </p:txBody>
      </p:sp>
    </p:spTree>
    <p:extLst>
      <p:ext uri="{BB962C8B-B14F-4D97-AF65-F5344CB8AC3E}">
        <p14:creationId xmlns:p14="http://schemas.microsoft.com/office/powerpoint/2010/main" val="10387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9D5BA-37BA-429D-ADEE-9DDBC4EE178E}"/>
              </a:ext>
            </a:extLst>
          </p:cNvPr>
          <p:cNvSpPr txBox="1"/>
          <p:nvPr/>
        </p:nvSpPr>
        <p:spPr>
          <a:xfrm>
            <a:off x="2265219" y="5082310"/>
            <a:ext cx="75807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>
                <a:ea typeface="맑은 고딕"/>
              </a:rPr>
              <a:t>오리지널 콘텐츠와 국가 상관관계</a:t>
            </a:r>
            <a:endParaRPr lang="ko-KR" sz="2000">
              <a:ea typeface="맑은 고딕"/>
              <a:cs typeface="Calibri"/>
            </a:endParaRPr>
          </a:p>
          <a:p>
            <a:r>
              <a:rPr lang="ko-KR" sz="2000">
                <a:ea typeface="맑은 고딕"/>
                <a:cs typeface="Calibri"/>
              </a:rPr>
              <a:t>가설2) 새로운 국가의 구독자수를 증가시키기 위해 다양한 국가의 오리지널 콘텐츠를 제작하였다.</a:t>
            </a:r>
            <a:endParaRPr lang="ko-KR" sz="2000"/>
          </a:p>
        </p:txBody>
      </p:sp>
    </p:spTree>
    <p:extLst>
      <p:ext uri="{BB962C8B-B14F-4D97-AF65-F5344CB8AC3E}">
        <p14:creationId xmlns:p14="http://schemas.microsoft.com/office/powerpoint/2010/main" val="416537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84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DFE39A29-80F0-4A26-A7FB-F4CA2EFD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45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0441D-368F-432D-9E41-18D553AE75FC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&lt;3&gt;</a:t>
            </a:r>
            <a:r>
              <a:rPr lang="en-US" altLang="ko-KR" sz="2800">
                <a:ea typeface="맑은 고딕"/>
              </a:rPr>
              <a:t> </a:t>
            </a:r>
            <a:r>
              <a:rPr lang="ko-KR" altLang="en-US" sz="2800">
                <a:ea typeface="맑은 고딕"/>
              </a:rPr>
              <a:t>대륙간 구독자수와 수익 간의 상관관계 분석을 통한 </a:t>
            </a:r>
            <a:r>
              <a:rPr lang="ko-KR" altLang="en-US" sz="2800" err="1">
                <a:ea typeface="맑은 고딕"/>
              </a:rPr>
              <a:t>넷플릭스의</a:t>
            </a:r>
            <a:r>
              <a:rPr lang="en-US" altLang="ko-KR" sz="2800">
                <a:ea typeface="맑은 고딕"/>
              </a:rPr>
              <a:t> </a:t>
            </a:r>
            <a:r>
              <a:rPr lang="ko-KR" altLang="en-US" sz="2800">
                <a:ea typeface="맑은 고딕"/>
              </a:rPr>
              <a:t>시장 파악 및 발전 가능성 시장 전략 발표</a:t>
            </a:r>
            <a:endParaRPr lang="en-US" altLang="ko-KR" sz="2800">
              <a:ea typeface="맑은 고딕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006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0BBBC-2F40-40ED-BA3E-3275577E2A59}"/>
              </a:ext>
            </a:extLst>
          </p:cNvPr>
          <p:cNvSpPr txBox="1"/>
          <p:nvPr/>
        </p:nvSpPr>
        <p:spPr>
          <a:xfrm>
            <a:off x="3258128" y="5544127"/>
            <a:ext cx="62068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>
                <a:latin typeface="Consolas"/>
                <a:ea typeface="맑은 고딕"/>
              </a:rPr>
              <a:t>'</a:t>
            </a:r>
            <a:r>
              <a:rPr lang="ko-KR" sz="3200" err="1">
                <a:latin typeface="Consolas"/>
                <a:ea typeface="맑은 고딕"/>
              </a:rPr>
              <a:t>the</a:t>
            </a:r>
            <a:r>
              <a:rPr lang="ko-KR" sz="3200">
                <a:latin typeface="Consolas"/>
                <a:ea typeface="맑은 고딕"/>
              </a:rPr>
              <a:t> </a:t>
            </a:r>
            <a:r>
              <a:rPr lang="ko-KR" sz="3200" err="1">
                <a:latin typeface="Consolas"/>
                <a:ea typeface="맑은 고딕"/>
              </a:rPr>
              <a:t>Number</a:t>
            </a:r>
            <a:r>
              <a:rPr lang="ko-KR" sz="3200">
                <a:latin typeface="Consolas"/>
                <a:ea typeface="맑은 고딕"/>
              </a:rPr>
              <a:t> of </a:t>
            </a:r>
            <a:r>
              <a:rPr lang="ko-KR" sz="3200" err="1">
                <a:latin typeface="Consolas"/>
                <a:ea typeface="맑은 고딕"/>
              </a:rPr>
              <a:t>Contents</a:t>
            </a:r>
            <a:r>
              <a:rPr lang="ko-KR" sz="3200">
                <a:latin typeface="Consolas"/>
                <a:ea typeface="맑은 고딕"/>
              </a:rPr>
              <a:t>'</a:t>
            </a:r>
            <a:endParaRPr lang="ko-KR" sz="3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616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9B5D2-7A58-41DF-A401-28C9187CE449}"/>
              </a:ext>
            </a:extLst>
          </p:cNvPr>
          <p:cNvSpPr txBox="1"/>
          <p:nvPr/>
        </p:nvSpPr>
        <p:spPr>
          <a:xfrm>
            <a:off x="2957946" y="5798127"/>
            <a:ext cx="72574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국가별 시간에 따른 컨텐츠 수의 변화 추이</a:t>
            </a:r>
            <a:endParaRPr lang="ko-KR" altLang="en-US" sz="28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38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5DA77-68B7-42C1-88C8-53DA37AE0795}"/>
              </a:ext>
            </a:extLst>
          </p:cNvPr>
          <p:cNvSpPr txBox="1"/>
          <p:nvPr/>
        </p:nvSpPr>
        <p:spPr>
          <a:xfrm>
            <a:off x="2068946" y="5394037"/>
            <a:ext cx="863138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latin typeface="Consolas"/>
                <a:ea typeface="맑은 고딕"/>
              </a:rPr>
              <a:t>'2018~2020: </a:t>
            </a:r>
            <a:r>
              <a:rPr lang="ko-KR" sz="2800" err="1">
                <a:latin typeface="Consolas"/>
                <a:ea typeface="맑은 고딕"/>
              </a:rPr>
              <a:t>Changes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in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the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number</a:t>
            </a:r>
            <a:r>
              <a:rPr lang="ko-KR" sz="2800">
                <a:latin typeface="Consolas"/>
                <a:ea typeface="맑은 고딕"/>
              </a:rPr>
              <a:t> of </a:t>
            </a:r>
            <a:r>
              <a:rPr lang="ko-KR" sz="2800" err="1">
                <a:latin typeface="Consolas"/>
                <a:ea typeface="맑은 고딕"/>
              </a:rPr>
              <a:t>contents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by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continent</a:t>
            </a:r>
            <a:endParaRPr lang="ko-KR" sz="280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889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실내, 장난감, 인형, 장식이(가) 표시된 사진&#10;&#10;자동 생성된 설명">
            <a:extLst>
              <a:ext uri="{FF2B5EF4-FFF2-40B4-BE49-F238E27FC236}">
                <a16:creationId xmlns:a16="http://schemas.microsoft.com/office/drawing/2014/main" id="{FE5E382C-4533-490D-B97D-9744519A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5" b="23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173D5-90B4-4AC6-8B4A-83AEBB395003}"/>
              </a:ext>
            </a:extLst>
          </p:cNvPr>
          <p:cNvSpPr txBox="1"/>
          <p:nvPr/>
        </p:nvSpPr>
        <p:spPr>
          <a:xfrm>
            <a:off x="591127" y="2392218"/>
            <a:ext cx="54217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NetflixOriginals</a:t>
            </a:r>
            <a:r>
              <a:rPr lang="en-US" altLang="ko-KR" sz="4400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.csv</a:t>
            </a:r>
            <a:endParaRPr lang="ko-KR" altLang="en-US" sz="4400">
              <a:solidFill>
                <a:schemeClr val="bg1"/>
              </a:solidFill>
              <a:latin typeface="Aharoni"/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5497-BEAA-4C59-BC18-A038F587732B}"/>
              </a:ext>
            </a:extLst>
          </p:cNvPr>
          <p:cNvSpPr txBox="1"/>
          <p:nvPr/>
        </p:nvSpPr>
        <p:spPr>
          <a:xfrm>
            <a:off x="676275" y="1715366"/>
            <a:ext cx="52023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400">
                <a:solidFill>
                  <a:srgbClr val="FFFFFF"/>
                </a:solidFill>
                <a:latin typeface="Aharoni"/>
                <a:ea typeface="맑은 고딕"/>
                <a:cs typeface="Calibri"/>
              </a:rPr>
              <a:t>Netflix_titles.csv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9D33F-7137-4A6B-94BD-CF7F535B96A8}"/>
              </a:ext>
            </a:extLst>
          </p:cNvPr>
          <p:cNvSpPr txBox="1"/>
          <p:nvPr/>
        </p:nvSpPr>
        <p:spPr>
          <a:xfrm>
            <a:off x="588241" y="3012787"/>
            <a:ext cx="74191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36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NetflixsRevenue2018toQ2_2020.csv</a:t>
            </a:r>
          </a:p>
          <a:p>
            <a:r>
              <a:rPr lang="en-US" altLang="ko-KR" sz="36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NetflixSubscribersbyCountryfrom2018toQ2_2020.csv</a:t>
            </a:r>
            <a:endParaRPr lang="ko-KR">
              <a:solidFill>
                <a:schemeClr val="bg1"/>
              </a:solidFill>
              <a:latin typeface="Aharoni"/>
            </a:endParaRPr>
          </a:p>
          <a:p>
            <a:endParaRPr lang="ko-KR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5BC13-B5F4-427A-A330-621DA95D43EF}"/>
              </a:ext>
            </a:extLst>
          </p:cNvPr>
          <p:cNvSpPr txBox="1"/>
          <p:nvPr/>
        </p:nvSpPr>
        <p:spPr>
          <a:xfrm>
            <a:off x="2034310" y="5717309"/>
            <a:ext cx="9531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latin typeface="Consolas"/>
                <a:ea typeface="맑은 고딕"/>
              </a:rPr>
              <a:t>'2018~2020: </a:t>
            </a:r>
            <a:r>
              <a:rPr lang="ko-KR" sz="2800" err="1">
                <a:latin typeface="Consolas"/>
                <a:ea typeface="맑은 고딕"/>
              </a:rPr>
              <a:t>Changes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in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revenue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by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continent</a:t>
            </a:r>
            <a:r>
              <a:rPr lang="ko-KR">
                <a:latin typeface="Consolas"/>
                <a:ea typeface="맑은 고딕"/>
              </a:rPr>
              <a:t>.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183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DAF86-49E5-44A0-84DA-879782E671F7}"/>
              </a:ext>
            </a:extLst>
          </p:cNvPr>
          <p:cNvSpPr txBox="1"/>
          <p:nvPr/>
        </p:nvSpPr>
        <p:spPr>
          <a:xfrm>
            <a:off x="1306946" y="5601855"/>
            <a:ext cx="100052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latin typeface="Consolas"/>
                <a:ea typeface="맑은 고딕"/>
              </a:rPr>
              <a:t>'2018~2020: </a:t>
            </a:r>
            <a:r>
              <a:rPr lang="ko-KR" sz="2800" err="1">
                <a:latin typeface="Consolas"/>
                <a:ea typeface="맑은 고딕"/>
              </a:rPr>
              <a:t>Changes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in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subscribers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by</a:t>
            </a:r>
            <a:r>
              <a:rPr lang="ko-KR" sz="2800">
                <a:latin typeface="Consolas"/>
                <a:ea typeface="맑은 고딕"/>
              </a:rPr>
              <a:t> </a:t>
            </a:r>
            <a:r>
              <a:rPr lang="ko-KR" sz="2800" err="1">
                <a:latin typeface="Consolas"/>
                <a:ea typeface="맑은 고딕"/>
              </a:rPr>
              <a:t>continent</a:t>
            </a:r>
            <a:r>
              <a:rPr lang="ko-KR" sz="2800">
                <a:latin typeface="Consolas"/>
                <a:ea typeface="맑은 고딕"/>
              </a:rPr>
              <a:t>.</a:t>
            </a:r>
            <a:endParaRPr lang="ko-KR" sz="2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840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8DF0E-E8FC-4D0B-AE6A-6673BBCEB88D}"/>
              </a:ext>
            </a:extLst>
          </p:cNvPr>
          <p:cNvSpPr txBox="1"/>
          <p:nvPr/>
        </p:nvSpPr>
        <p:spPr>
          <a:xfrm>
            <a:off x="3338946" y="5648036"/>
            <a:ext cx="6310744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>
                <a:ea typeface="맑은 고딕"/>
              </a:rPr>
              <a:t>구독자 수와 수입의 상관관계 분석</a:t>
            </a:r>
          </a:p>
          <a:p>
            <a:pPr algn="l"/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30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7E131-A908-4E5D-9077-3C95A1C663FD}"/>
              </a:ext>
            </a:extLst>
          </p:cNvPr>
          <p:cNvSpPr txBox="1"/>
          <p:nvPr/>
        </p:nvSpPr>
        <p:spPr>
          <a:xfrm>
            <a:off x="4839855" y="4410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(2018.1Q~2020.Q2)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48312-8C9C-4DD2-B55A-6F016AAE386E}"/>
              </a:ext>
            </a:extLst>
          </p:cNvPr>
          <p:cNvSpPr txBox="1"/>
          <p:nvPr/>
        </p:nvSpPr>
        <p:spPr>
          <a:xfrm>
            <a:off x="1179945" y="2877127"/>
            <a:ext cx="6876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Consolas"/>
                <a:ea typeface="맑은 고딕"/>
              </a:rPr>
              <a:t>United States and </a:t>
            </a:r>
            <a:r>
              <a:rPr lang="ko-KR" err="1">
                <a:latin typeface="Consolas"/>
                <a:ea typeface="맑은 고딕"/>
              </a:rPr>
              <a:t>Canada</a:t>
            </a:r>
            <a:endParaRPr lang="en-US" altLang="ko-KR" err="1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ABB46-BA91-4DA4-8326-400E3E98D8E8}"/>
              </a:ext>
            </a:extLst>
          </p:cNvPr>
          <p:cNvSpPr txBox="1"/>
          <p:nvPr/>
        </p:nvSpPr>
        <p:spPr>
          <a:xfrm>
            <a:off x="6633730" y="2881457"/>
            <a:ext cx="5618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+mn-lt"/>
              </a:rPr>
              <a:t>'Europe, Middle East, and Africa</a:t>
            </a:r>
            <a:endParaRPr lang="en-US" altLang="ko-KR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F1170-5512-4B88-B16E-FAAD39744471}"/>
              </a:ext>
            </a:extLst>
          </p:cNvPr>
          <p:cNvSpPr txBox="1"/>
          <p:nvPr/>
        </p:nvSpPr>
        <p:spPr>
          <a:xfrm>
            <a:off x="1731241" y="54950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+mn-lt"/>
              </a:rPr>
              <a:t>Latin America</a:t>
            </a:r>
            <a:endParaRPr lang="en-US" altLang="ko-KR"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4CE8B-5517-4287-A611-69520C468804}"/>
              </a:ext>
            </a:extLst>
          </p:cNvPr>
          <p:cNvSpPr txBox="1"/>
          <p:nvPr/>
        </p:nvSpPr>
        <p:spPr>
          <a:xfrm>
            <a:off x="7958571" y="5603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>
                <a:latin typeface="Consolas"/>
                <a:ea typeface="+mn-lt"/>
              </a:rPr>
              <a:t>'Asia-Pacific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7607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4160D38-51E8-4737-AA1E-1695E71E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8" r="1" b="293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89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C31E9-5991-404E-9642-10E1BED19948}"/>
              </a:ext>
            </a:extLst>
          </p:cNvPr>
          <p:cNvSpPr txBox="1"/>
          <p:nvPr/>
        </p:nvSpPr>
        <p:spPr>
          <a:xfrm>
            <a:off x="3662218" y="1306945"/>
            <a:ext cx="728056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&lt;2&gt; Netflix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Original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contents</a:t>
            </a:r>
            <a:r>
              <a:rPr lang="ko-KR" altLang="en-US" dirty="0">
                <a:ea typeface="+mn-lt"/>
                <a:cs typeface="+mn-lt"/>
              </a:rPr>
              <a:t>와 비교하여 콘텐츠의 변화 추이를 살펴보며 </a:t>
            </a:r>
            <a:r>
              <a:rPr lang="ko-KR" altLang="en-US" dirty="0" err="1">
                <a:ea typeface="+mn-lt"/>
                <a:cs typeface="+mn-lt"/>
              </a:rPr>
              <a:t>넷플릭스의</a:t>
            </a:r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ko-KR" altLang="en-US" dirty="0">
                <a:ea typeface="+mn-lt"/>
                <a:cs typeface="+mn-lt"/>
              </a:rPr>
              <a:t>과거 전략 추정 및 앞으로의 방향 재고</a:t>
            </a:r>
            <a:endParaRPr lang="ko-KR" dirty="0"/>
          </a:p>
          <a:p>
            <a:r>
              <a:rPr lang="ko-KR" dirty="0">
                <a:ea typeface="맑은 고딕"/>
                <a:cs typeface="Calibri"/>
              </a:rPr>
              <a:t>가설</a:t>
            </a:r>
            <a:r>
              <a:rPr lang="en-US" dirty="0">
                <a:ea typeface="+mn-lt"/>
                <a:cs typeface="Calibri"/>
              </a:rPr>
              <a:t>1) </a:t>
            </a:r>
            <a:r>
              <a:rPr lang="ko-KR" dirty="0">
                <a:ea typeface="맑은 고딕"/>
                <a:cs typeface="Calibri"/>
              </a:rPr>
              <a:t>새로운 </a:t>
            </a:r>
            <a:r>
              <a:rPr lang="en-US" dirty="0">
                <a:ea typeface="+mn-lt"/>
                <a:cs typeface="Calibri"/>
              </a:rPr>
              <a:t>OTT </a:t>
            </a:r>
            <a:r>
              <a:rPr lang="ko-KR" dirty="0">
                <a:ea typeface="맑은 고딕"/>
                <a:cs typeface="Calibri"/>
              </a:rPr>
              <a:t>서비스가 증가함에 따라 구독자 수를 잡기 위해 오리지널 콘텐츠보다 오리지널 콘텐츠가 아닌 콘텐츠를 더 증가시켰다</a:t>
            </a:r>
            <a:r>
              <a:rPr lang="en-US" dirty="0">
                <a:ea typeface="+mn-lt"/>
                <a:cs typeface="Calibri"/>
              </a:rPr>
              <a:t>.</a:t>
            </a:r>
            <a:endParaRPr lang="en-US" dirty="0">
              <a:ea typeface="+mn-lt"/>
            </a:endParaRPr>
          </a:p>
          <a:p>
            <a:endParaRPr lang="en-US" altLang="ko-KR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가설</a:t>
            </a:r>
            <a:r>
              <a:rPr lang="en-US" altLang="ko-KR" dirty="0">
                <a:ea typeface="맑은 고딕"/>
                <a:cs typeface="Calibri"/>
              </a:rPr>
              <a:t>2)</a:t>
            </a:r>
            <a:r>
              <a:rPr lang="ko-KR" altLang="en-US" dirty="0">
                <a:ea typeface="맑은 고딕"/>
                <a:cs typeface="Calibri"/>
              </a:rPr>
              <a:t> 새로운 국가의 구독자수를 증가시키기 위해 다양한 국가의 오리지널 콘텐츠를 제작하였다</a:t>
            </a:r>
            <a:r>
              <a:rPr lang="en-US" altLang="ko-KR" dirty="0">
                <a:ea typeface="맑은 고딕"/>
                <a:cs typeface="Calibri"/>
              </a:rPr>
              <a:t>.</a:t>
            </a:r>
            <a:endParaRPr lang="en-US" dirty="0"/>
          </a:p>
          <a:p>
            <a:endParaRPr lang="en-US" altLang="ko-KR" dirty="0">
              <a:ea typeface="맑은 고딕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&lt;3&gt;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ko-KR" altLang="en-US" dirty="0">
                <a:ea typeface="맑은 고딕"/>
                <a:cs typeface="Calibri"/>
              </a:rPr>
              <a:t>대륙간 구독자수와 수익 간의 상관관계 분석을 통한 </a:t>
            </a:r>
            <a:r>
              <a:rPr lang="ko-KR" altLang="en-US" dirty="0" err="1">
                <a:ea typeface="맑은 고딕"/>
                <a:cs typeface="Calibri"/>
              </a:rPr>
              <a:t>넷플릭스의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ko-KR" altLang="en-US" dirty="0">
                <a:ea typeface="맑은 고딕"/>
                <a:cs typeface="Calibri"/>
              </a:rPr>
              <a:t>시장 파악 및 발전 가능성 시장 전략 발표</a:t>
            </a:r>
            <a:endParaRPr lang="en-US" dirty="0"/>
          </a:p>
          <a:p>
            <a:r>
              <a:rPr lang="en-US" altLang="ko-KR" dirty="0">
                <a:ea typeface="맑은 고딕"/>
                <a:cs typeface="Calibri"/>
              </a:rPr>
              <a:t>-</a:t>
            </a:r>
            <a:r>
              <a:rPr lang="ko-KR" dirty="0">
                <a:ea typeface="맑은 고딕"/>
                <a:cs typeface="Calibri"/>
              </a:rPr>
              <a:t> </a:t>
            </a:r>
            <a:r>
              <a:rPr lang="ko-KR" altLang="en-US" dirty="0">
                <a:ea typeface="+mn-lt"/>
                <a:cs typeface="+mn-lt"/>
              </a:rPr>
              <a:t>미국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캐나다 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altLang="en-US" dirty="0">
                <a:ea typeface="+mn-lt"/>
                <a:cs typeface="+mn-lt"/>
              </a:rPr>
              <a:t> 유럽 은 콘텐츠가 증가했는데 </a:t>
            </a:r>
            <a:r>
              <a:rPr lang="ko-KR" dirty="0">
                <a:ea typeface="+mn-lt"/>
                <a:cs typeface="+mn-lt"/>
              </a:rPr>
              <a:t>전체 콘텐츠에서 </a:t>
            </a:r>
            <a:r>
              <a:rPr lang="ko-KR" dirty="0" err="1">
                <a:ea typeface="+mn-lt"/>
                <a:cs typeface="+mn-lt"/>
              </a:rPr>
              <a:t>라틴아메리카랑</a:t>
            </a:r>
            <a:r>
              <a:rPr lang="ko-KR" dirty="0">
                <a:ea typeface="+mn-lt"/>
                <a:cs typeface="+mn-lt"/>
              </a:rPr>
              <a:t> 아시아태평양지역은 감소</a:t>
            </a:r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 dirty="0">
                <a:ea typeface="+mn-lt"/>
                <a:cs typeface="+mn-lt"/>
              </a:rPr>
              <a:t>- 수익은 라틴아메리카가 더 높은데 제작 콘텐츠는 아시아가 라틴아메리카보다 많다</a:t>
            </a:r>
            <a:endParaRPr lang="ko-KR" altLang="en-US" dirty="0">
              <a:cs typeface="Calibri" panose="020F0502020204030204"/>
            </a:endParaRPr>
          </a:p>
          <a:p>
            <a:endParaRPr lang="ko-KR" altLang="en-US">
              <a:ea typeface="맑은 고딕"/>
              <a:cs typeface="Calibri"/>
            </a:endParaRPr>
          </a:p>
          <a:p>
            <a:endParaRPr lang="ko-KR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84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1F8437C-F918-4A39-BD6A-BE9BE9FB1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2" b="6503"/>
          <a:stretch/>
        </p:blipFill>
        <p:spPr>
          <a:xfrm>
            <a:off x="-3047" y="-46172"/>
            <a:ext cx="12191999" cy="685799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6B88F-930F-47D9-8901-64A140433684}"/>
              </a:ext>
            </a:extLst>
          </p:cNvPr>
          <p:cNvSpPr txBox="1"/>
          <p:nvPr/>
        </p:nvSpPr>
        <p:spPr>
          <a:xfrm>
            <a:off x="935644" y="4147095"/>
            <a:ext cx="10058400" cy="896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800" b="1" err="1">
                <a:solidFill>
                  <a:srgbClr val="FFFFFF"/>
                </a:solidFill>
                <a:latin typeface="Aharoni"/>
                <a:ea typeface="맑은 고딕"/>
                <a:cs typeface="Aharoni"/>
              </a:rPr>
              <a:t>QnA</a:t>
            </a:r>
            <a:endParaRPr lang="en-US" altLang="ko-KR" sz="8800" b="1">
              <a:solidFill>
                <a:srgbClr val="FFFFFF"/>
              </a:solidFill>
              <a:latin typeface="Aharoni"/>
              <a:ea typeface="맑은 고딕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3266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9D2188A5-AF68-45B7-9227-35651D7AF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 r="-1" b="494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82126-2A0A-45D6-8FF7-31FC2FF69A91}"/>
              </a:ext>
            </a:extLst>
          </p:cNvPr>
          <p:cNvSpPr txBox="1"/>
          <p:nvPr/>
        </p:nvSpPr>
        <p:spPr>
          <a:xfrm>
            <a:off x="4655127" y="5913582"/>
            <a:ext cx="38631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b="1" err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Thanks</a:t>
            </a:r>
            <a:r>
              <a:rPr lang="ko-KR" altLang="en-US" sz="6000" b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! </a:t>
            </a:r>
            <a:endParaRPr lang="ko-KR" altLang="en-US" sz="6000" b="1">
              <a:solidFill>
                <a:schemeClr val="bg1"/>
              </a:solidFill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56342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4742307-8C92-4764-8E19-EE663F6A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1B2D1-657A-4156-BB7F-893BD7EA2CE6}"/>
              </a:ext>
            </a:extLst>
          </p:cNvPr>
          <p:cNvSpPr txBox="1"/>
          <p:nvPr/>
        </p:nvSpPr>
        <p:spPr>
          <a:xfrm>
            <a:off x="8458466" y="490317"/>
            <a:ext cx="3254540" cy="3597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b="1">
                <a:latin typeface="Abadi"/>
                <a:ea typeface="Malgun Gothic"/>
              </a:rPr>
              <a:t>&lt;데이터</a:t>
            </a:r>
            <a:r>
              <a:rPr lang="en-US" altLang="ko-KR" b="1">
                <a:latin typeface="Abadi"/>
                <a:ea typeface="맑은 고딕"/>
              </a:rPr>
              <a:t> </a:t>
            </a:r>
            <a:r>
              <a:rPr lang="ko-KR" altLang="en-US" b="1">
                <a:latin typeface="Abadi"/>
                <a:ea typeface="Malgun Gothic"/>
              </a:rPr>
              <a:t>접근</a:t>
            </a:r>
            <a:r>
              <a:rPr lang="en-US" altLang="ko-KR" b="1">
                <a:latin typeface="Abadi"/>
                <a:ea typeface="맑은 고딕"/>
              </a:rPr>
              <a:t> </a:t>
            </a:r>
            <a:r>
              <a:rPr lang="ko-KR" altLang="en-US" b="1">
                <a:latin typeface="Abadi"/>
                <a:ea typeface="Malgun Gothic"/>
              </a:rPr>
              <a:t>방향&gt;</a:t>
            </a:r>
            <a:endParaRPr lang="en-US" altLang="ko-KR" b="1">
              <a:latin typeface="Abadi"/>
              <a:ea typeface="Malgun Gothic"/>
              <a:cs typeface="Calibri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>
              <a:latin typeface="Abadi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>
                <a:latin typeface="Abadi"/>
                <a:ea typeface="Malgun Gothic"/>
              </a:rPr>
              <a:t>1)내용적 측면</a:t>
            </a:r>
            <a:r>
              <a:rPr lang="en-US" altLang="ko-KR">
                <a:latin typeface="Abadi"/>
                <a:ea typeface="맑은 고딕"/>
              </a:rPr>
              <a:t>: </a:t>
            </a:r>
            <a:r>
              <a:rPr lang="ko-KR" altLang="en-US">
                <a:latin typeface="Abadi"/>
                <a:ea typeface="Malgun Gothic"/>
              </a:rPr>
              <a:t>중심 데이터인</a:t>
            </a:r>
            <a:r>
              <a:rPr lang="en-US" altLang="ko-KR">
                <a:latin typeface="Abadi"/>
                <a:ea typeface="맑은 고딕"/>
              </a:rPr>
              <a:t> Netflix_title.csv </a:t>
            </a:r>
            <a:r>
              <a:rPr lang="ko-KR" altLang="en-US">
                <a:latin typeface="Abadi"/>
                <a:ea typeface="Malgun Gothic"/>
              </a:rPr>
              <a:t>데이터 분석 및 파악</a:t>
            </a:r>
            <a:r>
              <a:rPr lang="en-US" altLang="ko-KR">
                <a:latin typeface="Abadi"/>
                <a:ea typeface="맑은 고딕"/>
              </a:rPr>
              <a:t>, </a:t>
            </a:r>
            <a:r>
              <a:rPr lang="ko-KR" altLang="en-US">
                <a:latin typeface="Abadi"/>
                <a:ea typeface="Malgun Gothic"/>
              </a:rPr>
              <a:t>등급</a:t>
            </a:r>
            <a:r>
              <a:rPr lang="en-US" altLang="ko-KR">
                <a:latin typeface="Abadi"/>
                <a:ea typeface="맑은 고딕"/>
              </a:rPr>
              <a:t>/</a:t>
            </a:r>
            <a:r>
              <a:rPr lang="ko-KR" altLang="en-US">
                <a:latin typeface="Abadi"/>
                <a:ea typeface="Malgun Gothic"/>
              </a:rPr>
              <a:t>국가</a:t>
            </a:r>
            <a:r>
              <a:rPr lang="en-US" altLang="ko-KR">
                <a:latin typeface="Abadi"/>
                <a:ea typeface="맑은 고딕"/>
              </a:rPr>
              <a:t>/</a:t>
            </a:r>
            <a:r>
              <a:rPr lang="ko-KR" altLang="en-US">
                <a:latin typeface="Abadi"/>
                <a:ea typeface="Malgun Gothic"/>
              </a:rPr>
              <a:t>장르별 데이터 통계 살펴보기</a:t>
            </a:r>
            <a:endParaRPr lang="en-US" altLang="ko-KR">
              <a:latin typeface="Abadi"/>
              <a:ea typeface="Malgun Gothic"/>
              <a:cs typeface="Calibri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>
              <a:latin typeface="Abadi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>
                <a:latin typeface="Abadi"/>
                <a:ea typeface="맑은 고딕"/>
              </a:rPr>
              <a:t>2)</a:t>
            </a:r>
            <a:r>
              <a:rPr lang="ko-KR" altLang="en-US">
                <a:latin typeface="Abadi"/>
                <a:ea typeface="Malgun Gothic"/>
              </a:rPr>
              <a:t>구조적 측면</a:t>
            </a:r>
            <a:r>
              <a:rPr lang="en-US" altLang="ko-KR">
                <a:latin typeface="Abadi"/>
                <a:ea typeface="맑은 고딕"/>
              </a:rPr>
              <a:t>: Netflix</a:t>
            </a:r>
            <a:r>
              <a:rPr lang="ko-KR" altLang="en-US">
                <a:latin typeface="Abadi"/>
                <a:ea typeface="Malgun Gothic"/>
              </a:rPr>
              <a:t> </a:t>
            </a:r>
            <a:r>
              <a:rPr lang="ko-KR" altLang="en-US" err="1">
                <a:latin typeface="Abadi"/>
                <a:ea typeface="Malgun Gothic"/>
              </a:rPr>
              <a:t>Original</a:t>
            </a:r>
            <a:r>
              <a:rPr lang="ko-KR" altLang="en-US">
                <a:latin typeface="Abadi"/>
                <a:ea typeface="Malgun Gothic"/>
              </a:rPr>
              <a:t> contents와 비교하여 콘텐츠의 변화 추이를 살펴보며 </a:t>
            </a:r>
            <a:r>
              <a:rPr lang="ko-KR" altLang="en-US" err="1">
                <a:latin typeface="Abadi"/>
                <a:ea typeface="Malgun Gothic"/>
              </a:rPr>
              <a:t>넷플릭스의</a:t>
            </a:r>
            <a:r>
              <a:rPr lang="en-US" altLang="ko-KR">
                <a:latin typeface="Abadi"/>
                <a:ea typeface="맑은 고딕"/>
              </a:rPr>
              <a:t> </a:t>
            </a:r>
            <a:r>
              <a:rPr lang="ko-KR" altLang="en-US">
                <a:latin typeface="Abadi"/>
                <a:ea typeface="Malgun Gothic"/>
              </a:rPr>
              <a:t>과거 전략 추정 및 앞으로의 방향 재고</a:t>
            </a:r>
            <a:endParaRPr lang="en-US" altLang="ko-KR">
              <a:latin typeface="Abadi"/>
              <a:ea typeface="Malgun Gothic"/>
              <a:cs typeface="Calibri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>
              <a:latin typeface="Abadi"/>
              <a:ea typeface="맑은 고딕"/>
              <a:cs typeface="Calibri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>
                <a:latin typeface="Abadi"/>
                <a:ea typeface="맑은 고딕"/>
              </a:rPr>
              <a:t>3)</a:t>
            </a:r>
            <a:r>
              <a:rPr lang="ko-KR" altLang="en-US">
                <a:latin typeface="Abadi"/>
                <a:ea typeface="Malgun Gothic"/>
              </a:rPr>
              <a:t>시장 측면</a:t>
            </a:r>
            <a:r>
              <a:rPr lang="en-US" altLang="ko-KR">
                <a:latin typeface="Abadi"/>
                <a:ea typeface="맑은 고딕"/>
              </a:rPr>
              <a:t>: </a:t>
            </a:r>
            <a:r>
              <a:rPr lang="ko-KR" altLang="en-US">
                <a:latin typeface="Abadi"/>
                <a:ea typeface="Malgun Gothic"/>
              </a:rPr>
              <a:t>대륙간 구독자수와 수익 간의 상관관계 분석을 통한 </a:t>
            </a:r>
            <a:r>
              <a:rPr lang="ko-KR" altLang="en-US" err="1">
                <a:latin typeface="Abadi"/>
                <a:ea typeface="Malgun Gothic"/>
              </a:rPr>
              <a:t>넷플릭스의</a:t>
            </a:r>
            <a:r>
              <a:rPr lang="en-US" altLang="ko-KR">
                <a:latin typeface="Abadi"/>
                <a:ea typeface="맑은 고딕"/>
              </a:rPr>
              <a:t> </a:t>
            </a:r>
            <a:r>
              <a:rPr lang="ko-KR" altLang="en-US">
                <a:latin typeface="Abadi"/>
                <a:ea typeface="Malgun Gothic"/>
              </a:rPr>
              <a:t>시장 파악 및 발전 가능성 시장 전략 발표</a:t>
            </a:r>
            <a:endParaRPr lang="en-US" altLang="ko-KR">
              <a:latin typeface="Abadi"/>
              <a:ea typeface="Malgun Gothic"/>
              <a:cs typeface="Calibri" panose="020F0502020204030204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55D84686-7908-41AB-8BC1-EBBD44CD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" y="2843"/>
            <a:ext cx="12187380" cy="68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1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F0C6E-8860-4236-B775-4027E88B269E}"/>
              </a:ext>
            </a:extLst>
          </p:cNvPr>
          <p:cNvSpPr txBox="1"/>
          <p:nvPr/>
        </p:nvSpPr>
        <p:spPr>
          <a:xfrm>
            <a:off x="1480128" y="5347855"/>
            <a:ext cx="96358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>
                <a:latin typeface="Aharoni"/>
                <a:ea typeface="맑은 고딕"/>
                <a:cs typeface="Aharoni"/>
              </a:rPr>
              <a:t>&lt;1&gt;</a:t>
            </a:r>
            <a:r>
              <a:rPr lang="en-US" altLang="ko-KR" sz="2800">
                <a:latin typeface="Aharoni"/>
                <a:ea typeface="+mn-lt"/>
                <a:cs typeface="Aharoni"/>
              </a:rPr>
              <a:t> 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중심 데이터인</a:t>
            </a:r>
            <a:r>
              <a:rPr lang="en-US" altLang="ko-KR" sz="2800">
                <a:latin typeface="Aharoni"/>
                <a:ea typeface="+mn-lt"/>
                <a:cs typeface="Aharoni"/>
              </a:rPr>
              <a:t> Netflix_title.csv 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데이터 분석 및 파악</a:t>
            </a:r>
            <a:r>
              <a:rPr lang="en-US" altLang="ko-KR" sz="2800">
                <a:latin typeface="Aharoni"/>
                <a:ea typeface="+mn-lt"/>
                <a:cs typeface="Aharoni"/>
              </a:rPr>
              <a:t>, </a:t>
            </a:r>
            <a:r>
              <a:rPr lang="ko-KR" sz="2800">
                <a:latin typeface="Aharoni"/>
                <a:ea typeface="맑은 고딕"/>
                <a:cs typeface="Aharoni"/>
              </a:rPr>
              <a:t>등급</a:t>
            </a:r>
            <a:r>
              <a:rPr lang="en-US" altLang="ko-KR" sz="2800">
                <a:latin typeface="Aharoni"/>
                <a:ea typeface="+mn-lt"/>
                <a:cs typeface="Aharoni"/>
              </a:rPr>
              <a:t>/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국가</a:t>
            </a:r>
            <a:r>
              <a:rPr lang="en-US" altLang="ko-KR" sz="2800">
                <a:latin typeface="Aharoni"/>
                <a:ea typeface="+mn-lt"/>
                <a:cs typeface="Aharoni"/>
              </a:rPr>
              <a:t>/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장르별 데이터 통계 살펴보기</a:t>
            </a:r>
            <a:endParaRPr lang="ko-KR" sz="2800">
              <a:latin typeface="Aharoni"/>
              <a:ea typeface="맑은 고딕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3189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5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8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B231C-24BC-44C8-8B0F-C77130DB008A}"/>
              </a:ext>
            </a:extLst>
          </p:cNvPr>
          <p:cNvSpPr txBox="1"/>
          <p:nvPr/>
        </p:nvSpPr>
        <p:spPr>
          <a:xfrm>
            <a:off x="1803401" y="4909128"/>
            <a:ext cx="915092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>
                <a:latin typeface="Aharoni"/>
                <a:ea typeface="+mn-lt"/>
                <a:cs typeface="Aharoni"/>
              </a:rPr>
              <a:t>&lt;2&gt; Netflix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 </a:t>
            </a:r>
            <a:r>
              <a:rPr lang="en-US" altLang="ko-KR" sz="2800">
                <a:latin typeface="Aharoni"/>
                <a:ea typeface="맑은 고딕"/>
                <a:cs typeface="Aharoni"/>
              </a:rPr>
              <a:t>Original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 </a:t>
            </a:r>
            <a:r>
              <a:rPr lang="en-US" altLang="ko-KR" sz="2800">
                <a:latin typeface="Aharoni"/>
                <a:ea typeface="맑은 고딕"/>
                <a:cs typeface="Aharoni"/>
              </a:rPr>
              <a:t>contents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와 비교하여 콘텐츠의 </a:t>
            </a:r>
            <a:r>
              <a:rPr lang="ko-KR" sz="2800">
                <a:latin typeface="Aharoni"/>
                <a:ea typeface="맑은 고딕"/>
                <a:cs typeface="Aharoni"/>
              </a:rPr>
              <a:t>변화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 추이를 살펴보며 </a:t>
            </a:r>
            <a:r>
              <a:rPr lang="ko-KR" altLang="en-US" sz="2800" err="1">
                <a:latin typeface="Aharoni"/>
                <a:ea typeface="맑은 고딕"/>
                <a:cs typeface="Aharoni"/>
              </a:rPr>
              <a:t>넷플릭스의</a:t>
            </a:r>
            <a:r>
              <a:rPr lang="en-US" altLang="ko-KR" sz="2800">
                <a:latin typeface="Aharoni"/>
                <a:ea typeface="+mn-lt"/>
                <a:cs typeface="Aharoni"/>
              </a:rPr>
              <a:t> </a:t>
            </a:r>
            <a:r>
              <a:rPr lang="ko-KR" altLang="en-US" sz="2800">
                <a:latin typeface="Aharoni"/>
                <a:ea typeface="맑은 고딕"/>
                <a:cs typeface="Aharoni"/>
              </a:rPr>
              <a:t>과거 전략 추정 및 앞으로의 방향 재고</a:t>
            </a:r>
            <a:endParaRPr lang="ko-KR" sz="280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78316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15</cp:revision>
  <dcterms:created xsi:type="dcterms:W3CDTF">2022-03-10T08:29:12Z</dcterms:created>
  <dcterms:modified xsi:type="dcterms:W3CDTF">2022-03-10T14:33:41Z</dcterms:modified>
</cp:coreProperties>
</file>