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3" r:id="rId5"/>
    <p:sldId id="258" r:id="rId6"/>
    <p:sldId id="267" r:id="rId7"/>
    <p:sldId id="268" r:id="rId8"/>
    <p:sldId id="269" r:id="rId9"/>
    <p:sldId id="259" r:id="rId10"/>
    <p:sldId id="271" r:id="rId11"/>
    <p:sldId id="260" r:id="rId12"/>
    <p:sldId id="272" r:id="rId13"/>
    <p:sldId id="273" r:id="rId14"/>
    <p:sldId id="261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9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9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2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6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1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2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7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4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54DD-FAE0-4AC9-9F84-39DA4286CD7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6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2.tmp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brain.k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jquery/3.2.1/jquery.min.js" TargetMode="External"/><Relationship Id="rId2" Type="http://schemas.openxmlformats.org/officeDocument/2006/relationships/hyperlink" Target="https://angular.io/guide/quickstar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mmet.io/" TargetMode="External"/><Relationship Id="rId2" Type="http://schemas.openxmlformats.org/officeDocument/2006/relationships/hyperlink" Target="https://www.w3schools.com/bootstrap/bootstrap_navbar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mp"/><Relationship Id="rId4" Type="http://schemas.openxmlformats.org/officeDocument/2006/relationships/hyperlink" Target="https://www.w3schools.com/css/css_navbar.as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6" name="직사각형 35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933646" y="1024028"/>
            <a:ext cx="1252614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33646" y="1785846"/>
            <a:ext cx="19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MVC Home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33645" y="235414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bootstrap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645" y="3143951"/>
            <a:ext cx="1340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Jquery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메뉴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136898" y="2675295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Bootstrap</a:t>
            </a:r>
            <a:r>
              <a:rPr lang="ko-KR" altLang="en-US" sz="1200" dirty="0" smtClean="0"/>
              <a:t>을 사용하여 화면 꾸미기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00111" y="3501536"/>
            <a:ext cx="2926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Jquery</a:t>
            </a:r>
            <a:r>
              <a:rPr lang="en-US" altLang="ko-KR" sz="1200" dirty="0" smtClean="0"/>
              <a:t> + Array</a:t>
            </a:r>
            <a:r>
              <a:rPr lang="ko-KR" altLang="en-US" sz="1200" dirty="0" smtClean="0"/>
              <a:t>만을 사용하여 기능 구현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954067" y="390909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. angular2 </a:t>
            </a:r>
            <a:r>
              <a:rPr lang="ko-KR" altLang="en-US" sz="1400" dirty="0" smtClean="0"/>
              <a:t>메뉴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111106" y="4266675"/>
            <a:ext cx="3079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angular2 + Array</a:t>
            </a:r>
            <a:r>
              <a:rPr lang="ko-KR" altLang="en-US" sz="1200" dirty="0" smtClean="0"/>
              <a:t>만을 사용하여 기능 구현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943072" y="470500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 http </a:t>
            </a:r>
            <a:r>
              <a:rPr lang="ko-KR" altLang="en-US" sz="1400" dirty="0" smtClean="0"/>
              <a:t>메뉴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090684" y="5062592"/>
            <a:ext cx="321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angular2 + http </a:t>
            </a:r>
            <a:r>
              <a:rPr lang="ko-KR" altLang="en-US" sz="1200" dirty="0" smtClean="0"/>
              <a:t>모듈을 사용하여 기능 구현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62792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err="1" smtClean="0"/>
                        <a:t>스케폴딩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Angular4 </a:t>
                      </a:r>
                      <a:r>
                        <a:rPr lang="ko-KR" altLang="en-US" sz="1400" dirty="0" smtClean="0"/>
                        <a:t>로 </a:t>
                      </a:r>
                      <a:r>
                        <a:rPr lang="ko-KR" altLang="en-US" sz="1400" dirty="0" err="1" smtClean="0"/>
                        <a:t>스캐폴딩하고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Html, </a:t>
                      </a:r>
                      <a:r>
                        <a:rPr lang="en-US" altLang="ko-KR" sz="1400" dirty="0" err="1" smtClean="0"/>
                        <a:t>emmet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css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scss</a:t>
                      </a:r>
                      <a:r>
                        <a:rPr lang="en-US" altLang="ko-KR" sz="1400" baseline="0" dirty="0" smtClean="0"/>
                        <a:t>, bootstrap, </a:t>
                      </a:r>
                      <a:r>
                        <a:rPr lang="en-US" altLang="ko-KR" sz="1400" baseline="0" dirty="0" err="1" smtClean="0"/>
                        <a:t>javascript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dom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jquery</a:t>
                      </a:r>
                      <a:r>
                        <a:rPr lang="en-US" altLang="ko-KR" sz="1400" baseline="0" dirty="0" smtClean="0"/>
                        <a:t>, ajax </a:t>
                      </a:r>
                      <a:r>
                        <a:rPr lang="ko-KR" altLang="en-US" sz="1400" baseline="0" dirty="0" smtClean="0"/>
                        <a:t>를 </a:t>
                      </a:r>
                      <a:r>
                        <a:rPr lang="ko-KR" altLang="en-US" sz="1400" baseline="0" dirty="0" err="1" smtClean="0"/>
                        <a:t>오버뷰하고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angular</a:t>
                      </a:r>
                      <a:r>
                        <a:rPr lang="ko-KR" altLang="en-US" sz="1400" baseline="0" dirty="0" smtClean="0"/>
                        <a:t>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구현하고 두개를 비교해본다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933645" y="5597577"/>
            <a:ext cx="3954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참고사이트</a:t>
            </a:r>
            <a:r>
              <a:rPr lang="en-US" altLang="ko-KR" sz="1200" dirty="0" smtClean="0"/>
              <a:t>: http://todomvc.com/examples/angularjs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angular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view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&lt;button type="button" class="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-primary 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-block" (click)="</a:t>
            </a:r>
            <a:r>
              <a:rPr lang="en-US" altLang="ko-KR" sz="1000" dirty="0" err="1">
                <a:solidFill>
                  <a:schemeClr val="tx1"/>
                </a:solidFill>
              </a:rPr>
              <a:t>add_todo</a:t>
            </a:r>
            <a:r>
              <a:rPr lang="en-US" altLang="ko-KR" sz="1000" dirty="0">
                <a:solidFill>
                  <a:schemeClr val="tx1"/>
                </a:solidFill>
              </a:rPr>
              <a:t>()"&gt;</a:t>
            </a:r>
            <a:r>
              <a:rPr lang="ko-KR" altLang="en-US" sz="1000" dirty="0">
                <a:solidFill>
                  <a:schemeClr val="tx1"/>
                </a:solidFill>
              </a:rPr>
              <a:t>추가</a:t>
            </a:r>
            <a:r>
              <a:rPr lang="en-US" altLang="ko-KR" sz="1000" dirty="0">
                <a:solidFill>
                  <a:schemeClr val="tx1"/>
                </a:solidFill>
              </a:rPr>
              <a:t>&lt;/button&gt;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add_todo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Angular context </a:t>
            </a:r>
            <a:r>
              <a:rPr lang="ko-KR" altLang="en-US" sz="1000" dirty="0" smtClean="0">
                <a:solidFill>
                  <a:schemeClr val="tx1"/>
                </a:solidFill>
              </a:rPr>
              <a:t>변수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smtClean="0">
                <a:solidFill>
                  <a:schemeClr val="tx1"/>
                </a:solidFill>
              </a:rPr>
              <a:t>[];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Angular context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add_todo</a:t>
            </a:r>
            <a:r>
              <a:rPr lang="en-US" altLang="ko-KR" sz="10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item =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: false,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this.todo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created: </a:t>
            </a:r>
            <a:r>
              <a:rPr lang="en-US" altLang="ko-KR" sz="1000" dirty="0" err="1">
                <a:solidFill>
                  <a:schemeClr val="tx1"/>
                </a:solidFill>
              </a:rPr>
              <a:t>this.getCurrentDate</a:t>
            </a:r>
            <a:r>
              <a:rPr lang="en-US" altLang="ko-KR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updated: </a:t>
            </a:r>
            <a:r>
              <a:rPr lang="en-US" altLang="ko-KR" sz="1000" dirty="0" err="1">
                <a:solidFill>
                  <a:schemeClr val="tx1"/>
                </a:solidFill>
              </a:rPr>
              <a:t>this.getCurrentDate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this.todoList.push</a:t>
            </a:r>
            <a:r>
              <a:rPr lang="en-US" altLang="ko-KR" sz="1000" dirty="0">
                <a:solidFill>
                  <a:schemeClr val="tx1"/>
                </a:solidFill>
              </a:rPr>
              <a:t>(item);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this.todo</a:t>
            </a:r>
            <a:r>
              <a:rPr lang="en-US" altLang="ko-KR" sz="1000" dirty="0">
                <a:solidFill>
                  <a:schemeClr val="tx1"/>
                </a:solidFill>
              </a:rPr>
              <a:t> = null;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getCurrentDate</a:t>
            </a:r>
            <a:r>
              <a:rPr lang="en-US" altLang="ko-KR" sz="1000" dirty="0">
                <a:solidFill>
                  <a:schemeClr val="tx1"/>
                </a:solidFill>
              </a:rPr>
              <a:t>(): string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date = new Date();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date.getFullYear</a:t>
            </a:r>
            <a:r>
              <a:rPr lang="en-US" altLang="ko-KR" sz="1000" dirty="0">
                <a:solidFill>
                  <a:schemeClr val="tx1"/>
                </a:solidFill>
              </a:rPr>
              <a:t>() + "-" + (</a:t>
            </a:r>
            <a:r>
              <a:rPr lang="en-US" altLang="ko-KR" sz="1000" dirty="0" err="1">
                <a:solidFill>
                  <a:schemeClr val="tx1"/>
                </a:solidFill>
              </a:rPr>
              <a:t>this.addZero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date.getMonth</a:t>
            </a:r>
            <a:r>
              <a:rPr lang="en-US" altLang="ko-KR" sz="1000" dirty="0">
                <a:solidFill>
                  <a:schemeClr val="tx1"/>
                </a:solidFill>
              </a:rPr>
              <a:t>() + 1)) + "-" + </a:t>
            </a:r>
            <a:r>
              <a:rPr lang="en-US" altLang="ko-KR" sz="1000" dirty="0" err="1">
                <a:solidFill>
                  <a:schemeClr val="tx1"/>
                </a:solidFill>
              </a:rPr>
              <a:t>this.addZero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date.getDate</a:t>
            </a:r>
            <a:r>
              <a:rPr lang="en-US" altLang="ko-KR" sz="1000" dirty="0">
                <a:solidFill>
                  <a:schemeClr val="tx1"/>
                </a:solidFill>
              </a:rPr>
              <a:t>()) + " 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+ </a:t>
            </a:r>
            <a:r>
              <a:rPr lang="en-US" altLang="ko-KR" sz="1000" dirty="0" err="1">
                <a:solidFill>
                  <a:schemeClr val="tx1"/>
                </a:solidFill>
              </a:rPr>
              <a:t>this.addZero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date.getHours</a:t>
            </a:r>
            <a:r>
              <a:rPr lang="en-US" altLang="ko-KR" sz="1000" dirty="0">
                <a:solidFill>
                  <a:schemeClr val="tx1"/>
                </a:solidFill>
              </a:rPr>
              <a:t>()) + ":" + </a:t>
            </a:r>
            <a:r>
              <a:rPr lang="en-US" altLang="ko-KR" sz="1000" dirty="0" err="1">
                <a:solidFill>
                  <a:schemeClr val="tx1"/>
                </a:solidFill>
              </a:rPr>
              <a:t>this.addZero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date.getMinutes</a:t>
            </a:r>
            <a:r>
              <a:rPr lang="en-US" altLang="ko-KR" sz="1000" dirty="0">
                <a:solidFill>
                  <a:schemeClr val="tx1"/>
                </a:solidFill>
              </a:rPr>
              <a:t>()) + ":" + </a:t>
            </a:r>
            <a:r>
              <a:rPr lang="en-US" altLang="ko-KR" sz="1000" dirty="0" err="1">
                <a:solidFill>
                  <a:schemeClr val="tx1"/>
                </a:solidFill>
              </a:rPr>
              <a:t>this.addZero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date.getSeconds</a:t>
            </a:r>
            <a:r>
              <a:rPr lang="en-US" altLang="ko-KR" sz="10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(digit: number): string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// digit </a:t>
            </a:r>
            <a:r>
              <a:rPr lang="ko-KR" altLang="en-US" sz="1000" dirty="0">
                <a:solidFill>
                  <a:schemeClr val="tx1"/>
                </a:solidFill>
              </a:rPr>
              <a:t>가 문자가 아니라 숫자이다 </a:t>
            </a:r>
            <a:r>
              <a:rPr lang="en-US" altLang="ko-KR" sz="1000" dirty="0" err="1">
                <a:solidFill>
                  <a:schemeClr val="tx1"/>
                </a:solidFill>
              </a:rPr>
              <a:t>digit.length</a:t>
            </a:r>
            <a:r>
              <a:rPr lang="ko-KR" altLang="en-US" sz="1000" dirty="0">
                <a:solidFill>
                  <a:schemeClr val="tx1"/>
                </a:solidFill>
              </a:rPr>
              <a:t>로는 안됨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if (digit &lt; 10)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return "0" + digit;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 else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return "" + digit;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목록 보여주기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&lt;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 *</a:t>
            </a:r>
            <a:r>
              <a:rPr lang="en-US" altLang="ko-KR" sz="1000" dirty="0" err="1">
                <a:solidFill>
                  <a:schemeClr val="tx1"/>
                </a:solidFill>
              </a:rPr>
              <a:t>ngFor</a:t>
            </a:r>
            <a:r>
              <a:rPr lang="en-US" altLang="ko-KR" sz="1000" dirty="0">
                <a:solidFill>
                  <a:schemeClr val="tx1"/>
                </a:solidFill>
              </a:rPr>
              <a:t>="let item of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; let 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= index"&gt;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&lt;input type="checkbox" (change)="update(item)"&gt;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&lt;td [</a:t>
            </a:r>
            <a:r>
              <a:rPr lang="en-US" altLang="ko-KR" sz="1000" dirty="0" err="1">
                <a:solidFill>
                  <a:schemeClr val="tx1"/>
                </a:solidFill>
              </a:rPr>
              <a:t>ngStyle</a:t>
            </a:r>
            <a:r>
              <a:rPr lang="en-US" altLang="ko-KR" sz="1000" dirty="0">
                <a:solidFill>
                  <a:schemeClr val="tx1"/>
                </a:solidFill>
              </a:rPr>
              <a:t>]="{'text-decoration': item.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?'</a:t>
            </a:r>
            <a:r>
              <a:rPr lang="en-US" altLang="ko-KR" sz="1000" dirty="0" err="1">
                <a:solidFill>
                  <a:schemeClr val="tx1"/>
                </a:solidFill>
              </a:rPr>
              <a:t>line-through':'none</a:t>
            </a:r>
            <a:r>
              <a:rPr lang="en-US" altLang="ko-KR" sz="1000" dirty="0">
                <a:solidFill>
                  <a:schemeClr val="tx1"/>
                </a:solidFill>
              </a:rPr>
              <a:t>'}"&gt;{{</a:t>
            </a:r>
            <a:r>
              <a:rPr lang="en-US" altLang="ko-KR" sz="1000" dirty="0" err="1">
                <a:solidFill>
                  <a:schemeClr val="tx1"/>
                </a:solidFill>
              </a:rPr>
              <a:t>item.todo</a:t>
            </a:r>
            <a:r>
              <a:rPr lang="en-US" altLang="ko-KR" sz="10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&lt;td&gt;{{</a:t>
            </a:r>
            <a:r>
              <a:rPr lang="en-US" altLang="ko-KR" sz="1000" dirty="0" err="1">
                <a:solidFill>
                  <a:schemeClr val="tx1"/>
                </a:solidFill>
              </a:rPr>
              <a:t>item.created</a:t>
            </a:r>
            <a:r>
              <a:rPr lang="en-US" altLang="ko-KR" sz="10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&lt;td&gt;{{</a:t>
            </a:r>
            <a:r>
              <a:rPr lang="en-US" altLang="ko-KR" sz="1000" dirty="0" err="1">
                <a:solidFill>
                  <a:schemeClr val="tx1"/>
                </a:solidFill>
              </a:rPr>
              <a:t>item.updated</a:t>
            </a:r>
            <a:r>
              <a:rPr lang="en-US" altLang="ko-KR" sz="10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-danger" (click)="delete(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)"&gt;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완료 처리하기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update(item: any)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 = !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item.updated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</a:rPr>
              <a:t>this.getCurrentDate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삭제하기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result = confirm('</a:t>
            </a:r>
            <a:r>
              <a:rPr lang="ko-KR" altLang="en-US" sz="1000" dirty="0">
                <a:solidFill>
                  <a:schemeClr val="tx1"/>
                </a:solidFill>
              </a:rPr>
              <a:t>삭제하시겠습니까</a:t>
            </a:r>
            <a:r>
              <a:rPr lang="en-US" altLang="ko-KR" sz="1000" dirty="0">
                <a:solidFill>
                  <a:schemeClr val="tx1"/>
                </a:solidFill>
              </a:rPr>
              <a:t>?');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if (result)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this.todoList.splice</a:t>
            </a:r>
            <a:r>
              <a:rPr lang="en-US" altLang="ko-KR" sz="1000" dirty="0">
                <a:solidFill>
                  <a:schemeClr val="tx1"/>
                </a:solidFill>
              </a:rPr>
              <a:t>(index, 1);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415170" y="1653868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App</a:t>
            </a:r>
            <a:endParaRPr lang="ko-KR" altLang="en-US" dirty="0"/>
          </a:p>
        </p:txBody>
      </p:sp>
      <p:sp>
        <p:nvSpPr>
          <p:cNvPr id="32" name="Input"/>
          <p:cNvSpPr/>
          <p:nvPr/>
        </p:nvSpPr>
        <p:spPr>
          <a:xfrm>
            <a:off x="1422186" y="2404322"/>
            <a:ext cx="47806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할일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/>
          <p:nvPr/>
        </p:nvSpPr>
        <p:spPr>
          <a:xfrm>
            <a:off x="6465370" y="2389078"/>
            <a:ext cx="19527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Line"/>
          <p:cNvCxnSpPr>
            <a:cxnSpLocks/>
          </p:cNvCxnSpPr>
          <p:nvPr/>
        </p:nvCxnSpPr>
        <p:spPr bwMode="auto">
          <a:xfrm flipV="1">
            <a:off x="1422185" y="2988297"/>
            <a:ext cx="7061940" cy="3770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422185" y="3244973"/>
          <a:ext cx="7061941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219">
                  <a:extLst>
                    <a:ext uri="{9D8B030D-6E8A-4147-A177-3AD203B41FA5}">
                      <a16:colId xmlns:a16="http://schemas.microsoft.com/office/drawing/2014/main" val="14785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청소하기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2017-04-05 17:12:12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trike="sngStrike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빨래하기</a:t>
                      </a:r>
                      <a:endParaRPr lang="en-US" sz="1100" strike="sngStrike" baseline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2017-04-04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2017-04-06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설겆이하기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2017-04-03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Checkbox"/>
          <p:cNvSpPr>
            <a:spLocks noChangeAspect="1" noEditPoints="1"/>
          </p:cNvSpPr>
          <p:nvPr/>
        </p:nvSpPr>
        <p:spPr bwMode="auto">
          <a:xfrm>
            <a:off x="1489224" y="3957186"/>
            <a:ext cx="200834" cy="200834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heckbox"/>
          <p:cNvSpPr>
            <a:spLocks noChangeAspect="1" noEditPoints="1"/>
          </p:cNvSpPr>
          <p:nvPr/>
        </p:nvSpPr>
        <p:spPr bwMode="auto">
          <a:xfrm>
            <a:off x="1511301" y="366702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box"/>
          <p:cNvSpPr>
            <a:spLocks noChangeAspect="1" noEditPoints="1"/>
          </p:cNvSpPr>
          <p:nvPr/>
        </p:nvSpPr>
        <p:spPr bwMode="auto">
          <a:xfrm>
            <a:off x="1501870" y="433083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/>
          <p:nvPr/>
        </p:nvSpPr>
        <p:spPr>
          <a:xfrm>
            <a:off x="7395252" y="3621701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/>
          <p:nvPr/>
        </p:nvSpPr>
        <p:spPr>
          <a:xfrm>
            <a:off x="7406247" y="3953210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7407815" y="4265869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69591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err="1" smtClean="0"/>
                        <a:t>기능구현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angular2 + HTTP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데이터를 자바스크립트 </a:t>
                      </a:r>
                      <a:r>
                        <a:rPr lang="en-US" altLang="ko-KR" sz="1000" dirty="0" smtClean="0"/>
                        <a:t>Array</a:t>
                      </a:r>
                      <a:r>
                        <a:rPr lang="ko-KR" altLang="en-US" sz="1000" dirty="0" smtClean="0"/>
                        <a:t>를 사용할 경우 </a:t>
                      </a:r>
                      <a:r>
                        <a:rPr lang="ko-KR" altLang="en-US" sz="1000" dirty="0" err="1" smtClean="0"/>
                        <a:t>리프레쉬를</a:t>
                      </a:r>
                      <a:r>
                        <a:rPr lang="ko-KR" altLang="en-US" sz="1000" dirty="0" smtClean="0"/>
                        <a:t> 하거나 </a:t>
                      </a:r>
                      <a:r>
                        <a:rPr lang="ko-KR" altLang="en-US" sz="1000" dirty="0" err="1" smtClean="0"/>
                        <a:t>재로딩</a:t>
                      </a:r>
                      <a:r>
                        <a:rPr lang="ko-KR" altLang="en-US" sz="1000" dirty="0" smtClean="0"/>
                        <a:t> 할 경우 데이터가 사라진다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데이터를 영구적으로 저장하기 위해서는 서버와 데이터베이스가 필요하다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서버측 구현은 </a:t>
                      </a:r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r>
                        <a:rPr lang="ko-KR" altLang="en-US" sz="1000" baseline="0" dirty="0" smtClean="0"/>
                        <a:t>을 사용하여 이미 구현된 </a:t>
                      </a:r>
                      <a:r>
                        <a:rPr lang="en-US" altLang="ko-KR" sz="1000" baseline="0" dirty="0" smtClean="0"/>
                        <a:t>REST API </a:t>
                      </a:r>
                      <a:r>
                        <a:rPr lang="ko-KR" altLang="en-US" sz="1000" baseline="0" dirty="0" smtClean="0"/>
                        <a:t>목록을 제공하고 해당 </a:t>
                      </a:r>
                      <a:r>
                        <a:rPr lang="en-US" altLang="ko-KR" sz="1000" baseline="0" dirty="0" err="1" smtClean="0"/>
                        <a:t>api</a:t>
                      </a:r>
                      <a:r>
                        <a:rPr lang="ko-KR" altLang="en-US" sz="1000" baseline="0" dirty="0" smtClean="0"/>
                        <a:t>를 이용하여 클라이언트를 구현한다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grpSp>
        <p:nvGrpSpPr>
          <p:cNvPr id="35" name="Annotation"/>
          <p:cNvGrpSpPr/>
          <p:nvPr/>
        </p:nvGrpSpPr>
        <p:grpSpPr>
          <a:xfrm>
            <a:off x="7569408" y="1838534"/>
            <a:ext cx="536822" cy="527484"/>
            <a:chOff x="325807" y="1625163"/>
            <a:chExt cx="536822" cy="527484"/>
          </a:xfrm>
        </p:grpSpPr>
        <p:sp>
          <p:nvSpPr>
            <p:cNvPr id="36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24726"/>
                  </a:solidFill>
                </a:rPr>
                <a:t>1</a:t>
              </a:r>
            </a:p>
          </p:txBody>
        </p:sp>
        <p:cxnSp>
          <p:nvCxnSpPr>
            <p:cNvPr id="37" name="Line"/>
            <p:cNvCxnSpPr>
              <a:stCxn id="36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Annotation"/>
          <p:cNvGrpSpPr/>
          <p:nvPr/>
        </p:nvGrpSpPr>
        <p:grpSpPr>
          <a:xfrm>
            <a:off x="882498" y="3423142"/>
            <a:ext cx="567968" cy="588850"/>
            <a:chOff x="418129" y="1625163"/>
            <a:chExt cx="567968" cy="588850"/>
          </a:xfrm>
        </p:grpSpPr>
        <p:sp>
          <p:nvSpPr>
            <p:cNvPr id="41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2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2" name="Line"/>
            <p:cNvCxnSpPr>
              <a:stCxn id="41" idx="5"/>
            </p:cNvCxnSpPr>
            <p:nvPr/>
          </p:nvCxnSpPr>
          <p:spPr>
            <a:xfrm>
              <a:off x="797533" y="2004567"/>
              <a:ext cx="188564" cy="209446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Annotation"/>
          <p:cNvGrpSpPr/>
          <p:nvPr/>
        </p:nvGrpSpPr>
        <p:grpSpPr>
          <a:xfrm>
            <a:off x="7881313" y="3196513"/>
            <a:ext cx="536822" cy="527484"/>
            <a:chOff x="325807" y="1625163"/>
            <a:chExt cx="536822" cy="527484"/>
          </a:xfrm>
        </p:grpSpPr>
        <p:sp>
          <p:nvSpPr>
            <p:cNvPr id="44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3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5" name="Line"/>
            <p:cNvCxnSpPr>
              <a:stCxn id="44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281322" y="5223218"/>
            <a:ext cx="3222246" cy="1507358"/>
            <a:chOff x="595686" y="1261242"/>
            <a:chExt cx="3222246" cy="1507358"/>
          </a:xfrm>
        </p:grpSpPr>
        <p:sp>
          <p:nvSpPr>
            <p:cNvPr id="47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335557" y="1635819"/>
              <a:ext cx="2294511" cy="326905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62" name="Info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Warning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Question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8" name="Buttons"/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59" name="Button 1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Button 2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Button 3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22" name="직선 화살표 연결선 21"/>
          <p:cNvCxnSpPr/>
          <p:nvPr/>
        </p:nvCxnSpPr>
        <p:spPr>
          <a:xfrm flipH="1">
            <a:off x="6601327" y="4086298"/>
            <a:ext cx="793925" cy="113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09355" y="1024028"/>
            <a:ext cx="783583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http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 만들기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@Injectable()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export class </a:t>
            </a:r>
            <a:r>
              <a:rPr lang="en-US" altLang="ko-KR" sz="1000" dirty="0" err="1">
                <a:solidFill>
                  <a:schemeClr val="tx1"/>
                </a:solidFill>
              </a:rPr>
              <a:t>AppService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private SERVER: string;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private headers: Headers;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constructor(private http: Http){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this.SERVER</a:t>
            </a:r>
            <a:r>
              <a:rPr lang="en-US" altLang="ko-KR" sz="1000" dirty="0">
                <a:solidFill>
                  <a:schemeClr val="tx1"/>
                </a:solidFill>
              </a:rPr>
              <a:t> = `${</a:t>
            </a:r>
            <a:r>
              <a:rPr lang="en-US" altLang="ko-KR" sz="1000" dirty="0" err="1">
                <a:solidFill>
                  <a:schemeClr val="tx1"/>
                </a:solidFill>
              </a:rPr>
              <a:t>environment.HOST</a:t>
            </a:r>
            <a:r>
              <a:rPr lang="en-US" altLang="ko-KR" sz="1000" dirty="0">
                <a:solidFill>
                  <a:schemeClr val="tx1"/>
                </a:solidFill>
              </a:rPr>
              <a:t>}:${</a:t>
            </a:r>
            <a:r>
              <a:rPr lang="en-US" altLang="ko-KR" sz="1000" dirty="0" err="1">
                <a:solidFill>
                  <a:schemeClr val="tx1"/>
                </a:solidFill>
              </a:rPr>
              <a:t>environment.PORT</a:t>
            </a:r>
            <a:r>
              <a:rPr lang="en-US" altLang="ko-KR" sz="1000" dirty="0">
                <a:solidFill>
                  <a:schemeClr val="tx1"/>
                </a:solidFill>
              </a:rPr>
              <a:t>}`;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this.headers</a:t>
            </a:r>
            <a:r>
              <a:rPr lang="en-US" altLang="ko-KR" sz="1000" dirty="0">
                <a:solidFill>
                  <a:schemeClr val="tx1"/>
                </a:solidFill>
              </a:rPr>
              <a:t> = new Headers({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'Content-Type': 'application/</a:t>
            </a:r>
            <a:r>
              <a:rPr lang="en-US" altLang="ko-KR" sz="1000" dirty="0" err="1">
                <a:solidFill>
                  <a:schemeClr val="tx1"/>
                </a:solidFill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addTodo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: any): Promise&lt;</a:t>
            </a:r>
            <a:r>
              <a:rPr lang="en-US" altLang="ko-KR" sz="1000" dirty="0" err="1">
                <a:solidFill>
                  <a:schemeClr val="tx1"/>
                </a:solidFill>
              </a:rPr>
              <a:t>ResultVO</a:t>
            </a:r>
            <a:r>
              <a:rPr lang="en-US" altLang="ko-KR" sz="1000" dirty="0">
                <a:solidFill>
                  <a:schemeClr val="tx1"/>
                </a:solidFill>
              </a:rPr>
              <a:t>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this.http.post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this.SERVER</a:t>
            </a:r>
            <a:r>
              <a:rPr lang="en-US" altLang="ko-KR" sz="1000" dirty="0">
                <a:solidFill>
                  <a:schemeClr val="tx1"/>
                </a:solidFill>
              </a:rPr>
              <a:t> + </a:t>
            </a:r>
            <a:r>
              <a:rPr lang="en-US" altLang="ko-KR" sz="1000" dirty="0" err="1">
                <a:solidFill>
                  <a:schemeClr val="tx1"/>
                </a:solidFill>
              </a:rPr>
              <a:t>REST.todo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JSON.stringify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), {headers: </a:t>
            </a:r>
            <a:r>
              <a:rPr lang="en-US" altLang="ko-KR" sz="1000" dirty="0" err="1">
                <a:solidFill>
                  <a:schemeClr val="tx1"/>
                </a:solidFill>
              </a:rPr>
              <a:t>this.headers</a:t>
            </a:r>
            <a:r>
              <a:rPr lang="en-US" altLang="ko-KR" sz="1000" dirty="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</a:t>
            </a:r>
            <a:r>
              <a:rPr lang="en-US" altLang="ko-KR" sz="1000" dirty="0" err="1">
                <a:solidFill>
                  <a:schemeClr val="tx1"/>
                </a:solidFill>
              </a:rPr>
              <a:t>toPromise</a:t>
            </a:r>
            <a:r>
              <a:rPr lang="en-US" altLang="ko-KR" sz="1000" dirty="0">
                <a:solidFill>
                  <a:schemeClr val="tx1"/>
                </a:solidFill>
              </a:rPr>
              <a:t>().then(</a:t>
            </a:r>
            <a:r>
              <a:rPr lang="en-US" altLang="ko-KR" sz="1000" dirty="0" err="1">
                <a:solidFill>
                  <a:schemeClr val="tx1"/>
                </a:solidFill>
              </a:rPr>
              <a:t>this.extractData</a:t>
            </a:r>
            <a:r>
              <a:rPr lang="en-US" altLang="ko-KR" sz="1000" dirty="0">
                <a:solidFill>
                  <a:schemeClr val="tx1"/>
                </a:solidFill>
              </a:rPr>
              <a:t>).catch(</a:t>
            </a:r>
            <a:r>
              <a:rPr lang="en-US" altLang="ko-KR" sz="1000" dirty="0" err="1">
                <a:solidFill>
                  <a:schemeClr val="tx1"/>
                </a:solidFill>
              </a:rPr>
              <a:t>this.handleError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updateTodo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: any): Promise&lt;</a:t>
            </a:r>
            <a:r>
              <a:rPr lang="en-US" altLang="ko-KR" sz="1000" dirty="0" err="1">
                <a:solidFill>
                  <a:schemeClr val="tx1"/>
                </a:solidFill>
              </a:rPr>
              <a:t>ResultVO</a:t>
            </a:r>
            <a:r>
              <a:rPr lang="en-US" altLang="ko-KR" sz="1000" dirty="0">
                <a:solidFill>
                  <a:schemeClr val="tx1"/>
                </a:solidFill>
              </a:rPr>
              <a:t>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this.http.put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this.SERVER</a:t>
            </a:r>
            <a:r>
              <a:rPr lang="en-US" altLang="ko-KR" sz="1000" dirty="0">
                <a:solidFill>
                  <a:schemeClr val="tx1"/>
                </a:solidFill>
              </a:rPr>
              <a:t> + </a:t>
            </a:r>
            <a:r>
              <a:rPr lang="en-US" altLang="ko-KR" sz="1000" dirty="0" err="1">
                <a:solidFill>
                  <a:schemeClr val="tx1"/>
                </a:solidFill>
              </a:rPr>
              <a:t>REST.todo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JSON.stringify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), {headers: </a:t>
            </a:r>
            <a:r>
              <a:rPr lang="en-US" altLang="ko-KR" sz="1000" dirty="0" err="1">
                <a:solidFill>
                  <a:schemeClr val="tx1"/>
                </a:solidFill>
              </a:rPr>
              <a:t>this.headers</a:t>
            </a:r>
            <a:r>
              <a:rPr lang="en-US" altLang="ko-KR" sz="1000" dirty="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</a:t>
            </a:r>
            <a:r>
              <a:rPr lang="en-US" altLang="ko-KR" sz="1000" dirty="0" err="1">
                <a:solidFill>
                  <a:schemeClr val="tx1"/>
                </a:solidFill>
              </a:rPr>
              <a:t>toPromise</a:t>
            </a:r>
            <a:r>
              <a:rPr lang="en-US" altLang="ko-KR" sz="1000" dirty="0">
                <a:solidFill>
                  <a:schemeClr val="tx1"/>
                </a:solidFill>
              </a:rPr>
              <a:t>().then(</a:t>
            </a:r>
            <a:r>
              <a:rPr lang="en-US" altLang="ko-KR" sz="1000" dirty="0" err="1">
                <a:solidFill>
                  <a:schemeClr val="tx1"/>
                </a:solidFill>
              </a:rPr>
              <a:t>this.extractData</a:t>
            </a:r>
            <a:r>
              <a:rPr lang="en-US" altLang="ko-KR" sz="1000" dirty="0">
                <a:solidFill>
                  <a:schemeClr val="tx1"/>
                </a:solidFill>
              </a:rPr>
              <a:t>).catch(</a:t>
            </a:r>
            <a:r>
              <a:rPr lang="en-US" altLang="ko-KR" sz="1000" dirty="0" err="1">
                <a:solidFill>
                  <a:schemeClr val="tx1"/>
                </a:solidFill>
              </a:rPr>
              <a:t>this.handleError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deleteTodo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: any): Promise&lt;</a:t>
            </a:r>
            <a:r>
              <a:rPr lang="en-US" altLang="ko-KR" sz="1000" dirty="0" err="1">
                <a:solidFill>
                  <a:schemeClr val="tx1"/>
                </a:solidFill>
              </a:rPr>
              <a:t>ResultVO</a:t>
            </a:r>
            <a:r>
              <a:rPr lang="en-US" altLang="ko-KR" sz="1000" dirty="0">
                <a:solidFill>
                  <a:schemeClr val="tx1"/>
                </a:solidFill>
              </a:rPr>
              <a:t>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this.http.delete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this.SERVER</a:t>
            </a:r>
            <a:r>
              <a:rPr lang="en-US" altLang="ko-KR" sz="1000" dirty="0">
                <a:solidFill>
                  <a:schemeClr val="tx1"/>
                </a:solidFill>
              </a:rPr>
              <a:t> + </a:t>
            </a:r>
            <a:r>
              <a:rPr lang="en-US" altLang="ko-KR" sz="1000" dirty="0" err="1">
                <a:solidFill>
                  <a:schemeClr val="tx1"/>
                </a:solidFill>
              </a:rPr>
              <a:t>REST.todo</a:t>
            </a:r>
            <a:r>
              <a:rPr lang="en-US" altLang="ko-KR" sz="1000" dirty="0">
                <a:solidFill>
                  <a:schemeClr val="tx1"/>
                </a:solidFill>
              </a:rPr>
              <a:t> + "?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</a:rPr>
              <a:t>params.todo_id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</a:t>
            </a:r>
            <a:r>
              <a:rPr lang="en-US" altLang="ko-KR" sz="1000" dirty="0" err="1">
                <a:solidFill>
                  <a:schemeClr val="tx1"/>
                </a:solidFill>
              </a:rPr>
              <a:t>toPromise</a:t>
            </a:r>
            <a:r>
              <a:rPr lang="en-US" altLang="ko-KR" sz="1000" dirty="0">
                <a:solidFill>
                  <a:schemeClr val="tx1"/>
                </a:solidFill>
              </a:rPr>
              <a:t>().then(</a:t>
            </a:r>
            <a:r>
              <a:rPr lang="en-US" altLang="ko-KR" sz="1000" dirty="0" err="1">
                <a:solidFill>
                  <a:schemeClr val="tx1"/>
                </a:solidFill>
              </a:rPr>
              <a:t>this.extractData</a:t>
            </a:r>
            <a:r>
              <a:rPr lang="en-US" altLang="ko-KR" sz="1000" dirty="0">
                <a:solidFill>
                  <a:schemeClr val="tx1"/>
                </a:solidFill>
              </a:rPr>
              <a:t>).catch(</a:t>
            </a:r>
            <a:r>
              <a:rPr lang="en-US" altLang="ko-KR" sz="1000" dirty="0" err="1">
                <a:solidFill>
                  <a:schemeClr val="tx1"/>
                </a:solidFill>
              </a:rPr>
              <a:t>this.handleError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getTodoList</a:t>
            </a:r>
            <a:r>
              <a:rPr lang="en-US" altLang="ko-KR" sz="1000" dirty="0">
                <a:solidFill>
                  <a:schemeClr val="tx1"/>
                </a:solidFill>
              </a:rPr>
              <a:t>(): Promise&lt;any&gt;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this.http.get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this.SERVER</a:t>
            </a:r>
            <a:r>
              <a:rPr lang="en-US" altLang="ko-KR" sz="1000" dirty="0">
                <a:solidFill>
                  <a:schemeClr val="tx1"/>
                </a:solidFill>
              </a:rPr>
              <a:t> + </a:t>
            </a:r>
            <a:r>
              <a:rPr lang="en-US" altLang="ko-KR" sz="1000" dirty="0" err="1">
                <a:solidFill>
                  <a:schemeClr val="tx1"/>
                </a:solidFill>
              </a:rPr>
              <a:t>REST.todo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</a:t>
            </a:r>
            <a:r>
              <a:rPr lang="en-US" altLang="ko-KR" sz="1000" dirty="0" err="1">
                <a:solidFill>
                  <a:schemeClr val="tx1"/>
                </a:solidFill>
              </a:rPr>
              <a:t>toPromise</a:t>
            </a:r>
            <a:r>
              <a:rPr lang="en-US" altLang="ko-KR" sz="1000" dirty="0">
                <a:solidFill>
                  <a:schemeClr val="tx1"/>
                </a:solidFill>
              </a:rPr>
              <a:t>().then(</a:t>
            </a:r>
            <a:r>
              <a:rPr lang="en-US" altLang="ko-KR" sz="1000" dirty="0" err="1">
                <a:solidFill>
                  <a:schemeClr val="tx1"/>
                </a:solidFill>
              </a:rPr>
              <a:t>this.extractData</a:t>
            </a:r>
            <a:r>
              <a:rPr lang="en-US" altLang="ko-KR" sz="1000" dirty="0">
                <a:solidFill>
                  <a:schemeClr val="tx1"/>
                </a:solidFill>
              </a:rPr>
              <a:t>).catch(</a:t>
            </a:r>
            <a:r>
              <a:rPr lang="en-US" altLang="ko-KR" sz="1000" dirty="0" err="1">
                <a:solidFill>
                  <a:schemeClr val="tx1"/>
                </a:solidFill>
              </a:rPr>
              <a:t>this.handleError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private </a:t>
            </a:r>
            <a:r>
              <a:rPr lang="en-US" altLang="ko-KR" sz="1000" dirty="0" err="1">
                <a:solidFill>
                  <a:schemeClr val="tx1"/>
                </a:solidFill>
              </a:rPr>
              <a:t>extractData</a:t>
            </a:r>
            <a:r>
              <a:rPr lang="en-US" altLang="ko-KR" sz="1000" dirty="0">
                <a:solidFill>
                  <a:schemeClr val="tx1"/>
                </a:solidFill>
              </a:rPr>
              <a:t>(res: Response)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body = </a:t>
            </a:r>
            <a:r>
              <a:rPr lang="en-US" altLang="ko-KR" sz="1000" dirty="0" err="1">
                <a:solidFill>
                  <a:schemeClr val="tx1"/>
                </a:solidFill>
              </a:rPr>
              <a:t>res.json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body || { };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</a:rPr>
              <a:t>handleError</a:t>
            </a:r>
            <a:r>
              <a:rPr lang="en-US" altLang="ko-KR" sz="1000" dirty="0">
                <a:solidFill>
                  <a:schemeClr val="tx1"/>
                </a:solidFill>
              </a:rPr>
              <a:t> (error: Response | any)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// In a real world app, we might use a remote logging infrastructure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let </a:t>
            </a:r>
            <a:r>
              <a:rPr lang="en-US" altLang="ko-KR" sz="1000" dirty="0" err="1">
                <a:solidFill>
                  <a:schemeClr val="tx1"/>
                </a:solidFill>
              </a:rPr>
              <a:t>errMsg</a:t>
            </a:r>
            <a:r>
              <a:rPr lang="en-US" altLang="ko-KR" sz="10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if (error </a:t>
            </a:r>
            <a:r>
              <a:rPr lang="en-US" altLang="ko-KR" sz="1000" dirty="0" err="1">
                <a:solidFill>
                  <a:schemeClr val="tx1"/>
                </a:solidFill>
              </a:rPr>
              <a:t>instanceof</a:t>
            </a:r>
            <a:r>
              <a:rPr lang="en-US" altLang="ko-KR" sz="1000" dirty="0">
                <a:solidFill>
                  <a:schemeClr val="tx1"/>
                </a:solidFill>
              </a:rPr>
              <a:t> Response)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body = </a:t>
            </a:r>
            <a:r>
              <a:rPr lang="en-US" altLang="ko-KR" sz="1000" dirty="0" err="1">
                <a:solidFill>
                  <a:schemeClr val="tx1"/>
                </a:solidFill>
              </a:rPr>
              <a:t>error.json</a:t>
            </a:r>
            <a:r>
              <a:rPr lang="en-US" altLang="ko-KR" sz="1000" dirty="0">
                <a:solidFill>
                  <a:schemeClr val="tx1"/>
                </a:solidFill>
              </a:rPr>
              <a:t>() || '';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err = </a:t>
            </a:r>
            <a:r>
              <a:rPr lang="en-US" altLang="ko-KR" sz="1000" dirty="0" err="1">
                <a:solidFill>
                  <a:schemeClr val="tx1"/>
                </a:solidFill>
              </a:rPr>
              <a:t>body.error</a:t>
            </a:r>
            <a:r>
              <a:rPr lang="en-US" altLang="ko-KR" sz="1000" dirty="0">
                <a:solidFill>
                  <a:schemeClr val="tx1"/>
                </a:solidFill>
              </a:rPr>
              <a:t> || </a:t>
            </a:r>
            <a:r>
              <a:rPr lang="en-US" altLang="ko-KR" sz="1000" dirty="0" err="1">
                <a:solidFill>
                  <a:schemeClr val="tx1"/>
                </a:solidFill>
              </a:rPr>
              <a:t>JSON.stringify</a:t>
            </a:r>
            <a:r>
              <a:rPr lang="en-US" altLang="ko-KR" sz="1000" dirty="0">
                <a:solidFill>
                  <a:schemeClr val="tx1"/>
                </a:solidFill>
              </a:rPr>
              <a:t>(body);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errMsg</a:t>
            </a:r>
            <a:r>
              <a:rPr lang="en-US" altLang="ko-KR" sz="1000" dirty="0">
                <a:solidFill>
                  <a:schemeClr val="tx1"/>
                </a:solidFill>
              </a:rPr>
              <a:t> = `${</a:t>
            </a:r>
            <a:r>
              <a:rPr lang="en-US" altLang="ko-KR" sz="1000" dirty="0" err="1">
                <a:solidFill>
                  <a:schemeClr val="tx1"/>
                </a:solidFill>
              </a:rPr>
              <a:t>error.status</a:t>
            </a:r>
            <a:r>
              <a:rPr lang="en-US" altLang="ko-KR" sz="1000" dirty="0">
                <a:solidFill>
                  <a:schemeClr val="tx1"/>
                </a:solidFill>
              </a:rPr>
              <a:t>} - ${</a:t>
            </a:r>
            <a:r>
              <a:rPr lang="en-US" altLang="ko-KR" sz="1000" dirty="0" err="1">
                <a:solidFill>
                  <a:schemeClr val="tx1"/>
                </a:solidFill>
              </a:rPr>
              <a:t>error.statusText</a:t>
            </a:r>
            <a:r>
              <a:rPr lang="en-US" altLang="ko-KR" sz="1000" dirty="0">
                <a:solidFill>
                  <a:schemeClr val="tx1"/>
                </a:solidFill>
              </a:rPr>
              <a:t> || ''} ${err}`;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 else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errMsg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</a:rPr>
              <a:t>error.message</a:t>
            </a:r>
            <a:r>
              <a:rPr lang="en-US" altLang="ko-KR" sz="1000" dirty="0">
                <a:solidFill>
                  <a:schemeClr val="tx1"/>
                </a:solidFill>
              </a:rPr>
              <a:t> ? </a:t>
            </a:r>
            <a:r>
              <a:rPr lang="en-US" altLang="ko-KR" sz="1000" dirty="0" err="1">
                <a:solidFill>
                  <a:schemeClr val="tx1"/>
                </a:solidFill>
              </a:rPr>
              <a:t>error.message</a:t>
            </a:r>
            <a:r>
              <a:rPr lang="en-US" altLang="ko-KR" sz="1000" dirty="0">
                <a:solidFill>
                  <a:schemeClr val="tx1"/>
                </a:solidFill>
              </a:rPr>
              <a:t> : </a:t>
            </a:r>
            <a:r>
              <a:rPr lang="en-US" altLang="ko-KR" sz="1000" dirty="0" err="1">
                <a:solidFill>
                  <a:schemeClr val="tx1"/>
                </a:solidFill>
              </a:rPr>
              <a:t>error.toString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// console.log('</a:t>
            </a:r>
            <a:r>
              <a:rPr lang="en-US" altLang="ko-KR" sz="1000" dirty="0" err="1">
                <a:solidFill>
                  <a:schemeClr val="tx1"/>
                </a:solidFill>
              </a:rPr>
              <a:t>handleError</a:t>
            </a:r>
            <a:r>
              <a:rPr lang="en-US" altLang="ko-KR" sz="1000" dirty="0">
                <a:solidFill>
                  <a:schemeClr val="tx1"/>
                </a:solidFill>
              </a:rPr>
              <a:t>--------------------');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// </a:t>
            </a:r>
            <a:r>
              <a:rPr lang="en-US" altLang="ko-KR" sz="1000" dirty="0" err="1">
                <a:solidFill>
                  <a:schemeClr val="tx1"/>
                </a:solidFill>
              </a:rPr>
              <a:t>console.error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errMsg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Promise.reject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errMsg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 가져오기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constructor(private </a:t>
            </a:r>
            <a:r>
              <a:rPr lang="en-US" altLang="ko-KR" sz="1000" dirty="0" err="1">
                <a:solidFill>
                  <a:schemeClr val="tx1"/>
                </a:solidFill>
              </a:rPr>
              <a:t>appService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AppService</a:t>
            </a:r>
            <a:r>
              <a:rPr lang="en-US" altLang="ko-KR" sz="1000" dirty="0">
                <a:solidFill>
                  <a:schemeClr val="tx1"/>
                </a:solidFill>
              </a:rPr>
              <a:t>) {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ngOnInit</a:t>
            </a:r>
            <a:r>
              <a:rPr lang="en-US" altLang="ko-KR" sz="1000" dirty="0" smtClean="0">
                <a:solidFill>
                  <a:schemeClr val="tx1"/>
                </a:solidFill>
              </a:rPr>
              <a:t>(): void 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this.getTodoList</a:t>
            </a:r>
            <a:r>
              <a:rPr lang="en-US" altLang="ko-KR" sz="10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getTodoList</a:t>
            </a:r>
            <a:r>
              <a:rPr lang="en-US" altLang="ko-KR" sz="10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this.appService.getTodoList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.then(data =&gt;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this.todoList</a:t>
            </a:r>
            <a:r>
              <a:rPr lang="en-US" altLang="ko-KR" sz="1000" dirty="0">
                <a:solidFill>
                  <a:schemeClr val="tx1"/>
                </a:solidFill>
              </a:rPr>
              <a:t> = data;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add_todo</a:t>
            </a:r>
            <a:r>
              <a:rPr lang="en-US" altLang="ko-KR" sz="10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 =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this.todo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this.appService.addTodo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.then(data =&gt;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console.log(data);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this.getTodoList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this.todo</a:t>
            </a:r>
            <a:r>
              <a:rPr lang="en-US" altLang="ko-KR" sz="1000" dirty="0">
                <a:solidFill>
                  <a:schemeClr val="tx1"/>
                </a:solidFill>
              </a:rPr>
              <a:t> = null;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update(item: any)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 = !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 =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item.todo_id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};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this.appService.updateTodo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.then(data =&gt;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console.log(data);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this.getTodoList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delete(item: any)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result = confirm(</a:t>
            </a:r>
            <a:r>
              <a:rPr lang="en-US" altLang="ko-KR" sz="1000" dirty="0" err="1">
                <a:solidFill>
                  <a:schemeClr val="tx1"/>
                </a:solidFill>
              </a:rPr>
              <a:t>item.todo</a:t>
            </a:r>
            <a:r>
              <a:rPr lang="en-US" altLang="ko-KR" sz="1000" dirty="0">
                <a:solidFill>
                  <a:schemeClr val="tx1"/>
                </a:solidFill>
              </a:rPr>
              <a:t> + '</a:t>
            </a:r>
            <a:r>
              <a:rPr lang="ko-KR" altLang="en-US" sz="1000" dirty="0">
                <a:solidFill>
                  <a:schemeClr val="tx1"/>
                </a:solidFill>
              </a:rPr>
              <a:t>을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를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삭제하시겠습니까</a:t>
            </a:r>
            <a:r>
              <a:rPr lang="en-US" altLang="ko-KR" sz="1000" dirty="0">
                <a:solidFill>
                  <a:schemeClr val="tx1"/>
                </a:solidFill>
              </a:rPr>
              <a:t>?');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if (result)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 =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item.todo_id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};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this.appService.deleteTodo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.then(data =&gt;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this.getTodoList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});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>
                <a:solidFill>
                  <a:schemeClr val="tx1"/>
                </a:solidFill>
              </a:rPr>
              <a:t>* </a:t>
            </a:r>
            <a:r>
              <a:rPr lang="ko-KR" altLang="en-US" sz="1000">
                <a:solidFill>
                  <a:schemeClr val="tx1"/>
                </a:solidFill>
              </a:rPr>
              <a:t>주의할 점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RxJs</a:t>
            </a:r>
            <a:r>
              <a:rPr lang="ko-KR" altLang="en-US" sz="1000">
                <a:solidFill>
                  <a:schemeClr val="tx1"/>
                </a:solidFill>
              </a:rPr>
              <a:t>는 자동 </a:t>
            </a:r>
            <a:r>
              <a:rPr lang="en-US" altLang="ko-KR" sz="1000">
                <a:solidFill>
                  <a:schemeClr val="tx1"/>
                </a:solidFill>
              </a:rPr>
              <a:t>import </a:t>
            </a:r>
            <a:r>
              <a:rPr lang="ko-KR" altLang="en-US" sz="1000">
                <a:solidFill>
                  <a:schemeClr val="tx1"/>
                </a:solidFill>
              </a:rPr>
              <a:t>가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안된다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import {Injectable} from "@angular/core";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import {Http, Headers, Response} from "@angular/http";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import {environment} from "../environments/environment";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import {ResultVO} from "./domain/result.vo";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import {REST} from "./constant";</a:t>
            </a: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import 'rxjs/add/operator/toPromise';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415170" y="1653868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App</a:t>
            </a:r>
            <a:endParaRPr lang="ko-KR" altLang="en-US" dirty="0"/>
          </a:p>
        </p:txBody>
      </p:sp>
      <p:sp>
        <p:nvSpPr>
          <p:cNvPr id="32" name="Input"/>
          <p:cNvSpPr/>
          <p:nvPr/>
        </p:nvSpPr>
        <p:spPr>
          <a:xfrm>
            <a:off x="1422186" y="2404322"/>
            <a:ext cx="47806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할일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/>
          <p:nvPr/>
        </p:nvSpPr>
        <p:spPr>
          <a:xfrm>
            <a:off x="6465370" y="2389078"/>
            <a:ext cx="19527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Line"/>
          <p:cNvCxnSpPr>
            <a:cxnSpLocks/>
          </p:cNvCxnSpPr>
          <p:nvPr/>
        </p:nvCxnSpPr>
        <p:spPr bwMode="auto">
          <a:xfrm flipV="1">
            <a:off x="1422185" y="2988297"/>
            <a:ext cx="7061940" cy="3770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422185" y="3244973"/>
          <a:ext cx="7061941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219">
                  <a:extLst>
                    <a:ext uri="{9D8B030D-6E8A-4147-A177-3AD203B41FA5}">
                      <a16:colId xmlns:a16="http://schemas.microsoft.com/office/drawing/2014/main" val="14785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청소하기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2017-04-05 17:12:12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trike="sngStrike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빨래하기</a:t>
                      </a:r>
                      <a:endParaRPr lang="en-US" sz="1100" strike="sngStrike" baseline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2017-04-04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2017-04-06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설겆이하기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2017-04-03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Checkbox"/>
          <p:cNvSpPr>
            <a:spLocks noChangeAspect="1" noEditPoints="1"/>
          </p:cNvSpPr>
          <p:nvPr/>
        </p:nvSpPr>
        <p:spPr bwMode="auto">
          <a:xfrm>
            <a:off x="1489224" y="3957186"/>
            <a:ext cx="200834" cy="200834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heckbox"/>
          <p:cNvSpPr>
            <a:spLocks noChangeAspect="1" noEditPoints="1"/>
          </p:cNvSpPr>
          <p:nvPr/>
        </p:nvSpPr>
        <p:spPr bwMode="auto">
          <a:xfrm>
            <a:off x="1511301" y="366702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box"/>
          <p:cNvSpPr>
            <a:spLocks noChangeAspect="1" noEditPoints="1"/>
          </p:cNvSpPr>
          <p:nvPr/>
        </p:nvSpPr>
        <p:spPr bwMode="auto">
          <a:xfrm>
            <a:off x="1501870" y="433083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/>
          <p:nvPr/>
        </p:nvSpPr>
        <p:spPr>
          <a:xfrm>
            <a:off x="7395252" y="3621701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/>
          <p:nvPr/>
        </p:nvSpPr>
        <p:spPr>
          <a:xfrm>
            <a:off x="7406247" y="3953210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7407815" y="4265869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96940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smtClean="0"/>
                        <a:t>추가기능구현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1. </a:t>
                      </a:r>
                      <a:r>
                        <a:rPr lang="ko-KR" altLang="en-US" sz="1000" dirty="0" smtClean="0"/>
                        <a:t>페이지 </a:t>
                      </a:r>
                      <a:r>
                        <a:rPr lang="ko-KR" altLang="en-US" sz="1000" dirty="0" err="1" smtClean="0"/>
                        <a:t>네이션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목록이 길어질 경우 하단 페이지 </a:t>
                      </a:r>
                      <a:r>
                        <a:rPr lang="ko-KR" altLang="en-US" sz="1000" dirty="0" err="1" smtClean="0"/>
                        <a:t>네이션을</a:t>
                      </a:r>
                      <a:r>
                        <a:rPr lang="ko-KR" altLang="en-US" sz="1000" dirty="0" smtClean="0"/>
                        <a:t> 구현한다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는 </a:t>
                      </a:r>
                      <a:r>
                        <a:rPr lang="en-US" altLang="ko-KR" sz="1000" dirty="0" smtClean="0"/>
                        <a:t>bootstrap</a:t>
                      </a:r>
                      <a:r>
                        <a:rPr lang="ko-KR" altLang="en-US" sz="1000" dirty="0" smtClean="0"/>
                        <a:t>으로 기능은 </a:t>
                      </a:r>
                      <a:r>
                        <a:rPr lang="en-US" altLang="ko-KR" sz="1000" dirty="0" smtClean="0"/>
                        <a:t>ng-bootstrap</a:t>
                      </a:r>
                      <a:r>
                        <a:rPr lang="ko-KR" altLang="en-US" sz="1000" dirty="0" smtClean="0"/>
                        <a:t>을 이용한다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11" y="4658846"/>
            <a:ext cx="1743318" cy="409632"/>
          </a:xfrm>
          <a:prstGeom prst="rect">
            <a:avLst/>
          </a:prstGeom>
        </p:spPr>
      </p:pic>
      <p:grpSp>
        <p:nvGrpSpPr>
          <p:cNvPr id="72" name="Annotation"/>
          <p:cNvGrpSpPr/>
          <p:nvPr/>
        </p:nvGrpSpPr>
        <p:grpSpPr>
          <a:xfrm>
            <a:off x="5287026" y="4374636"/>
            <a:ext cx="536822" cy="527484"/>
            <a:chOff x="325807" y="1625163"/>
            <a:chExt cx="536822" cy="527484"/>
          </a:xfrm>
        </p:grpSpPr>
        <p:sp>
          <p:nvSpPr>
            <p:cNvPr id="73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1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74" name="Line"/>
            <p:cNvCxnSpPr>
              <a:stCxn id="73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309355" y="1024028"/>
            <a:ext cx="783583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1520" y="432261"/>
            <a:ext cx="4929447" cy="62118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* REST 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규격서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Server: 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www.javabrain.kr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Port: 8080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Request: application/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json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Response: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json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목록 가져오기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protocol: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Method: get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Response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[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": 3,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": "</a:t>
            </a:r>
            <a:r>
              <a:rPr lang="ko-KR" altLang="en-US" sz="1000" dirty="0">
                <a:solidFill>
                  <a:schemeClr val="tx1"/>
                </a:solidFill>
              </a:rPr>
              <a:t>청소 하기</a:t>
            </a:r>
            <a:r>
              <a:rPr lang="en-US" altLang="ko-KR" sz="10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"created": "2017-06-06 11:01:57.0",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"updated": "2017-06-06 11:01:57.0"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": 2,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": "</a:t>
            </a:r>
            <a:r>
              <a:rPr lang="ko-KR" altLang="en-US" sz="1000" dirty="0">
                <a:solidFill>
                  <a:schemeClr val="tx1"/>
                </a:solidFill>
              </a:rPr>
              <a:t>빨래하기</a:t>
            </a:r>
            <a:r>
              <a:rPr lang="en-US" altLang="ko-KR" sz="10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"created": "2017-06-06 10:55:15.0",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"updated": "2017-06-06 10:55:15.0"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76356" y="432261"/>
            <a:ext cx="4929447" cy="62118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2) </a:t>
            </a:r>
            <a:r>
              <a:rPr lang="ko-KR" altLang="en-US" sz="1000" dirty="0">
                <a:solidFill>
                  <a:schemeClr val="tx1"/>
                </a:solidFill>
              </a:rPr>
              <a:t>할일 추가하기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protocol: /</a:t>
            </a:r>
            <a:r>
              <a:rPr lang="en-US" altLang="ko-KR" sz="1000" dirty="0" err="1">
                <a:solidFill>
                  <a:schemeClr val="tx1"/>
                </a:solidFill>
              </a:rPr>
              <a:t>api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Method: post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Request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"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": false,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"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": "</a:t>
            </a:r>
            <a:r>
              <a:rPr lang="ko-KR" altLang="en-US" sz="1000" dirty="0">
                <a:solidFill>
                  <a:schemeClr val="tx1"/>
                </a:solidFill>
              </a:rPr>
              <a:t>청소 하기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Response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"result": 0,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"value": "success"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3)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수정하기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protocol: /</a:t>
            </a:r>
            <a:r>
              <a:rPr lang="en-US" altLang="ko-KR" sz="1000" dirty="0" err="1">
                <a:solidFill>
                  <a:schemeClr val="tx1"/>
                </a:solidFill>
              </a:rPr>
              <a:t>api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Method: </a:t>
            </a:r>
            <a:r>
              <a:rPr lang="en-US" altLang="ko-KR" sz="1000" dirty="0" smtClean="0">
                <a:solidFill>
                  <a:schemeClr val="tx1"/>
                </a:solidFill>
              </a:rPr>
              <a:t>put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Request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"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": 1,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"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"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": "</a:t>
            </a:r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4)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삭제하기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protocol: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todo?todo_id</a:t>
            </a:r>
            <a:r>
              <a:rPr lang="en-US" altLang="ko-KR" sz="1000" dirty="0" smtClean="0">
                <a:solidFill>
                  <a:schemeClr val="tx1"/>
                </a:solidFill>
              </a:rPr>
              <a:t>=1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Method: </a:t>
            </a:r>
            <a:r>
              <a:rPr lang="en-US" altLang="ko-KR" sz="1000" dirty="0" smtClean="0">
                <a:solidFill>
                  <a:schemeClr val="tx1"/>
                </a:solidFill>
              </a:rPr>
              <a:t>delete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Response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"result": 0,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"value": "success"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727" y="343949"/>
            <a:ext cx="6518245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Angular </a:t>
            </a:r>
            <a:r>
              <a:rPr lang="en-US" altLang="ko-KR" sz="1000" dirty="0">
                <a:solidFill>
                  <a:schemeClr val="tx1"/>
                </a:solidFill>
              </a:rPr>
              <a:t>cli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000" dirty="0" err="1">
                <a:solidFill>
                  <a:schemeClr val="tx1"/>
                </a:solidFill>
              </a:rPr>
              <a:t>스케폴딩한다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cmd</a:t>
            </a:r>
            <a:r>
              <a:rPr lang="ko-KR" altLang="en-US" sz="1000" dirty="0" smtClean="0">
                <a:solidFill>
                  <a:schemeClr val="tx1"/>
                </a:solidFill>
              </a:rPr>
              <a:t>창을 띄우고 작업디렉토리로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이동후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예</a:t>
            </a:r>
            <a:r>
              <a:rPr lang="en-US" altLang="ko-KR" sz="1000" dirty="0" smtClean="0">
                <a:solidFill>
                  <a:schemeClr val="tx1"/>
                </a:solidFill>
              </a:rPr>
              <a:t>: c:\web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아래 명령을 치면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myTodo</a:t>
            </a:r>
            <a:r>
              <a:rPr lang="ko-KR" altLang="en-US" sz="1000" dirty="0" smtClean="0">
                <a:solidFill>
                  <a:schemeClr val="tx1"/>
                </a:solidFill>
              </a:rPr>
              <a:t>폴더가 생성된다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ng </a:t>
            </a:r>
            <a:r>
              <a:rPr lang="en-US" altLang="ko-KR" sz="1000" b="1" dirty="0">
                <a:solidFill>
                  <a:schemeClr val="tx1"/>
                </a:solidFill>
              </a:rPr>
              <a:t>new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myTodo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Webstorm</a:t>
            </a:r>
            <a:r>
              <a:rPr lang="ko-KR" altLang="en-US" sz="1000" dirty="0" smtClean="0">
                <a:solidFill>
                  <a:schemeClr val="tx1"/>
                </a:solidFill>
              </a:rPr>
              <a:t>을 띄우고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myTodo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폴더를 </a:t>
            </a:r>
            <a:r>
              <a:rPr lang="en-US" altLang="ko-KR" sz="1000" dirty="0" smtClean="0">
                <a:solidFill>
                  <a:schemeClr val="tx1"/>
                </a:solidFill>
              </a:rPr>
              <a:t>open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(angular cli</a:t>
            </a:r>
            <a:r>
              <a:rPr lang="ko-KR" altLang="en-US" sz="1000" dirty="0" smtClean="0">
                <a:solidFill>
                  <a:schemeClr val="tx1"/>
                </a:solidFill>
              </a:rPr>
              <a:t>가 환경 설정되지 않았다면 </a:t>
            </a:r>
            <a:r>
              <a:rPr lang="en-US" altLang="ko-KR" sz="1000" dirty="0">
                <a:solidFill>
                  <a:schemeClr val="tx1"/>
                </a:solidFill>
              </a:rPr>
              <a:t>=&gt; </a:t>
            </a:r>
            <a:r>
              <a:rPr lang="en-US" altLang="ko-KR" sz="1000" dirty="0">
                <a:solidFill>
                  <a:schemeClr val="tx1"/>
                </a:solidFill>
                <a:hlinkClick r:id="rId2"/>
              </a:rPr>
              <a:t>https://angular.io/guide/quickstart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환경설정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index.html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cdn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유알엘을</a:t>
            </a:r>
            <a:r>
              <a:rPr lang="ko-KR" altLang="en-US" sz="1000" dirty="0" smtClean="0">
                <a:solidFill>
                  <a:schemeClr val="tx1"/>
                </a:solidFill>
              </a:rPr>
              <a:t> 삽입</a:t>
            </a:r>
            <a:r>
              <a:rPr lang="en-US" altLang="ko-KR" sz="1000" dirty="0" smtClean="0">
                <a:solidFill>
                  <a:schemeClr val="tx1"/>
                </a:solidFill>
              </a:rPr>
              <a:t>. CDN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유알엘은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구글링이나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홈페이지에서 찾는다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&lt;script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altLang="ko-KR" sz="1000" dirty="0" smtClean="0">
                <a:solidFill>
                  <a:schemeClr val="tx1"/>
                </a:solidFill>
                <a:hlinkClick r:id="rId3"/>
              </a:rPr>
              <a:t>ajax.googleapis.com/ajax/libs/jquery/3.2.1/jquery.min.js</a:t>
            </a:r>
            <a:r>
              <a:rPr lang="en-US" altLang="ko-KR" sz="1000" dirty="0" smtClean="0">
                <a:solidFill>
                  <a:schemeClr val="tx1"/>
                </a:solidFill>
              </a:rPr>
              <a:t>&gt;&lt;/</a:t>
            </a:r>
            <a:r>
              <a:rPr lang="en-US" altLang="ko-KR" sz="1000" dirty="0">
                <a:solidFill>
                  <a:schemeClr val="tx1"/>
                </a:solidFill>
              </a:rPr>
              <a:t>script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Bootstrap </a:t>
            </a:r>
            <a:r>
              <a:rPr lang="ko-KR" altLang="en-US" sz="1000" dirty="0" smtClean="0">
                <a:solidFill>
                  <a:schemeClr val="tx1"/>
                </a:solidFill>
              </a:rPr>
              <a:t>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Bootstrap</a:t>
            </a:r>
            <a:r>
              <a:rPr lang="ko-KR" altLang="en-US" sz="1000" dirty="0" smtClean="0">
                <a:solidFill>
                  <a:schemeClr val="tx1"/>
                </a:solidFill>
              </a:rPr>
              <a:t>도 마찬가지로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cdn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유알엘로</a:t>
            </a:r>
            <a:r>
              <a:rPr lang="ko-KR" altLang="en-US" sz="1000" dirty="0" smtClean="0">
                <a:solidFill>
                  <a:schemeClr val="tx1"/>
                </a:solidFill>
              </a:rPr>
              <a:t> 링크 걸어도 되지만 여기서는 다운로드를 받아서 직접 설치를 해보자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터미널창에서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000" dirty="0" smtClean="0">
                <a:solidFill>
                  <a:schemeClr val="tx1"/>
                </a:solidFill>
              </a:rPr>
              <a:t> install –-save bootstrap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설치후에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angular-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cli.json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에</a:t>
            </a:r>
            <a:r>
              <a:rPr lang="en-US" altLang="ko-KR" sz="1000" dirty="0" smtClean="0">
                <a:solidFill>
                  <a:schemeClr val="tx1"/>
                </a:solidFill>
              </a:rPr>
              <a:t> styles </a:t>
            </a:r>
            <a:r>
              <a:rPr lang="ko-KR" altLang="en-US" sz="1000" dirty="0" smtClean="0">
                <a:solidFill>
                  <a:schemeClr val="tx1"/>
                </a:solidFill>
              </a:rPr>
              <a:t>부분을 다음과 같이 수정한다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"styles": [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"../</a:t>
            </a:r>
            <a:r>
              <a:rPr lang="en-US" altLang="ko-KR" sz="1000" dirty="0" err="1">
                <a:solidFill>
                  <a:schemeClr val="tx1"/>
                </a:solidFill>
              </a:rPr>
              <a:t>node_modules</a:t>
            </a:r>
            <a:r>
              <a:rPr lang="en-US" altLang="ko-KR" sz="1000" dirty="0">
                <a:solidFill>
                  <a:schemeClr val="tx1"/>
                </a:solidFill>
              </a:rPr>
              <a:t>/bootstrap/</a:t>
            </a:r>
            <a:r>
              <a:rPr lang="en-US" altLang="ko-KR" sz="1000" dirty="0" err="1">
                <a:solidFill>
                  <a:schemeClr val="tx1"/>
                </a:solidFill>
              </a:rPr>
              <a:t>dist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css</a:t>
            </a:r>
            <a:r>
              <a:rPr lang="en-US" altLang="ko-KR" sz="1000" dirty="0">
                <a:solidFill>
                  <a:schemeClr val="tx1"/>
                </a:solidFill>
              </a:rPr>
              <a:t>/bootstrap.min.css",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"styles.css"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],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Bootstrap CSS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먼저 적용하고 그 이후에 사용자 정의 </a:t>
            </a:r>
            <a:r>
              <a:rPr lang="en-US" altLang="ko-KR" sz="1000" dirty="0" smtClean="0">
                <a:solidFill>
                  <a:schemeClr val="tx1"/>
                </a:solidFill>
              </a:rPr>
              <a:t>CSS</a:t>
            </a:r>
            <a:r>
              <a:rPr lang="ko-KR" altLang="en-US" sz="1000" dirty="0" smtClean="0">
                <a:solidFill>
                  <a:schemeClr val="tx1"/>
                </a:solidFill>
              </a:rPr>
              <a:t>가 와야 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순서가 중요함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* </a:t>
            </a:r>
            <a:r>
              <a:rPr lang="ko-KR" altLang="en-US" sz="1000" dirty="0">
                <a:solidFill>
                  <a:schemeClr val="tx1"/>
                </a:solidFill>
              </a:rPr>
              <a:t>라우팅 메뉴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상단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탭을 </a:t>
            </a:r>
            <a:r>
              <a:rPr lang="ko-KR" altLang="en-US" sz="1000" dirty="0">
                <a:solidFill>
                  <a:schemeClr val="tx1"/>
                </a:solidFill>
              </a:rPr>
              <a:t>클릭하면 해당 화면으로 이동하도록 라우팅 메뉴를 구성한다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BootstrapComponent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와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HomeComponent</a:t>
            </a:r>
            <a:r>
              <a:rPr lang="ko-KR" altLang="en-US" sz="1000" dirty="0">
                <a:solidFill>
                  <a:schemeClr val="tx1"/>
                </a:solidFill>
              </a:rPr>
              <a:t>는 먼저 작성하여 둔다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en-US" altLang="ko-KR" sz="1000" dirty="0">
                <a:solidFill>
                  <a:schemeClr val="tx1"/>
                </a:solidFill>
              </a:rPr>
              <a:t>app-</a:t>
            </a:r>
            <a:r>
              <a:rPr lang="en-US" altLang="ko-KR" sz="1000" dirty="0" err="1">
                <a:solidFill>
                  <a:schemeClr val="tx1"/>
                </a:solidFill>
              </a:rPr>
              <a:t>routing.ts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routes: Routes = [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{ path: ＇home＇, component: </a:t>
            </a:r>
            <a:r>
              <a:rPr lang="en-US" altLang="ko-KR" sz="1000" dirty="0" err="1">
                <a:solidFill>
                  <a:schemeClr val="tx1"/>
                </a:solidFill>
              </a:rPr>
              <a:t>HomeComponent</a:t>
            </a:r>
            <a:r>
              <a:rPr lang="en-US" altLang="ko-KR" sz="1000" dirty="0">
                <a:solidFill>
                  <a:schemeClr val="tx1"/>
                </a:solidFill>
              </a:rPr>
              <a:t>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{ path: ＇bootstrap＇, component: </a:t>
            </a:r>
            <a:r>
              <a:rPr lang="en-US" altLang="ko-KR" sz="1000" dirty="0" err="1">
                <a:solidFill>
                  <a:schemeClr val="tx1"/>
                </a:solidFill>
              </a:rPr>
              <a:t>BootstrapComponent</a:t>
            </a:r>
            <a:r>
              <a:rPr lang="en-US" altLang="ko-KR" sz="1000" dirty="0">
                <a:solidFill>
                  <a:schemeClr val="tx1"/>
                </a:solidFill>
              </a:rPr>
              <a:t>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];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@</a:t>
            </a:r>
            <a:r>
              <a:rPr lang="en-US" altLang="ko-KR" sz="1000" dirty="0" err="1">
                <a:solidFill>
                  <a:schemeClr val="tx1"/>
                </a:solidFill>
              </a:rPr>
              <a:t>NgModule</a:t>
            </a:r>
            <a:r>
              <a:rPr lang="en-US" altLang="ko-KR" sz="10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imports: [ </a:t>
            </a:r>
            <a:r>
              <a:rPr lang="en-US" altLang="ko-KR" sz="1000" dirty="0" err="1">
                <a:solidFill>
                  <a:schemeClr val="tx1"/>
                </a:solidFill>
              </a:rPr>
              <a:t>RouterModule.forRoot</a:t>
            </a:r>
            <a:r>
              <a:rPr lang="en-US" altLang="ko-KR" sz="1000" dirty="0">
                <a:solidFill>
                  <a:schemeClr val="tx1"/>
                </a:solidFill>
              </a:rPr>
              <a:t>(routes) ],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exports: [ </a:t>
            </a:r>
            <a:r>
              <a:rPr lang="en-US" altLang="ko-KR" sz="1000" dirty="0" err="1">
                <a:solidFill>
                  <a:schemeClr val="tx1"/>
                </a:solidFill>
              </a:rPr>
              <a:t>RouterModule</a:t>
            </a:r>
            <a:r>
              <a:rPr lang="en-US" altLang="ko-KR" sz="1000" dirty="0">
                <a:solidFill>
                  <a:schemeClr val="tx1"/>
                </a:solidFill>
              </a:rPr>
              <a:t>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Export class </a:t>
            </a:r>
            <a:r>
              <a:rPr lang="en-US" altLang="ko-KR" sz="1000" dirty="0" err="1">
                <a:solidFill>
                  <a:schemeClr val="tx1"/>
                </a:solidFill>
              </a:rPr>
              <a:t>AppRoutingModule</a:t>
            </a:r>
            <a:r>
              <a:rPr lang="en-US" altLang="ko-KR" sz="1000" dirty="0">
                <a:solidFill>
                  <a:schemeClr val="tx1"/>
                </a:solidFill>
              </a:rPr>
              <a:t> {}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app.module.ts</a:t>
            </a:r>
            <a:r>
              <a:rPr lang="ko-KR" altLang="en-US" sz="1000" dirty="0">
                <a:solidFill>
                  <a:schemeClr val="tx1"/>
                </a:solidFill>
              </a:rPr>
              <a:t>에 해당 컴포넌트 </a:t>
            </a:r>
            <a:r>
              <a:rPr lang="en-US" altLang="ko-KR" sz="1000" dirty="0" smtClean="0">
                <a:solidFill>
                  <a:schemeClr val="tx1"/>
                </a:solidFill>
              </a:rPr>
              <a:t>declare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* app.component.html</a:t>
            </a:r>
            <a:r>
              <a:rPr lang="ko-KR" altLang="en-US" sz="1000" dirty="0">
                <a:solidFill>
                  <a:schemeClr val="tx1"/>
                </a:solidFill>
              </a:rPr>
              <a:t>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&lt;div class=“container-fluid”&gt;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&lt;router-outlet&gt;&lt;/router-outlet&gt;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&lt;/div&gt;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* home.component.html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 </a:t>
            </a:r>
            <a:r>
              <a:rPr lang="en-US" altLang="ko-KR" sz="1000" dirty="0" smtClean="0">
                <a:solidFill>
                  <a:schemeClr val="tx1"/>
                </a:solidFill>
              </a:rPr>
              <a:t>: Html </a:t>
            </a:r>
            <a:r>
              <a:rPr lang="ko-KR" altLang="en-US" sz="1000" dirty="0">
                <a:solidFill>
                  <a:schemeClr val="tx1"/>
                </a:solidFill>
              </a:rPr>
              <a:t>코드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32041" y="343949"/>
            <a:ext cx="493462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Quiz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1. SPA</a:t>
            </a:r>
            <a:r>
              <a:rPr lang="en-US" altLang="ko-KR" sz="1000" dirty="0">
                <a:solidFill>
                  <a:schemeClr val="tx1"/>
                </a:solidFill>
              </a:rPr>
              <a:t>, Single Page Application</a:t>
            </a:r>
            <a:r>
              <a:rPr lang="ko-KR" altLang="en-US" sz="1000" dirty="0">
                <a:solidFill>
                  <a:schemeClr val="tx1"/>
                </a:solidFill>
              </a:rPr>
              <a:t>은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 /</a:t>
            </a:r>
            <a:r>
              <a:rPr lang="ko-KR" altLang="en-US" sz="1000" dirty="0" smtClean="0">
                <a:solidFill>
                  <a:schemeClr val="tx1"/>
                </a:solidFill>
              </a:rPr>
              <a:t>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들어오면 </a:t>
            </a:r>
            <a:r>
              <a:rPr lang="en-US" altLang="ko-KR" sz="1000" dirty="0" smtClean="0">
                <a:solidFill>
                  <a:schemeClr val="tx1"/>
                </a:solidFill>
              </a:rPr>
              <a:t>/home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리다이렉션하도록</a:t>
            </a:r>
            <a:r>
              <a:rPr lang="ko-KR" altLang="en-US" sz="1000" dirty="0" smtClean="0">
                <a:solidFill>
                  <a:schemeClr val="tx1"/>
                </a:solidFill>
              </a:rPr>
              <a:t> 코드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수정하시오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 router-outlet</a:t>
            </a:r>
            <a:r>
              <a:rPr lang="ko-KR" altLang="en-US" sz="1000" dirty="0">
                <a:solidFill>
                  <a:schemeClr val="tx1"/>
                </a:solidFill>
              </a:rPr>
              <a:t>은 무엇이고 무엇이 삽입되는가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 </a:t>
            </a:r>
            <a:r>
              <a:rPr lang="ko-KR" altLang="en-US" sz="1000" dirty="0" smtClean="0">
                <a:solidFill>
                  <a:schemeClr val="tx1"/>
                </a:solidFill>
              </a:rPr>
              <a:t>그림으로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그려보시오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4. container-fluid</a:t>
            </a:r>
            <a:r>
              <a:rPr lang="ko-KR" altLang="en-US" sz="1000" dirty="0">
                <a:solidFill>
                  <a:schemeClr val="tx1"/>
                </a:solidFill>
              </a:rPr>
              <a:t>는 무엇이고 </a:t>
            </a:r>
            <a:r>
              <a:rPr lang="en-US" altLang="ko-KR" sz="1000" dirty="0" smtClean="0">
                <a:solidFill>
                  <a:schemeClr val="tx1"/>
                </a:solidFill>
              </a:rPr>
              <a:t>container</a:t>
            </a:r>
            <a:r>
              <a:rPr lang="ko-KR" altLang="en-US" sz="1000" dirty="0" smtClean="0">
                <a:solidFill>
                  <a:schemeClr val="tx1"/>
                </a:solidFill>
              </a:rPr>
              <a:t>와의 </a:t>
            </a:r>
            <a:r>
              <a:rPr lang="ko-KR" altLang="en-US" sz="1000" dirty="0">
                <a:solidFill>
                  <a:schemeClr val="tx1"/>
                </a:solidFill>
              </a:rPr>
              <a:t>차이점은 무엇인가</a:t>
            </a:r>
            <a:r>
              <a:rPr lang="en-US" altLang="ko-KR" sz="1000" dirty="0">
                <a:solidFill>
                  <a:schemeClr val="tx1"/>
                </a:solidFill>
              </a:rPr>
              <a:t>? </a:t>
            </a:r>
            <a:r>
              <a:rPr lang="ko-KR" altLang="en-US" sz="1000" dirty="0" err="1">
                <a:solidFill>
                  <a:schemeClr val="tx1"/>
                </a:solidFill>
              </a:rPr>
              <a:t>반응형</a:t>
            </a:r>
            <a:r>
              <a:rPr lang="ko-KR" altLang="en-US" sz="1000" dirty="0">
                <a:solidFill>
                  <a:schemeClr val="tx1"/>
                </a:solidFill>
              </a:rPr>
              <a:t> 웹에 </a:t>
            </a:r>
            <a:r>
              <a:rPr lang="ko-KR" altLang="en-US" sz="1000" dirty="0" err="1">
                <a:solidFill>
                  <a:schemeClr val="tx1"/>
                </a:solidFill>
              </a:rPr>
              <a:t>적합한것은</a:t>
            </a:r>
            <a:r>
              <a:rPr lang="ko-KR" altLang="en-US" sz="1000" dirty="0">
                <a:solidFill>
                  <a:schemeClr val="tx1"/>
                </a:solidFill>
              </a:rPr>
              <a:t> 둘 중에 </a:t>
            </a:r>
            <a:r>
              <a:rPr lang="ko-KR" altLang="en-US" sz="1000" dirty="0" err="1">
                <a:solidFill>
                  <a:schemeClr val="tx1"/>
                </a:solidFill>
              </a:rPr>
              <a:t>어떤것인가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415170" y="1728685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Todo’s</a:t>
            </a:r>
            <a:endParaRPr lang="ko-KR" altLang="en-US" dirty="0"/>
          </a:p>
        </p:txBody>
      </p:sp>
      <p:sp>
        <p:nvSpPr>
          <p:cNvPr id="32" name="Input"/>
          <p:cNvSpPr/>
          <p:nvPr/>
        </p:nvSpPr>
        <p:spPr>
          <a:xfrm>
            <a:off x="1422186" y="2404322"/>
            <a:ext cx="47806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할일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/>
          <p:nvPr/>
        </p:nvSpPr>
        <p:spPr>
          <a:xfrm>
            <a:off x="6465370" y="2389078"/>
            <a:ext cx="19527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Line"/>
          <p:cNvCxnSpPr>
            <a:cxnSpLocks/>
          </p:cNvCxnSpPr>
          <p:nvPr/>
        </p:nvCxnSpPr>
        <p:spPr bwMode="auto">
          <a:xfrm flipV="1">
            <a:off x="1422185" y="2988297"/>
            <a:ext cx="7061940" cy="3770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18494"/>
              </p:ext>
            </p:extLst>
          </p:nvPr>
        </p:nvGraphicFramePr>
        <p:xfrm>
          <a:off x="1422185" y="3244973"/>
          <a:ext cx="7061941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219">
                  <a:extLst>
                    <a:ext uri="{9D8B030D-6E8A-4147-A177-3AD203B41FA5}">
                      <a16:colId xmlns:a16="http://schemas.microsoft.com/office/drawing/2014/main" val="14785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청소하기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trike="sngStrike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빨래하기</a:t>
                      </a:r>
                      <a:endParaRPr lang="en-US" sz="1100" strike="sngStrike" baseline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설겆이하기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Checkbox"/>
          <p:cNvSpPr>
            <a:spLocks noChangeAspect="1" noEditPoints="1"/>
          </p:cNvSpPr>
          <p:nvPr/>
        </p:nvSpPr>
        <p:spPr bwMode="auto">
          <a:xfrm>
            <a:off x="1489224" y="3957186"/>
            <a:ext cx="200834" cy="200834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heckbox"/>
          <p:cNvSpPr>
            <a:spLocks noChangeAspect="1" noEditPoints="1"/>
          </p:cNvSpPr>
          <p:nvPr/>
        </p:nvSpPr>
        <p:spPr bwMode="auto">
          <a:xfrm>
            <a:off x="1511301" y="366702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box"/>
          <p:cNvSpPr>
            <a:spLocks noChangeAspect="1" noEditPoints="1"/>
          </p:cNvSpPr>
          <p:nvPr/>
        </p:nvSpPr>
        <p:spPr bwMode="auto">
          <a:xfrm>
            <a:off x="1501870" y="433083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/>
          <p:nvPr/>
        </p:nvSpPr>
        <p:spPr>
          <a:xfrm>
            <a:off x="7404679" y="3621701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/>
          <p:nvPr/>
        </p:nvSpPr>
        <p:spPr>
          <a:xfrm>
            <a:off x="7406247" y="3953210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7407815" y="4265869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47802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bootstrap </a:t>
                      </a:r>
                      <a:r>
                        <a:rPr lang="ko-KR" altLang="en-US" sz="1400" dirty="0" err="1" smtClean="0"/>
                        <a:t>화면만들기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Navbar</a:t>
                      </a:r>
                      <a:r>
                        <a:rPr lang="ko-KR" altLang="en-US" sz="1000" dirty="0" smtClean="0"/>
                        <a:t>를 사용하여 상단 </a:t>
                      </a:r>
                      <a:r>
                        <a:rPr lang="ko-KR" altLang="en-US" sz="1000" dirty="0" err="1" smtClean="0"/>
                        <a:t>메뉴바</a:t>
                      </a:r>
                      <a:r>
                        <a:rPr lang="ko-KR" altLang="en-US" sz="1000" dirty="0" smtClean="0"/>
                        <a:t> 구성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form</a:t>
                      </a:r>
                      <a:r>
                        <a:rPr lang="en-US" altLang="ko-KR" sz="1000" baseline="0" dirty="0" smtClean="0"/>
                        <a:t>-group, form-control </a:t>
                      </a:r>
                      <a:r>
                        <a:rPr lang="ko-KR" altLang="en-US" sz="1000" baseline="0" dirty="0" smtClean="0"/>
                        <a:t>등을 사용하여 입력 </a:t>
                      </a:r>
                      <a:r>
                        <a:rPr lang="en-US" altLang="ko-KR" sz="1000" baseline="0" dirty="0" smtClean="0"/>
                        <a:t>UI </a:t>
                      </a:r>
                      <a:r>
                        <a:rPr lang="ko-KR" altLang="en-US" sz="1000" baseline="0" dirty="0" smtClean="0"/>
                        <a:t>구성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Table </a:t>
                      </a:r>
                      <a:r>
                        <a:rPr lang="ko-KR" altLang="en-US" sz="1000" baseline="0" dirty="0" smtClean="0"/>
                        <a:t>사용하여 기본 테이블 작성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41963" y="1024028"/>
            <a:ext cx="1113905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609" y="343949"/>
            <a:ext cx="6355194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상단 내비게이션바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ko-KR" altLang="en-US" sz="1000" dirty="0" smtClean="0">
                <a:solidFill>
                  <a:schemeClr val="tx1"/>
                </a:solidFill>
              </a:rPr>
              <a:t>를 사용하여 상단 메뉴를 구성한다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다음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유알엘</a:t>
            </a:r>
            <a:r>
              <a:rPr lang="ko-KR" altLang="en-US" sz="1000" dirty="0" smtClean="0">
                <a:solidFill>
                  <a:schemeClr val="tx1"/>
                </a:solidFill>
              </a:rPr>
              <a:t> 참고 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ko-KR" sz="10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www.w3schools.com/bootstrap/bootstrap_navbar.asp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bootstrap </a:t>
            </a:r>
            <a:r>
              <a:rPr lang="ko-KR" altLang="en-US" sz="1000" dirty="0" smtClean="0">
                <a:solidFill>
                  <a:schemeClr val="tx1"/>
                </a:solidFill>
              </a:rPr>
              <a:t>화면 구성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Bootstrap 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grid </a:t>
            </a:r>
            <a:r>
              <a:rPr lang="ko-KR" altLang="en-US" sz="1000" dirty="0" smtClean="0">
                <a:solidFill>
                  <a:schemeClr val="tx1"/>
                </a:solidFill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이용하여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입력칸과</a:t>
            </a:r>
            <a:r>
              <a:rPr lang="ko-KR" altLang="en-US" sz="1000" dirty="0" smtClean="0">
                <a:solidFill>
                  <a:schemeClr val="tx1"/>
                </a:solidFill>
              </a:rPr>
              <a:t> 버튼을 </a:t>
            </a:r>
            <a:r>
              <a:rPr lang="en-US" altLang="ko-KR" sz="1000" dirty="0" smtClean="0">
                <a:solidFill>
                  <a:schemeClr val="tx1"/>
                </a:solidFill>
              </a:rPr>
              <a:t>2:1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비율로 넣는다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dirty="0" smtClean="0">
                <a:solidFill>
                  <a:schemeClr val="tx1"/>
                </a:solidFill>
              </a:rPr>
              <a:t>목록 리스트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Bootstrap table</a:t>
            </a:r>
            <a:r>
              <a:rPr lang="ko-KR" altLang="en-US" sz="1000" dirty="0" smtClean="0">
                <a:solidFill>
                  <a:schemeClr val="tx1"/>
                </a:solidFill>
              </a:rPr>
              <a:t>을 이용하여 구성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Emmnet</a:t>
            </a:r>
            <a:r>
              <a:rPr lang="ko-KR" altLang="en-US" sz="1000" dirty="0" smtClean="0">
                <a:solidFill>
                  <a:schemeClr val="tx1"/>
                </a:solidFill>
              </a:rPr>
              <a:t>을 이용하여 구성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https://docs.emmet.io</a:t>
            </a:r>
            <a:r>
              <a:rPr lang="en-US" altLang="ko-KR" sz="1000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예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th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tr</a:t>
            </a:r>
            <a:r>
              <a:rPr lang="en-US" altLang="ko-KR" sz="1000" dirty="0" smtClean="0">
                <a:solidFill>
                  <a:schemeClr val="tx1"/>
                </a:solidFill>
              </a:rPr>
              <a:t>*4 (expand key: tab)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home, bootstrap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탭하여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이동할때</a:t>
            </a:r>
            <a:r>
              <a:rPr lang="ko-KR" altLang="en-US" sz="1000" dirty="0" smtClean="0">
                <a:solidFill>
                  <a:schemeClr val="tx1"/>
                </a:solidFill>
              </a:rPr>
              <a:t> 선택된 메뉴를 진하게 표시하기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ul</a:t>
            </a:r>
            <a:r>
              <a:rPr lang="en-US" altLang="ko-KR" sz="1000" dirty="0">
                <a:solidFill>
                  <a:schemeClr val="tx1"/>
                </a:solidFill>
              </a:rPr>
              <a:t> class="</a:t>
            </a:r>
            <a:r>
              <a:rPr lang="en-US" altLang="ko-KR" sz="1000" dirty="0" err="1">
                <a:solidFill>
                  <a:schemeClr val="tx1"/>
                </a:solidFill>
              </a:rPr>
              <a:t>nav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navbar-nav</a:t>
            </a:r>
            <a:r>
              <a:rPr lang="en-US" altLang="ko-KR" sz="1000" dirty="0">
                <a:solidFill>
                  <a:schemeClr val="tx1"/>
                </a:solidFill>
              </a:rPr>
              <a:t>" id="</a:t>
            </a:r>
            <a:r>
              <a:rPr lang="en-US" altLang="ko-KR" sz="1000" dirty="0" err="1">
                <a:solidFill>
                  <a:schemeClr val="tx1"/>
                </a:solidFill>
              </a:rPr>
              <a:t>top_menu</a:t>
            </a:r>
            <a:r>
              <a:rPr lang="en-US" altLang="ko-KR" sz="10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&lt;li&gt;&lt;a </a:t>
            </a:r>
            <a:r>
              <a:rPr lang="en-US" altLang="ko-KR" sz="1000" dirty="0" err="1">
                <a:solidFill>
                  <a:schemeClr val="tx1"/>
                </a:solidFill>
              </a:rPr>
              <a:t>routerLinkActive</a:t>
            </a:r>
            <a:r>
              <a:rPr lang="en-US" altLang="ko-KR" sz="1000" dirty="0">
                <a:solidFill>
                  <a:schemeClr val="tx1"/>
                </a:solidFill>
              </a:rPr>
              <a:t>="active" </a:t>
            </a:r>
            <a:r>
              <a:rPr lang="en-US" altLang="ko-KR" sz="1000" dirty="0" err="1">
                <a:solidFill>
                  <a:schemeClr val="tx1"/>
                </a:solidFill>
              </a:rPr>
              <a:t>routerLink</a:t>
            </a:r>
            <a:r>
              <a:rPr lang="en-US" altLang="ko-KR" sz="1000" dirty="0">
                <a:solidFill>
                  <a:schemeClr val="tx1"/>
                </a:solidFill>
              </a:rPr>
              <a:t>="home"&gt;Home&lt;/a&gt;&lt;/li&gt;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&lt;li&gt;&lt;a </a:t>
            </a:r>
            <a:r>
              <a:rPr lang="en-US" altLang="ko-KR" sz="1000" dirty="0" err="1">
                <a:solidFill>
                  <a:schemeClr val="tx1"/>
                </a:solidFill>
              </a:rPr>
              <a:t>routerLinkActive</a:t>
            </a:r>
            <a:r>
              <a:rPr lang="en-US" altLang="ko-KR" sz="1000" dirty="0">
                <a:solidFill>
                  <a:schemeClr val="tx1"/>
                </a:solidFill>
              </a:rPr>
              <a:t>="active" </a:t>
            </a:r>
            <a:r>
              <a:rPr lang="en-US" altLang="ko-KR" sz="1000" dirty="0" err="1">
                <a:solidFill>
                  <a:schemeClr val="tx1"/>
                </a:solidFill>
              </a:rPr>
              <a:t>routerLink</a:t>
            </a:r>
            <a:r>
              <a:rPr lang="en-US" altLang="ko-KR" sz="1000" dirty="0">
                <a:solidFill>
                  <a:schemeClr val="tx1"/>
                </a:solidFill>
              </a:rPr>
              <a:t>="bootstrap"&gt;bootstrap&lt;/a&gt;&lt;/li&gt;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ul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li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a.class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000" dirty="0" smtClean="0">
                <a:solidFill>
                  <a:schemeClr val="tx1"/>
                </a:solidFill>
              </a:rPr>
              <a:t> background </a:t>
            </a:r>
            <a:r>
              <a:rPr lang="ko-KR" altLang="en-US" sz="1000" dirty="0" smtClean="0">
                <a:solidFill>
                  <a:schemeClr val="tx1"/>
                </a:solidFill>
              </a:rPr>
              <a:t>설정 변경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Sass </a:t>
            </a:r>
            <a:r>
              <a:rPr lang="ko-KR" altLang="en-US" sz="1000" dirty="0" smtClean="0">
                <a:solidFill>
                  <a:schemeClr val="tx1"/>
                </a:solidFill>
              </a:rPr>
              <a:t>문법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참조</a:t>
            </a:r>
            <a:r>
              <a:rPr lang="en-US" altLang="ko-KR" sz="1000" dirty="0">
                <a:solidFill>
                  <a:schemeClr val="tx1"/>
                </a:solidFill>
              </a:rPr>
              <a:t>) https://velopert.com/1712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en-US" altLang="ko-KR" sz="1000" dirty="0" err="1">
                <a:solidFill>
                  <a:schemeClr val="tx1"/>
                </a:solidFill>
              </a:rPr>
              <a:t>top_menu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li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a.active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background-color: #</a:t>
            </a:r>
            <a:r>
              <a:rPr lang="en-US" altLang="ko-KR" sz="1000" dirty="0" err="1">
                <a:solidFill>
                  <a:schemeClr val="tx1"/>
                </a:solidFill>
              </a:rPr>
              <a:t>aaaaaa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color: white;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반응형</a:t>
            </a:r>
            <a:r>
              <a:rPr lang="ko-KR" altLang="en-US" sz="1000" dirty="0" smtClean="0">
                <a:solidFill>
                  <a:schemeClr val="tx1"/>
                </a:solidFill>
              </a:rPr>
              <a:t> 웹 소개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책</a:t>
            </a:r>
            <a:r>
              <a:rPr lang="en-US" altLang="ko-KR" sz="1000" dirty="0" smtClean="0">
                <a:solidFill>
                  <a:schemeClr val="tx1"/>
                </a:solidFill>
              </a:rPr>
              <a:t>) HTML5</a:t>
            </a:r>
            <a:r>
              <a:rPr lang="ko-KR" altLang="en-US" sz="1000" dirty="0" smtClean="0">
                <a:solidFill>
                  <a:schemeClr val="tx1"/>
                </a:solidFill>
              </a:rPr>
              <a:t>와 </a:t>
            </a:r>
            <a:r>
              <a:rPr lang="en-US" altLang="ko-KR" sz="1000" dirty="0" smtClean="0">
                <a:solidFill>
                  <a:schemeClr val="tx1"/>
                </a:solidFill>
              </a:rPr>
              <a:t>CS</a:t>
            </a:r>
            <a:r>
              <a:rPr lang="ko-KR" altLang="en-US" sz="1000" dirty="0" smtClean="0">
                <a:solidFill>
                  <a:schemeClr val="tx1"/>
                </a:solidFill>
              </a:rPr>
              <a:t>로 작성하는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반응형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웹디자인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https://github.com/benfrain/rwd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64261" y="343949"/>
            <a:ext cx="493462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Quiz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상단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메뉴는 어떤 파일에서 작성해야 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가운데 정렬하기 위해서 </a:t>
            </a:r>
            <a:r>
              <a:rPr lang="en-US" altLang="ko-KR" sz="1000" dirty="0">
                <a:solidFill>
                  <a:schemeClr val="tx1"/>
                </a:solidFill>
              </a:rPr>
              <a:t>margin</a:t>
            </a:r>
            <a:r>
              <a:rPr lang="ko-KR" altLang="en-US" sz="1000" dirty="0">
                <a:solidFill>
                  <a:schemeClr val="tx1"/>
                </a:solidFill>
              </a:rPr>
              <a:t>값을 어떻게 설정해야 하는가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Bootstrap </a:t>
            </a:r>
            <a:r>
              <a:rPr lang="en-US" altLang="ko-KR" sz="1000" dirty="0" err="1">
                <a:solidFill>
                  <a:schemeClr val="tx1"/>
                </a:solidFill>
              </a:rPr>
              <a:t>navbar</a:t>
            </a:r>
            <a:r>
              <a:rPr lang="ko-KR" altLang="en-US" sz="1000" dirty="0">
                <a:solidFill>
                  <a:schemeClr val="tx1"/>
                </a:solidFill>
              </a:rPr>
              <a:t>를 사용하지 말고 </a:t>
            </a:r>
            <a:r>
              <a:rPr lang="en-US" altLang="ko-KR" sz="1000" dirty="0" err="1">
                <a:solidFill>
                  <a:schemeClr val="tx1"/>
                </a:solidFill>
              </a:rPr>
              <a:t>ul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li</a:t>
            </a:r>
            <a:r>
              <a:rPr lang="ko-KR" altLang="en-US" sz="1000" dirty="0">
                <a:solidFill>
                  <a:schemeClr val="tx1"/>
                </a:solidFill>
              </a:rPr>
              <a:t>만 사용하여 </a:t>
            </a:r>
            <a:r>
              <a:rPr lang="en-US" altLang="ko-KR" sz="1000" dirty="0" err="1">
                <a:solidFill>
                  <a:schemeClr val="tx1"/>
                </a:solidFill>
              </a:rPr>
              <a:t>navbar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ko-KR" altLang="en-US" sz="1000" dirty="0" err="1">
                <a:solidFill>
                  <a:schemeClr val="tx1"/>
                </a:solidFill>
              </a:rPr>
              <a:t>구현하시오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참조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en-US" altLang="ko-KR" sz="1000" dirty="0">
                <a:solidFill>
                  <a:schemeClr val="tx1"/>
                </a:solidFill>
                <a:hlinkClick r:id="rId4"/>
              </a:rPr>
              <a:t>https://www.w3schools.com/css/css_navbar.asp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Table </a:t>
            </a:r>
            <a:r>
              <a:rPr lang="ko-KR" altLang="en-US" sz="10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thead</a:t>
            </a:r>
            <a:r>
              <a:rPr lang="ko-KR" altLang="en-US" sz="1000" dirty="0" smtClean="0">
                <a:solidFill>
                  <a:schemeClr val="tx1"/>
                </a:solidFill>
              </a:rPr>
              <a:t>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tbody</a:t>
            </a:r>
            <a:r>
              <a:rPr lang="ko-KR" altLang="en-US" sz="1000" dirty="0" smtClean="0">
                <a:solidFill>
                  <a:schemeClr val="tx1"/>
                </a:solidFill>
              </a:rPr>
              <a:t>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있을때와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없을때의</a:t>
            </a:r>
            <a:r>
              <a:rPr lang="ko-KR" altLang="en-US" sz="1000" dirty="0" smtClean="0">
                <a:solidFill>
                  <a:schemeClr val="tx1"/>
                </a:solidFill>
              </a:rPr>
              <a:t> 차이점은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5.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routerLinkActive</a:t>
            </a:r>
            <a:r>
              <a:rPr lang="ko-KR" altLang="en-US" sz="1000" dirty="0" smtClean="0">
                <a:solidFill>
                  <a:schemeClr val="tx1"/>
                </a:solidFill>
              </a:rPr>
              <a:t>가 하는 역할은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6. </a:t>
            </a:r>
            <a:r>
              <a:rPr lang="ko-KR" altLang="en-US" sz="1000" dirty="0" smtClean="0">
                <a:solidFill>
                  <a:schemeClr val="tx1"/>
                </a:solidFill>
              </a:rPr>
              <a:t>아래는 일반 </a:t>
            </a:r>
            <a:r>
              <a:rPr lang="en-US" altLang="ko-KR" sz="1000" dirty="0" smtClean="0">
                <a:solidFill>
                  <a:schemeClr val="tx1"/>
                </a:solidFill>
              </a:rPr>
              <a:t>CSS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문법으로하면</a:t>
            </a:r>
            <a:r>
              <a:rPr lang="ko-KR" altLang="en-US" sz="1000" dirty="0" smtClean="0">
                <a:solidFill>
                  <a:schemeClr val="tx1"/>
                </a:solidFill>
              </a:rPr>
              <a:t> 에러가 난다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어디서 에러가 나고 왜 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en-US" altLang="ko-KR" sz="1000" dirty="0" err="1">
                <a:solidFill>
                  <a:schemeClr val="tx1"/>
                </a:solidFill>
              </a:rPr>
              <a:t>top_menu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li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a.active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background-color: #</a:t>
            </a:r>
            <a:r>
              <a:rPr lang="en-US" altLang="ko-KR" sz="1000" dirty="0" err="1">
                <a:solidFill>
                  <a:schemeClr val="tx1"/>
                </a:solidFill>
              </a:rPr>
              <a:t>aaaaaa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color: white;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7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아래와  </a:t>
            </a:r>
            <a:r>
              <a:rPr lang="ko-KR" altLang="en-US" sz="1000" dirty="0">
                <a:solidFill>
                  <a:schemeClr val="tx1"/>
                </a:solidFill>
              </a:rPr>
              <a:t>같이 모바일 반응형웹으로 만들어 보시오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82" y="4760666"/>
            <a:ext cx="2603686" cy="14765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58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415170" y="1653868"/>
            <a:ext cx="28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+ Array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App</a:t>
            </a:r>
            <a:endParaRPr lang="ko-KR" altLang="en-US" dirty="0"/>
          </a:p>
        </p:txBody>
      </p:sp>
      <p:sp>
        <p:nvSpPr>
          <p:cNvPr id="32" name="Input"/>
          <p:cNvSpPr/>
          <p:nvPr/>
        </p:nvSpPr>
        <p:spPr>
          <a:xfrm>
            <a:off x="1422186" y="2404322"/>
            <a:ext cx="47806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할일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/>
          <p:nvPr/>
        </p:nvSpPr>
        <p:spPr>
          <a:xfrm>
            <a:off x="6465370" y="2389078"/>
            <a:ext cx="19527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Line"/>
          <p:cNvCxnSpPr>
            <a:cxnSpLocks/>
          </p:cNvCxnSpPr>
          <p:nvPr/>
        </p:nvCxnSpPr>
        <p:spPr bwMode="auto">
          <a:xfrm flipV="1">
            <a:off x="1422185" y="2988297"/>
            <a:ext cx="7061940" cy="3770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63251"/>
              </p:ext>
            </p:extLst>
          </p:nvPr>
        </p:nvGraphicFramePr>
        <p:xfrm>
          <a:off x="1422185" y="3244973"/>
          <a:ext cx="7061941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219">
                  <a:extLst>
                    <a:ext uri="{9D8B030D-6E8A-4147-A177-3AD203B41FA5}">
                      <a16:colId xmlns:a16="http://schemas.microsoft.com/office/drawing/2014/main" val="14785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청소하기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2017-04-05 17:12:12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trike="sngStrike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빨래하기</a:t>
                      </a:r>
                      <a:endParaRPr lang="en-US" sz="1100" strike="sngStrike" baseline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2017-04-04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2017-04-06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설겆이하기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2017-04-03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Checkbox"/>
          <p:cNvSpPr>
            <a:spLocks noChangeAspect="1" noEditPoints="1"/>
          </p:cNvSpPr>
          <p:nvPr/>
        </p:nvSpPr>
        <p:spPr bwMode="auto">
          <a:xfrm>
            <a:off x="1489224" y="3957186"/>
            <a:ext cx="200834" cy="200834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heckbox"/>
          <p:cNvSpPr>
            <a:spLocks noChangeAspect="1" noEditPoints="1"/>
          </p:cNvSpPr>
          <p:nvPr/>
        </p:nvSpPr>
        <p:spPr bwMode="auto">
          <a:xfrm>
            <a:off x="1511301" y="366702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box"/>
          <p:cNvSpPr>
            <a:spLocks noChangeAspect="1" noEditPoints="1"/>
          </p:cNvSpPr>
          <p:nvPr/>
        </p:nvSpPr>
        <p:spPr bwMode="auto">
          <a:xfrm>
            <a:off x="1501870" y="433083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/>
          <p:nvPr/>
        </p:nvSpPr>
        <p:spPr>
          <a:xfrm>
            <a:off x="7395252" y="3621701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/>
          <p:nvPr/>
        </p:nvSpPr>
        <p:spPr>
          <a:xfrm>
            <a:off x="7406247" y="3953210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7407815" y="4265869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7718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err="1" smtClean="0"/>
                        <a:t>기능구현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en-US" altLang="ko-KR" sz="1400" dirty="0" err="1" smtClean="0"/>
                        <a:t>jquery</a:t>
                      </a:r>
                      <a:r>
                        <a:rPr lang="en-US" altLang="ko-KR" sz="1400" dirty="0" smtClean="0"/>
                        <a:t> + Ajax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자바스크립트 </a:t>
                      </a:r>
                      <a:r>
                        <a:rPr lang="en-US" altLang="ko-KR" sz="1000" dirty="0" smtClean="0"/>
                        <a:t>MVC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Model</a:t>
                      </a:r>
                      <a:r>
                        <a:rPr lang="ko-KR" altLang="en-US" sz="1000" dirty="0" smtClean="0"/>
                        <a:t>은 자바스크립트 </a:t>
                      </a:r>
                      <a:r>
                        <a:rPr lang="en-US" altLang="ko-KR" sz="1000" dirty="0" smtClean="0"/>
                        <a:t>Array</a:t>
                      </a:r>
                      <a:r>
                        <a:rPr lang="ko-KR" altLang="en-US" sz="1000" dirty="0" smtClean="0"/>
                        <a:t>로 구성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r>
                        <a:rPr lang="ko-KR" altLang="en-US" sz="1000" dirty="0" smtClean="0"/>
                        <a:t>는 부트 </a:t>
                      </a:r>
                      <a:r>
                        <a:rPr lang="ko-KR" altLang="en-US" sz="1000" dirty="0" err="1" smtClean="0"/>
                        <a:t>스트랩으로</a:t>
                      </a:r>
                      <a:r>
                        <a:rPr lang="ko-KR" altLang="en-US" sz="1000" dirty="0" smtClean="0"/>
                        <a:t> 구성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Control</a:t>
                      </a:r>
                      <a:r>
                        <a:rPr lang="ko-KR" altLang="en-US" sz="1000" dirty="0" smtClean="0"/>
                        <a:t>은 </a:t>
                      </a:r>
                      <a:r>
                        <a:rPr lang="en-US" altLang="ko-KR" sz="1000" dirty="0" err="1" smtClean="0"/>
                        <a:t>jquery</a:t>
                      </a:r>
                      <a:r>
                        <a:rPr lang="ko-KR" altLang="en-US" sz="1000" dirty="0" smtClean="0"/>
                        <a:t>를 이용 하여 구현한다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1. </a:t>
                      </a:r>
                      <a:r>
                        <a:rPr lang="ko-KR" altLang="en-US" sz="1000" dirty="0" err="1" smtClean="0"/>
                        <a:t>할일을</a:t>
                      </a:r>
                      <a:r>
                        <a:rPr lang="ko-KR" altLang="en-US" sz="1000" dirty="0" smtClean="0"/>
                        <a:t> 입력하고 추가 버튼을 누르면 하단 리스트의 </a:t>
                      </a:r>
                      <a:r>
                        <a:rPr lang="ko-KR" altLang="en-US" sz="1000" b="1" dirty="0" err="1" smtClean="0"/>
                        <a:t>최상단</a:t>
                      </a:r>
                      <a:r>
                        <a:rPr lang="ko-KR" altLang="en-US" sz="1000" dirty="0" err="1" smtClean="0"/>
                        <a:t>에</a:t>
                      </a:r>
                      <a:r>
                        <a:rPr lang="ko-KR" altLang="en-US" sz="1000" dirty="0" smtClean="0"/>
                        <a:t> 추가된다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생성일은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new Date()</a:t>
                      </a:r>
                      <a:r>
                        <a:rPr lang="ko-KR" altLang="en-US" sz="1000" dirty="0" smtClean="0"/>
                        <a:t>를 사용하여 현재 날짜를 자동으로 기록한다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체크박스를 클릭하면 </a:t>
                      </a:r>
                      <a:r>
                        <a:rPr lang="ko-KR" altLang="en-US" sz="1000" baseline="0" dirty="0" err="1" smtClean="0"/>
                        <a:t>완료처리가</a:t>
                      </a:r>
                      <a:r>
                        <a:rPr lang="ko-KR" altLang="en-US" sz="1000" baseline="0" dirty="0" smtClean="0"/>
                        <a:t> 되어야 하고 </a:t>
                      </a:r>
                      <a:r>
                        <a:rPr lang="en-US" altLang="ko-KR" sz="1000" baseline="0" dirty="0" err="1" smtClean="0"/>
                        <a:t>todo</a:t>
                      </a:r>
                      <a:r>
                        <a:rPr lang="ko-KR" altLang="en-US" sz="1000" baseline="0" dirty="0" smtClean="0"/>
                        <a:t>에 </a:t>
                      </a:r>
                      <a:r>
                        <a:rPr lang="ko-KR" altLang="en-US" sz="1000" baseline="0" dirty="0" err="1" smtClean="0"/>
                        <a:t>취소선이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그으져야</a:t>
                      </a:r>
                      <a:r>
                        <a:rPr lang="ko-KR" altLang="en-US" sz="1000" baseline="0" dirty="0" smtClean="0"/>
                        <a:t> 하고 </a:t>
                      </a:r>
                      <a:r>
                        <a:rPr lang="ko-KR" altLang="en-US" sz="1000" baseline="0" dirty="0" err="1" smtClean="0"/>
                        <a:t>수정일에</a:t>
                      </a:r>
                      <a:r>
                        <a:rPr lang="ko-KR" altLang="en-US" sz="1000" baseline="0" dirty="0" smtClean="0"/>
                        <a:t> 현재 날짜가 기록되어야 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3. </a:t>
                      </a:r>
                      <a:r>
                        <a:rPr lang="ko-KR" altLang="en-US" sz="1000" baseline="0" dirty="0" smtClean="0"/>
                        <a:t>삭제 버튼을 누르면 리스트에서 사라진다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grpSp>
        <p:nvGrpSpPr>
          <p:cNvPr id="35" name="Annotation"/>
          <p:cNvGrpSpPr/>
          <p:nvPr/>
        </p:nvGrpSpPr>
        <p:grpSpPr>
          <a:xfrm>
            <a:off x="7569408" y="1838534"/>
            <a:ext cx="536822" cy="527484"/>
            <a:chOff x="325807" y="1625163"/>
            <a:chExt cx="536822" cy="527484"/>
          </a:xfrm>
        </p:grpSpPr>
        <p:sp>
          <p:nvSpPr>
            <p:cNvPr id="36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24726"/>
                  </a:solidFill>
                </a:rPr>
                <a:t>1</a:t>
              </a:r>
            </a:p>
          </p:txBody>
        </p:sp>
        <p:cxnSp>
          <p:nvCxnSpPr>
            <p:cNvPr id="37" name="Line"/>
            <p:cNvCxnSpPr>
              <a:stCxn id="36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Annotation"/>
          <p:cNvGrpSpPr/>
          <p:nvPr/>
        </p:nvGrpSpPr>
        <p:grpSpPr>
          <a:xfrm>
            <a:off x="882498" y="3423142"/>
            <a:ext cx="567968" cy="588850"/>
            <a:chOff x="418129" y="1625163"/>
            <a:chExt cx="567968" cy="588850"/>
          </a:xfrm>
        </p:grpSpPr>
        <p:sp>
          <p:nvSpPr>
            <p:cNvPr id="41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2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2" name="Line"/>
            <p:cNvCxnSpPr>
              <a:stCxn id="41" idx="5"/>
            </p:cNvCxnSpPr>
            <p:nvPr/>
          </p:nvCxnSpPr>
          <p:spPr>
            <a:xfrm>
              <a:off x="797533" y="2004567"/>
              <a:ext cx="188564" cy="209446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Annotation"/>
          <p:cNvGrpSpPr/>
          <p:nvPr/>
        </p:nvGrpSpPr>
        <p:grpSpPr>
          <a:xfrm>
            <a:off x="7881313" y="3196513"/>
            <a:ext cx="536822" cy="527484"/>
            <a:chOff x="325807" y="1625163"/>
            <a:chExt cx="536822" cy="527484"/>
          </a:xfrm>
        </p:grpSpPr>
        <p:sp>
          <p:nvSpPr>
            <p:cNvPr id="44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3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5" name="Line"/>
            <p:cNvCxnSpPr>
              <a:stCxn id="44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397431" y="1024028"/>
            <a:ext cx="783583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폴더를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만들고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jquery.component.ts</a:t>
            </a:r>
            <a:r>
              <a:rPr lang="en-US" altLang="ko-KR" sz="1000" dirty="0" smtClean="0">
                <a:solidFill>
                  <a:schemeClr val="tx1"/>
                </a:solidFill>
              </a:rPr>
              <a:t>, jquery.component.html,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jquery.scss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파일을 추가한다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라우팅을 구성하기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위햇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app-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routing.ts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에 라우팅 메뉴를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app.module.ts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declare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app.component.html 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메뉴를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화면 구성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Bootstrap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html</a:t>
            </a:r>
            <a:r>
              <a:rPr lang="ko-KR" altLang="en-US" sz="1000" dirty="0" smtClean="0">
                <a:solidFill>
                  <a:schemeClr val="tx1"/>
                </a:solidFill>
              </a:rPr>
              <a:t>을 복사해서 그대로 적용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Table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아무것도 없이 비워둔다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Tbody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r>
              <a:rPr lang="ko-KR" altLang="en-US" sz="1000" dirty="0" smtClean="0">
                <a:solidFill>
                  <a:schemeClr val="tx1"/>
                </a:solidFill>
              </a:rPr>
              <a:t>를 넣고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해당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dom</a:t>
            </a:r>
            <a:r>
              <a:rPr lang="ko-KR" altLang="en-US" sz="1000" dirty="0" smtClean="0">
                <a:solidFill>
                  <a:schemeClr val="tx1"/>
                </a:solidFill>
              </a:rPr>
              <a:t>을 삽입하도록 준비한다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&lt;table class="table table-strip"&gt;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</a:rPr>
              <a:t>thead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ko-KR" altLang="en-US" sz="1000" dirty="0">
                <a:solidFill>
                  <a:schemeClr val="tx1"/>
                </a:solidFill>
              </a:rPr>
              <a:t>완료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ko-KR" altLang="en-US" sz="1000" dirty="0">
                <a:solidFill>
                  <a:schemeClr val="tx1"/>
                </a:solidFill>
              </a:rPr>
              <a:t>생성일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ko-KR" altLang="en-US" sz="1000" dirty="0">
                <a:solidFill>
                  <a:schemeClr val="tx1"/>
                </a:solidFill>
              </a:rPr>
              <a:t>수정일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thead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</a:rPr>
              <a:t>tbody</a:t>
            </a:r>
            <a:r>
              <a:rPr lang="en-US" altLang="ko-KR" sz="1000" dirty="0">
                <a:solidFill>
                  <a:schemeClr val="tx1"/>
                </a:solidFill>
              </a:rPr>
              <a:t> id="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tbody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&lt;/table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기능 구현 </a:t>
            </a:r>
            <a:r>
              <a:rPr lang="en-US" altLang="ko-KR" sz="1000" dirty="0" smtClean="0">
                <a:solidFill>
                  <a:schemeClr val="tx1"/>
                </a:solidFill>
              </a:rPr>
              <a:t>(stand alone)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000" dirty="0" smtClean="0">
                <a:solidFill>
                  <a:schemeClr val="tx1"/>
                </a:solidFill>
              </a:rPr>
              <a:t>할일 추가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Html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버튼에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onclick</a:t>
            </a:r>
            <a:r>
              <a:rPr lang="en-US" altLang="ko-KR" sz="1000" dirty="0" smtClean="0">
                <a:solidFill>
                  <a:schemeClr val="tx1"/>
                </a:solidFill>
              </a:rPr>
              <a:t>=“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add_todo</a:t>
            </a:r>
            <a:r>
              <a:rPr lang="en-US" altLang="ko-KR" sz="1000" dirty="0" smtClean="0">
                <a:solidFill>
                  <a:schemeClr val="tx1"/>
                </a:solidFill>
              </a:rPr>
              <a:t>()”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함수를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T1) </a:t>
            </a:r>
            <a:r>
              <a:rPr lang="ko-KR" altLang="en-US" sz="1000" dirty="0" smtClean="0">
                <a:solidFill>
                  <a:schemeClr val="tx1"/>
                </a:solidFill>
              </a:rPr>
              <a:t>먼저</a:t>
            </a:r>
            <a:r>
              <a:rPr lang="en-US" altLang="ko-KR" sz="1000" dirty="0" smtClean="0">
                <a:solidFill>
                  <a:schemeClr val="tx1"/>
                </a:solidFill>
              </a:rPr>
              <a:t>, bootstrap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작성한 </a:t>
            </a:r>
            <a:r>
              <a:rPr lang="en-US" altLang="ko-KR" sz="1000" dirty="0" smtClean="0">
                <a:solidFill>
                  <a:schemeClr val="tx1"/>
                </a:solidFill>
              </a:rPr>
              <a:t>html </a:t>
            </a:r>
            <a:r>
              <a:rPr lang="ko-KR" altLang="en-US" sz="1000" dirty="0" smtClean="0">
                <a:solidFill>
                  <a:schemeClr val="tx1"/>
                </a:solidFill>
              </a:rPr>
              <a:t>코드를 그대로도 넣어보자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T2)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</a:t>
            </a:r>
            <a:r>
              <a:rPr lang="en-US" altLang="ko-KR" sz="1000" dirty="0" smtClean="0">
                <a:solidFill>
                  <a:schemeClr val="tx1"/>
                </a:solidFill>
              </a:rPr>
              <a:t>view</a:t>
            </a:r>
            <a:r>
              <a:rPr lang="ko-KR" altLang="en-US" sz="1000" dirty="0" smtClean="0">
                <a:solidFill>
                  <a:schemeClr val="tx1"/>
                </a:solidFill>
              </a:rPr>
              <a:t>값을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날짜는 </a:t>
            </a:r>
            <a:r>
              <a:rPr lang="en-US" altLang="ko-KR" sz="1000" dirty="0">
                <a:solidFill>
                  <a:schemeClr val="tx1"/>
                </a:solidFill>
              </a:rPr>
              <a:t>new Date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  <a:r>
              <a:rPr lang="ko-KR" altLang="en-US" sz="1000" dirty="0" smtClean="0">
                <a:solidFill>
                  <a:schemeClr val="tx1"/>
                </a:solidFill>
              </a:rPr>
              <a:t>를 사용해서  바인딩하도록 수정해보자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T3) </a:t>
            </a:r>
            <a:r>
              <a:rPr lang="ko-KR" altLang="en-US" sz="1000" dirty="0" smtClean="0">
                <a:solidFill>
                  <a:schemeClr val="tx1"/>
                </a:solidFill>
              </a:rPr>
              <a:t>모델 데이터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배열을 선언하고 모델에 데이터를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넣은후</a:t>
            </a:r>
            <a:r>
              <a:rPr lang="ko-KR" altLang="en-US" sz="1000" dirty="0" smtClean="0">
                <a:solidFill>
                  <a:schemeClr val="tx1"/>
                </a:solidFill>
              </a:rPr>
              <a:t> 뷰를 바인딩해보자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모델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=[];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en-US" altLang="ko-KR" sz="1000" dirty="0" err="1">
                <a:solidFill>
                  <a:schemeClr val="tx1"/>
                </a:solidFill>
              </a:rPr>
              <a:t>add_todo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function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구현부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// </a:t>
            </a:r>
            <a:r>
              <a:rPr lang="ko-KR" altLang="en-US" sz="1000" dirty="0">
                <a:solidFill>
                  <a:schemeClr val="tx1"/>
                </a:solidFill>
              </a:rPr>
              <a:t>모델에 값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date = new Date();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currentDate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</a:rPr>
              <a:t>date.getFullYear</a:t>
            </a:r>
            <a:r>
              <a:rPr lang="en-US" altLang="ko-KR" sz="1000" dirty="0">
                <a:solidFill>
                  <a:schemeClr val="tx1"/>
                </a:solidFill>
              </a:rPr>
              <a:t>() + "-" + (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date.getMonth</a:t>
            </a:r>
            <a:r>
              <a:rPr lang="en-US" altLang="ko-KR" sz="1000" dirty="0">
                <a:solidFill>
                  <a:schemeClr val="tx1"/>
                </a:solidFill>
              </a:rPr>
              <a:t>() + 1)) + "-" 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date.getDate</a:t>
            </a:r>
            <a:r>
              <a:rPr lang="en-US" altLang="ko-KR" sz="1000" dirty="0">
                <a:solidFill>
                  <a:schemeClr val="tx1"/>
                </a:solidFill>
              </a:rPr>
              <a:t>()) + “ “ 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date.getHours</a:t>
            </a:r>
            <a:r>
              <a:rPr lang="en-US" altLang="ko-KR" sz="1000" dirty="0">
                <a:solidFill>
                  <a:schemeClr val="tx1"/>
                </a:solidFill>
              </a:rPr>
              <a:t>()) + ":" 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date.getMinutes</a:t>
            </a:r>
            <a:r>
              <a:rPr lang="en-US" altLang="ko-KR" sz="1000" dirty="0">
                <a:solidFill>
                  <a:schemeClr val="tx1"/>
                </a:solidFill>
              </a:rPr>
              <a:t>()) + ":" 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date.getSeconds</a:t>
            </a:r>
            <a:r>
              <a:rPr lang="en-US" altLang="ko-KR" sz="1000" dirty="0" smtClean="0">
                <a:solidFill>
                  <a:schemeClr val="tx1"/>
                </a:solidFill>
              </a:rPr>
              <a:t>());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 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 =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: false,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: $('#</a:t>
            </a:r>
            <a:r>
              <a:rPr lang="en-US" altLang="ko-KR" sz="1000" dirty="0" err="1">
                <a:solidFill>
                  <a:schemeClr val="tx1"/>
                </a:solidFill>
              </a:rPr>
              <a:t>input_todo</a:t>
            </a:r>
            <a:r>
              <a:rPr lang="en-US" altLang="ko-KR" sz="1000" dirty="0">
                <a:solidFill>
                  <a:schemeClr val="tx1"/>
                </a:solidFill>
              </a:rPr>
              <a:t>').</a:t>
            </a:r>
            <a:r>
              <a:rPr lang="en-US" altLang="ko-KR" sz="1000" dirty="0" err="1">
                <a:solidFill>
                  <a:schemeClr val="tx1"/>
                </a:solidFill>
              </a:rPr>
              <a:t>val</a:t>
            </a:r>
            <a:r>
              <a:rPr lang="en-US" altLang="ko-KR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created: </a:t>
            </a:r>
            <a:r>
              <a:rPr lang="en-US" altLang="ko-KR" sz="1000" dirty="0" err="1">
                <a:solidFill>
                  <a:schemeClr val="tx1"/>
                </a:solidFill>
              </a:rPr>
              <a:t>currentDate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updated: </a:t>
            </a:r>
            <a:r>
              <a:rPr lang="en-US" altLang="ko-KR" sz="1000" dirty="0" err="1">
                <a:solidFill>
                  <a:schemeClr val="tx1"/>
                </a:solidFill>
              </a:rPr>
              <a:t>currentDate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};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todoList.push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refresh();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addZero</a:t>
            </a:r>
            <a:r>
              <a:rPr lang="en-US" altLang="ko-KR" sz="1000" dirty="0" smtClean="0">
                <a:solidFill>
                  <a:schemeClr val="tx1"/>
                </a:solidFill>
              </a:rPr>
              <a:t> function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구현부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function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(digit)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//digit </a:t>
            </a:r>
            <a:r>
              <a:rPr lang="ko-KR" altLang="en-US" sz="1000" dirty="0">
                <a:solidFill>
                  <a:schemeClr val="tx1"/>
                </a:solidFill>
              </a:rPr>
              <a:t>가 문자가 아니라 숫자이다 </a:t>
            </a:r>
            <a:r>
              <a:rPr lang="en-US" altLang="ko-KR" sz="1000" dirty="0" err="1">
                <a:solidFill>
                  <a:schemeClr val="tx1"/>
                </a:solidFill>
              </a:rPr>
              <a:t>digit.length</a:t>
            </a:r>
            <a:r>
              <a:rPr lang="ko-KR" altLang="en-US" sz="1000" dirty="0">
                <a:solidFill>
                  <a:schemeClr val="tx1"/>
                </a:solidFill>
              </a:rPr>
              <a:t>로는 안됨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if(digit &lt; 10)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return "0" + digit;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 else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return digit;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en-US" altLang="ko-KR" sz="1000" dirty="0">
                <a:solidFill>
                  <a:schemeClr val="tx1"/>
                </a:solidFill>
              </a:rPr>
              <a:t>view </a:t>
            </a:r>
            <a:r>
              <a:rPr lang="ko-KR" altLang="en-US" sz="1000" dirty="0" smtClean="0">
                <a:solidFill>
                  <a:schemeClr val="tx1"/>
                </a:solidFill>
              </a:rPr>
              <a:t>갱신 </a:t>
            </a:r>
            <a:r>
              <a:rPr lang="en-US" altLang="ko-KR" sz="1000" dirty="0" smtClean="0">
                <a:solidFill>
                  <a:schemeClr val="tx1"/>
                </a:solidFill>
              </a:rPr>
              <a:t>: refresh()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 구현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$('#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>
                <a:solidFill>
                  <a:schemeClr val="tx1"/>
                </a:solidFill>
              </a:rPr>
              <a:t>').empty();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todoList.forEach</a:t>
            </a:r>
            <a:r>
              <a:rPr lang="en-US" altLang="ko-KR" sz="1000" dirty="0">
                <a:solidFill>
                  <a:schemeClr val="tx1"/>
                </a:solidFill>
              </a:rPr>
              <a:t>(function(item, index)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'&lt;</a:t>
            </a:r>
            <a:r>
              <a:rPr lang="en-US" altLang="ko-KR" sz="1000" dirty="0">
                <a:solidFill>
                  <a:schemeClr val="tx1"/>
                </a:solidFill>
              </a:rPr>
              <a:t>input type="checkbox" </a:t>
            </a:r>
            <a:r>
              <a:rPr lang="en-US" altLang="ko-KR" sz="1000" dirty="0" smtClean="0">
                <a:solidFill>
                  <a:schemeClr val="tx1"/>
                </a:solidFill>
              </a:rPr>
              <a:t>&gt;'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    '&lt;/</a:t>
            </a:r>
            <a:r>
              <a:rPr lang="en-US" altLang="ko-KR" sz="1000" dirty="0">
                <a:solidFill>
                  <a:schemeClr val="tx1"/>
                </a:solidFill>
              </a:rPr>
              <a:t>td&gt;' +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    '&lt;</a:t>
            </a:r>
            <a:r>
              <a:rPr lang="en-US" altLang="ko-KR" sz="1000" dirty="0">
                <a:solidFill>
                  <a:schemeClr val="tx1"/>
                </a:solidFill>
              </a:rPr>
              <a:t>td</a:t>
            </a:r>
            <a:r>
              <a:rPr lang="en-US" altLang="ko-KR" sz="1000" dirty="0" smtClean="0">
                <a:solidFill>
                  <a:schemeClr val="tx1"/>
                </a:solidFill>
              </a:rPr>
              <a:t>&gt;'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</a:rPr>
              <a:t>item.todo</a:t>
            </a:r>
            <a:r>
              <a:rPr lang="en-US" altLang="ko-KR" sz="1000" dirty="0">
                <a:solidFill>
                  <a:schemeClr val="tx1"/>
                </a:solidFill>
              </a:rPr>
              <a:t> + '&lt;/td&gt;'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'&lt;td&gt;' + </a:t>
            </a:r>
            <a:r>
              <a:rPr lang="en-US" altLang="ko-KR" sz="1000" dirty="0" err="1">
                <a:solidFill>
                  <a:schemeClr val="tx1"/>
                </a:solidFill>
              </a:rPr>
              <a:t>item.created</a:t>
            </a:r>
            <a:r>
              <a:rPr lang="en-US" altLang="ko-KR" sz="1000" dirty="0">
                <a:solidFill>
                  <a:schemeClr val="tx1"/>
                </a:solidFill>
              </a:rPr>
              <a:t> + '&lt;/td&gt;'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'&lt;td&gt;' + </a:t>
            </a:r>
            <a:r>
              <a:rPr lang="en-US" altLang="ko-KR" sz="1000" dirty="0" err="1">
                <a:solidFill>
                  <a:schemeClr val="tx1"/>
                </a:solidFill>
              </a:rPr>
              <a:t>item.updated</a:t>
            </a:r>
            <a:r>
              <a:rPr lang="en-US" altLang="ko-KR" sz="1000" dirty="0">
                <a:solidFill>
                  <a:schemeClr val="tx1"/>
                </a:solidFill>
              </a:rPr>
              <a:t> + '&lt;/td&gt;'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'&lt;button type="button" class="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-danger"&gt;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&lt;/button&gt;'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'&lt;/td&gt;'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'&lt;/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&gt;';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$('#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>
                <a:solidFill>
                  <a:schemeClr val="tx1"/>
                </a:solidFill>
              </a:rPr>
              <a:t>').append(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smtClean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30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수정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Checkbox 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onchange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이벤트에 </a:t>
            </a:r>
            <a:r>
              <a:rPr lang="en-US" altLang="ko-KR" sz="1000" dirty="0" smtClean="0">
                <a:solidFill>
                  <a:schemeClr val="tx1"/>
                </a:solidFill>
              </a:rPr>
              <a:t>update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함수를 추가한다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그런데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checkbo</a:t>
            </a:r>
            <a:r>
              <a:rPr lang="ko-KR" altLang="en-US" sz="1000" dirty="0" smtClean="0">
                <a:solidFill>
                  <a:schemeClr val="tx1"/>
                </a:solidFill>
              </a:rPr>
              <a:t>는 동적으로 추가되므로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refres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함수에서 추가되어야 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＇&lt;</a:t>
            </a:r>
            <a:r>
              <a:rPr lang="en-US" altLang="ko-KR" sz="1000" dirty="0">
                <a:solidFill>
                  <a:schemeClr val="tx1"/>
                </a:solidFill>
              </a:rPr>
              <a:t>input type</a:t>
            </a:r>
            <a:r>
              <a:rPr lang="en-US" altLang="ko-KR" sz="1000" dirty="0" smtClean="0">
                <a:solidFill>
                  <a:schemeClr val="tx1"/>
                </a:solidFill>
              </a:rPr>
              <a:t>=＂checkbox＂ ＇ </a:t>
            </a:r>
            <a:r>
              <a:rPr lang="en-US" altLang="ko-KR" sz="1000" dirty="0">
                <a:solidFill>
                  <a:schemeClr val="tx1"/>
                </a:solidFill>
              </a:rPr>
              <a:t>+ (item.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 smtClean="0">
                <a:solidFill>
                  <a:schemeClr val="tx1"/>
                </a:solidFill>
              </a:rPr>
              <a:t>?＇checked＇:＇＇)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smtClean="0">
                <a:solidFill>
                  <a:schemeClr val="tx1"/>
                </a:solidFill>
              </a:rPr>
              <a:t>＇ </a:t>
            </a:r>
            <a:r>
              <a:rPr lang="en-US" altLang="ko-KR" sz="1000" dirty="0">
                <a:solidFill>
                  <a:schemeClr val="tx1"/>
                </a:solidFill>
              </a:rPr>
              <a:t>value</a:t>
            </a:r>
            <a:r>
              <a:rPr lang="en-US" altLang="ko-KR" sz="1000" dirty="0" smtClean="0">
                <a:solidFill>
                  <a:schemeClr val="tx1"/>
                </a:solidFill>
              </a:rPr>
              <a:t>=＂＇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 + </a:t>
            </a:r>
            <a:r>
              <a:rPr lang="en-US" altLang="ko-KR" sz="1000" dirty="0" smtClean="0">
                <a:solidFill>
                  <a:schemeClr val="tx1"/>
                </a:solidFill>
              </a:rPr>
              <a:t>＇＂ </a:t>
            </a:r>
            <a:r>
              <a:rPr lang="en-US" altLang="ko-KR" sz="1000" dirty="0" err="1">
                <a:solidFill>
                  <a:schemeClr val="tx1"/>
                </a:solidFill>
              </a:rPr>
              <a:t>onchange</a:t>
            </a:r>
            <a:r>
              <a:rPr lang="en-US" altLang="ko-KR" sz="1000" dirty="0" smtClean="0">
                <a:solidFill>
                  <a:schemeClr val="tx1"/>
                </a:solidFill>
              </a:rPr>
              <a:t>=＂update(＇ </a:t>
            </a:r>
            <a:r>
              <a:rPr lang="en-US" altLang="ko-KR" sz="1000" dirty="0">
                <a:solidFill>
                  <a:schemeClr val="tx1"/>
                </a:solidFill>
              </a:rPr>
              <a:t>+ index + </a:t>
            </a:r>
            <a:r>
              <a:rPr lang="en-US" altLang="ko-KR" sz="1000" dirty="0" smtClean="0">
                <a:solidFill>
                  <a:schemeClr val="tx1"/>
                </a:solidFill>
              </a:rPr>
              <a:t>＇)＂&gt;＇ +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Update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구현부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Function </a:t>
            </a:r>
            <a:r>
              <a:rPr lang="en-US" altLang="ko-KR" sz="1000" dirty="0">
                <a:solidFill>
                  <a:schemeClr val="tx1"/>
                </a:solidFill>
              </a:rPr>
              <a:t>update(index)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console.log(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[index].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date = new Date();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currentDate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</a:rPr>
              <a:t>date.getFullYear</a:t>
            </a:r>
            <a:r>
              <a:rPr lang="en-US" altLang="ko-KR" sz="1000" dirty="0">
                <a:solidFill>
                  <a:schemeClr val="tx1"/>
                </a:solidFill>
              </a:rPr>
              <a:t>() + </a:t>
            </a:r>
            <a:r>
              <a:rPr lang="en-US" altLang="ko-KR" sz="1000" dirty="0" smtClean="0">
                <a:solidFill>
                  <a:schemeClr val="tx1"/>
                </a:solidFill>
              </a:rPr>
              <a:t>＂-＂ </a:t>
            </a:r>
            <a:r>
              <a:rPr lang="en-US" altLang="ko-KR" sz="1000" dirty="0">
                <a:solidFill>
                  <a:schemeClr val="tx1"/>
                </a:solidFill>
              </a:rPr>
              <a:t>+ (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date.getMonth</a:t>
            </a:r>
            <a:r>
              <a:rPr lang="en-US" altLang="ko-KR" sz="1000" dirty="0">
                <a:solidFill>
                  <a:schemeClr val="tx1"/>
                </a:solidFill>
              </a:rPr>
              <a:t>() + 1)) + </a:t>
            </a:r>
            <a:r>
              <a:rPr lang="en-US" altLang="ko-KR" sz="1000" dirty="0" smtClean="0">
                <a:solidFill>
                  <a:schemeClr val="tx1"/>
                </a:solidFill>
              </a:rPr>
              <a:t>＂-＂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date.getDate</a:t>
            </a:r>
            <a:r>
              <a:rPr lang="en-US" altLang="ko-KR" sz="1000" dirty="0">
                <a:solidFill>
                  <a:schemeClr val="tx1"/>
                </a:solidFill>
              </a:rPr>
              <a:t>()) + </a:t>
            </a:r>
            <a:r>
              <a:rPr lang="en-US" altLang="ko-KR" sz="1000" dirty="0" smtClean="0">
                <a:solidFill>
                  <a:schemeClr val="tx1"/>
                </a:solidFill>
              </a:rPr>
              <a:t>＂ ＂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date.getHours</a:t>
            </a:r>
            <a:r>
              <a:rPr lang="en-US" altLang="ko-KR" sz="1000" dirty="0">
                <a:solidFill>
                  <a:schemeClr val="tx1"/>
                </a:solidFill>
              </a:rPr>
              <a:t>()) + </a:t>
            </a:r>
            <a:r>
              <a:rPr lang="en-US" altLang="ko-KR" sz="1000" dirty="0" smtClean="0">
                <a:solidFill>
                  <a:schemeClr val="tx1"/>
                </a:solidFill>
              </a:rPr>
              <a:t>＂:＂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date.getMinutes</a:t>
            </a:r>
            <a:r>
              <a:rPr lang="en-US" altLang="ko-KR" sz="1000" dirty="0">
                <a:solidFill>
                  <a:schemeClr val="tx1"/>
                </a:solidFill>
              </a:rPr>
              <a:t>()) + </a:t>
            </a:r>
            <a:r>
              <a:rPr lang="en-US" altLang="ko-KR" sz="1000" dirty="0" smtClean="0">
                <a:solidFill>
                  <a:schemeClr val="tx1"/>
                </a:solidFill>
              </a:rPr>
              <a:t>＂:＂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date.getSeconds</a:t>
            </a:r>
            <a:r>
              <a:rPr lang="en-US" altLang="ko-KR" sz="1000" dirty="0">
                <a:solidFill>
                  <a:schemeClr val="tx1"/>
                </a:solidFill>
              </a:rPr>
              <a:t>());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[index].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 = !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[index].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[index].updated = </a:t>
            </a:r>
            <a:r>
              <a:rPr lang="en-US" altLang="ko-KR" sz="1000" dirty="0" err="1">
                <a:solidFill>
                  <a:schemeClr val="tx1"/>
                </a:solidFill>
              </a:rPr>
              <a:t>currentDate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refresh();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체크시</a:t>
            </a:r>
            <a:r>
              <a:rPr lang="ko-KR" altLang="en-US" sz="1000" dirty="0" smtClean="0">
                <a:solidFill>
                  <a:schemeClr val="tx1"/>
                </a:solidFill>
              </a:rPr>
              <a:t> 글자 취소선 만들기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refresh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함수에서 수정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?'&lt;td style="text-decoration: line-through"&gt;':'&lt;td&gt;') + </a:t>
            </a:r>
            <a:r>
              <a:rPr lang="en-US" altLang="ko-KR" sz="1000" dirty="0" err="1">
                <a:solidFill>
                  <a:schemeClr val="tx1"/>
                </a:solidFill>
              </a:rPr>
              <a:t>item.todo</a:t>
            </a:r>
            <a:r>
              <a:rPr lang="en-US" altLang="ko-KR" sz="1000" dirty="0">
                <a:solidFill>
                  <a:schemeClr val="tx1"/>
                </a:solidFill>
              </a:rPr>
              <a:t> + '&lt;/td&gt;' </a:t>
            </a:r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3) 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 구현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refresh()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 수정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‘&lt;</a:t>
            </a:r>
            <a:r>
              <a:rPr lang="en-US" altLang="ko-KR" sz="1000" dirty="0">
                <a:solidFill>
                  <a:schemeClr val="tx1"/>
                </a:solidFill>
              </a:rPr>
              <a:t>button type</a:t>
            </a:r>
            <a:r>
              <a:rPr lang="en-US" altLang="ko-KR" sz="1000" dirty="0" smtClean="0">
                <a:solidFill>
                  <a:schemeClr val="tx1"/>
                </a:solidFill>
              </a:rPr>
              <a:t>=“button” </a:t>
            </a:r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r>
              <a:rPr lang="en-US" altLang="ko-KR" sz="1000" dirty="0" smtClean="0">
                <a:solidFill>
                  <a:schemeClr val="tx1"/>
                </a:solidFill>
              </a:rPr>
              <a:t>=“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1000" dirty="0" smtClean="0">
                <a:solidFill>
                  <a:schemeClr val="tx1"/>
                </a:solidFill>
              </a:rPr>
              <a:t>-danger” </a:t>
            </a:r>
            <a:r>
              <a:rPr lang="en-US" altLang="ko-KR" sz="1000" dirty="0" err="1">
                <a:solidFill>
                  <a:schemeClr val="tx1"/>
                </a:solidFill>
              </a:rPr>
              <a:t>onclick</a:t>
            </a:r>
            <a:r>
              <a:rPr lang="en-US" altLang="ko-KR" sz="1000" dirty="0" smtClean="0">
                <a:solidFill>
                  <a:schemeClr val="tx1"/>
                </a:solidFill>
              </a:rPr>
              <a:t>=“remove(‘ </a:t>
            </a:r>
            <a:r>
              <a:rPr lang="en-US" altLang="ko-KR" sz="1000" dirty="0">
                <a:solidFill>
                  <a:schemeClr val="tx1"/>
                </a:solidFill>
              </a:rPr>
              <a:t>+ index + </a:t>
            </a:r>
            <a:r>
              <a:rPr lang="en-US" altLang="ko-KR" sz="1000" dirty="0" smtClean="0">
                <a:solidFill>
                  <a:schemeClr val="tx1"/>
                </a:solidFill>
              </a:rPr>
              <a:t>‘)”&gt;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&lt;/button</a:t>
            </a:r>
            <a:r>
              <a:rPr lang="en-US" altLang="ko-KR" sz="1000" dirty="0" smtClean="0">
                <a:solidFill>
                  <a:schemeClr val="tx1"/>
                </a:solidFill>
              </a:rPr>
              <a:t>&gt;’ +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remove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 구현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function </a:t>
            </a:r>
            <a:r>
              <a:rPr lang="en-US" altLang="ko-KR" sz="1000" dirty="0">
                <a:solidFill>
                  <a:schemeClr val="tx1"/>
                </a:solidFill>
              </a:rPr>
              <a:t>remove(index)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todoList.splice</a:t>
            </a:r>
            <a:r>
              <a:rPr lang="en-US" altLang="ko-KR" sz="1000" dirty="0">
                <a:solidFill>
                  <a:schemeClr val="tx1"/>
                </a:solidFill>
              </a:rPr>
              <a:t>(index, 1);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refresh();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Quiz)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1.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todoList</a:t>
            </a:r>
            <a:r>
              <a:rPr lang="ko-KR" altLang="en-US" sz="1000" dirty="0" smtClean="0">
                <a:solidFill>
                  <a:schemeClr val="tx1"/>
                </a:solidFill>
              </a:rPr>
              <a:t>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변수의 타입은 각각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또한 자바스크립트의 변수 타입에는 몇가지가 있는가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할일을</a:t>
            </a:r>
            <a:r>
              <a:rPr lang="ko-KR" altLang="en-US" sz="1000" dirty="0" smtClean="0">
                <a:solidFill>
                  <a:schemeClr val="tx1"/>
                </a:solidFill>
              </a:rPr>
              <a:t> 몇 개 추가한 다음 </a:t>
            </a:r>
            <a:r>
              <a:rPr lang="en-US" altLang="ko-KR" sz="1000" dirty="0" smtClean="0">
                <a:solidFill>
                  <a:schemeClr val="tx1"/>
                </a:solidFill>
              </a:rPr>
              <a:t>F5</a:t>
            </a:r>
            <a:r>
              <a:rPr lang="ko-KR" altLang="en-US" sz="1000" dirty="0" smtClean="0">
                <a:solidFill>
                  <a:schemeClr val="tx1"/>
                </a:solidFill>
              </a:rPr>
              <a:t>를 눌러서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리프레쉬를</a:t>
            </a:r>
            <a:r>
              <a:rPr lang="ko-KR" altLang="en-US" sz="1000" dirty="0" smtClean="0">
                <a:solidFill>
                  <a:schemeClr val="tx1"/>
                </a:solidFill>
              </a:rPr>
              <a:t> 해보자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어떤일이</a:t>
            </a:r>
            <a:r>
              <a:rPr lang="ko-KR" altLang="en-US" sz="1000" dirty="0" smtClean="0">
                <a:solidFill>
                  <a:schemeClr val="tx1"/>
                </a:solidFill>
              </a:rPr>
              <a:t> 일어나는가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 </a:t>
            </a:r>
            <a:r>
              <a:rPr lang="ko-KR" altLang="en-US" sz="1000" dirty="0" smtClean="0">
                <a:solidFill>
                  <a:schemeClr val="tx1"/>
                </a:solidFill>
              </a:rPr>
              <a:t>이러한 일이 일어나지 않도록 하기 위해서는 어떻게 해야 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 </a:t>
            </a:r>
            <a:r>
              <a:rPr lang="ko-KR" altLang="en-US" sz="1000" dirty="0" smtClean="0">
                <a:solidFill>
                  <a:schemeClr val="tx1"/>
                </a:solidFill>
              </a:rPr>
              <a:t>두가지 방법을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제시해보시오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</a:t>
            </a:r>
            <a:r>
              <a:rPr lang="ko-KR" altLang="en-US" sz="1000" dirty="0" smtClean="0">
                <a:solidFill>
                  <a:schemeClr val="tx1"/>
                </a:solidFill>
              </a:rPr>
              <a:t>자바스크립트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DOM</a:t>
            </a:r>
            <a:r>
              <a:rPr lang="ko-KR" altLang="en-US" sz="1000" dirty="0" smtClean="0">
                <a:solidFill>
                  <a:schemeClr val="tx1"/>
                </a:solidFill>
              </a:rPr>
              <a:t>의 가장 중요한 두가지 타입은 </a:t>
            </a:r>
            <a:r>
              <a:rPr lang="en-US" altLang="ko-KR" sz="1000" dirty="0" smtClean="0">
                <a:solidFill>
                  <a:schemeClr val="tx1"/>
                </a:solidFill>
              </a:rPr>
              <a:t>( )</a:t>
            </a:r>
            <a:r>
              <a:rPr lang="ko-KR" altLang="en-US" sz="1000" dirty="0" smtClean="0">
                <a:solidFill>
                  <a:schemeClr val="tx1"/>
                </a:solidFill>
              </a:rPr>
              <a:t>와 </a:t>
            </a:r>
            <a:r>
              <a:rPr lang="en-US" altLang="ko-KR" sz="1000" dirty="0" smtClean="0">
                <a:solidFill>
                  <a:schemeClr val="tx1"/>
                </a:solidFill>
              </a:rPr>
              <a:t>( ) </a:t>
            </a:r>
            <a:r>
              <a:rPr lang="ko-KR" altLang="en-US" sz="1000" dirty="0" smtClean="0">
                <a:solidFill>
                  <a:schemeClr val="tx1"/>
                </a:solidFill>
              </a:rPr>
              <a:t>이다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document.getElementById</a:t>
            </a:r>
            <a:r>
              <a:rPr lang="en-US" altLang="ko-KR" sz="1000" dirty="0">
                <a:solidFill>
                  <a:schemeClr val="tx1"/>
                </a:solidFill>
              </a:rPr>
              <a:t>('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 smtClean="0">
                <a:solidFill>
                  <a:schemeClr val="tx1"/>
                </a:solidFill>
              </a:rPr>
              <a:t>').length // ( ) </a:t>
            </a:r>
            <a:r>
              <a:rPr lang="ko-KR" altLang="en-US" sz="1000" dirty="0" smtClean="0">
                <a:solidFill>
                  <a:schemeClr val="tx1"/>
                </a:solidFill>
              </a:rPr>
              <a:t>타입이고 값은 </a:t>
            </a:r>
            <a:r>
              <a:rPr lang="en-US" altLang="ko-KR" sz="1000" dirty="0" smtClean="0">
                <a:solidFill>
                  <a:schemeClr val="tx1"/>
                </a:solidFill>
              </a:rPr>
              <a:t>( ) </a:t>
            </a:r>
            <a:r>
              <a:rPr lang="ko-KR" altLang="en-US" sz="1000" dirty="0" smtClean="0">
                <a:solidFill>
                  <a:schemeClr val="tx1"/>
                </a:solidFill>
              </a:rPr>
              <a:t>이다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altLang="ko-KR" sz="1000" dirty="0">
                <a:solidFill>
                  <a:schemeClr val="tx1"/>
                </a:solidFill>
              </a:rPr>
              <a:t>('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>
                <a:solidFill>
                  <a:schemeClr val="tx1"/>
                </a:solidFill>
              </a:rPr>
              <a:t>').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childNodes.length</a:t>
            </a:r>
            <a:r>
              <a:rPr lang="en-US" altLang="ko-KR" sz="1000" dirty="0">
                <a:solidFill>
                  <a:schemeClr val="tx1"/>
                </a:solidFill>
              </a:rPr>
              <a:t> // ( ) </a:t>
            </a:r>
            <a:r>
              <a:rPr lang="ko-KR" altLang="en-US" sz="1000" dirty="0">
                <a:solidFill>
                  <a:schemeClr val="tx1"/>
                </a:solidFill>
              </a:rPr>
              <a:t>타입이고 값은 </a:t>
            </a:r>
            <a:r>
              <a:rPr lang="en-US" altLang="ko-KR" sz="1000" dirty="0">
                <a:solidFill>
                  <a:schemeClr val="tx1"/>
                </a:solidFill>
              </a:rPr>
              <a:t>( ) </a:t>
            </a:r>
            <a:r>
              <a:rPr lang="ko-KR" altLang="en-US" sz="1000" dirty="0">
                <a:solidFill>
                  <a:schemeClr val="tx1"/>
                </a:solidFill>
              </a:rPr>
              <a:t>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>
                <a:solidFill>
                  <a:schemeClr val="tx1"/>
                </a:solidFill>
              </a:rPr>
              <a:t>$('#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>
                <a:solidFill>
                  <a:schemeClr val="tx1"/>
                </a:solidFill>
              </a:rPr>
              <a:t>').empty</a:t>
            </a:r>
            <a:r>
              <a:rPr lang="en-US" altLang="ko-KR" sz="1000" dirty="0" smtClean="0">
                <a:solidFill>
                  <a:schemeClr val="tx1"/>
                </a:solidFill>
              </a:rPr>
              <a:t>(); 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의미하는것은</a:t>
            </a:r>
            <a:r>
              <a:rPr lang="ko-KR" altLang="en-US" sz="1000" dirty="0" smtClean="0">
                <a:solidFill>
                  <a:schemeClr val="tx1"/>
                </a:solidFill>
              </a:rPr>
              <a:t> 무엇이고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이와 동일하게 자바스크립트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dom</a:t>
            </a:r>
            <a:r>
              <a:rPr lang="ko-KR" altLang="en-US" sz="1000" dirty="0" smtClean="0">
                <a:solidFill>
                  <a:schemeClr val="tx1"/>
                </a:solidFill>
              </a:rPr>
              <a:t>만 써서 구현해 보고 개발자 콘솔에서 테스트해보세요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*. </a:t>
            </a:r>
            <a:r>
              <a:rPr lang="en-US" altLang="ko-KR" sz="1000" dirty="0">
                <a:solidFill>
                  <a:schemeClr val="tx1"/>
                </a:solidFill>
              </a:rPr>
              <a:t>Postman</a:t>
            </a:r>
            <a:r>
              <a:rPr lang="ko-KR" altLang="en-US" sz="1000" dirty="0">
                <a:solidFill>
                  <a:schemeClr val="tx1"/>
                </a:solidFill>
              </a:rPr>
              <a:t>을 사용해서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  <a:r>
              <a:rPr lang="ko-KR" altLang="en-US" sz="1000" dirty="0">
                <a:solidFill>
                  <a:schemeClr val="tx1"/>
                </a:solidFill>
              </a:rPr>
              <a:t>를 테스트해보자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Ajax </a:t>
            </a:r>
            <a:r>
              <a:rPr lang="ko-KR" altLang="en-US" sz="1000" dirty="0" smtClean="0">
                <a:solidFill>
                  <a:schemeClr val="tx1"/>
                </a:solidFill>
              </a:rPr>
              <a:t>기능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</a:rPr>
              <a:t>서버에서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가져와서 바인딩하기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$(document).ready(function ()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console.log</a:t>
            </a:r>
            <a:r>
              <a:rPr lang="en-US" altLang="ko-KR" sz="1000" dirty="0" smtClean="0">
                <a:solidFill>
                  <a:schemeClr val="tx1"/>
                </a:solidFill>
              </a:rPr>
              <a:t>(‘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docunet</a:t>
            </a:r>
            <a:r>
              <a:rPr lang="en-US" altLang="ko-KR" sz="1000" dirty="0" smtClean="0">
                <a:solidFill>
                  <a:schemeClr val="tx1"/>
                </a:solidFill>
              </a:rPr>
              <a:t> ready’);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$.ajax({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url: </a:t>
            </a:r>
            <a:r>
              <a:rPr lang="en-US" altLang="ko-KR" sz="1000" dirty="0" smtClean="0">
                <a:solidFill>
                  <a:schemeClr val="tx1"/>
                </a:solidFill>
              </a:rPr>
              <a:t>‘http</a:t>
            </a:r>
            <a:r>
              <a:rPr lang="en-US" altLang="ko-KR" sz="1000" dirty="0">
                <a:solidFill>
                  <a:schemeClr val="tx1"/>
                </a:solidFill>
              </a:rPr>
              <a:t>://</a:t>
            </a:r>
            <a:r>
              <a:rPr lang="en-US" altLang="ko-KR" sz="1000" dirty="0" smtClean="0">
                <a:solidFill>
                  <a:schemeClr val="tx1"/>
                </a:solidFill>
              </a:rPr>
              <a:t>www.javabrain.kr:8080/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</a:t>
            </a:r>
            <a:r>
              <a:rPr lang="en-US" altLang="ko-KR" sz="1000" dirty="0" smtClean="0">
                <a:solidFill>
                  <a:schemeClr val="tx1"/>
                </a:solidFill>
              </a:rPr>
              <a:t>’,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method: </a:t>
            </a:r>
            <a:r>
              <a:rPr lang="en-US" altLang="ko-KR" sz="1000" dirty="0" smtClean="0">
                <a:solidFill>
                  <a:schemeClr val="tx1"/>
                </a:solidFill>
              </a:rPr>
              <a:t>‘GET’,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datatype: </a:t>
            </a:r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000" dirty="0" smtClean="0">
                <a:solidFill>
                  <a:schemeClr val="tx1"/>
                </a:solidFill>
              </a:rPr>
              <a:t>’,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success: function(data)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console.log(data);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 = data;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refresh();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추가하기 기능도 </a:t>
            </a:r>
            <a:r>
              <a:rPr lang="en-US" altLang="ko-KR" sz="1000" dirty="0" smtClean="0">
                <a:solidFill>
                  <a:schemeClr val="tx1"/>
                </a:solidFill>
              </a:rPr>
              <a:t>ajax</a:t>
            </a:r>
            <a:r>
              <a:rPr lang="ko-KR" altLang="en-US" sz="1000" dirty="0" smtClean="0">
                <a:solidFill>
                  <a:schemeClr val="tx1"/>
                </a:solidFill>
              </a:rPr>
              <a:t>로 변환해보자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$.ajax({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url: 'http://www.javabrain.kr:8080/api/todo',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method: 'POST',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data: </a:t>
            </a:r>
            <a:r>
              <a:rPr lang="en-US" altLang="ko-KR" sz="1000" dirty="0" err="1">
                <a:solidFill>
                  <a:schemeClr val="tx1"/>
                </a:solidFill>
              </a:rPr>
              <a:t>JSON.stringify</a:t>
            </a:r>
            <a:r>
              <a:rPr lang="en-US" altLang="ko-KR" sz="1000" dirty="0">
                <a:solidFill>
                  <a:schemeClr val="tx1"/>
                </a:solidFill>
              </a:rPr>
              <a:t>({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: $('#</a:t>
            </a:r>
            <a:r>
              <a:rPr lang="en-US" altLang="ko-KR" sz="1000" dirty="0" err="1">
                <a:solidFill>
                  <a:schemeClr val="tx1"/>
                </a:solidFill>
              </a:rPr>
              <a:t>input_todo</a:t>
            </a:r>
            <a:r>
              <a:rPr lang="en-US" altLang="ko-KR" sz="1000" dirty="0">
                <a:solidFill>
                  <a:schemeClr val="tx1"/>
                </a:solidFill>
              </a:rPr>
              <a:t>').</a:t>
            </a:r>
            <a:r>
              <a:rPr lang="en-US" altLang="ko-KR" sz="1000" dirty="0" err="1">
                <a:solidFill>
                  <a:schemeClr val="tx1"/>
                </a:solidFill>
              </a:rPr>
              <a:t>val</a:t>
            </a:r>
            <a:r>
              <a:rPr lang="en-US" altLang="ko-KR" sz="1000" dirty="0">
                <a:solidFill>
                  <a:schemeClr val="tx1"/>
                </a:solidFill>
              </a:rPr>
              <a:t>(), 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: false}),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contentType</a:t>
            </a:r>
            <a:r>
              <a:rPr lang="en-US" altLang="ko-KR" sz="1000" dirty="0">
                <a:solidFill>
                  <a:schemeClr val="tx1"/>
                </a:solidFill>
              </a:rPr>
              <a:t>: 'application/</a:t>
            </a:r>
            <a:r>
              <a:rPr lang="en-US" altLang="ko-KR" sz="1000" dirty="0" err="1">
                <a:solidFill>
                  <a:schemeClr val="tx1"/>
                </a:solidFill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datatype: '</a:t>
            </a:r>
            <a:r>
              <a:rPr lang="en-US" altLang="ko-KR" sz="1000" dirty="0" err="1">
                <a:solidFill>
                  <a:schemeClr val="tx1"/>
                </a:solidFill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success: function(data)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console.log(data);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if (</a:t>
            </a:r>
            <a:r>
              <a:rPr lang="en-US" altLang="ko-KR" sz="1000" dirty="0" err="1">
                <a:solidFill>
                  <a:schemeClr val="tx1"/>
                </a:solidFill>
              </a:rPr>
              <a:t>data.result</a:t>
            </a:r>
            <a:r>
              <a:rPr lang="en-US" altLang="ko-KR" sz="1000" dirty="0">
                <a:solidFill>
                  <a:schemeClr val="tx1"/>
                </a:solidFill>
              </a:rPr>
              <a:t> === 0)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getTodoList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smtClean="0">
                <a:solidFill>
                  <a:schemeClr val="tx1"/>
                </a:solidFill>
              </a:rPr>
              <a:t>});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Quiz)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/>
                </a:solidFill>
              </a:rPr>
              <a:t>$(document).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readoy</a:t>
            </a:r>
            <a:r>
              <a:rPr lang="ko-KR" altLang="en-US" sz="1000" dirty="0" smtClean="0">
                <a:solidFill>
                  <a:schemeClr val="tx1"/>
                </a:solidFill>
              </a:rPr>
              <a:t>에 해당하는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javascript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dom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이벤트는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 Form </a:t>
            </a:r>
            <a:r>
              <a:rPr lang="ko-KR" altLang="en-US" sz="1000" dirty="0" smtClean="0">
                <a:solidFill>
                  <a:schemeClr val="tx1"/>
                </a:solidFill>
              </a:rPr>
              <a:t>방식과 비교해서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XmlHttpRequest</a:t>
            </a:r>
            <a:r>
              <a:rPr lang="en-US" altLang="ko-KR" sz="1000" dirty="0" smtClean="0">
                <a:solidFill>
                  <a:schemeClr val="tx1"/>
                </a:solidFill>
              </a:rPr>
              <a:t>(ajax)</a:t>
            </a:r>
            <a:r>
              <a:rPr lang="ko-KR" altLang="en-US" sz="1000" dirty="0" smtClean="0">
                <a:solidFill>
                  <a:schemeClr val="tx1"/>
                </a:solidFill>
              </a:rPr>
              <a:t>의 가장 큰 차이점은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참고</a:t>
            </a:r>
            <a:r>
              <a:rPr lang="en-US" altLang="ko-KR" sz="1000" dirty="0">
                <a:solidFill>
                  <a:schemeClr val="tx1"/>
                </a:solidFill>
              </a:rPr>
              <a:t>) https://www.w3schools.com/html/tryit.asp?filename=tryhtml_form_submit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GET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api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dataType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의미하는것은</a:t>
            </a:r>
            <a:r>
              <a:rPr lang="ko-KR" altLang="en-US" sz="1000" dirty="0" smtClean="0">
                <a:solidFill>
                  <a:schemeClr val="tx1"/>
                </a:solidFill>
              </a:rPr>
              <a:t>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1). </a:t>
            </a:r>
            <a:r>
              <a:rPr lang="ko-KR" altLang="en-US" sz="1000" dirty="0" smtClean="0">
                <a:solidFill>
                  <a:schemeClr val="tx1"/>
                </a:solidFill>
              </a:rPr>
              <a:t>보내는 데이터가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json</a:t>
            </a:r>
            <a:r>
              <a:rPr lang="ko-KR" altLang="en-US" sz="1000" dirty="0" smtClean="0">
                <a:solidFill>
                  <a:schemeClr val="tx1"/>
                </a:solidFill>
              </a:rPr>
              <a:t>이다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dirty="0" smtClean="0">
                <a:solidFill>
                  <a:schemeClr val="tx1"/>
                </a:solidFill>
              </a:rPr>
              <a:t>받는 데이터가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json</a:t>
            </a:r>
            <a:r>
              <a:rPr lang="ko-KR" altLang="en-US" sz="1000" dirty="0" smtClean="0">
                <a:solidFill>
                  <a:schemeClr val="tx1"/>
                </a:solidFill>
              </a:rPr>
              <a:t>이다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POST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api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</a:rPr>
              <a:t>이 생략되면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</a:rPr>
              <a:t>은 어떻게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세팅되는가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5. Success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함수는 동기방식인가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 </a:t>
            </a:r>
            <a:r>
              <a:rPr lang="ko-KR" altLang="en-US" sz="1000" dirty="0" smtClean="0">
                <a:solidFill>
                  <a:schemeClr val="tx1"/>
                </a:solidFill>
              </a:rPr>
              <a:t>비동기방식인가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6. </a:t>
            </a:r>
            <a:r>
              <a:rPr lang="ko-KR" altLang="en-US" sz="1000" dirty="0">
                <a:solidFill>
                  <a:schemeClr val="tx1"/>
                </a:solidFill>
              </a:rPr>
              <a:t>수정하기 기능도 </a:t>
            </a:r>
            <a:r>
              <a:rPr lang="en-US" altLang="ko-KR" sz="1000" dirty="0">
                <a:solidFill>
                  <a:schemeClr val="tx1"/>
                </a:solidFill>
              </a:rPr>
              <a:t>ajax</a:t>
            </a:r>
            <a:r>
              <a:rPr lang="ko-KR" altLang="en-US" sz="1000" dirty="0">
                <a:solidFill>
                  <a:schemeClr val="tx1"/>
                </a:solidFill>
              </a:rPr>
              <a:t>로 변환하기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7. </a:t>
            </a:r>
            <a:r>
              <a:rPr lang="ko-KR" altLang="en-US" sz="1000" dirty="0">
                <a:solidFill>
                  <a:schemeClr val="tx1"/>
                </a:solidFill>
              </a:rPr>
              <a:t>삭제하기 기능도</a:t>
            </a:r>
            <a:r>
              <a:rPr lang="en-US" altLang="ko-KR" sz="1000" dirty="0">
                <a:solidFill>
                  <a:schemeClr val="tx1"/>
                </a:solidFill>
              </a:rPr>
              <a:t>ajax</a:t>
            </a:r>
            <a:r>
              <a:rPr lang="ko-KR" altLang="en-US" sz="1000" dirty="0">
                <a:solidFill>
                  <a:schemeClr val="tx1"/>
                </a:solidFill>
              </a:rPr>
              <a:t>로 변환하기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415170" y="1653868"/>
            <a:ext cx="223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Angular2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App</a:t>
            </a:r>
            <a:endParaRPr lang="ko-KR" altLang="en-US" dirty="0"/>
          </a:p>
        </p:txBody>
      </p:sp>
      <p:sp>
        <p:nvSpPr>
          <p:cNvPr id="32" name="Input"/>
          <p:cNvSpPr/>
          <p:nvPr/>
        </p:nvSpPr>
        <p:spPr>
          <a:xfrm>
            <a:off x="1422186" y="2404322"/>
            <a:ext cx="47806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할일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/>
          <p:nvPr/>
        </p:nvSpPr>
        <p:spPr>
          <a:xfrm>
            <a:off x="6465370" y="2389078"/>
            <a:ext cx="19527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Line"/>
          <p:cNvCxnSpPr>
            <a:cxnSpLocks/>
          </p:cNvCxnSpPr>
          <p:nvPr/>
        </p:nvCxnSpPr>
        <p:spPr bwMode="auto">
          <a:xfrm flipV="1">
            <a:off x="1422185" y="2988297"/>
            <a:ext cx="7061940" cy="3770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422185" y="3244973"/>
          <a:ext cx="7061941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219">
                  <a:extLst>
                    <a:ext uri="{9D8B030D-6E8A-4147-A177-3AD203B41FA5}">
                      <a16:colId xmlns:a16="http://schemas.microsoft.com/office/drawing/2014/main" val="14785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청소하기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2017-04-05 17:12:12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trike="sngStrike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빨래하기</a:t>
                      </a:r>
                      <a:endParaRPr lang="en-US" sz="1100" strike="sngStrike" baseline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2017-04-04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2017-04-06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설겆이하기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2017-04-03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Checkbox"/>
          <p:cNvSpPr>
            <a:spLocks noChangeAspect="1" noEditPoints="1"/>
          </p:cNvSpPr>
          <p:nvPr/>
        </p:nvSpPr>
        <p:spPr bwMode="auto">
          <a:xfrm>
            <a:off x="1489224" y="3957186"/>
            <a:ext cx="200834" cy="200834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heckbox"/>
          <p:cNvSpPr>
            <a:spLocks noChangeAspect="1" noEditPoints="1"/>
          </p:cNvSpPr>
          <p:nvPr/>
        </p:nvSpPr>
        <p:spPr bwMode="auto">
          <a:xfrm>
            <a:off x="1511301" y="366702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box"/>
          <p:cNvSpPr>
            <a:spLocks noChangeAspect="1" noEditPoints="1"/>
          </p:cNvSpPr>
          <p:nvPr/>
        </p:nvSpPr>
        <p:spPr bwMode="auto">
          <a:xfrm>
            <a:off x="1501870" y="433083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/>
          <p:nvPr/>
        </p:nvSpPr>
        <p:spPr>
          <a:xfrm>
            <a:off x="7395252" y="3621701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/>
          <p:nvPr/>
        </p:nvSpPr>
        <p:spPr>
          <a:xfrm>
            <a:off x="7406247" y="3953210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7407815" y="4265869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52394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err="1" smtClean="0"/>
                        <a:t>기능구현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angular2 + Array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MVC </a:t>
                      </a:r>
                      <a:r>
                        <a:rPr lang="ko-KR" altLang="en-US" sz="1000" dirty="0" err="1" smtClean="0"/>
                        <a:t>프레임웍을</a:t>
                      </a:r>
                      <a:r>
                        <a:rPr lang="ko-KR" altLang="en-US" sz="1000" dirty="0" smtClean="0"/>
                        <a:t> 제공해주는 </a:t>
                      </a:r>
                      <a:r>
                        <a:rPr lang="en-US" altLang="ko-KR" sz="1000" dirty="0" smtClean="0"/>
                        <a:t>angular2</a:t>
                      </a:r>
                      <a:r>
                        <a:rPr lang="ko-KR" altLang="en-US" sz="1000" dirty="0" smtClean="0"/>
                        <a:t>를 사용하여 구현 </a:t>
                      </a:r>
                      <a:r>
                        <a:rPr lang="en-US" altLang="ko-KR" sz="1000" dirty="0" smtClean="0"/>
                        <a:t>Model</a:t>
                      </a:r>
                      <a:r>
                        <a:rPr lang="ko-KR" altLang="en-US" sz="1000" dirty="0" smtClean="0"/>
                        <a:t>은 여전히 </a:t>
                      </a:r>
                      <a:r>
                        <a:rPr lang="en-US" altLang="ko-KR" sz="1000" dirty="0" smtClean="0"/>
                        <a:t>Array</a:t>
                      </a:r>
                      <a:r>
                        <a:rPr lang="ko-KR" altLang="en-US" sz="1000" dirty="0" smtClean="0"/>
                        <a:t>를 사용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1. </a:t>
                      </a:r>
                      <a:r>
                        <a:rPr lang="ko-KR" altLang="en-US" sz="1000" dirty="0" err="1" smtClean="0"/>
                        <a:t>할일을</a:t>
                      </a:r>
                      <a:r>
                        <a:rPr lang="ko-KR" altLang="en-US" sz="1000" dirty="0" smtClean="0"/>
                        <a:t> 입력하고 추가 버튼을 누르면 하단 리스트의 </a:t>
                      </a:r>
                      <a:r>
                        <a:rPr lang="ko-KR" altLang="en-US" sz="1000" dirty="0" err="1" smtClean="0"/>
                        <a:t>최상단에</a:t>
                      </a:r>
                      <a:r>
                        <a:rPr lang="ko-KR" altLang="en-US" sz="1000" dirty="0" smtClean="0"/>
                        <a:t> 추가된다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생성일은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new Date()</a:t>
                      </a:r>
                      <a:r>
                        <a:rPr lang="ko-KR" altLang="en-US" sz="1000" dirty="0" smtClean="0"/>
                        <a:t>를 사용하여 현재 날짜를 자동으로 기록한다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체크박스를 클릭하면 </a:t>
                      </a:r>
                      <a:r>
                        <a:rPr lang="ko-KR" altLang="en-US" sz="1000" baseline="0" dirty="0" err="1" smtClean="0"/>
                        <a:t>완료처리가</a:t>
                      </a:r>
                      <a:r>
                        <a:rPr lang="ko-KR" altLang="en-US" sz="1000" baseline="0" dirty="0" smtClean="0"/>
                        <a:t> 되어야 하고 </a:t>
                      </a:r>
                      <a:r>
                        <a:rPr lang="en-US" altLang="ko-KR" sz="1000" baseline="0" dirty="0" err="1" smtClean="0"/>
                        <a:t>todo</a:t>
                      </a:r>
                      <a:r>
                        <a:rPr lang="ko-KR" altLang="en-US" sz="1000" baseline="0" dirty="0" smtClean="0"/>
                        <a:t>에 </a:t>
                      </a:r>
                      <a:r>
                        <a:rPr lang="ko-KR" altLang="en-US" sz="1000" baseline="0" dirty="0" err="1" smtClean="0"/>
                        <a:t>취소선이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그으져야</a:t>
                      </a:r>
                      <a:r>
                        <a:rPr lang="ko-KR" altLang="en-US" sz="1000" baseline="0" dirty="0" smtClean="0"/>
                        <a:t> 하고 </a:t>
                      </a:r>
                      <a:r>
                        <a:rPr lang="ko-KR" altLang="en-US" sz="1000" baseline="0" dirty="0" err="1" smtClean="0"/>
                        <a:t>수정일에</a:t>
                      </a:r>
                      <a:r>
                        <a:rPr lang="ko-KR" altLang="en-US" sz="1000" baseline="0" dirty="0" smtClean="0"/>
                        <a:t> 현재 날짜가 기록되어야 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3. </a:t>
                      </a:r>
                      <a:r>
                        <a:rPr lang="ko-KR" altLang="en-US" sz="1000" baseline="0" dirty="0" smtClean="0"/>
                        <a:t>삭제 버튼을 누르면 삭제를 할지 물어보는 </a:t>
                      </a:r>
                      <a:r>
                        <a:rPr lang="en-US" altLang="ko-KR" sz="1000" baseline="0" dirty="0" smtClean="0"/>
                        <a:t>alert </a:t>
                      </a:r>
                      <a:r>
                        <a:rPr lang="ko-KR" altLang="en-US" sz="1000" baseline="0" dirty="0" smtClean="0"/>
                        <a:t>박스가 뜨고 확인 버튼을 클릭하면 삭제되고 리스트에서 사라진다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grpSp>
        <p:nvGrpSpPr>
          <p:cNvPr id="35" name="Annotation"/>
          <p:cNvGrpSpPr/>
          <p:nvPr/>
        </p:nvGrpSpPr>
        <p:grpSpPr>
          <a:xfrm>
            <a:off x="7569408" y="1838534"/>
            <a:ext cx="536822" cy="527484"/>
            <a:chOff x="325807" y="1625163"/>
            <a:chExt cx="536822" cy="527484"/>
          </a:xfrm>
        </p:grpSpPr>
        <p:sp>
          <p:nvSpPr>
            <p:cNvPr id="36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24726"/>
                  </a:solidFill>
                </a:rPr>
                <a:t>1</a:t>
              </a:r>
            </a:p>
          </p:txBody>
        </p:sp>
        <p:cxnSp>
          <p:nvCxnSpPr>
            <p:cNvPr id="37" name="Line"/>
            <p:cNvCxnSpPr>
              <a:stCxn id="36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Annotation"/>
          <p:cNvGrpSpPr/>
          <p:nvPr/>
        </p:nvGrpSpPr>
        <p:grpSpPr>
          <a:xfrm>
            <a:off x="882498" y="3423142"/>
            <a:ext cx="567968" cy="588850"/>
            <a:chOff x="418129" y="1625163"/>
            <a:chExt cx="567968" cy="588850"/>
          </a:xfrm>
        </p:grpSpPr>
        <p:sp>
          <p:nvSpPr>
            <p:cNvPr id="41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2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2" name="Line"/>
            <p:cNvCxnSpPr>
              <a:stCxn id="41" idx="5"/>
            </p:cNvCxnSpPr>
            <p:nvPr/>
          </p:nvCxnSpPr>
          <p:spPr>
            <a:xfrm>
              <a:off x="797533" y="2004567"/>
              <a:ext cx="188564" cy="209446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Annotation"/>
          <p:cNvGrpSpPr/>
          <p:nvPr/>
        </p:nvGrpSpPr>
        <p:grpSpPr>
          <a:xfrm>
            <a:off x="7881313" y="3196513"/>
            <a:ext cx="536822" cy="527484"/>
            <a:chOff x="325807" y="1625163"/>
            <a:chExt cx="536822" cy="527484"/>
          </a:xfrm>
        </p:grpSpPr>
        <p:sp>
          <p:nvSpPr>
            <p:cNvPr id="44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3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5" name="Line"/>
            <p:cNvCxnSpPr>
              <a:stCxn id="44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281322" y="5223218"/>
            <a:ext cx="3222246" cy="1507358"/>
            <a:chOff x="595686" y="1261242"/>
            <a:chExt cx="3222246" cy="1507358"/>
          </a:xfrm>
        </p:grpSpPr>
        <p:sp>
          <p:nvSpPr>
            <p:cNvPr id="47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335557" y="1635819"/>
              <a:ext cx="2294511" cy="326905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62" name="Info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Warning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Question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8" name="Buttons"/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59" name="Button 1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Button 2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Button 3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22" name="직선 화살표 연결선 21"/>
          <p:cNvCxnSpPr/>
          <p:nvPr/>
        </p:nvCxnSpPr>
        <p:spPr>
          <a:xfrm flipH="1">
            <a:off x="6601327" y="4086298"/>
            <a:ext cx="793925" cy="113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386644" y="1024028"/>
            <a:ext cx="783583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3209</Words>
  <Application>Microsoft Office PowerPoint</Application>
  <PresentationFormat>와이드스크린</PresentationFormat>
  <Paragraphs>741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83</cp:revision>
  <dcterms:created xsi:type="dcterms:W3CDTF">2017-05-09T10:44:14Z</dcterms:created>
  <dcterms:modified xsi:type="dcterms:W3CDTF">2017-07-29T04:21:08Z</dcterms:modified>
</cp:coreProperties>
</file>