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6"/>
  </p:notesMasterIdLst>
  <p:sldIdLst>
    <p:sldId id="258" r:id="rId2"/>
    <p:sldId id="259" r:id="rId3"/>
    <p:sldId id="260" r:id="rId4"/>
    <p:sldId id="261" r:id="rId5"/>
    <p:sldId id="262" r:id="rId6"/>
    <p:sldId id="256" r:id="rId7"/>
    <p:sldId id="265" r:id="rId8"/>
    <p:sldId id="266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67" r:id="rId18"/>
    <p:sldId id="277" r:id="rId19"/>
    <p:sldId id="278" r:id="rId20"/>
    <p:sldId id="279" r:id="rId21"/>
    <p:sldId id="281" r:id="rId22"/>
    <p:sldId id="280" r:id="rId23"/>
    <p:sldId id="282" r:id="rId24"/>
    <p:sldId id="28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F5434-97E8-4C7B-9E3B-EF04092E438F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0F42B-88EF-48CA-9E99-D6880BFCD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803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0F42B-88EF-48CA-9E99-D6880BFCDB0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320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@Override </a:t>
            </a:r>
            <a:r>
              <a:rPr lang="ko-KR" altLang="en-US"/>
              <a:t>애너테이션을 사용하여 오버라이드 메서드인지 확인할수 있습니다</a:t>
            </a:r>
            <a:br>
              <a:rPr lang="en-US" altLang="ko-KR"/>
            </a:br>
            <a:r>
              <a:rPr lang="ko-KR" altLang="en-US"/>
              <a:t>오버라이드가된 메서드가 아니라면 컴파일 과정에서 오류가 뜨게됩니다</a:t>
            </a:r>
            <a:endParaRPr lang="en-US" altLang="ko-KR"/>
          </a:p>
          <a:p>
            <a:r>
              <a:rPr lang="en-US" altLang="ko-KR"/>
              <a:t>(JDK 5</a:t>
            </a:r>
            <a:r>
              <a:rPr lang="ko-KR" altLang="en-US"/>
              <a:t>버전부터 지원된 기능 이전 버전이라면 문서를 읽거나 또는 설계한 사람에게 물어봐야함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0F42B-88EF-48CA-9E99-D6880BFCDB0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684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0F42B-88EF-48CA-9E99-D6880BFCDB0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613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0F42B-88EF-48CA-9E99-D6880BFCDB0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808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0F42B-88EF-48CA-9E99-D6880BFCDB0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641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getStringWithPrompt</a:t>
            </a:r>
            <a:r>
              <a:rPr lang="ko-KR" altLang="en-US"/>
              <a:t>메서드 선언하며 내부 지역변수로 </a:t>
            </a:r>
            <a:r>
              <a:rPr lang="en-US" altLang="ko-KR"/>
              <a:t>input </a:t>
            </a:r>
            <a:r>
              <a:rPr lang="ko-KR" altLang="en-US"/>
              <a:t>선언을 선헌하며 매개변수로 </a:t>
            </a:r>
            <a:r>
              <a:rPr lang="en-US" altLang="ko-KR"/>
              <a:t>promp</a:t>
            </a:r>
            <a:r>
              <a:rPr lang="ko-KR" altLang="en-US"/>
              <a:t>명을 가져옴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0F42B-88EF-48CA-9E99-D6880BFCDB0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052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제어 플래그를 삭제하며 </a:t>
            </a:r>
            <a:r>
              <a:rPr lang="en-US" altLang="ko-KR"/>
              <a:t>input</a:t>
            </a:r>
            <a:r>
              <a:rPr lang="ko-KR" altLang="en-US"/>
              <a:t>에 값을 받았을때 바로 </a:t>
            </a:r>
            <a:r>
              <a:rPr lang="en-US" altLang="ko-KR"/>
              <a:t>input</a:t>
            </a:r>
            <a:r>
              <a:rPr lang="ko-KR" altLang="en-US"/>
              <a:t>값을 리턴하며 메서드를 종료시키고 </a:t>
            </a:r>
            <a:r>
              <a:rPr lang="en-US" altLang="ko-KR"/>
              <a:t>3</a:t>
            </a:r>
            <a:r>
              <a:rPr lang="ko-KR" altLang="en-US"/>
              <a:t>회 실패시에도 </a:t>
            </a:r>
            <a:r>
              <a:rPr lang="en-US" altLang="ko-KR"/>
              <a:t>if</a:t>
            </a:r>
            <a:r>
              <a:rPr lang="ko-KR" altLang="en-US"/>
              <a:t>문을 줄일수 있습니다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0F42B-88EF-48CA-9E99-D6880BFCDB0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054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0F42B-88EF-48CA-9E99-D6880BFCDB0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284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D1F9-C552-4A47-9DE4-219D49A7199F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083A-1C9A-4367-836A-0AC55A939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93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D1F9-C552-4A47-9DE4-219D49A7199F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083A-1C9A-4367-836A-0AC55A939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700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D1F9-C552-4A47-9DE4-219D49A7199F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083A-1C9A-4367-836A-0AC55A939B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1393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D1F9-C552-4A47-9DE4-219D49A7199F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083A-1C9A-4367-836A-0AC55A939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02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D1F9-C552-4A47-9DE4-219D49A7199F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083A-1C9A-4367-836A-0AC55A939B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9220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D1F9-C552-4A47-9DE4-219D49A7199F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083A-1C9A-4367-836A-0AC55A939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074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D1F9-C552-4A47-9DE4-219D49A7199F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083A-1C9A-4367-836A-0AC55A939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346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D1F9-C552-4A47-9DE4-219D49A7199F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083A-1C9A-4367-836A-0AC55A939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490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D1F9-C552-4A47-9DE4-219D49A7199F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083A-1C9A-4367-836A-0AC55A939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92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D1F9-C552-4A47-9DE4-219D49A7199F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083A-1C9A-4367-836A-0AC55A939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80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D1F9-C552-4A47-9DE4-219D49A7199F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083A-1C9A-4367-836A-0AC55A939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32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D1F9-C552-4A47-9DE4-219D49A7199F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083A-1C9A-4367-836A-0AC55A939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74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D1F9-C552-4A47-9DE4-219D49A7199F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083A-1C9A-4367-836A-0AC55A939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45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D1F9-C552-4A47-9DE4-219D49A7199F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083A-1C9A-4367-836A-0AC55A939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51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D1F9-C552-4A47-9DE4-219D49A7199F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083A-1C9A-4367-836A-0AC55A939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891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D1F9-C552-4A47-9DE4-219D49A7199F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083A-1C9A-4367-836A-0AC55A939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63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5D1F9-C552-4A47-9DE4-219D49A7199F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4BB083A-1C9A-4367-836A-0AC55A939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64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2418DC-86A3-4CC3-A266-8E2EB3B8F8B5}"/>
              </a:ext>
            </a:extLst>
          </p:cNvPr>
          <p:cNvSpPr txBox="1"/>
          <p:nvPr/>
        </p:nvSpPr>
        <p:spPr>
          <a:xfrm>
            <a:off x="905692" y="869406"/>
            <a:ext cx="42066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/>
              <a:t>5</a:t>
            </a:r>
            <a:r>
              <a:rPr lang="ko-KR" altLang="en-US" sz="4400"/>
              <a:t>장 메서드 추출</a:t>
            </a:r>
            <a:endParaRPr lang="en-US" altLang="ko-KR" sz="4400"/>
          </a:p>
          <a:p>
            <a:r>
              <a:rPr lang="en-US" altLang="ko-KR" sz="2800"/>
              <a:t>20171109 </a:t>
            </a:r>
            <a:r>
              <a:rPr lang="ko-KR" altLang="en-US" sz="2800"/>
              <a:t>김승민</a:t>
            </a:r>
          </a:p>
        </p:txBody>
      </p:sp>
    </p:spTree>
    <p:extLst>
      <p:ext uri="{BB962C8B-B14F-4D97-AF65-F5344CB8AC3E}">
        <p14:creationId xmlns:p14="http://schemas.microsoft.com/office/powerpoint/2010/main" val="3479457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B92E015-7590-460C-BD1B-F49E13BC66FC}"/>
              </a:ext>
            </a:extLst>
          </p:cNvPr>
          <p:cNvSpPr txBox="1"/>
          <p:nvPr/>
        </p:nvSpPr>
        <p:spPr>
          <a:xfrm>
            <a:off x="905692" y="233681"/>
            <a:ext cx="2470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5.2.2 </a:t>
            </a:r>
            <a:r>
              <a:rPr lang="ko-KR" altLang="en-US" sz="2000"/>
              <a:t>리팩토링 실행</a:t>
            </a:r>
            <a:endParaRPr lang="ko-KR" alt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9EF8D9-45FD-4506-A426-3ABE81A8AD5B}"/>
              </a:ext>
            </a:extLst>
          </p:cNvPr>
          <p:cNvSpPr txBox="1"/>
          <p:nvPr/>
        </p:nvSpPr>
        <p:spPr>
          <a:xfrm>
            <a:off x="5391524" y="2147656"/>
            <a:ext cx="5000251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1"/>
            <a:r>
              <a:rPr lang="en-US" altLang="ko-KR" sz="1800"/>
              <a:t>3. </a:t>
            </a:r>
            <a:r>
              <a:rPr lang="ko-KR" altLang="en-US" sz="1800"/>
              <a:t>메서드 내부의 지역 변수 검토</a:t>
            </a:r>
            <a:endParaRPr lang="en-US" altLang="ko-KR" sz="1800"/>
          </a:p>
          <a:p>
            <a:pPr latinLnBrk="1"/>
            <a:endParaRPr lang="en-US" altLang="ko-KR"/>
          </a:p>
          <a:p>
            <a:pPr latinLnBrk="1"/>
            <a:r>
              <a:rPr lang="ko-KR" altLang="en-US"/>
              <a:t>복사한 코드 안에서만 사용하는 변수라면 </a:t>
            </a:r>
            <a:endParaRPr lang="en-US" altLang="ko-KR"/>
          </a:p>
          <a:p>
            <a:pPr latinLnBrk="1"/>
            <a:r>
              <a:rPr lang="ko-KR" altLang="en-US"/>
              <a:t>메서드의 지역 변수로 만듦</a:t>
            </a:r>
            <a:endParaRPr lang="en-US" altLang="ko-KR"/>
          </a:p>
          <a:p>
            <a:pPr latinLnBrk="1"/>
            <a:endParaRPr lang="en-US" altLang="ko-KR"/>
          </a:p>
          <a:p>
            <a:pPr latinLnBrk="1"/>
            <a:r>
              <a:rPr lang="en-US" altLang="ko-KR"/>
              <a:t> I</a:t>
            </a:r>
            <a:r>
              <a:rPr lang="ko-KR" altLang="en-US"/>
              <a:t>는 </a:t>
            </a:r>
            <a:r>
              <a:rPr lang="en-US" altLang="ko-KR"/>
              <a:t>for</a:t>
            </a:r>
            <a:r>
              <a:rPr lang="ko-KR" altLang="en-US"/>
              <a:t>문 안에서 지역변수로 선언되어있음</a:t>
            </a:r>
            <a:endParaRPr lang="en-US" altLang="ko-KR"/>
          </a:p>
          <a:p>
            <a:pPr latinLnBrk="1"/>
            <a:r>
              <a:rPr lang="en-US" altLang="ko-KR"/>
              <a:t>content</a:t>
            </a:r>
            <a:r>
              <a:rPr lang="ko-KR" altLang="en-US"/>
              <a:t>는 테두리 출력의 </a:t>
            </a:r>
            <a:r>
              <a:rPr lang="en-US" altLang="ko-KR"/>
              <a:t>for</a:t>
            </a:r>
            <a:r>
              <a:rPr lang="ko-KR" altLang="en-US"/>
              <a:t>문 안에서도 사용되어 지역변수로 만들지 않음</a:t>
            </a:r>
            <a:endParaRPr lang="en-US" altLang="ko-KR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CB392F2-B8D3-49FA-A909-19EA16B1E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2" y="2747821"/>
            <a:ext cx="3896269" cy="1009791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BBFF1A8-B880-4C9A-9DB4-16ED412600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6" t="25375" r="32411" b="50764"/>
          <a:stretch/>
        </p:blipFill>
        <p:spPr>
          <a:xfrm>
            <a:off x="6638925" y="4657726"/>
            <a:ext cx="3638550" cy="120015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A5AAC9B-62FF-47EE-A055-77866C05918B}"/>
              </a:ext>
            </a:extLst>
          </p:cNvPr>
          <p:cNvCxnSpPr/>
          <p:nvPr/>
        </p:nvCxnSpPr>
        <p:spPr>
          <a:xfrm>
            <a:off x="8372475" y="5191125"/>
            <a:ext cx="1228725" cy="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604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B92E015-7590-460C-BD1B-F49E13BC66FC}"/>
              </a:ext>
            </a:extLst>
          </p:cNvPr>
          <p:cNvSpPr txBox="1"/>
          <p:nvPr/>
        </p:nvSpPr>
        <p:spPr>
          <a:xfrm>
            <a:off x="905692" y="233681"/>
            <a:ext cx="2470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5.2.2 </a:t>
            </a:r>
            <a:r>
              <a:rPr lang="ko-KR" altLang="en-US" sz="2000"/>
              <a:t>리팩토링 실행</a:t>
            </a:r>
            <a:endParaRPr lang="ko-KR" alt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9EF8D9-45FD-4506-A426-3ABE81A8AD5B}"/>
              </a:ext>
            </a:extLst>
          </p:cNvPr>
          <p:cNvSpPr txBox="1"/>
          <p:nvPr/>
        </p:nvSpPr>
        <p:spPr>
          <a:xfrm>
            <a:off x="5505824" y="2157233"/>
            <a:ext cx="5000251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1"/>
            <a:r>
              <a:rPr lang="en-US" altLang="ko-KR" sz="1800"/>
              <a:t>4. </a:t>
            </a:r>
            <a:r>
              <a:rPr lang="ko-KR" altLang="en-US"/>
              <a:t>메서드 매개변수 검토</a:t>
            </a:r>
            <a:endParaRPr lang="en-US" altLang="ko-KR" sz="1800"/>
          </a:p>
          <a:p>
            <a:pPr latinLnBrk="1"/>
            <a:endParaRPr lang="en-US" altLang="ko-KR"/>
          </a:p>
          <a:p>
            <a:pPr latinLnBrk="1"/>
            <a:r>
              <a:rPr lang="ko-KR" altLang="en-US"/>
              <a:t>복사한 코드에서 입력값으로 사용하는 변수가 있다면 메서드 매개변수로 만듦</a:t>
            </a:r>
            <a:endParaRPr lang="en-US" altLang="ko-KR"/>
          </a:p>
          <a:p>
            <a:pPr latinLnBrk="1"/>
            <a:endParaRPr lang="en-US" altLang="ko-KR"/>
          </a:p>
          <a:p>
            <a:pPr latinLnBrk="1"/>
            <a:r>
              <a:rPr lang="en-US" altLang="ko-KR"/>
              <a:t> For</a:t>
            </a:r>
            <a:r>
              <a:rPr lang="ko-KR" altLang="en-US"/>
              <a:t>문 안의 </a:t>
            </a:r>
            <a:r>
              <a:rPr lang="en-US" altLang="ko-KR"/>
              <a:t>times</a:t>
            </a:r>
            <a:r>
              <a:rPr lang="ko-KR" altLang="en-US"/>
              <a:t>가 입력값으로 사용되고 있어 메서드 매개변수로 만듦</a:t>
            </a:r>
            <a:endParaRPr lang="en-US" altLang="ko-KR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4C22BC4-96EF-4EDB-9BFF-1CA96D381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86" y="2638262"/>
            <a:ext cx="3953427" cy="103837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8F239B-5009-4039-897A-A9FAD353AE50}"/>
              </a:ext>
            </a:extLst>
          </p:cNvPr>
          <p:cNvSpPr/>
          <p:nvPr/>
        </p:nvSpPr>
        <p:spPr>
          <a:xfrm>
            <a:off x="3286125" y="2700247"/>
            <a:ext cx="762000" cy="176303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048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B92E015-7590-460C-BD1B-F49E13BC66FC}"/>
              </a:ext>
            </a:extLst>
          </p:cNvPr>
          <p:cNvSpPr txBox="1"/>
          <p:nvPr/>
        </p:nvSpPr>
        <p:spPr>
          <a:xfrm>
            <a:off x="905692" y="233681"/>
            <a:ext cx="2470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5.2.2 </a:t>
            </a:r>
            <a:r>
              <a:rPr lang="ko-KR" altLang="en-US" sz="2000"/>
              <a:t>리팩토링 실행</a:t>
            </a:r>
            <a:endParaRPr lang="ko-KR" alt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9EF8D9-45FD-4506-A426-3ABE81A8AD5B}"/>
              </a:ext>
            </a:extLst>
          </p:cNvPr>
          <p:cNvSpPr txBox="1"/>
          <p:nvPr/>
        </p:nvSpPr>
        <p:spPr>
          <a:xfrm>
            <a:off x="5429624" y="1120676"/>
            <a:ext cx="5000251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1"/>
            <a:r>
              <a:rPr lang="en-US" altLang="ko-KR"/>
              <a:t>5</a:t>
            </a:r>
            <a:r>
              <a:rPr lang="en-US" altLang="ko-KR" sz="1800"/>
              <a:t>. </a:t>
            </a:r>
            <a:r>
              <a:rPr lang="ko-KR" altLang="en-US"/>
              <a:t>메서드 반환값 검토</a:t>
            </a:r>
            <a:endParaRPr lang="en-US" altLang="ko-KR" sz="1800"/>
          </a:p>
          <a:p>
            <a:pPr latinLnBrk="1"/>
            <a:endParaRPr lang="en-US" altLang="ko-KR"/>
          </a:p>
          <a:p>
            <a:pPr latinLnBrk="1"/>
            <a:r>
              <a:rPr lang="ko-KR" altLang="en-US"/>
              <a:t> 복사한 코드에서 변경되는 변수가 있는지 조사</a:t>
            </a:r>
            <a:endParaRPr lang="en-US" altLang="ko-KR"/>
          </a:p>
          <a:p>
            <a:pPr latinLnBrk="1"/>
            <a:endParaRPr lang="en-US" altLang="ko-KR"/>
          </a:p>
          <a:p>
            <a:pPr latinLnBrk="1"/>
            <a:r>
              <a:rPr lang="ko-KR" altLang="en-US"/>
              <a:t> 변수가 여러 개라면 리팩토링 계속하기 어려움</a:t>
            </a:r>
            <a:endParaRPr lang="en-US" altLang="ko-KR"/>
          </a:p>
          <a:p>
            <a:pPr latinLnBrk="1"/>
            <a:endParaRPr lang="en-US" altLang="ko-KR">
              <a:solidFill>
                <a:srgbClr val="FF0000"/>
              </a:solidFill>
            </a:endParaRPr>
          </a:p>
          <a:p>
            <a:pPr latinLnBrk="1"/>
            <a:r>
              <a:rPr lang="ko-KR" altLang="en-US"/>
              <a:t> 변경된 변수가 하나뿐이라면 </a:t>
            </a:r>
            <a:r>
              <a:rPr lang="en-US" altLang="ko-KR"/>
              <a:t>‘</a:t>
            </a:r>
            <a:r>
              <a:rPr lang="ko-KR" altLang="en-US"/>
              <a:t>매서드 반환값</a:t>
            </a:r>
            <a:r>
              <a:rPr lang="en-US" altLang="ko-KR"/>
              <a:t>’</a:t>
            </a:r>
            <a:r>
              <a:rPr lang="ko-KR" altLang="en-US"/>
              <a:t>으로 쓰기 적당한지 검토</a:t>
            </a:r>
            <a:endParaRPr lang="en-US" altLang="ko-KR"/>
          </a:p>
          <a:p>
            <a:pPr latinLnBrk="1"/>
            <a:r>
              <a:rPr lang="en-US" altLang="ko-KR"/>
              <a:t>-</a:t>
            </a:r>
            <a:r>
              <a:rPr lang="ko-KR" altLang="en-US"/>
              <a:t>적당하다면 메서드 반환값으로 사용</a:t>
            </a:r>
            <a:endParaRPr lang="en-US" altLang="ko-KR"/>
          </a:p>
          <a:p>
            <a:pPr latinLnBrk="1"/>
            <a:r>
              <a:rPr lang="en-US" altLang="ko-KR"/>
              <a:t>-</a:t>
            </a:r>
            <a:r>
              <a:rPr lang="ko-KR" altLang="en-US"/>
              <a:t>적당하지 않다면 리팩토링을 계속하기 어려움</a:t>
            </a:r>
            <a:endParaRPr lang="en-US" altLang="ko-KR"/>
          </a:p>
          <a:p>
            <a:pPr latinLnBrk="1"/>
            <a:endParaRPr lang="en-US" altLang="ko-KR"/>
          </a:p>
          <a:p>
            <a:pPr latinLnBrk="1"/>
            <a:r>
              <a:rPr lang="en-US" altLang="ko-KR"/>
              <a:t> printContent</a:t>
            </a:r>
            <a:r>
              <a:rPr lang="ko-KR" altLang="en-US"/>
              <a:t>에서는 변경된 변수가 없으므로 반환값이 없음</a:t>
            </a:r>
            <a:endParaRPr lang="en-US" altLang="ko-KR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4C22BC4-96EF-4EDB-9BFF-1CA96D381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86" y="2638262"/>
            <a:ext cx="3953427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99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B92E015-7590-460C-BD1B-F49E13BC66FC}"/>
              </a:ext>
            </a:extLst>
          </p:cNvPr>
          <p:cNvSpPr txBox="1"/>
          <p:nvPr/>
        </p:nvSpPr>
        <p:spPr>
          <a:xfrm>
            <a:off x="905692" y="233681"/>
            <a:ext cx="2470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5.2.2 </a:t>
            </a:r>
            <a:r>
              <a:rPr lang="ko-KR" altLang="en-US" sz="2000"/>
              <a:t>리팩토링 실행</a:t>
            </a:r>
            <a:endParaRPr lang="ko-KR" alt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9EF8D9-45FD-4506-A426-3ABE81A8AD5B}"/>
              </a:ext>
            </a:extLst>
          </p:cNvPr>
          <p:cNvSpPr txBox="1"/>
          <p:nvPr/>
        </p:nvSpPr>
        <p:spPr>
          <a:xfrm>
            <a:off x="5429624" y="1120676"/>
            <a:ext cx="500025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1"/>
            <a:r>
              <a:rPr lang="en-US" altLang="ko-KR" sz="1800"/>
              <a:t>6. </a:t>
            </a:r>
            <a:r>
              <a:rPr lang="ko-KR" altLang="en-US"/>
              <a:t>컴파일</a:t>
            </a:r>
            <a:endParaRPr lang="en-US" altLang="ko-KR"/>
          </a:p>
          <a:p>
            <a:pPr latinLnBrk="1"/>
            <a:r>
              <a:rPr lang="ko-KR" altLang="en-US"/>
              <a:t>호출하지 않은 상태에서 컴파일을 진행하여</a:t>
            </a:r>
            <a:endParaRPr lang="en-US" altLang="ko-KR"/>
          </a:p>
          <a:p>
            <a:pPr latinLnBrk="1"/>
            <a:r>
              <a:rPr lang="ko-KR" altLang="en-US"/>
              <a:t>문법 에러가 없는지 확인</a:t>
            </a:r>
            <a:endParaRPr lang="en-US" altLang="ko-KR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235CB7F-96E6-4D7F-923B-FA97066CFD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8"/>
          <a:stretch/>
        </p:blipFill>
        <p:spPr>
          <a:xfrm>
            <a:off x="905692" y="3076557"/>
            <a:ext cx="5115639" cy="1119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2B41A2-BDEB-4890-AD1C-6E247B800FFC}"/>
              </a:ext>
            </a:extLst>
          </p:cNvPr>
          <p:cNvSpPr txBox="1"/>
          <p:nvPr/>
        </p:nvSpPr>
        <p:spPr>
          <a:xfrm>
            <a:off x="6681733" y="3429000"/>
            <a:ext cx="3748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호출을 하지않아 </a:t>
            </a:r>
            <a:r>
              <a:rPr lang="en-US" altLang="ko-KR"/>
              <a:t>warning</a:t>
            </a:r>
            <a:r>
              <a:rPr lang="ko-KR" altLang="en-US"/>
              <a:t>은 뜨지만</a:t>
            </a:r>
            <a:endParaRPr lang="en-US" altLang="ko-KR"/>
          </a:p>
          <a:p>
            <a:r>
              <a:rPr lang="ko-KR" altLang="en-US"/>
              <a:t>에러는 뜨지않음</a:t>
            </a:r>
          </a:p>
        </p:txBody>
      </p:sp>
    </p:spTree>
    <p:extLst>
      <p:ext uri="{BB962C8B-B14F-4D97-AF65-F5344CB8AC3E}">
        <p14:creationId xmlns:p14="http://schemas.microsoft.com/office/powerpoint/2010/main" val="3751647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A724CAF-CCE8-4D57-BAB7-B64B097C0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764" y="1166431"/>
            <a:ext cx="4744112" cy="54585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92E015-7590-460C-BD1B-F49E13BC66FC}"/>
              </a:ext>
            </a:extLst>
          </p:cNvPr>
          <p:cNvSpPr txBox="1"/>
          <p:nvPr/>
        </p:nvSpPr>
        <p:spPr>
          <a:xfrm>
            <a:off x="905692" y="233681"/>
            <a:ext cx="2470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5.2.2 </a:t>
            </a:r>
            <a:r>
              <a:rPr lang="ko-KR" altLang="en-US" sz="2000"/>
              <a:t>리팩토링 실행</a:t>
            </a:r>
            <a:endParaRPr lang="ko-KR" alt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9EF8D9-45FD-4506-A426-3ABE81A8AD5B}"/>
              </a:ext>
            </a:extLst>
          </p:cNvPr>
          <p:cNvSpPr txBox="1"/>
          <p:nvPr/>
        </p:nvSpPr>
        <p:spPr>
          <a:xfrm>
            <a:off x="5685764" y="172126"/>
            <a:ext cx="500025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1"/>
            <a:r>
              <a:rPr lang="en-US" altLang="ko-KR" sz="1800"/>
              <a:t>7. </a:t>
            </a:r>
            <a:r>
              <a:rPr lang="ko-KR" altLang="en-US"/>
              <a:t>기존 메서드에서 앞서 코드를 복사한 부분을 새로운 메서드 호출로 치환</a:t>
            </a:r>
            <a:endParaRPr lang="en-US" altLang="ko-KR"/>
          </a:p>
          <a:p>
            <a:pPr latinLnBrk="1"/>
            <a:r>
              <a:rPr lang="ko-KR" altLang="en-US"/>
              <a:t>주석은 메서드명으로 설명되어 삭제됨</a:t>
            </a:r>
            <a:endParaRPr lang="en-US" altLang="ko-KR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C6854E7B-1399-45EC-B7BF-5AB5B70F8B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28"/>
          <a:stretch/>
        </p:blipFill>
        <p:spPr>
          <a:xfrm>
            <a:off x="777517" y="1100516"/>
            <a:ext cx="4652108" cy="502990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2C8A0F3-7D36-42D7-AC34-C9973972AB56}"/>
              </a:ext>
            </a:extLst>
          </p:cNvPr>
          <p:cNvSpPr/>
          <p:nvPr/>
        </p:nvSpPr>
        <p:spPr>
          <a:xfrm>
            <a:off x="1759965" y="3615467"/>
            <a:ext cx="3354959" cy="880333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18D7F6-F7E2-451C-9D58-CCDCEF853034}"/>
              </a:ext>
            </a:extLst>
          </p:cNvPr>
          <p:cNvSpPr/>
          <p:nvPr/>
        </p:nvSpPr>
        <p:spPr>
          <a:xfrm>
            <a:off x="6496050" y="3572140"/>
            <a:ext cx="1754142" cy="361685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0D12A15-0B28-464F-9DC0-86629DB514FF}"/>
              </a:ext>
            </a:extLst>
          </p:cNvPr>
          <p:cNvSpPr/>
          <p:nvPr/>
        </p:nvSpPr>
        <p:spPr>
          <a:xfrm>
            <a:off x="5362575" y="3615467"/>
            <a:ext cx="877336" cy="318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730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B92E015-7590-460C-BD1B-F49E13BC66FC}"/>
              </a:ext>
            </a:extLst>
          </p:cNvPr>
          <p:cNvSpPr txBox="1"/>
          <p:nvPr/>
        </p:nvSpPr>
        <p:spPr>
          <a:xfrm>
            <a:off x="905692" y="233681"/>
            <a:ext cx="2470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5.2.2 </a:t>
            </a:r>
            <a:r>
              <a:rPr lang="ko-KR" altLang="en-US" sz="2000"/>
              <a:t>리팩토링 실행</a:t>
            </a:r>
            <a:endParaRPr lang="ko-KR" alt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9EF8D9-45FD-4506-A426-3ABE81A8AD5B}"/>
              </a:ext>
            </a:extLst>
          </p:cNvPr>
          <p:cNvSpPr txBox="1"/>
          <p:nvPr/>
        </p:nvSpPr>
        <p:spPr>
          <a:xfrm>
            <a:off x="5800064" y="2029501"/>
            <a:ext cx="5000251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1"/>
            <a:r>
              <a:rPr lang="en-US" altLang="ko-KR" sz="1800"/>
              <a:t>8. </a:t>
            </a:r>
            <a:r>
              <a:rPr lang="ko-KR" altLang="en-US" sz="1800"/>
              <a:t>기존 메서드에서 더는 사용하지 않는 지역 변수가 있으면 삭제</a:t>
            </a:r>
            <a:endParaRPr lang="en-US" altLang="ko-KR" sz="1800"/>
          </a:p>
          <a:p>
            <a:pPr latinLnBrk="1"/>
            <a:endParaRPr lang="en-US" altLang="ko-KR"/>
          </a:p>
          <a:p>
            <a:pPr latinLnBrk="1"/>
            <a:r>
              <a:rPr lang="ko-KR" altLang="en-US"/>
              <a:t>이번에는 그런 변수가 없으므로 아무것도 하지 않음</a:t>
            </a:r>
            <a:endParaRPr lang="en-US" altLang="ko-KR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A724CAF-CCE8-4D57-BAB7-B64B097C0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56" y="1165732"/>
            <a:ext cx="4744112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86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B92E015-7590-460C-BD1B-F49E13BC66FC}"/>
              </a:ext>
            </a:extLst>
          </p:cNvPr>
          <p:cNvSpPr txBox="1"/>
          <p:nvPr/>
        </p:nvSpPr>
        <p:spPr>
          <a:xfrm>
            <a:off x="905692" y="233681"/>
            <a:ext cx="2470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5.2.2 </a:t>
            </a:r>
            <a:r>
              <a:rPr lang="ko-KR" altLang="en-US" sz="2000"/>
              <a:t>리팩토링 실행</a:t>
            </a:r>
            <a:endParaRPr lang="ko-KR" alt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9EF8D9-45FD-4506-A426-3ABE81A8AD5B}"/>
              </a:ext>
            </a:extLst>
          </p:cNvPr>
          <p:cNvSpPr txBox="1"/>
          <p:nvPr/>
        </p:nvSpPr>
        <p:spPr>
          <a:xfrm>
            <a:off x="5800064" y="2029501"/>
            <a:ext cx="500025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1"/>
            <a:r>
              <a:rPr lang="en-US" altLang="ko-KR" sz="1800"/>
              <a:t>9. </a:t>
            </a:r>
            <a:r>
              <a:rPr lang="ko-KR" altLang="en-US"/>
              <a:t>컴파일해서 테스트</a:t>
            </a:r>
            <a:endParaRPr lang="en-US" altLang="ko-KR"/>
          </a:p>
          <a:p>
            <a:pPr latinLnBrk="1"/>
            <a:endParaRPr lang="en-US" altLang="ko-KR"/>
          </a:p>
          <a:p>
            <a:pPr latinLnBrk="1"/>
            <a:r>
              <a:rPr lang="en-US" altLang="ko-KR"/>
              <a:t>‘</a:t>
            </a:r>
            <a:r>
              <a:rPr lang="ko-KR" altLang="en-US"/>
              <a:t>한 번에 하나씩</a:t>
            </a:r>
            <a:r>
              <a:rPr lang="en-US" altLang="ko-KR"/>
              <a:t>’ </a:t>
            </a:r>
            <a:r>
              <a:rPr lang="ko-KR" altLang="en-US"/>
              <a:t>테스트 하는 절차를 따름</a:t>
            </a:r>
            <a:endParaRPr lang="en-US" altLang="ko-KR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A724CAF-CCE8-4D57-BAB7-B64B097C0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56" y="1165732"/>
            <a:ext cx="4744112" cy="5458587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472D97F-70D4-41B4-BCCF-D9842CF280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1" r="5799" b="5810"/>
          <a:stretch/>
        </p:blipFill>
        <p:spPr>
          <a:xfrm>
            <a:off x="7564328" y="4347657"/>
            <a:ext cx="1471722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17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B92E015-7590-460C-BD1B-F49E13BC66FC}"/>
              </a:ext>
            </a:extLst>
          </p:cNvPr>
          <p:cNvSpPr txBox="1"/>
          <p:nvPr/>
        </p:nvSpPr>
        <p:spPr>
          <a:xfrm>
            <a:off x="905692" y="233681"/>
            <a:ext cx="2214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5.2.3 </a:t>
            </a:r>
            <a:r>
              <a:rPr lang="ko-KR" altLang="en-US" sz="2000"/>
              <a:t>리팩토링 후</a:t>
            </a:r>
            <a:endParaRPr lang="ko-KR" altLang="en-US" sz="1200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918B1DD0-C297-4B75-B0A2-4604314015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831"/>
          <a:stretch/>
        </p:blipFill>
        <p:spPr>
          <a:xfrm>
            <a:off x="438916" y="1781859"/>
            <a:ext cx="5197447" cy="5029902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F299F21-EE75-471E-B581-F1E40D957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24" y="1781859"/>
            <a:ext cx="4486901" cy="46393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E0EA28-40C9-4C6E-BD9F-5E0E24D062BF}"/>
              </a:ext>
            </a:extLst>
          </p:cNvPr>
          <p:cNvSpPr txBox="1"/>
          <p:nvPr/>
        </p:nvSpPr>
        <p:spPr>
          <a:xfrm>
            <a:off x="1803968" y="995495"/>
            <a:ext cx="246734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/>
              <a:t>리팩토링 전</a:t>
            </a:r>
            <a:br>
              <a:rPr lang="en-US" altLang="ko-KR"/>
            </a:br>
            <a:r>
              <a:rPr lang="en-US" altLang="ko-KR"/>
              <a:t>for</a:t>
            </a:r>
            <a:r>
              <a:rPr lang="ko-KR" altLang="en-US"/>
              <a:t>문이 어지럽게 있음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55BC2C-FE64-438B-9ED7-3C2437938EB3}"/>
              </a:ext>
            </a:extLst>
          </p:cNvPr>
          <p:cNvSpPr txBox="1"/>
          <p:nvPr/>
        </p:nvSpPr>
        <p:spPr>
          <a:xfrm>
            <a:off x="7633303" y="995495"/>
            <a:ext cx="246894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/>
              <a:t>리팩토링 후</a:t>
            </a:r>
            <a:br>
              <a:rPr lang="en-US" altLang="ko-KR"/>
            </a:br>
            <a:r>
              <a:rPr lang="ko-KR" altLang="en-US"/>
              <a:t>처리 개요를 알기 쉬움</a:t>
            </a:r>
          </a:p>
        </p:txBody>
      </p:sp>
    </p:spTree>
    <p:extLst>
      <p:ext uri="{BB962C8B-B14F-4D97-AF65-F5344CB8AC3E}">
        <p14:creationId xmlns:p14="http://schemas.microsoft.com/office/powerpoint/2010/main" val="576017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B92E015-7590-460C-BD1B-F49E13BC66FC}"/>
              </a:ext>
            </a:extLst>
          </p:cNvPr>
          <p:cNvSpPr txBox="1"/>
          <p:nvPr/>
        </p:nvSpPr>
        <p:spPr>
          <a:xfrm>
            <a:off x="905692" y="233681"/>
            <a:ext cx="2831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5.3 </a:t>
            </a:r>
            <a:r>
              <a:rPr lang="ko-KR" altLang="en-US" sz="2000"/>
              <a:t>한걸음 더 나아가기</a:t>
            </a:r>
            <a:endParaRPr lang="ko-KR" altLang="en-US" sz="1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E0EA28-40C9-4C6E-BD9F-5E0E24D062BF}"/>
              </a:ext>
            </a:extLst>
          </p:cNvPr>
          <p:cNvSpPr txBox="1"/>
          <p:nvPr/>
        </p:nvSpPr>
        <p:spPr>
          <a:xfrm>
            <a:off x="1803968" y="1281820"/>
            <a:ext cx="3922869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메서드 인라인화</a:t>
            </a:r>
            <a:br>
              <a:rPr lang="en-US" altLang="ko-KR"/>
            </a:br>
            <a:endParaRPr lang="en-US" altLang="ko-KR"/>
          </a:p>
          <a:p>
            <a:r>
              <a:rPr lang="ko-KR" altLang="en-US"/>
              <a:t>메서드 추출 </a:t>
            </a:r>
            <a:r>
              <a:rPr lang="en-US" altLang="ko-KR"/>
              <a:t>      </a:t>
            </a:r>
            <a:r>
              <a:rPr lang="ko-KR" altLang="en-US"/>
              <a:t>메서드 인라인화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너무 짧은 메서드는 메서드 인라인화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49945EE-56C2-41A7-8D9D-1FDFCC66636C}"/>
              </a:ext>
            </a:extLst>
          </p:cNvPr>
          <p:cNvCxnSpPr>
            <a:cxnSpLocks/>
          </p:cNvCxnSpPr>
          <p:nvPr/>
        </p:nvCxnSpPr>
        <p:spPr>
          <a:xfrm>
            <a:off x="3103418" y="2022762"/>
            <a:ext cx="4618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D4907519-BF00-426D-B7D1-6272E71E7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968" y="3305069"/>
            <a:ext cx="2981741" cy="1467055"/>
          </a:xfrm>
          <a:prstGeom prst="rect">
            <a:avLst/>
          </a:prstGeom>
        </p:spPr>
      </p:pic>
      <p:pic>
        <p:nvPicPr>
          <p:cNvPr id="15" name="그림 14" descr="텍스트, 장치, 어두운, 측정기이(가) 표시된 사진&#10;&#10;자동 생성된 설명">
            <a:extLst>
              <a:ext uri="{FF2B5EF4-FFF2-40B4-BE49-F238E27FC236}">
                <a16:creationId xmlns:a16="http://schemas.microsoft.com/office/drawing/2014/main" id="{870AB033-5058-4194-BE8A-05B1B7416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309" y="3671832"/>
            <a:ext cx="1476581" cy="733527"/>
          </a:xfrm>
          <a:prstGeom prst="rect">
            <a:avLst/>
          </a:prstGeom>
        </p:spPr>
      </p:pic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E58C32F9-23F7-468D-ACBE-7B5C4895D1C9}"/>
              </a:ext>
            </a:extLst>
          </p:cNvPr>
          <p:cNvSpPr/>
          <p:nvPr/>
        </p:nvSpPr>
        <p:spPr>
          <a:xfrm rot="16200000">
            <a:off x="5678436" y="3551758"/>
            <a:ext cx="341745" cy="9736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2B5507-78C7-4806-A1B0-5E2E005E1FD7}"/>
              </a:ext>
            </a:extLst>
          </p:cNvPr>
          <p:cNvSpPr txBox="1"/>
          <p:nvPr/>
        </p:nvSpPr>
        <p:spPr>
          <a:xfrm>
            <a:off x="1803968" y="5049489"/>
            <a:ext cx="461536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오버라이드된 메서드는 인라인화 하면 안됨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1B4420-9050-42CF-BF4B-FD61D4B61A05}"/>
              </a:ext>
            </a:extLst>
          </p:cNvPr>
          <p:cNvSpPr txBox="1"/>
          <p:nvPr/>
        </p:nvSpPr>
        <p:spPr>
          <a:xfrm>
            <a:off x="1803968" y="293391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Ex.</a:t>
            </a:r>
            <a:endParaRPr lang="ko-KR" altLang="en-US"/>
          </a:p>
        </p:txBody>
      </p:sp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B23AE7D1-6DA0-481A-B8FE-8A0CBB7344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968" y="5715842"/>
            <a:ext cx="1648055" cy="5430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CD56CDC-7556-4532-A983-8C1A54B216B2}"/>
              </a:ext>
            </a:extLst>
          </p:cNvPr>
          <p:cNvSpPr txBox="1"/>
          <p:nvPr/>
        </p:nvSpPr>
        <p:spPr>
          <a:xfrm>
            <a:off x="904683" y="579312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역 리팩토링</a:t>
            </a:r>
          </a:p>
        </p:txBody>
      </p:sp>
    </p:spTree>
    <p:extLst>
      <p:ext uri="{BB962C8B-B14F-4D97-AF65-F5344CB8AC3E}">
        <p14:creationId xmlns:p14="http://schemas.microsoft.com/office/powerpoint/2010/main" val="3287989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B92E015-7590-460C-BD1B-F49E13BC66FC}"/>
              </a:ext>
            </a:extLst>
          </p:cNvPr>
          <p:cNvSpPr txBox="1"/>
          <p:nvPr/>
        </p:nvSpPr>
        <p:spPr>
          <a:xfrm>
            <a:off x="905692" y="233681"/>
            <a:ext cx="2831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5.3 </a:t>
            </a:r>
            <a:r>
              <a:rPr lang="ko-KR" altLang="en-US" sz="2000"/>
              <a:t>한걸음 더 나아가기</a:t>
            </a:r>
            <a:endParaRPr lang="ko-KR" altLang="en-US" sz="1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E0EA28-40C9-4C6E-BD9F-5E0E24D062BF}"/>
              </a:ext>
            </a:extLst>
          </p:cNvPr>
          <p:cNvSpPr txBox="1"/>
          <p:nvPr/>
        </p:nvSpPr>
        <p:spPr>
          <a:xfrm>
            <a:off x="1803968" y="1281820"/>
            <a:ext cx="842249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메서드 추출은 당연하다고 느낄지도 모르지만 </a:t>
            </a:r>
            <a:r>
              <a:rPr lang="ko-KR" altLang="en-US">
                <a:solidFill>
                  <a:srgbClr val="FF0000"/>
                </a:solidFill>
              </a:rPr>
              <a:t>가볍게 생각해서는 안됨</a:t>
            </a:r>
            <a:endParaRPr lang="en-US" altLang="ko-KR">
              <a:solidFill>
                <a:srgbClr val="FF0000"/>
              </a:solidFill>
            </a:endParaRPr>
          </a:p>
          <a:p>
            <a:r>
              <a:rPr lang="ko-KR" altLang="en-US">
                <a:solidFill>
                  <a:schemeClr val="tx1"/>
                </a:solidFill>
              </a:rPr>
              <a:t>프로그램을 대충 수정하는게 아닌 </a:t>
            </a:r>
            <a:r>
              <a:rPr lang="ko-KR" altLang="en-US">
                <a:solidFill>
                  <a:srgbClr val="FF0000"/>
                </a:solidFill>
              </a:rPr>
              <a:t>메서드 추출</a:t>
            </a:r>
            <a:r>
              <a:rPr lang="ko-KR" altLang="en-US">
                <a:solidFill>
                  <a:schemeClr val="tx1"/>
                </a:solidFill>
              </a:rPr>
              <a:t>을 하고 있다고 의식하는게 중요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D56CDC-7556-4532-A983-8C1A54B216B2}"/>
              </a:ext>
            </a:extLst>
          </p:cNvPr>
          <p:cNvSpPr txBox="1"/>
          <p:nvPr/>
        </p:nvSpPr>
        <p:spPr>
          <a:xfrm>
            <a:off x="904683" y="579312"/>
            <a:ext cx="271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메서드 추출은 당연한가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3F427A-F04D-4BBA-8C68-F5CE8D771D60}"/>
              </a:ext>
            </a:extLst>
          </p:cNvPr>
          <p:cNvSpPr txBox="1"/>
          <p:nvPr/>
        </p:nvSpPr>
        <p:spPr>
          <a:xfrm>
            <a:off x="1803968" y="3105834"/>
            <a:ext cx="918392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여러 번 수정을 걸치며 길어지기 마련</a:t>
            </a:r>
            <a:endParaRPr lang="en-US" altLang="ko-KR"/>
          </a:p>
          <a:p>
            <a:r>
              <a:rPr lang="ko-KR" altLang="en-US">
                <a:solidFill>
                  <a:schemeClr val="tx1"/>
                </a:solidFill>
              </a:rPr>
              <a:t>방치하면 더욱 길어지는 경향이 있으므로 </a:t>
            </a:r>
            <a:r>
              <a:rPr lang="ko-KR" altLang="en-US">
                <a:solidFill>
                  <a:srgbClr val="FF0000"/>
                </a:solidFill>
              </a:rPr>
              <a:t>메서드 추출</a:t>
            </a:r>
            <a:r>
              <a:rPr lang="ko-KR" altLang="en-US">
                <a:solidFill>
                  <a:schemeClr val="tx1"/>
                </a:solidFill>
              </a:rPr>
              <a:t>을 통해 메서드를 여래개로 잘라낼</a:t>
            </a:r>
            <a:endParaRPr lang="en-US" altLang="ko-KR">
              <a:solidFill>
                <a:schemeClr val="tx1"/>
              </a:solidFill>
            </a:endParaRPr>
          </a:p>
          <a:p>
            <a:r>
              <a:rPr lang="ko-KR" altLang="en-US">
                <a:solidFill>
                  <a:schemeClr val="tx1"/>
                </a:solidFill>
              </a:rPr>
              <a:t>필요가 있음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A62178-BC12-490F-A54E-EAB03EFD2CF9}"/>
              </a:ext>
            </a:extLst>
          </p:cNvPr>
          <p:cNvSpPr txBox="1"/>
          <p:nvPr/>
        </p:nvSpPr>
        <p:spPr>
          <a:xfrm>
            <a:off x="904683" y="2403326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메서드가 길어지는 경우</a:t>
            </a:r>
          </a:p>
        </p:txBody>
      </p:sp>
    </p:spTree>
    <p:extLst>
      <p:ext uri="{BB962C8B-B14F-4D97-AF65-F5344CB8AC3E}">
        <p14:creationId xmlns:p14="http://schemas.microsoft.com/office/powerpoint/2010/main" val="860385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2418DC-86A3-4CC3-A266-8E2EB3B8F8B5}"/>
              </a:ext>
            </a:extLst>
          </p:cNvPr>
          <p:cNvSpPr txBox="1"/>
          <p:nvPr/>
        </p:nvSpPr>
        <p:spPr>
          <a:xfrm>
            <a:off x="905692" y="233681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5.1 </a:t>
            </a:r>
            <a:r>
              <a:rPr lang="ko-KR" altLang="en-US" sz="2000"/>
              <a:t>리팩토링</a:t>
            </a:r>
            <a:endParaRPr lang="ko-KR" altLang="en-US" sz="1200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2B400B05-FE48-497B-844D-EDF332D5911A}"/>
              </a:ext>
            </a:extLst>
          </p:cNvPr>
          <p:cNvSpPr/>
          <p:nvPr/>
        </p:nvSpPr>
        <p:spPr>
          <a:xfrm>
            <a:off x="1618136" y="2544862"/>
            <a:ext cx="1368903" cy="1624196"/>
          </a:xfrm>
          <a:custGeom>
            <a:avLst/>
            <a:gdLst>
              <a:gd name="connsiteX0" fmla="*/ 286455 w 648029"/>
              <a:gd name="connsiteY0" fmla="*/ 19050 h 768883"/>
              <a:gd name="connsiteX1" fmla="*/ 553859 w 648029"/>
              <a:gd name="connsiteY1" fmla="*/ 285939 h 768883"/>
              <a:gd name="connsiteX2" fmla="*/ 553658 w 648029"/>
              <a:gd name="connsiteY2" fmla="*/ 296571 h 768883"/>
              <a:gd name="connsiteX3" fmla="*/ 553646 w 648029"/>
              <a:gd name="connsiteY3" fmla="*/ 296917 h 768883"/>
              <a:gd name="connsiteX4" fmla="*/ 553646 w 648029"/>
              <a:gd name="connsiteY4" fmla="*/ 307112 h 768883"/>
              <a:gd name="connsiteX5" fmla="*/ 556180 w 648029"/>
              <a:gd name="connsiteY5" fmla="*/ 311521 h 768883"/>
              <a:gd name="connsiteX6" fmla="*/ 621903 w 648029"/>
              <a:gd name="connsiteY6" fmla="*/ 425853 h 768883"/>
              <a:gd name="connsiteX7" fmla="*/ 622157 w 648029"/>
              <a:gd name="connsiteY7" fmla="*/ 426295 h 768883"/>
              <a:gd name="connsiteX8" fmla="*/ 622435 w 648029"/>
              <a:gd name="connsiteY8" fmla="*/ 426723 h 768883"/>
              <a:gd name="connsiteX9" fmla="*/ 627252 w 648029"/>
              <a:gd name="connsiteY9" fmla="*/ 453496 h 768883"/>
              <a:gd name="connsiteX10" fmla="*/ 613308 w 648029"/>
              <a:gd name="connsiteY10" fmla="*/ 464002 h 768883"/>
              <a:gd name="connsiteX11" fmla="*/ 553646 w 648029"/>
              <a:gd name="connsiteY11" fmla="*/ 464002 h 768883"/>
              <a:gd name="connsiteX12" fmla="*/ 553646 w 648029"/>
              <a:gd name="connsiteY12" fmla="*/ 540218 h 768883"/>
              <a:gd name="connsiteX13" fmla="*/ 526836 w 648029"/>
              <a:gd name="connsiteY13" fmla="*/ 607732 h 768883"/>
              <a:gd name="connsiteX14" fmla="*/ 460295 w 648029"/>
              <a:gd name="connsiteY14" fmla="*/ 635499 h 768883"/>
              <a:gd name="connsiteX15" fmla="*/ 394572 w 648029"/>
              <a:gd name="connsiteY15" fmla="*/ 635499 h 768883"/>
              <a:gd name="connsiteX16" fmla="*/ 394572 w 648029"/>
              <a:gd name="connsiteY16" fmla="*/ 749834 h 768883"/>
              <a:gd name="connsiteX17" fmla="*/ 131665 w 648029"/>
              <a:gd name="connsiteY17" fmla="*/ 749834 h 768883"/>
              <a:gd name="connsiteX18" fmla="*/ 131665 w 648029"/>
              <a:gd name="connsiteY18" fmla="*/ 518485 h 768883"/>
              <a:gd name="connsiteX19" fmla="*/ 124271 w 648029"/>
              <a:gd name="connsiteY19" fmla="*/ 512764 h 768883"/>
              <a:gd name="connsiteX20" fmla="*/ 19264 w 648029"/>
              <a:gd name="connsiteY20" fmla="*/ 297264 h 768883"/>
              <a:gd name="connsiteX21" fmla="*/ 19264 w 648029"/>
              <a:gd name="connsiteY21" fmla="*/ 296920 h 768883"/>
              <a:gd name="connsiteX22" fmla="*/ 19252 w 648029"/>
              <a:gd name="connsiteY22" fmla="*/ 296573 h 768883"/>
              <a:gd name="connsiteX23" fmla="*/ 275822 w 648029"/>
              <a:gd name="connsiteY23" fmla="*/ 19252 h 768883"/>
              <a:gd name="connsiteX24" fmla="*/ 286455 w 648029"/>
              <a:gd name="connsiteY24" fmla="*/ 19050 h 768883"/>
              <a:gd name="connsiteX25" fmla="*/ 286455 w 648029"/>
              <a:gd name="connsiteY25" fmla="*/ 0 h 768883"/>
              <a:gd name="connsiteX26" fmla="*/ 0 w 648029"/>
              <a:gd name="connsiteY26" fmla="*/ 285939 h 768883"/>
              <a:gd name="connsiteX27" fmla="*/ 214 w 648029"/>
              <a:gd name="connsiteY27" fmla="*/ 297264 h 768883"/>
              <a:gd name="connsiteX28" fmla="*/ 112615 w 648029"/>
              <a:gd name="connsiteY28" fmla="*/ 527834 h 768883"/>
              <a:gd name="connsiteX29" fmla="*/ 112615 w 648029"/>
              <a:gd name="connsiteY29" fmla="*/ 768884 h 768883"/>
              <a:gd name="connsiteX30" fmla="*/ 413620 w 648029"/>
              <a:gd name="connsiteY30" fmla="*/ 768884 h 768883"/>
              <a:gd name="connsiteX31" fmla="*/ 413620 w 648029"/>
              <a:gd name="connsiteY31" fmla="*/ 654551 h 768883"/>
              <a:gd name="connsiteX32" fmla="*/ 460293 w 648029"/>
              <a:gd name="connsiteY32" fmla="*/ 654551 h 768883"/>
              <a:gd name="connsiteX33" fmla="*/ 540303 w 648029"/>
              <a:gd name="connsiteY33" fmla="*/ 621204 h 768883"/>
              <a:gd name="connsiteX34" fmla="*/ 572688 w 648029"/>
              <a:gd name="connsiteY34" fmla="*/ 540221 h 768883"/>
              <a:gd name="connsiteX35" fmla="*/ 572688 w 648029"/>
              <a:gd name="connsiteY35" fmla="*/ 483055 h 768883"/>
              <a:gd name="connsiteX36" fmla="*/ 614598 w 648029"/>
              <a:gd name="connsiteY36" fmla="*/ 483055 h 768883"/>
              <a:gd name="connsiteX37" fmla="*/ 638410 w 648029"/>
              <a:gd name="connsiteY37" fmla="*/ 416361 h 768883"/>
              <a:gd name="connsiteX38" fmla="*/ 572688 w 648029"/>
              <a:gd name="connsiteY38" fmla="*/ 302028 h 768883"/>
              <a:gd name="connsiteX39" fmla="*/ 572688 w 648029"/>
              <a:gd name="connsiteY39" fmla="*/ 297266 h 768883"/>
              <a:gd name="connsiteX40" fmla="*/ 297774 w 648029"/>
              <a:gd name="connsiteY40" fmla="*/ 214 h 768883"/>
              <a:gd name="connsiteX41" fmla="*/ 286455 w 648029"/>
              <a:gd name="connsiteY41" fmla="*/ 0 h 768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48029" h="768883">
                <a:moveTo>
                  <a:pt x="286455" y="19050"/>
                </a:moveTo>
                <a:cubicBezTo>
                  <a:pt x="433996" y="18908"/>
                  <a:pt x="553717" y="138398"/>
                  <a:pt x="553859" y="285939"/>
                </a:cubicBezTo>
                <a:cubicBezTo>
                  <a:pt x="553863" y="289484"/>
                  <a:pt x="553795" y="293028"/>
                  <a:pt x="553658" y="296571"/>
                </a:cubicBezTo>
                <a:lnTo>
                  <a:pt x="553646" y="296917"/>
                </a:lnTo>
                <a:lnTo>
                  <a:pt x="553646" y="307112"/>
                </a:lnTo>
                <a:lnTo>
                  <a:pt x="556180" y="311521"/>
                </a:lnTo>
                <a:lnTo>
                  <a:pt x="621903" y="425853"/>
                </a:lnTo>
                <a:lnTo>
                  <a:pt x="622157" y="426295"/>
                </a:lnTo>
                <a:lnTo>
                  <a:pt x="622435" y="426723"/>
                </a:lnTo>
                <a:cubicBezTo>
                  <a:pt x="628622" y="434186"/>
                  <a:pt x="630450" y="444344"/>
                  <a:pt x="627252" y="453496"/>
                </a:cubicBezTo>
                <a:cubicBezTo>
                  <a:pt x="624559" y="459032"/>
                  <a:pt x="619373" y="462940"/>
                  <a:pt x="613308" y="464002"/>
                </a:cubicBezTo>
                <a:lnTo>
                  <a:pt x="553646" y="464002"/>
                </a:lnTo>
                <a:lnTo>
                  <a:pt x="553646" y="540218"/>
                </a:lnTo>
                <a:cubicBezTo>
                  <a:pt x="553748" y="565337"/>
                  <a:pt x="544143" y="589526"/>
                  <a:pt x="526836" y="607732"/>
                </a:cubicBezTo>
                <a:cubicBezTo>
                  <a:pt x="509256" y="625505"/>
                  <a:pt x="485294" y="635504"/>
                  <a:pt x="460295" y="635499"/>
                </a:cubicBezTo>
                <a:lnTo>
                  <a:pt x="394572" y="635499"/>
                </a:lnTo>
                <a:lnTo>
                  <a:pt x="394572" y="749834"/>
                </a:lnTo>
                <a:lnTo>
                  <a:pt x="131665" y="749834"/>
                </a:lnTo>
                <a:lnTo>
                  <a:pt x="131665" y="518485"/>
                </a:lnTo>
                <a:lnTo>
                  <a:pt x="124271" y="512764"/>
                </a:lnTo>
                <a:cubicBezTo>
                  <a:pt x="57580" y="461235"/>
                  <a:pt x="18748" y="381541"/>
                  <a:pt x="19264" y="297264"/>
                </a:cubicBezTo>
                <a:lnTo>
                  <a:pt x="19264" y="296920"/>
                </a:lnTo>
                <a:lnTo>
                  <a:pt x="19252" y="296573"/>
                </a:lnTo>
                <a:cubicBezTo>
                  <a:pt x="13522" y="149144"/>
                  <a:pt x="128392" y="24982"/>
                  <a:pt x="275822" y="19252"/>
                </a:cubicBezTo>
                <a:cubicBezTo>
                  <a:pt x="279365" y="19114"/>
                  <a:pt x="282910" y="19047"/>
                  <a:pt x="286455" y="19050"/>
                </a:cubicBezTo>
                <a:moveTo>
                  <a:pt x="286455" y="0"/>
                </a:moveTo>
                <a:cubicBezTo>
                  <a:pt x="128393" y="-142"/>
                  <a:pt x="143" y="127877"/>
                  <a:pt x="0" y="285939"/>
                </a:cubicBezTo>
                <a:cubicBezTo>
                  <a:pt x="-3" y="289715"/>
                  <a:pt x="69" y="293491"/>
                  <a:pt x="214" y="297264"/>
                </a:cubicBezTo>
                <a:cubicBezTo>
                  <a:pt x="-156" y="387405"/>
                  <a:pt x="41377" y="472601"/>
                  <a:pt x="112615" y="527834"/>
                </a:cubicBezTo>
                <a:lnTo>
                  <a:pt x="112615" y="768884"/>
                </a:lnTo>
                <a:lnTo>
                  <a:pt x="413620" y="768884"/>
                </a:lnTo>
                <a:lnTo>
                  <a:pt x="413620" y="654551"/>
                </a:lnTo>
                <a:lnTo>
                  <a:pt x="460293" y="654551"/>
                </a:lnTo>
                <a:cubicBezTo>
                  <a:pt x="490332" y="654497"/>
                  <a:pt x="519116" y="642500"/>
                  <a:pt x="540303" y="621204"/>
                </a:cubicBezTo>
                <a:cubicBezTo>
                  <a:pt x="561200" y="599437"/>
                  <a:pt x="572814" y="570395"/>
                  <a:pt x="572688" y="540221"/>
                </a:cubicBezTo>
                <a:lnTo>
                  <a:pt x="572688" y="483055"/>
                </a:lnTo>
                <a:lnTo>
                  <a:pt x="614598" y="483055"/>
                </a:lnTo>
                <a:cubicBezTo>
                  <a:pt x="639363" y="480197"/>
                  <a:pt x="661270" y="451613"/>
                  <a:pt x="638410" y="416361"/>
                </a:cubicBezTo>
                <a:lnTo>
                  <a:pt x="572688" y="302028"/>
                </a:lnTo>
                <a:lnTo>
                  <a:pt x="572688" y="297266"/>
                </a:lnTo>
                <a:cubicBezTo>
                  <a:pt x="578801" y="139322"/>
                  <a:pt x="455718" y="6327"/>
                  <a:pt x="297774" y="214"/>
                </a:cubicBezTo>
                <a:cubicBezTo>
                  <a:pt x="294003" y="68"/>
                  <a:pt x="290229" y="-3"/>
                  <a:pt x="28645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B5664D15-7F2F-413B-9E61-B12F25EA047F}"/>
              </a:ext>
            </a:extLst>
          </p:cNvPr>
          <p:cNvSpPr/>
          <p:nvPr/>
        </p:nvSpPr>
        <p:spPr>
          <a:xfrm flipH="1">
            <a:off x="7344023" y="3672796"/>
            <a:ext cx="1368903" cy="1624196"/>
          </a:xfrm>
          <a:custGeom>
            <a:avLst/>
            <a:gdLst>
              <a:gd name="connsiteX0" fmla="*/ 286455 w 648029"/>
              <a:gd name="connsiteY0" fmla="*/ 19050 h 768883"/>
              <a:gd name="connsiteX1" fmla="*/ 553859 w 648029"/>
              <a:gd name="connsiteY1" fmla="*/ 285939 h 768883"/>
              <a:gd name="connsiteX2" fmla="*/ 553658 w 648029"/>
              <a:gd name="connsiteY2" fmla="*/ 296571 h 768883"/>
              <a:gd name="connsiteX3" fmla="*/ 553646 w 648029"/>
              <a:gd name="connsiteY3" fmla="*/ 296917 h 768883"/>
              <a:gd name="connsiteX4" fmla="*/ 553646 w 648029"/>
              <a:gd name="connsiteY4" fmla="*/ 307112 h 768883"/>
              <a:gd name="connsiteX5" fmla="*/ 556180 w 648029"/>
              <a:gd name="connsiteY5" fmla="*/ 311521 h 768883"/>
              <a:gd name="connsiteX6" fmla="*/ 621903 w 648029"/>
              <a:gd name="connsiteY6" fmla="*/ 425853 h 768883"/>
              <a:gd name="connsiteX7" fmla="*/ 622157 w 648029"/>
              <a:gd name="connsiteY7" fmla="*/ 426295 h 768883"/>
              <a:gd name="connsiteX8" fmla="*/ 622435 w 648029"/>
              <a:gd name="connsiteY8" fmla="*/ 426723 h 768883"/>
              <a:gd name="connsiteX9" fmla="*/ 627252 w 648029"/>
              <a:gd name="connsiteY9" fmla="*/ 453496 h 768883"/>
              <a:gd name="connsiteX10" fmla="*/ 613308 w 648029"/>
              <a:gd name="connsiteY10" fmla="*/ 464002 h 768883"/>
              <a:gd name="connsiteX11" fmla="*/ 553646 w 648029"/>
              <a:gd name="connsiteY11" fmla="*/ 464002 h 768883"/>
              <a:gd name="connsiteX12" fmla="*/ 553646 w 648029"/>
              <a:gd name="connsiteY12" fmla="*/ 540218 h 768883"/>
              <a:gd name="connsiteX13" fmla="*/ 526836 w 648029"/>
              <a:gd name="connsiteY13" fmla="*/ 607732 h 768883"/>
              <a:gd name="connsiteX14" fmla="*/ 460295 w 648029"/>
              <a:gd name="connsiteY14" fmla="*/ 635499 h 768883"/>
              <a:gd name="connsiteX15" fmla="*/ 394572 w 648029"/>
              <a:gd name="connsiteY15" fmla="*/ 635499 h 768883"/>
              <a:gd name="connsiteX16" fmla="*/ 394572 w 648029"/>
              <a:gd name="connsiteY16" fmla="*/ 749834 h 768883"/>
              <a:gd name="connsiteX17" fmla="*/ 131665 w 648029"/>
              <a:gd name="connsiteY17" fmla="*/ 749834 h 768883"/>
              <a:gd name="connsiteX18" fmla="*/ 131665 w 648029"/>
              <a:gd name="connsiteY18" fmla="*/ 518485 h 768883"/>
              <a:gd name="connsiteX19" fmla="*/ 124271 w 648029"/>
              <a:gd name="connsiteY19" fmla="*/ 512764 h 768883"/>
              <a:gd name="connsiteX20" fmla="*/ 19264 w 648029"/>
              <a:gd name="connsiteY20" fmla="*/ 297264 h 768883"/>
              <a:gd name="connsiteX21" fmla="*/ 19264 w 648029"/>
              <a:gd name="connsiteY21" fmla="*/ 296920 h 768883"/>
              <a:gd name="connsiteX22" fmla="*/ 19252 w 648029"/>
              <a:gd name="connsiteY22" fmla="*/ 296573 h 768883"/>
              <a:gd name="connsiteX23" fmla="*/ 275822 w 648029"/>
              <a:gd name="connsiteY23" fmla="*/ 19252 h 768883"/>
              <a:gd name="connsiteX24" fmla="*/ 286455 w 648029"/>
              <a:gd name="connsiteY24" fmla="*/ 19050 h 768883"/>
              <a:gd name="connsiteX25" fmla="*/ 286455 w 648029"/>
              <a:gd name="connsiteY25" fmla="*/ 0 h 768883"/>
              <a:gd name="connsiteX26" fmla="*/ 0 w 648029"/>
              <a:gd name="connsiteY26" fmla="*/ 285939 h 768883"/>
              <a:gd name="connsiteX27" fmla="*/ 214 w 648029"/>
              <a:gd name="connsiteY27" fmla="*/ 297264 h 768883"/>
              <a:gd name="connsiteX28" fmla="*/ 112615 w 648029"/>
              <a:gd name="connsiteY28" fmla="*/ 527834 h 768883"/>
              <a:gd name="connsiteX29" fmla="*/ 112615 w 648029"/>
              <a:gd name="connsiteY29" fmla="*/ 768884 h 768883"/>
              <a:gd name="connsiteX30" fmla="*/ 413620 w 648029"/>
              <a:gd name="connsiteY30" fmla="*/ 768884 h 768883"/>
              <a:gd name="connsiteX31" fmla="*/ 413620 w 648029"/>
              <a:gd name="connsiteY31" fmla="*/ 654551 h 768883"/>
              <a:gd name="connsiteX32" fmla="*/ 460293 w 648029"/>
              <a:gd name="connsiteY32" fmla="*/ 654551 h 768883"/>
              <a:gd name="connsiteX33" fmla="*/ 540303 w 648029"/>
              <a:gd name="connsiteY33" fmla="*/ 621204 h 768883"/>
              <a:gd name="connsiteX34" fmla="*/ 572688 w 648029"/>
              <a:gd name="connsiteY34" fmla="*/ 540221 h 768883"/>
              <a:gd name="connsiteX35" fmla="*/ 572688 w 648029"/>
              <a:gd name="connsiteY35" fmla="*/ 483055 h 768883"/>
              <a:gd name="connsiteX36" fmla="*/ 614598 w 648029"/>
              <a:gd name="connsiteY36" fmla="*/ 483055 h 768883"/>
              <a:gd name="connsiteX37" fmla="*/ 638410 w 648029"/>
              <a:gd name="connsiteY37" fmla="*/ 416361 h 768883"/>
              <a:gd name="connsiteX38" fmla="*/ 572688 w 648029"/>
              <a:gd name="connsiteY38" fmla="*/ 302028 h 768883"/>
              <a:gd name="connsiteX39" fmla="*/ 572688 w 648029"/>
              <a:gd name="connsiteY39" fmla="*/ 297266 h 768883"/>
              <a:gd name="connsiteX40" fmla="*/ 297774 w 648029"/>
              <a:gd name="connsiteY40" fmla="*/ 214 h 768883"/>
              <a:gd name="connsiteX41" fmla="*/ 286455 w 648029"/>
              <a:gd name="connsiteY41" fmla="*/ 0 h 768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48029" h="768883">
                <a:moveTo>
                  <a:pt x="286455" y="19050"/>
                </a:moveTo>
                <a:cubicBezTo>
                  <a:pt x="433996" y="18908"/>
                  <a:pt x="553717" y="138398"/>
                  <a:pt x="553859" y="285939"/>
                </a:cubicBezTo>
                <a:cubicBezTo>
                  <a:pt x="553863" y="289484"/>
                  <a:pt x="553795" y="293028"/>
                  <a:pt x="553658" y="296571"/>
                </a:cubicBezTo>
                <a:lnTo>
                  <a:pt x="553646" y="296917"/>
                </a:lnTo>
                <a:lnTo>
                  <a:pt x="553646" y="307112"/>
                </a:lnTo>
                <a:lnTo>
                  <a:pt x="556180" y="311521"/>
                </a:lnTo>
                <a:lnTo>
                  <a:pt x="621903" y="425853"/>
                </a:lnTo>
                <a:lnTo>
                  <a:pt x="622157" y="426295"/>
                </a:lnTo>
                <a:lnTo>
                  <a:pt x="622435" y="426723"/>
                </a:lnTo>
                <a:cubicBezTo>
                  <a:pt x="628622" y="434186"/>
                  <a:pt x="630450" y="444344"/>
                  <a:pt x="627252" y="453496"/>
                </a:cubicBezTo>
                <a:cubicBezTo>
                  <a:pt x="624559" y="459032"/>
                  <a:pt x="619373" y="462940"/>
                  <a:pt x="613308" y="464002"/>
                </a:cubicBezTo>
                <a:lnTo>
                  <a:pt x="553646" y="464002"/>
                </a:lnTo>
                <a:lnTo>
                  <a:pt x="553646" y="540218"/>
                </a:lnTo>
                <a:cubicBezTo>
                  <a:pt x="553748" y="565337"/>
                  <a:pt x="544143" y="589526"/>
                  <a:pt x="526836" y="607732"/>
                </a:cubicBezTo>
                <a:cubicBezTo>
                  <a:pt x="509256" y="625505"/>
                  <a:pt x="485294" y="635504"/>
                  <a:pt x="460295" y="635499"/>
                </a:cubicBezTo>
                <a:lnTo>
                  <a:pt x="394572" y="635499"/>
                </a:lnTo>
                <a:lnTo>
                  <a:pt x="394572" y="749834"/>
                </a:lnTo>
                <a:lnTo>
                  <a:pt x="131665" y="749834"/>
                </a:lnTo>
                <a:lnTo>
                  <a:pt x="131665" y="518485"/>
                </a:lnTo>
                <a:lnTo>
                  <a:pt x="124271" y="512764"/>
                </a:lnTo>
                <a:cubicBezTo>
                  <a:pt x="57580" y="461235"/>
                  <a:pt x="18748" y="381541"/>
                  <a:pt x="19264" y="297264"/>
                </a:cubicBezTo>
                <a:lnTo>
                  <a:pt x="19264" y="296920"/>
                </a:lnTo>
                <a:lnTo>
                  <a:pt x="19252" y="296573"/>
                </a:lnTo>
                <a:cubicBezTo>
                  <a:pt x="13522" y="149144"/>
                  <a:pt x="128392" y="24982"/>
                  <a:pt x="275822" y="19252"/>
                </a:cubicBezTo>
                <a:cubicBezTo>
                  <a:pt x="279365" y="19114"/>
                  <a:pt x="282910" y="19047"/>
                  <a:pt x="286455" y="19050"/>
                </a:cubicBezTo>
                <a:moveTo>
                  <a:pt x="286455" y="0"/>
                </a:moveTo>
                <a:cubicBezTo>
                  <a:pt x="128393" y="-142"/>
                  <a:pt x="143" y="127877"/>
                  <a:pt x="0" y="285939"/>
                </a:cubicBezTo>
                <a:cubicBezTo>
                  <a:pt x="-3" y="289715"/>
                  <a:pt x="69" y="293491"/>
                  <a:pt x="214" y="297264"/>
                </a:cubicBezTo>
                <a:cubicBezTo>
                  <a:pt x="-156" y="387405"/>
                  <a:pt x="41377" y="472601"/>
                  <a:pt x="112615" y="527834"/>
                </a:cubicBezTo>
                <a:lnTo>
                  <a:pt x="112615" y="768884"/>
                </a:lnTo>
                <a:lnTo>
                  <a:pt x="413620" y="768884"/>
                </a:lnTo>
                <a:lnTo>
                  <a:pt x="413620" y="654551"/>
                </a:lnTo>
                <a:lnTo>
                  <a:pt x="460293" y="654551"/>
                </a:lnTo>
                <a:cubicBezTo>
                  <a:pt x="490332" y="654497"/>
                  <a:pt x="519116" y="642500"/>
                  <a:pt x="540303" y="621204"/>
                </a:cubicBezTo>
                <a:cubicBezTo>
                  <a:pt x="561200" y="599437"/>
                  <a:pt x="572814" y="570395"/>
                  <a:pt x="572688" y="540221"/>
                </a:cubicBezTo>
                <a:lnTo>
                  <a:pt x="572688" y="483055"/>
                </a:lnTo>
                <a:lnTo>
                  <a:pt x="614598" y="483055"/>
                </a:lnTo>
                <a:cubicBezTo>
                  <a:pt x="639363" y="480197"/>
                  <a:pt x="661270" y="451613"/>
                  <a:pt x="638410" y="416361"/>
                </a:cubicBezTo>
                <a:lnTo>
                  <a:pt x="572688" y="302028"/>
                </a:lnTo>
                <a:lnTo>
                  <a:pt x="572688" y="297266"/>
                </a:lnTo>
                <a:cubicBezTo>
                  <a:pt x="578801" y="139322"/>
                  <a:pt x="455718" y="6327"/>
                  <a:pt x="297774" y="214"/>
                </a:cubicBezTo>
                <a:cubicBezTo>
                  <a:pt x="294003" y="68"/>
                  <a:pt x="290229" y="-3"/>
                  <a:pt x="28645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4CEDCF-6237-42E8-941A-6BD130D1099B}"/>
              </a:ext>
            </a:extLst>
          </p:cNvPr>
          <p:cNvSpPr txBox="1"/>
          <p:nvPr/>
        </p:nvSpPr>
        <p:spPr>
          <a:xfrm>
            <a:off x="7890871" y="3802053"/>
            <a:ext cx="5212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/>
              <a:t>?</a:t>
            </a:r>
            <a:endParaRPr lang="ko-KR" altLang="en-US" sz="6000" b="1"/>
          </a:p>
        </p:txBody>
      </p: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91DFC114-2D30-4E81-A6FC-2E00D8FB08CD}"/>
              </a:ext>
            </a:extLst>
          </p:cNvPr>
          <p:cNvSpPr/>
          <p:nvPr/>
        </p:nvSpPr>
        <p:spPr>
          <a:xfrm>
            <a:off x="2917371" y="1234682"/>
            <a:ext cx="3744686" cy="1722168"/>
          </a:xfrm>
          <a:prstGeom prst="wedgeEllipseCallout">
            <a:avLst/>
          </a:prstGeom>
          <a:solidFill>
            <a:schemeClr val="bg1"/>
          </a:solidFill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밀가루</a:t>
            </a:r>
            <a:r>
              <a:rPr lang="en-US" altLang="ko-KR"/>
              <a:t>! </a:t>
            </a:r>
            <a:r>
              <a:rPr lang="ko-KR" altLang="en-US"/>
              <a:t>계란</a:t>
            </a:r>
            <a:r>
              <a:rPr lang="en-US" altLang="ko-KR"/>
              <a:t>! </a:t>
            </a:r>
            <a:r>
              <a:rPr lang="ko-KR" altLang="en-US"/>
              <a:t>우유 좀줘</a:t>
            </a:r>
            <a:r>
              <a:rPr lang="en-US" altLang="ko-KR"/>
              <a:t>!</a:t>
            </a:r>
            <a:br>
              <a:rPr lang="en-US" altLang="ko-KR"/>
            </a:br>
            <a:r>
              <a:rPr lang="ko-KR" altLang="en-US"/>
              <a:t>버터랑 시럽도</a:t>
            </a:r>
            <a:r>
              <a:rPr lang="en-US" altLang="ko-KR"/>
              <a:t>!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495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B92E015-7590-460C-BD1B-F49E13BC66FC}"/>
              </a:ext>
            </a:extLst>
          </p:cNvPr>
          <p:cNvSpPr txBox="1"/>
          <p:nvPr/>
        </p:nvSpPr>
        <p:spPr>
          <a:xfrm>
            <a:off x="905692" y="233681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5.3 </a:t>
            </a:r>
            <a:r>
              <a:rPr lang="ko-KR" altLang="en-US" sz="2000"/>
              <a:t>연습문제</a:t>
            </a:r>
            <a:endParaRPr lang="ko-KR" altLang="en-US" sz="12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D56CDC-7556-4532-A983-8C1A54B216B2}"/>
              </a:ext>
            </a:extLst>
          </p:cNvPr>
          <p:cNvSpPr txBox="1"/>
          <p:nvPr/>
        </p:nvSpPr>
        <p:spPr>
          <a:xfrm>
            <a:off x="904683" y="579312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예제</a:t>
            </a:r>
            <a:r>
              <a:rPr lang="en-US" altLang="ko-KR"/>
              <a:t>5-2 </a:t>
            </a:r>
            <a:r>
              <a:rPr lang="ko-KR" altLang="en-US"/>
              <a:t>악취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C0008B-A5EC-4AD7-9E6F-351F14743F70}"/>
              </a:ext>
            </a:extLst>
          </p:cNvPr>
          <p:cNvSpPr txBox="1"/>
          <p:nvPr/>
        </p:nvSpPr>
        <p:spPr>
          <a:xfrm>
            <a:off x="3625612" y="256146"/>
            <a:ext cx="4940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showPrompt: </a:t>
            </a:r>
            <a:r>
              <a:rPr lang="ko-KR" altLang="en-US"/>
              <a:t>사용자 입력을 요구하는 메서드</a:t>
            </a:r>
            <a:endParaRPr lang="en-US" altLang="ko-KR"/>
          </a:p>
          <a:p>
            <a:r>
              <a:rPr lang="en-US" altLang="ko-KR"/>
              <a:t>getString: </a:t>
            </a:r>
            <a:r>
              <a:rPr lang="ko-KR" altLang="en-US"/>
              <a:t>사용자로부터 문자열을 받는 메서드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E2A780-0159-49C0-ABB5-B2C195367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99" y="996950"/>
            <a:ext cx="5439534" cy="585869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8519714-23F2-4839-96A5-99143BA99C22}"/>
              </a:ext>
            </a:extLst>
          </p:cNvPr>
          <p:cNvSpPr/>
          <p:nvPr/>
        </p:nvSpPr>
        <p:spPr>
          <a:xfrm>
            <a:off x="2272145" y="1432478"/>
            <a:ext cx="3306618" cy="2493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E1C0AF-FFD2-46AA-A675-4ED9BEDE0CA8}"/>
              </a:ext>
            </a:extLst>
          </p:cNvPr>
          <p:cNvSpPr txBox="1"/>
          <p:nvPr/>
        </p:nvSpPr>
        <p:spPr>
          <a:xfrm>
            <a:off x="6031345" y="2217722"/>
            <a:ext cx="528702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사용자로부터 문자열 입력을 받음</a:t>
            </a:r>
            <a:endParaRPr lang="en-US" altLang="ko-KR"/>
          </a:p>
          <a:p>
            <a:r>
              <a:rPr lang="ko-KR" altLang="en-US"/>
              <a:t>입력이 </a:t>
            </a:r>
            <a:r>
              <a:rPr lang="en-US" altLang="ko-KR"/>
              <a:t>null</a:t>
            </a:r>
            <a:r>
              <a:rPr lang="ko-KR" altLang="en-US"/>
              <a:t>이 아니면 </a:t>
            </a:r>
            <a:r>
              <a:rPr lang="en-US" altLang="ko-KR"/>
              <a:t>hostname </a:t>
            </a:r>
            <a:r>
              <a:rPr lang="ko-KR" altLang="en-US"/>
              <a:t>얻기를 끝냄</a:t>
            </a:r>
            <a:endParaRPr lang="en-US" altLang="ko-KR"/>
          </a:p>
          <a:p>
            <a:r>
              <a:rPr lang="en-US" altLang="ko-KR"/>
              <a:t>3</a:t>
            </a:r>
            <a:r>
              <a:rPr lang="ko-KR" altLang="en-US"/>
              <a:t>회 </a:t>
            </a:r>
            <a:r>
              <a:rPr lang="en-US" altLang="ko-KR"/>
              <a:t>null</a:t>
            </a:r>
            <a:r>
              <a:rPr lang="ko-KR" altLang="en-US"/>
              <a:t>이 되면 </a:t>
            </a:r>
            <a:r>
              <a:rPr lang="en-US" altLang="ko-KR"/>
              <a:t>InvalidInputException</a:t>
            </a:r>
            <a:r>
              <a:rPr lang="ko-KR" altLang="en-US"/>
              <a:t>을 발생시킴</a:t>
            </a:r>
          </a:p>
        </p:txBody>
      </p:sp>
    </p:spTree>
    <p:extLst>
      <p:ext uri="{BB962C8B-B14F-4D97-AF65-F5344CB8AC3E}">
        <p14:creationId xmlns:p14="http://schemas.microsoft.com/office/powerpoint/2010/main" val="732631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B92E015-7590-460C-BD1B-F49E13BC66FC}"/>
              </a:ext>
            </a:extLst>
          </p:cNvPr>
          <p:cNvSpPr txBox="1"/>
          <p:nvPr/>
        </p:nvSpPr>
        <p:spPr>
          <a:xfrm>
            <a:off x="905692" y="233681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5.3 </a:t>
            </a:r>
            <a:r>
              <a:rPr lang="ko-KR" altLang="en-US" sz="2000"/>
              <a:t>연습문제</a:t>
            </a:r>
            <a:endParaRPr lang="ko-KR" altLang="en-US" sz="12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D56CDC-7556-4532-A983-8C1A54B216B2}"/>
              </a:ext>
            </a:extLst>
          </p:cNvPr>
          <p:cNvSpPr txBox="1"/>
          <p:nvPr/>
        </p:nvSpPr>
        <p:spPr>
          <a:xfrm>
            <a:off x="904683" y="579312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예제</a:t>
            </a:r>
            <a:r>
              <a:rPr lang="en-US" altLang="ko-KR"/>
              <a:t>5-2 </a:t>
            </a:r>
            <a:r>
              <a:rPr lang="ko-KR" altLang="en-US"/>
              <a:t>악취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E2A780-0159-49C0-ABB5-B2C195367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72" y="948644"/>
            <a:ext cx="5439534" cy="5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01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B92E015-7590-460C-BD1B-F49E13BC66FC}"/>
              </a:ext>
            </a:extLst>
          </p:cNvPr>
          <p:cNvSpPr txBox="1"/>
          <p:nvPr/>
        </p:nvSpPr>
        <p:spPr>
          <a:xfrm>
            <a:off x="905692" y="233681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5.3 </a:t>
            </a:r>
            <a:r>
              <a:rPr lang="ko-KR" altLang="en-US" sz="2000"/>
              <a:t>연습문제</a:t>
            </a:r>
            <a:endParaRPr lang="ko-KR" altLang="en-US" sz="12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D56CDC-7556-4532-A983-8C1A54B216B2}"/>
              </a:ext>
            </a:extLst>
          </p:cNvPr>
          <p:cNvSpPr txBox="1"/>
          <p:nvPr/>
        </p:nvSpPr>
        <p:spPr>
          <a:xfrm>
            <a:off x="904683" y="579312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예제</a:t>
            </a:r>
            <a:r>
              <a:rPr lang="en-US" altLang="ko-KR"/>
              <a:t>5-2 </a:t>
            </a:r>
            <a:r>
              <a:rPr lang="ko-KR" altLang="en-US"/>
              <a:t>악취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E2A780-0159-49C0-ABB5-B2C195367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8644"/>
            <a:ext cx="5439534" cy="5858693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CCB121F0-8565-4F8D-B711-385EFDDD448E}"/>
              </a:ext>
            </a:extLst>
          </p:cNvPr>
          <p:cNvSpPr/>
          <p:nvPr/>
        </p:nvSpPr>
        <p:spPr>
          <a:xfrm>
            <a:off x="4073236" y="4221018"/>
            <a:ext cx="1200728" cy="480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7761C9-6BB6-4466-B5B1-7A622154387D}"/>
              </a:ext>
            </a:extLst>
          </p:cNvPr>
          <p:cNvSpPr txBox="1"/>
          <p:nvPr/>
        </p:nvSpPr>
        <p:spPr>
          <a:xfrm>
            <a:off x="6557818" y="948644"/>
            <a:ext cx="3538148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메서드명</a:t>
            </a:r>
            <a:r>
              <a:rPr lang="en-US" altLang="ko-KR"/>
              <a:t>: getStringWithPrompt</a:t>
            </a:r>
          </a:p>
          <a:p>
            <a:r>
              <a:rPr lang="ko-KR" altLang="en-US"/>
              <a:t>메서드 내부 지역변수 </a:t>
            </a:r>
            <a:r>
              <a:rPr lang="en-US" altLang="ko-KR"/>
              <a:t>input </a:t>
            </a:r>
            <a:r>
              <a:rPr lang="ko-KR" altLang="en-US"/>
              <a:t>선언</a:t>
            </a:r>
            <a:endParaRPr lang="en-US" altLang="ko-KR"/>
          </a:p>
          <a:p>
            <a:r>
              <a:rPr lang="ko-KR" altLang="en-US"/>
              <a:t>매개변수로 </a:t>
            </a:r>
            <a:r>
              <a:rPr lang="en-US" altLang="ko-KR"/>
              <a:t>prompt</a:t>
            </a:r>
            <a:r>
              <a:rPr lang="ko-KR" altLang="en-US"/>
              <a:t>를 가져옴</a:t>
            </a:r>
            <a:endParaRPr lang="en-US" altLang="ko-KR"/>
          </a:p>
          <a:p>
            <a:r>
              <a:rPr lang="ko-KR" altLang="en-US"/>
              <a:t>반환값 </a:t>
            </a:r>
            <a:r>
              <a:rPr lang="en-US" altLang="ko-KR"/>
              <a:t>name</a:t>
            </a:r>
            <a:endParaRPr lang="ko-KR" altLang="en-US"/>
          </a:p>
        </p:txBody>
      </p:sp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2C9753CB-6FA3-4FD8-9911-C8804DC773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534" y="2746675"/>
            <a:ext cx="6782747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05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 descr="텍스트이(가) 표시된 사진&#10;&#10;자동 생성된 설명">
            <a:extLst>
              <a:ext uri="{FF2B5EF4-FFF2-40B4-BE49-F238E27FC236}">
                <a16:creationId xmlns:a16="http://schemas.microsoft.com/office/drawing/2014/main" id="{16543AB9-6129-49B5-AA55-F86FC04B8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558"/>
            <a:ext cx="6782747" cy="4058216"/>
          </a:xfrm>
          <a:prstGeom prst="rect">
            <a:avLst/>
          </a:prstGeom>
        </p:spPr>
      </p:pic>
      <p:pic>
        <p:nvPicPr>
          <p:cNvPr id="27" name="그림 26" descr="텍스트, 스크린샷, 화면, 은색이(가) 표시된 사진&#10;&#10;자동 생성된 설명">
            <a:extLst>
              <a:ext uri="{FF2B5EF4-FFF2-40B4-BE49-F238E27FC236}">
                <a16:creationId xmlns:a16="http://schemas.microsoft.com/office/drawing/2014/main" id="{87A1B75D-3435-4906-9F1B-676938F9B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753" y="4018573"/>
            <a:ext cx="6687483" cy="28578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92E015-7590-460C-BD1B-F49E13BC66FC}"/>
              </a:ext>
            </a:extLst>
          </p:cNvPr>
          <p:cNvSpPr txBox="1"/>
          <p:nvPr/>
        </p:nvSpPr>
        <p:spPr>
          <a:xfrm>
            <a:off x="905692" y="233681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5.3 </a:t>
            </a:r>
            <a:r>
              <a:rPr lang="ko-KR" altLang="en-US" sz="2000"/>
              <a:t>연습문제</a:t>
            </a:r>
            <a:endParaRPr lang="ko-KR" altLang="en-US" sz="12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D56CDC-7556-4532-A983-8C1A54B216B2}"/>
              </a:ext>
            </a:extLst>
          </p:cNvPr>
          <p:cNvSpPr txBox="1"/>
          <p:nvPr/>
        </p:nvSpPr>
        <p:spPr>
          <a:xfrm>
            <a:off x="904683" y="579312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예제</a:t>
            </a:r>
            <a:r>
              <a:rPr lang="en-US" altLang="ko-KR"/>
              <a:t>5-2 </a:t>
            </a:r>
            <a:r>
              <a:rPr lang="ko-KR" altLang="en-US"/>
              <a:t>악취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7761C9-6BB6-4466-B5B1-7A622154387D}"/>
              </a:ext>
            </a:extLst>
          </p:cNvPr>
          <p:cNvSpPr txBox="1"/>
          <p:nvPr/>
        </p:nvSpPr>
        <p:spPr>
          <a:xfrm>
            <a:off x="8349673" y="1673787"/>
            <a:ext cx="246093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제어 플래그 삭제</a:t>
            </a:r>
            <a:r>
              <a:rPr lang="en-US" altLang="ko-KR"/>
              <a:t>(2</a:t>
            </a:r>
            <a:r>
              <a:rPr lang="ko-KR" altLang="en-US"/>
              <a:t>장</a:t>
            </a:r>
            <a:r>
              <a:rPr lang="en-US" altLang="ko-KR"/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0712B9-5487-4F82-9DE7-659A2D9AD6F4}"/>
              </a:ext>
            </a:extLst>
          </p:cNvPr>
          <p:cNvSpPr/>
          <p:nvPr/>
        </p:nvSpPr>
        <p:spPr>
          <a:xfrm>
            <a:off x="544945" y="1173019"/>
            <a:ext cx="1117600" cy="19396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FE3CC2-7CCB-4BEF-A1EC-50BF26B24E1D}"/>
              </a:ext>
            </a:extLst>
          </p:cNvPr>
          <p:cNvSpPr/>
          <p:nvPr/>
        </p:nvSpPr>
        <p:spPr>
          <a:xfrm>
            <a:off x="539853" y="1506353"/>
            <a:ext cx="1117600" cy="19396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0405C9-AD39-40E1-956E-FF180B46BAAE}"/>
              </a:ext>
            </a:extLst>
          </p:cNvPr>
          <p:cNvSpPr/>
          <p:nvPr/>
        </p:nvSpPr>
        <p:spPr>
          <a:xfrm>
            <a:off x="1172599" y="2378915"/>
            <a:ext cx="1117600" cy="19396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D09E44-BA5C-4FF7-AFCA-32EDD3CEFEB4}"/>
              </a:ext>
            </a:extLst>
          </p:cNvPr>
          <p:cNvSpPr/>
          <p:nvPr/>
        </p:nvSpPr>
        <p:spPr>
          <a:xfrm>
            <a:off x="457200" y="2943456"/>
            <a:ext cx="1117600" cy="19396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6BAA56-B1B4-43EF-839A-0727D2DFA1AC}"/>
              </a:ext>
            </a:extLst>
          </p:cNvPr>
          <p:cNvSpPr/>
          <p:nvPr/>
        </p:nvSpPr>
        <p:spPr>
          <a:xfrm>
            <a:off x="6526717" y="4914840"/>
            <a:ext cx="1117600" cy="19396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위로 굽음 6">
            <a:extLst>
              <a:ext uri="{FF2B5EF4-FFF2-40B4-BE49-F238E27FC236}">
                <a16:creationId xmlns:a16="http://schemas.microsoft.com/office/drawing/2014/main" id="{C1C05AE0-A52F-401C-9CE9-A5051FE6943A}"/>
              </a:ext>
            </a:extLst>
          </p:cNvPr>
          <p:cNvSpPr/>
          <p:nvPr/>
        </p:nvSpPr>
        <p:spPr>
          <a:xfrm flipV="1">
            <a:off x="6716062" y="2324949"/>
            <a:ext cx="2032000" cy="164176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043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텍스트, 스크린샷, 화면, 은색이(가) 표시된 사진&#10;&#10;자동 생성된 설명">
            <a:extLst>
              <a:ext uri="{FF2B5EF4-FFF2-40B4-BE49-F238E27FC236}">
                <a16:creationId xmlns:a16="http://schemas.microsoft.com/office/drawing/2014/main" id="{D15DF841-D1ED-40D1-9BF2-AFF510154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41" y="1125401"/>
            <a:ext cx="6687483" cy="2857899"/>
          </a:xfrm>
          <a:prstGeom prst="rect">
            <a:avLst/>
          </a:prstGeom>
        </p:spPr>
      </p:pic>
      <p:pic>
        <p:nvPicPr>
          <p:cNvPr id="17" name="그림 16" descr="텍스트, 스크린샷, 화면, 은색이(가) 표시된 사진&#10;&#10;자동 생성된 설명">
            <a:extLst>
              <a:ext uri="{FF2B5EF4-FFF2-40B4-BE49-F238E27FC236}">
                <a16:creationId xmlns:a16="http://schemas.microsoft.com/office/drawing/2014/main" id="{2D2156DC-950B-4982-BF05-3DB4BD496C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674" y="3609396"/>
            <a:ext cx="6811326" cy="32770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92E015-7590-460C-BD1B-F49E13BC66FC}"/>
              </a:ext>
            </a:extLst>
          </p:cNvPr>
          <p:cNvSpPr txBox="1"/>
          <p:nvPr/>
        </p:nvSpPr>
        <p:spPr>
          <a:xfrm>
            <a:off x="905692" y="233681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5.3 </a:t>
            </a:r>
            <a:r>
              <a:rPr lang="ko-KR" altLang="en-US" sz="2000"/>
              <a:t>연습문제</a:t>
            </a:r>
            <a:endParaRPr lang="ko-KR" altLang="en-US" sz="12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D56CDC-7556-4532-A983-8C1A54B216B2}"/>
              </a:ext>
            </a:extLst>
          </p:cNvPr>
          <p:cNvSpPr txBox="1"/>
          <p:nvPr/>
        </p:nvSpPr>
        <p:spPr>
          <a:xfrm>
            <a:off x="904683" y="579312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예제</a:t>
            </a:r>
            <a:r>
              <a:rPr lang="en-US" altLang="ko-KR"/>
              <a:t>5-2 </a:t>
            </a:r>
            <a:r>
              <a:rPr lang="ko-KR" altLang="en-US"/>
              <a:t>악취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7761C9-6BB6-4466-B5B1-7A622154387D}"/>
              </a:ext>
            </a:extLst>
          </p:cNvPr>
          <p:cNvSpPr txBox="1"/>
          <p:nvPr/>
        </p:nvSpPr>
        <p:spPr>
          <a:xfrm>
            <a:off x="8220364" y="1503637"/>
            <a:ext cx="375295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매직 넘버를 기호 상수로 치환</a:t>
            </a:r>
            <a:r>
              <a:rPr lang="en-US" altLang="ko-KR"/>
              <a:t>(1</a:t>
            </a:r>
            <a:r>
              <a:rPr lang="ko-KR" altLang="en-US"/>
              <a:t>장</a:t>
            </a:r>
            <a:r>
              <a:rPr lang="en-US" altLang="ko-KR"/>
              <a:t>)</a:t>
            </a:r>
          </a:p>
        </p:txBody>
      </p:sp>
      <p:sp>
        <p:nvSpPr>
          <p:cNvPr id="7" name="화살표: 위로 굽음 6">
            <a:extLst>
              <a:ext uri="{FF2B5EF4-FFF2-40B4-BE49-F238E27FC236}">
                <a16:creationId xmlns:a16="http://schemas.microsoft.com/office/drawing/2014/main" id="{C1C05AE0-A52F-401C-9CE9-A5051FE6943A}"/>
              </a:ext>
            </a:extLst>
          </p:cNvPr>
          <p:cNvSpPr/>
          <p:nvPr/>
        </p:nvSpPr>
        <p:spPr>
          <a:xfrm flipV="1">
            <a:off x="6787680" y="1975981"/>
            <a:ext cx="2032000" cy="164176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AA8BC0-89AA-4D69-9E1F-21893D867DBF}"/>
              </a:ext>
            </a:extLst>
          </p:cNvPr>
          <p:cNvSpPr/>
          <p:nvPr/>
        </p:nvSpPr>
        <p:spPr>
          <a:xfrm>
            <a:off x="1995054" y="1294275"/>
            <a:ext cx="226291" cy="20936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6F3A30-15A6-4967-89F0-7ACC9EC7781D}"/>
              </a:ext>
            </a:extLst>
          </p:cNvPr>
          <p:cNvSpPr/>
          <p:nvPr/>
        </p:nvSpPr>
        <p:spPr>
          <a:xfrm>
            <a:off x="7347528" y="4180639"/>
            <a:ext cx="420256" cy="18816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0A3AC0F-C313-45FB-98B6-9EEE01318174}"/>
              </a:ext>
            </a:extLst>
          </p:cNvPr>
          <p:cNvSpPr/>
          <p:nvPr/>
        </p:nvSpPr>
        <p:spPr>
          <a:xfrm>
            <a:off x="5694218" y="3649109"/>
            <a:ext cx="2914073" cy="18816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88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2418DC-86A3-4CC3-A266-8E2EB3B8F8B5}"/>
              </a:ext>
            </a:extLst>
          </p:cNvPr>
          <p:cNvSpPr txBox="1"/>
          <p:nvPr/>
        </p:nvSpPr>
        <p:spPr>
          <a:xfrm>
            <a:off x="905692" y="233681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5.1 </a:t>
            </a:r>
            <a:r>
              <a:rPr lang="ko-KR" altLang="en-US" sz="2000"/>
              <a:t>리팩토링</a:t>
            </a:r>
            <a:endParaRPr lang="ko-KR" altLang="en-US" sz="1200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2B400B05-FE48-497B-844D-EDF332D5911A}"/>
              </a:ext>
            </a:extLst>
          </p:cNvPr>
          <p:cNvSpPr/>
          <p:nvPr/>
        </p:nvSpPr>
        <p:spPr>
          <a:xfrm>
            <a:off x="1618136" y="2544862"/>
            <a:ext cx="1368903" cy="1624196"/>
          </a:xfrm>
          <a:custGeom>
            <a:avLst/>
            <a:gdLst>
              <a:gd name="connsiteX0" fmla="*/ 286455 w 648029"/>
              <a:gd name="connsiteY0" fmla="*/ 19050 h 768883"/>
              <a:gd name="connsiteX1" fmla="*/ 553859 w 648029"/>
              <a:gd name="connsiteY1" fmla="*/ 285939 h 768883"/>
              <a:gd name="connsiteX2" fmla="*/ 553658 w 648029"/>
              <a:gd name="connsiteY2" fmla="*/ 296571 h 768883"/>
              <a:gd name="connsiteX3" fmla="*/ 553646 w 648029"/>
              <a:gd name="connsiteY3" fmla="*/ 296917 h 768883"/>
              <a:gd name="connsiteX4" fmla="*/ 553646 w 648029"/>
              <a:gd name="connsiteY4" fmla="*/ 307112 h 768883"/>
              <a:gd name="connsiteX5" fmla="*/ 556180 w 648029"/>
              <a:gd name="connsiteY5" fmla="*/ 311521 h 768883"/>
              <a:gd name="connsiteX6" fmla="*/ 621903 w 648029"/>
              <a:gd name="connsiteY6" fmla="*/ 425853 h 768883"/>
              <a:gd name="connsiteX7" fmla="*/ 622157 w 648029"/>
              <a:gd name="connsiteY7" fmla="*/ 426295 h 768883"/>
              <a:gd name="connsiteX8" fmla="*/ 622435 w 648029"/>
              <a:gd name="connsiteY8" fmla="*/ 426723 h 768883"/>
              <a:gd name="connsiteX9" fmla="*/ 627252 w 648029"/>
              <a:gd name="connsiteY9" fmla="*/ 453496 h 768883"/>
              <a:gd name="connsiteX10" fmla="*/ 613308 w 648029"/>
              <a:gd name="connsiteY10" fmla="*/ 464002 h 768883"/>
              <a:gd name="connsiteX11" fmla="*/ 553646 w 648029"/>
              <a:gd name="connsiteY11" fmla="*/ 464002 h 768883"/>
              <a:gd name="connsiteX12" fmla="*/ 553646 w 648029"/>
              <a:gd name="connsiteY12" fmla="*/ 540218 h 768883"/>
              <a:gd name="connsiteX13" fmla="*/ 526836 w 648029"/>
              <a:gd name="connsiteY13" fmla="*/ 607732 h 768883"/>
              <a:gd name="connsiteX14" fmla="*/ 460295 w 648029"/>
              <a:gd name="connsiteY14" fmla="*/ 635499 h 768883"/>
              <a:gd name="connsiteX15" fmla="*/ 394572 w 648029"/>
              <a:gd name="connsiteY15" fmla="*/ 635499 h 768883"/>
              <a:gd name="connsiteX16" fmla="*/ 394572 w 648029"/>
              <a:gd name="connsiteY16" fmla="*/ 749834 h 768883"/>
              <a:gd name="connsiteX17" fmla="*/ 131665 w 648029"/>
              <a:gd name="connsiteY17" fmla="*/ 749834 h 768883"/>
              <a:gd name="connsiteX18" fmla="*/ 131665 w 648029"/>
              <a:gd name="connsiteY18" fmla="*/ 518485 h 768883"/>
              <a:gd name="connsiteX19" fmla="*/ 124271 w 648029"/>
              <a:gd name="connsiteY19" fmla="*/ 512764 h 768883"/>
              <a:gd name="connsiteX20" fmla="*/ 19264 w 648029"/>
              <a:gd name="connsiteY20" fmla="*/ 297264 h 768883"/>
              <a:gd name="connsiteX21" fmla="*/ 19264 w 648029"/>
              <a:gd name="connsiteY21" fmla="*/ 296920 h 768883"/>
              <a:gd name="connsiteX22" fmla="*/ 19252 w 648029"/>
              <a:gd name="connsiteY22" fmla="*/ 296573 h 768883"/>
              <a:gd name="connsiteX23" fmla="*/ 275822 w 648029"/>
              <a:gd name="connsiteY23" fmla="*/ 19252 h 768883"/>
              <a:gd name="connsiteX24" fmla="*/ 286455 w 648029"/>
              <a:gd name="connsiteY24" fmla="*/ 19050 h 768883"/>
              <a:gd name="connsiteX25" fmla="*/ 286455 w 648029"/>
              <a:gd name="connsiteY25" fmla="*/ 0 h 768883"/>
              <a:gd name="connsiteX26" fmla="*/ 0 w 648029"/>
              <a:gd name="connsiteY26" fmla="*/ 285939 h 768883"/>
              <a:gd name="connsiteX27" fmla="*/ 214 w 648029"/>
              <a:gd name="connsiteY27" fmla="*/ 297264 h 768883"/>
              <a:gd name="connsiteX28" fmla="*/ 112615 w 648029"/>
              <a:gd name="connsiteY28" fmla="*/ 527834 h 768883"/>
              <a:gd name="connsiteX29" fmla="*/ 112615 w 648029"/>
              <a:gd name="connsiteY29" fmla="*/ 768884 h 768883"/>
              <a:gd name="connsiteX30" fmla="*/ 413620 w 648029"/>
              <a:gd name="connsiteY30" fmla="*/ 768884 h 768883"/>
              <a:gd name="connsiteX31" fmla="*/ 413620 w 648029"/>
              <a:gd name="connsiteY31" fmla="*/ 654551 h 768883"/>
              <a:gd name="connsiteX32" fmla="*/ 460293 w 648029"/>
              <a:gd name="connsiteY32" fmla="*/ 654551 h 768883"/>
              <a:gd name="connsiteX33" fmla="*/ 540303 w 648029"/>
              <a:gd name="connsiteY33" fmla="*/ 621204 h 768883"/>
              <a:gd name="connsiteX34" fmla="*/ 572688 w 648029"/>
              <a:gd name="connsiteY34" fmla="*/ 540221 h 768883"/>
              <a:gd name="connsiteX35" fmla="*/ 572688 w 648029"/>
              <a:gd name="connsiteY35" fmla="*/ 483055 h 768883"/>
              <a:gd name="connsiteX36" fmla="*/ 614598 w 648029"/>
              <a:gd name="connsiteY36" fmla="*/ 483055 h 768883"/>
              <a:gd name="connsiteX37" fmla="*/ 638410 w 648029"/>
              <a:gd name="connsiteY37" fmla="*/ 416361 h 768883"/>
              <a:gd name="connsiteX38" fmla="*/ 572688 w 648029"/>
              <a:gd name="connsiteY38" fmla="*/ 302028 h 768883"/>
              <a:gd name="connsiteX39" fmla="*/ 572688 w 648029"/>
              <a:gd name="connsiteY39" fmla="*/ 297266 h 768883"/>
              <a:gd name="connsiteX40" fmla="*/ 297774 w 648029"/>
              <a:gd name="connsiteY40" fmla="*/ 214 h 768883"/>
              <a:gd name="connsiteX41" fmla="*/ 286455 w 648029"/>
              <a:gd name="connsiteY41" fmla="*/ 0 h 768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48029" h="768883">
                <a:moveTo>
                  <a:pt x="286455" y="19050"/>
                </a:moveTo>
                <a:cubicBezTo>
                  <a:pt x="433996" y="18908"/>
                  <a:pt x="553717" y="138398"/>
                  <a:pt x="553859" y="285939"/>
                </a:cubicBezTo>
                <a:cubicBezTo>
                  <a:pt x="553863" y="289484"/>
                  <a:pt x="553795" y="293028"/>
                  <a:pt x="553658" y="296571"/>
                </a:cubicBezTo>
                <a:lnTo>
                  <a:pt x="553646" y="296917"/>
                </a:lnTo>
                <a:lnTo>
                  <a:pt x="553646" y="307112"/>
                </a:lnTo>
                <a:lnTo>
                  <a:pt x="556180" y="311521"/>
                </a:lnTo>
                <a:lnTo>
                  <a:pt x="621903" y="425853"/>
                </a:lnTo>
                <a:lnTo>
                  <a:pt x="622157" y="426295"/>
                </a:lnTo>
                <a:lnTo>
                  <a:pt x="622435" y="426723"/>
                </a:lnTo>
                <a:cubicBezTo>
                  <a:pt x="628622" y="434186"/>
                  <a:pt x="630450" y="444344"/>
                  <a:pt x="627252" y="453496"/>
                </a:cubicBezTo>
                <a:cubicBezTo>
                  <a:pt x="624559" y="459032"/>
                  <a:pt x="619373" y="462940"/>
                  <a:pt x="613308" y="464002"/>
                </a:cubicBezTo>
                <a:lnTo>
                  <a:pt x="553646" y="464002"/>
                </a:lnTo>
                <a:lnTo>
                  <a:pt x="553646" y="540218"/>
                </a:lnTo>
                <a:cubicBezTo>
                  <a:pt x="553748" y="565337"/>
                  <a:pt x="544143" y="589526"/>
                  <a:pt x="526836" y="607732"/>
                </a:cubicBezTo>
                <a:cubicBezTo>
                  <a:pt x="509256" y="625505"/>
                  <a:pt x="485294" y="635504"/>
                  <a:pt x="460295" y="635499"/>
                </a:cubicBezTo>
                <a:lnTo>
                  <a:pt x="394572" y="635499"/>
                </a:lnTo>
                <a:lnTo>
                  <a:pt x="394572" y="749834"/>
                </a:lnTo>
                <a:lnTo>
                  <a:pt x="131665" y="749834"/>
                </a:lnTo>
                <a:lnTo>
                  <a:pt x="131665" y="518485"/>
                </a:lnTo>
                <a:lnTo>
                  <a:pt x="124271" y="512764"/>
                </a:lnTo>
                <a:cubicBezTo>
                  <a:pt x="57580" y="461235"/>
                  <a:pt x="18748" y="381541"/>
                  <a:pt x="19264" y="297264"/>
                </a:cubicBezTo>
                <a:lnTo>
                  <a:pt x="19264" y="296920"/>
                </a:lnTo>
                <a:lnTo>
                  <a:pt x="19252" y="296573"/>
                </a:lnTo>
                <a:cubicBezTo>
                  <a:pt x="13522" y="149144"/>
                  <a:pt x="128392" y="24982"/>
                  <a:pt x="275822" y="19252"/>
                </a:cubicBezTo>
                <a:cubicBezTo>
                  <a:pt x="279365" y="19114"/>
                  <a:pt x="282910" y="19047"/>
                  <a:pt x="286455" y="19050"/>
                </a:cubicBezTo>
                <a:moveTo>
                  <a:pt x="286455" y="0"/>
                </a:moveTo>
                <a:cubicBezTo>
                  <a:pt x="128393" y="-142"/>
                  <a:pt x="143" y="127877"/>
                  <a:pt x="0" y="285939"/>
                </a:cubicBezTo>
                <a:cubicBezTo>
                  <a:pt x="-3" y="289715"/>
                  <a:pt x="69" y="293491"/>
                  <a:pt x="214" y="297264"/>
                </a:cubicBezTo>
                <a:cubicBezTo>
                  <a:pt x="-156" y="387405"/>
                  <a:pt x="41377" y="472601"/>
                  <a:pt x="112615" y="527834"/>
                </a:cubicBezTo>
                <a:lnTo>
                  <a:pt x="112615" y="768884"/>
                </a:lnTo>
                <a:lnTo>
                  <a:pt x="413620" y="768884"/>
                </a:lnTo>
                <a:lnTo>
                  <a:pt x="413620" y="654551"/>
                </a:lnTo>
                <a:lnTo>
                  <a:pt x="460293" y="654551"/>
                </a:lnTo>
                <a:cubicBezTo>
                  <a:pt x="490332" y="654497"/>
                  <a:pt x="519116" y="642500"/>
                  <a:pt x="540303" y="621204"/>
                </a:cubicBezTo>
                <a:cubicBezTo>
                  <a:pt x="561200" y="599437"/>
                  <a:pt x="572814" y="570395"/>
                  <a:pt x="572688" y="540221"/>
                </a:cubicBezTo>
                <a:lnTo>
                  <a:pt x="572688" y="483055"/>
                </a:lnTo>
                <a:lnTo>
                  <a:pt x="614598" y="483055"/>
                </a:lnTo>
                <a:cubicBezTo>
                  <a:pt x="639363" y="480197"/>
                  <a:pt x="661270" y="451613"/>
                  <a:pt x="638410" y="416361"/>
                </a:cubicBezTo>
                <a:lnTo>
                  <a:pt x="572688" y="302028"/>
                </a:lnTo>
                <a:lnTo>
                  <a:pt x="572688" y="297266"/>
                </a:lnTo>
                <a:cubicBezTo>
                  <a:pt x="578801" y="139322"/>
                  <a:pt x="455718" y="6327"/>
                  <a:pt x="297774" y="214"/>
                </a:cubicBezTo>
                <a:cubicBezTo>
                  <a:pt x="294003" y="68"/>
                  <a:pt x="290229" y="-3"/>
                  <a:pt x="28645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B5664D15-7F2F-413B-9E61-B12F25EA047F}"/>
              </a:ext>
            </a:extLst>
          </p:cNvPr>
          <p:cNvSpPr/>
          <p:nvPr/>
        </p:nvSpPr>
        <p:spPr>
          <a:xfrm flipH="1">
            <a:off x="7344023" y="3672796"/>
            <a:ext cx="1368903" cy="1624196"/>
          </a:xfrm>
          <a:custGeom>
            <a:avLst/>
            <a:gdLst>
              <a:gd name="connsiteX0" fmla="*/ 286455 w 648029"/>
              <a:gd name="connsiteY0" fmla="*/ 19050 h 768883"/>
              <a:gd name="connsiteX1" fmla="*/ 553859 w 648029"/>
              <a:gd name="connsiteY1" fmla="*/ 285939 h 768883"/>
              <a:gd name="connsiteX2" fmla="*/ 553658 w 648029"/>
              <a:gd name="connsiteY2" fmla="*/ 296571 h 768883"/>
              <a:gd name="connsiteX3" fmla="*/ 553646 w 648029"/>
              <a:gd name="connsiteY3" fmla="*/ 296917 h 768883"/>
              <a:gd name="connsiteX4" fmla="*/ 553646 w 648029"/>
              <a:gd name="connsiteY4" fmla="*/ 307112 h 768883"/>
              <a:gd name="connsiteX5" fmla="*/ 556180 w 648029"/>
              <a:gd name="connsiteY5" fmla="*/ 311521 h 768883"/>
              <a:gd name="connsiteX6" fmla="*/ 621903 w 648029"/>
              <a:gd name="connsiteY6" fmla="*/ 425853 h 768883"/>
              <a:gd name="connsiteX7" fmla="*/ 622157 w 648029"/>
              <a:gd name="connsiteY7" fmla="*/ 426295 h 768883"/>
              <a:gd name="connsiteX8" fmla="*/ 622435 w 648029"/>
              <a:gd name="connsiteY8" fmla="*/ 426723 h 768883"/>
              <a:gd name="connsiteX9" fmla="*/ 627252 w 648029"/>
              <a:gd name="connsiteY9" fmla="*/ 453496 h 768883"/>
              <a:gd name="connsiteX10" fmla="*/ 613308 w 648029"/>
              <a:gd name="connsiteY10" fmla="*/ 464002 h 768883"/>
              <a:gd name="connsiteX11" fmla="*/ 553646 w 648029"/>
              <a:gd name="connsiteY11" fmla="*/ 464002 h 768883"/>
              <a:gd name="connsiteX12" fmla="*/ 553646 w 648029"/>
              <a:gd name="connsiteY12" fmla="*/ 540218 h 768883"/>
              <a:gd name="connsiteX13" fmla="*/ 526836 w 648029"/>
              <a:gd name="connsiteY13" fmla="*/ 607732 h 768883"/>
              <a:gd name="connsiteX14" fmla="*/ 460295 w 648029"/>
              <a:gd name="connsiteY14" fmla="*/ 635499 h 768883"/>
              <a:gd name="connsiteX15" fmla="*/ 394572 w 648029"/>
              <a:gd name="connsiteY15" fmla="*/ 635499 h 768883"/>
              <a:gd name="connsiteX16" fmla="*/ 394572 w 648029"/>
              <a:gd name="connsiteY16" fmla="*/ 749834 h 768883"/>
              <a:gd name="connsiteX17" fmla="*/ 131665 w 648029"/>
              <a:gd name="connsiteY17" fmla="*/ 749834 h 768883"/>
              <a:gd name="connsiteX18" fmla="*/ 131665 w 648029"/>
              <a:gd name="connsiteY18" fmla="*/ 518485 h 768883"/>
              <a:gd name="connsiteX19" fmla="*/ 124271 w 648029"/>
              <a:gd name="connsiteY19" fmla="*/ 512764 h 768883"/>
              <a:gd name="connsiteX20" fmla="*/ 19264 w 648029"/>
              <a:gd name="connsiteY20" fmla="*/ 297264 h 768883"/>
              <a:gd name="connsiteX21" fmla="*/ 19264 w 648029"/>
              <a:gd name="connsiteY21" fmla="*/ 296920 h 768883"/>
              <a:gd name="connsiteX22" fmla="*/ 19252 w 648029"/>
              <a:gd name="connsiteY22" fmla="*/ 296573 h 768883"/>
              <a:gd name="connsiteX23" fmla="*/ 275822 w 648029"/>
              <a:gd name="connsiteY23" fmla="*/ 19252 h 768883"/>
              <a:gd name="connsiteX24" fmla="*/ 286455 w 648029"/>
              <a:gd name="connsiteY24" fmla="*/ 19050 h 768883"/>
              <a:gd name="connsiteX25" fmla="*/ 286455 w 648029"/>
              <a:gd name="connsiteY25" fmla="*/ 0 h 768883"/>
              <a:gd name="connsiteX26" fmla="*/ 0 w 648029"/>
              <a:gd name="connsiteY26" fmla="*/ 285939 h 768883"/>
              <a:gd name="connsiteX27" fmla="*/ 214 w 648029"/>
              <a:gd name="connsiteY27" fmla="*/ 297264 h 768883"/>
              <a:gd name="connsiteX28" fmla="*/ 112615 w 648029"/>
              <a:gd name="connsiteY28" fmla="*/ 527834 h 768883"/>
              <a:gd name="connsiteX29" fmla="*/ 112615 w 648029"/>
              <a:gd name="connsiteY29" fmla="*/ 768884 h 768883"/>
              <a:gd name="connsiteX30" fmla="*/ 413620 w 648029"/>
              <a:gd name="connsiteY30" fmla="*/ 768884 h 768883"/>
              <a:gd name="connsiteX31" fmla="*/ 413620 w 648029"/>
              <a:gd name="connsiteY31" fmla="*/ 654551 h 768883"/>
              <a:gd name="connsiteX32" fmla="*/ 460293 w 648029"/>
              <a:gd name="connsiteY32" fmla="*/ 654551 h 768883"/>
              <a:gd name="connsiteX33" fmla="*/ 540303 w 648029"/>
              <a:gd name="connsiteY33" fmla="*/ 621204 h 768883"/>
              <a:gd name="connsiteX34" fmla="*/ 572688 w 648029"/>
              <a:gd name="connsiteY34" fmla="*/ 540221 h 768883"/>
              <a:gd name="connsiteX35" fmla="*/ 572688 w 648029"/>
              <a:gd name="connsiteY35" fmla="*/ 483055 h 768883"/>
              <a:gd name="connsiteX36" fmla="*/ 614598 w 648029"/>
              <a:gd name="connsiteY36" fmla="*/ 483055 h 768883"/>
              <a:gd name="connsiteX37" fmla="*/ 638410 w 648029"/>
              <a:gd name="connsiteY37" fmla="*/ 416361 h 768883"/>
              <a:gd name="connsiteX38" fmla="*/ 572688 w 648029"/>
              <a:gd name="connsiteY38" fmla="*/ 302028 h 768883"/>
              <a:gd name="connsiteX39" fmla="*/ 572688 w 648029"/>
              <a:gd name="connsiteY39" fmla="*/ 297266 h 768883"/>
              <a:gd name="connsiteX40" fmla="*/ 297774 w 648029"/>
              <a:gd name="connsiteY40" fmla="*/ 214 h 768883"/>
              <a:gd name="connsiteX41" fmla="*/ 286455 w 648029"/>
              <a:gd name="connsiteY41" fmla="*/ 0 h 768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48029" h="768883">
                <a:moveTo>
                  <a:pt x="286455" y="19050"/>
                </a:moveTo>
                <a:cubicBezTo>
                  <a:pt x="433996" y="18908"/>
                  <a:pt x="553717" y="138398"/>
                  <a:pt x="553859" y="285939"/>
                </a:cubicBezTo>
                <a:cubicBezTo>
                  <a:pt x="553863" y="289484"/>
                  <a:pt x="553795" y="293028"/>
                  <a:pt x="553658" y="296571"/>
                </a:cubicBezTo>
                <a:lnTo>
                  <a:pt x="553646" y="296917"/>
                </a:lnTo>
                <a:lnTo>
                  <a:pt x="553646" y="307112"/>
                </a:lnTo>
                <a:lnTo>
                  <a:pt x="556180" y="311521"/>
                </a:lnTo>
                <a:lnTo>
                  <a:pt x="621903" y="425853"/>
                </a:lnTo>
                <a:lnTo>
                  <a:pt x="622157" y="426295"/>
                </a:lnTo>
                <a:lnTo>
                  <a:pt x="622435" y="426723"/>
                </a:lnTo>
                <a:cubicBezTo>
                  <a:pt x="628622" y="434186"/>
                  <a:pt x="630450" y="444344"/>
                  <a:pt x="627252" y="453496"/>
                </a:cubicBezTo>
                <a:cubicBezTo>
                  <a:pt x="624559" y="459032"/>
                  <a:pt x="619373" y="462940"/>
                  <a:pt x="613308" y="464002"/>
                </a:cubicBezTo>
                <a:lnTo>
                  <a:pt x="553646" y="464002"/>
                </a:lnTo>
                <a:lnTo>
                  <a:pt x="553646" y="540218"/>
                </a:lnTo>
                <a:cubicBezTo>
                  <a:pt x="553748" y="565337"/>
                  <a:pt x="544143" y="589526"/>
                  <a:pt x="526836" y="607732"/>
                </a:cubicBezTo>
                <a:cubicBezTo>
                  <a:pt x="509256" y="625505"/>
                  <a:pt x="485294" y="635504"/>
                  <a:pt x="460295" y="635499"/>
                </a:cubicBezTo>
                <a:lnTo>
                  <a:pt x="394572" y="635499"/>
                </a:lnTo>
                <a:lnTo>
                  <a:pt x="394572" y="749834"/>
                </a:lnTo>
                <a:lnTo>
                  <a:pt x="131665" y="749834"/>
                </a:lnTo>
                <a:lnTo>
                  <a:pt x="131665" y="518485"/>
                </a:lnTo>
                <a:lnTo>
                  <a:pt x="124271" y="512764"/>
                </a:lnTo>
                <a:cubicBezTo>
                  <a:pt x="57580" y="461235"/>
                  <a:pt x="18748" y="381541"/>
                  <a:pt x="19264" y="297264"/>
                </a:cubicBezTo>
                <a:lnTo>
                  <a:pt x="19264" y="296920"/>
                </a:lnTo>
                <a:lnTo>
                  <a:pt x="19252" y="296573"/>
                </a:lnTo>
                <a:cubicBezTo>
                  <a:pt x="13522" y="149144"/>
                  <a:pt x="128392" y="24982"/>
                  <a:pt x="275822" y="19252"/>
                </a:cubicBezTo>
                <a:cubicBezTo>
                  <a:pt x="279365" y="19114"/>
                  <a:pt x="282910" y="19047"/>
                  <a:pt x="286455" y="19050"/>
                </a:cubicBezTo>
                <a:moveTo>
                  <a:pt x="286455" y="0"/>
                </a:moveTo>
                <a:cubicBezTo>
                  <a:pt x="128393" y="-142"/>
                  <a:pt x="143" y="127877"/>
                  <a:pt x="0" y="285939"/>
                </a:cubicBezTo>
                <a:cubicBezTo>
                  <a:pt x="-3" y="289715"/>
                  <a:pt x="69" y="293491"/>
                  <a:pt x="214" y="297264"/>
                </a:cubicBezTo>
                <a:cubicBezTo>
                  <a:pt x="-156" y="387405"/>
                  <a:pt x="41377" y="472601"/>
                  <a:pt x="112615" y="527834"/>
                </a:cubicBezTo>
                <a:lnTo>
                  <a:pt x="112615" y="768884"/>
                </a:lnTo>
                <a:lnTo>
                  <a:pt x="413620" y="768884"/>
                </a:lnTo>
                <a:lnTo>
                  <a:pt x="413620" y="654551"/>
                </a:lnTo>
                <a:lnTo>
                  <a:pt x="460293" y="654551"/>
                </a:lnTo>
                <a:cubicBezTo>
                  <a:pt x="490332" y="654497"/>
                  <a:pt x="519116" y="642500"/>
                  <a:pt x="540303" y="621204"/>
                </a:cubicBezTo>
                <a:cubicBezTo>
                  <a:pt x="561200" y="599437"/>
                  <a:pt x="572814" y="570395"/>
                  <a:pt x="572688" y="540221"/>
                </a:cubicBezTo>
                <a:lnTo>
                  <a:pt x="572688" y="483055"/>
                </a:lnTo>
                <a:lnTo>
                  <a:pt x="614598" y="483055"/>
                </a:lnTo>
                <a:cubicBezTo>
                  <a:pt x="639363" y="480197"/>
                  <a:pt x="661270" y="451613"/>
                  <a:pt x="638410" y="416361"/>
                </a:cubicBezTo>
                <a:lnTo>
                  <a:pt x="572688" y="302028"/>
                </a:lnTo>
                <a:lnTo>
                  <a:pt x="572688" y="297266"/>
                </a:lnTo>
                <a:cubicBezTo>
                  <a:pt x="578801" y="139322"/>
                  <a:pt x="455718" y="6327"/>
                  <a:pt x="297774" y="214"/>
                </a:cubicBezTo>
                <a:cubicBezTo>
                  <a:pt x="294003" y="68"/>
                  <a:pt x="290229" y="-3"/>
                  <a:pt x="28645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4CEDCF-6237-42E8-941A-6BD130D1099B}"/>
              </a:ext>
            </a:extLst>
          </p:cNvPr>
          <p:cNvSpPr txBox="1"/>
          <p:nvPr/>
        </p:nvSpPr>
        <p:spPr>
          <a:xfrm>
            <a:off x="7890871" y="3802053"/>
            <a:ext cx="4667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/>
              <a:t>!</a:t>
            </a:r>
            <a:endParaRPr lang="ko-KR" altLang="en-US" sz="6000" b="1"/>
          </a:p>
        </p:txBody>
      </p: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91DFC114-2D30-4E81-A6FC-2E00D8FB08CD}"/>
              </a:ext>
            </a:extLst>
          </p:cNvPr>
          <p:cNvSpPr/>
          <p:nvPr/>
        </p:nvSpPr>
        <p:spPr>
          <a:xfrm>
            <a:off x="2917371" y="1234682"/>
            <a:ext cx="3744686" cy="1722168"/>
          </a:xfrm>
          <a:prstGeom prst="wedgeEllipseCallout">
            <a:avLst/>
          </a:prstGeom>
          <a:solidFill>
            <a:schemeClr val="bg1"/>
          </a:solidFill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핫케이크를 만들꺼니 재료좀 부탁해</a:t>
            </a:r>
            <a:endParaRPr lang="en-US" altLang="ko-KR"/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밀가루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계란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우유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br>
              <a:rPr lang="en-US" altLang="ko-KR">
                <a:solidFill>
                  <a:schemeClr val="tx1"/>
                </a:solidFill>
              </a:rPr>
            </a:br>
            <a:r>
              <a:rPr lang="ko-KR" altLang="en-US">
                <a:solidFill>
                  <a:schemeClr val="tx1"/>
                </a:solidFill>
              </a:rPr>
              <a:t>버터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시럽</a:t>
            </a:r>
          </a:p>
        </p:txBody>
      </p:sp>
      <p:sp>
        <p:nvSpPr>
          <p:cNvPr id="3" name="생각 풍선: 구름 모양 2">
            <a:extLst>
              <a:ext uri="{FF2B5EF4-FFF2-40B4-BE49-F238E27FC236}">
                <a16:creationId xmlns:a16="http://schemas.microsoft.com/office/drawing/2014/main" id="{260F1D45-6B3D-4407-AE37-76AF971043BD}"/>
              </a:ext>
            </a:extLst>
          </p:cNvPr>
          <p:cNvSpPr/>
          <p:nvPr/>
        </p:nvSpPr>
        <p:spPr>
          <a:xfrm>
            <a:off x="7961292" y="1985262"/>
            <a:ext cx="2323804" cy="1556949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밀가루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계란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우유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br>
              <a:rPr lang="en-US" altLang="ko-KR">
                <a:solidFill>
                  <a:schemeClr val="tx1"/>
                </a:solidFill>
              </a:rPr>
            </a:br>
            <a:r>
              <a:rPr lang="ko-KR" altLang="en-US">
                <a:solidFill>
                  <a:schemeClr val="tx1"/>
                </a:solidFill>
              </a:rPr>
              <a:t>버터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시럽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166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2418DC-86A3-4CC3-A266-8E2EB3B8F8B5}"/>
              </a:ext>
            </a:extLst>
          </p:cNvPr>
          <p:cNvSpPr txBox="1"/>
          <p:nvPr/>
        </p:nvSpPr>
        <p:spPr>
          <a:xfrm>
            <a:off x="905692" y="233681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5.1 </a:t>
            </a:r>
            <a:r>
              <a:rPr lang="ko-KR" altLang="en-US" sz="2000"/>
              <a:t>리팩토링</a:t>
            </a:r>
            <a:endParaRPr lang="ko-KR" altLang="en-US" sz="120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40F9E1C-A678-4A7F-8845-E21882B14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654248"/>
              </p:ext>
            </p:extLst>
          </p:nvPr>
        </p:nvGraphicFramePr>
        <p:xfrm>
          <a:off x="1751874" y="2133600"/>
          <a:ext cx="8688251" cy="2590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4744">
                  <a:extLst>
                    <a:ext uri="{9D8B030D-6E8A-4147-A177-3AD203B41FA5}">
                      <a16:colId xmlns:a16="http://schemas.microsoft.com/office/drawing/2014/main" val="1481070006"/>
                    </a:ext>
                  </a:extLst>
                </a:gridCol>
                <a:gridCol w="7933507">
                  <a:extLst>
                    <a:ext uri="{9D8B030D-6E8A-4147-A177-3AD203B41FA5}">
                      <a16:colId xmlns:a16="http://schemas.microsoft.com/office/drawing/2014/main" val="3195381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/>
                        <a:t>메서드 추출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47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/>
                        <a:t>상황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/>
                        <a:t>메서드를 작성함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61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/>
                        <a:t>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/>
                        <a:t>메서드 하나가 너무 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828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/>
                        <a:t>해법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/>
                        <a:t>기존 메서드에서 묶을 수 있는 </a:t>
                      </a:r>
                      <a:r>
                        <a:rPr lang="ko-KR" altLang="en-US" sz="2000">
                          <a:solidFill>
                            <a:srgbClr val="FF0000"/>
                          </a:solidFill>
                        </a:rPr>
                        <a:t>코드를 추출</a:t>
                      </a:r>
                      <a:r>
                        <a:rPr lang="ko-KR" altLang="en-US" sz="2000"/>
                        <a:t>해 </a:t>
                      </a:r>
                      <a:r>
                        <a:rPr lang="ko-KR" altLang="en-US" sz="2000">
                          <a:solidFill>
                            <a:srgbClr val="FF0000"/>
                          </a:solidFill>
                        </a:rPr>
                        <a:t>새로운 메서드를 작성</a:t>
                      </a:r>
                      <a:r>
                        <a:rPr lang="ko-KR" altLang="en-US" sz="2000">
                          <a:solidFill>
                            <a:schemeClr val="tx1"/>
                          </a:solidFill>
                        </a:rPr>
                        <a:t>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100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/>
                        <a:t>장점</a:t>
                      </a:r>
                      <a:r>
                        <a:rPr lang="en-US" altLang="ko-KR" sz="2000"/>
                        <a:t>: </a:t>
                      </a:r>
                      <a:r>
                        <a:rPr lang="ko-KR" altLang="en-US" sz="2000"/>
                        <a:t>각 메서드가 짧아짐</a:t>
                      </a:r>
                      <a:endParaRPr lang="en-US" altLang="ko-KR" sz="2000"/>
                    </a:p>
                    <a:p>
                      <a:pPr latinLnBrk="1"/>
                      <a:r>
                        <a:rPr lang="ko-KR" altLang="en-US" sz="2000"/>
                        <a:t>단점</a:t>
                      </a:r>
                      <a:r>
                        <a:rPr lang="en-US" altLang="ko-KR" sz="2000"/>
                        <a:t>: </a:t>
                      </a:r>
                      <a:r>
                        <a:rPr lang="ko-KR" altLang="en-US" sz="2000"/>
                        <a:t>메서드 개수가 늘어남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651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39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2418DC-86A3-4CC3-A266-8E2EB3B8F8B5}"/>
              </a:ext>
            </a:extLst>
          </p:cNvPr>
          <p:cNvSpPr txBox="1"/>
          <p:nvPr/>
        </p:nvSpPr>
        <p:spPr>
          <a:xfrm>
            <a:off x="905692" y="233681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5.1 </a:t>
            </a:r>
            <a:r>
              <a:rPr lang="ko-KR" altLang="en-US" sz="2000"/>
              <a:t>리팩토링</a:t>
            </a:r>
            <a:endParaRPr lang="ko-KR" altLang="en-US" sz="120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29B8F2C-EDCE-4B36-8DC5-FFF5B11DE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442990"/>
              </p:ext>
            </p:extLst>
          </p:nvPr>
        </p:nvGraphicFramePr>
        <p:xfrm>
          <a:off x="2032000" y="1630680"/>
          <a:ext cx="8128000" cy="35966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99771">
                  <a:extLst>
                    <a:ext uri="{9D8B030D-6E8A-4147-A177-3AD203B41FA5}">
                      <a16:colId xmlns:a16="http://schemas.microsoft.com/office/drawing/2014/main" val="1621696946"/>
                    </a:ext>
                  </a:extLst>
                </a:gridCol>
                <a:gridCol w="6328229">
                  <a:extLst>
                    <a:ext uri="{9D8B030D-6E8A-4147-A177-3AD203B41FA5}">
                      <a16:colId xmlns:a16="http://schemas.microsoft.com/office/drawing/2014/main" val="3554295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1. </a:t>
                      </a:r>
                      <a:r>
                        <a:rPr lang="ko-KR" altLang="en-US" sz="1600"/>
                        <a:t>새로운 메서드 작성</a:t>
                      </a:r>
                      <a:endParaRPr lang="en-US" altLang="ko-KR" sz="1600"/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ko-KR" altLang="en-US" sz="1200"/>
                        <a:t>   </a:t>
                      </a:r>
                      <a:r>
                        <a:rPr lang="en-US" altLang="ko-KR" sz="1200"/>
                        <a:t>(1) </a:t>
                      </a:r>
                      <a:r>
                        <a:rPr lang="ko-KR" altLang="en-US" sz="1200"/>
                        <a:t>새로운 메서드에 적절한 이름 붙이기</a:t>
                      </a:r>
                      <a:endParaRPr lang="en-US" altLang="ko-KR" sz="1200"/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sz="1200"/>
                        <a:t>   (2) </a:t>
                      </a:r>
                      <a:r>
                        <a:rPr lang="ko-KR" altLang="en-US" sz="1200"/>
                        <a:t>기존 메서드에서 새로운 메서드로 코드 복사</a:t>
                      </a:r>
                      <a:endParaRPr lang="en-US" altLang="ko-KR" sz="1200"/>
                    </a:p>
                    <a:p>
                      <a:pPr marL="0" lv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/>
                        <a:t>   (3) </a:t>
                      </a:r>
                      <a:r>
                        <a:rPr lang="ko-KR" altLang="en-US" sz="1200"/>
                        <a:t>메서드 내부의 지역 변수 검토</a:t>
                      </a:r>
                      <a:endParaRPr lang="en-US" altLang="ko-KR" sz="1200"/>
                    </a:p>
                    <a:p>
                      <a:pPr marL="0" lv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/>
                        <a:t>   (4)</a:t>
                      </a:r>
                      <a:r>
                        <a:rPr lang="ko-KR" altLang="en-US" sz="1200"/>
                        <a:t> 메서드 매개변수 검토</a:t>
                      </a:r>
                      <a:endParaRPr lang="en-US" altLang="ko-KR" sz="1200"/>
                    </a:p>
                    <a:p>
                      <a:pPr marL="0" lv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/>
                        <a:t>   (5) </a:t>
                      </a:r>
                      <a:r>
                        <a:rPr lang="ko-KR" altLang="en-US" sz="1200"/>
                        <a:t>메서드 변환값 검토</a:t>
                      </a:r>
                      <a:endParaRPr lang="en-US" altLang="ko-KR" sz="1200"/>
                    </a:p>
                    <a:p>
                      <a:pPr marL="0" lv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/>
                        <a:t>   (6) </a:t>
                      </a:r>
                      <a:r>
                        <a:rPr lang="ko-KR" altLang="en-US" sz="1200"/>
                        <a:t>컴파일</a:t>
                      </a:r>
                      <a:endParaRPr lang="en-US" altLang="ko-KR" sz="1200"/>
                    </a:p>
                    <a:p>
                      <a:pPr marL="0" lv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/>
                        <a:t>2. </a:t>
                      </a:r>
                      <a:r>
                        <a:rPr lang="ko-KR" altLang="en-US" sz="1600"/>
                        <a:t>새로운 메서드 호출</a:t>
                      </a:r>
                      <a:endParaRPr lang="en-US" altLang="ko-KR" sz="1600"/>
                    </a:p>
                    <a:p>
                      <a:pPr marL="0" lv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/>
                        <a:t>   (1) </a:t>
                      </a:r>
                      <a:r>
                        <a:rPr lang="ko-KR" altLang="en-US" sz="1200"/>
                        <a:t>기존 메서드에서 앞서 코드를 복사한 부분을 새로운 메서드를 호출로 치환</a:t>
                      </a:r>
                      <a:endParaRPr lang="en-US" altLang="ko-KR" sz="1200"/>
                    </a:p>
                    <a:p>
                      <a:pPr marL="0" lv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/>
                        <a:t>   (2) </a:t>
                      </a:r>
                      <a:r>
                        <a:rPr lang="ko-KR" altLang="en-US" sz="1200"/>
                        <a:t>기존 메서드에서 더는 사용하지 않는 지역 변수가 있으면 삭제</a:t>
                      </a:r>
                      <a:endParaRPr lang="en-US" altLang="ko-KR" sz="1200"/>
                    </a:p>
                    <a:p>
                      <a:pPr marL="0" lv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/>
                        <a:t>   (3) </a:t>
                      </a:r>
                      <a:r>
                        <a:rPr lang="ko-KR" altLang="en-US" sz="1200"/>
                        <a:t>컴파일해서 테스트</a:t>
                      </a:r>
                      <a:endParaRPr lang="en-US" altLang="ko-K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748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관련항목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/>
                        <a:t>임시 변수 분리</a:t>
                      </a:r>
                      <a:endParaRPr lang="en-US" altLang="ko-KR" sz="1400"/>
                    </a:p>
                    <a:p>
                      <a:pPr marL="0" lv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/>
                        <a:t>    메서드 추출 전에 임시 변수 분리부터 하는 게 좋을때가 있음</a:t>
                      </a:r>
                      <a:endParaRPr lang="en-US" altLang="ko-KR" sz="1400"/>
                    </a:p>
                    <a:p>
                      <a:pPr marL="285750" lvl="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/>
                        <a:t>질의로 임시 변수 치환</a:t>
                      </a:r>
                      <a:endParaRPr lang="en-US" altLang="ko-KR" sz="1400"/>
                    </a:p>
                    <a:p>
                      <a:pPr marL="0" lv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/>
                        <a:t>    </a:t>
                      </a:r>
                      <a:r>
                        <a:rPr lang="ko-KR" altLang="en-US" sz="1400"/>
                        <a:t>메서드 추출 전에 질의로 임시 변수 분리부터 하는 게 좋을 때가 있음</a:t>
                      </a:r>
                      <a:endParaRPr lang="en-US" altLang="ko-KR" sz="1400"/>
                    </a:p>
                    <a:p>
                      <a:pPr marL="285750" lvl="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/>
                        <a:t>메서드 인라인화</a:t>
                      </a:r>
                      <a:endParaRPr lang="en-US" altLang="ko-KR" sz="1400"/>
                    </a:p>
                    <a:p>
                      <a:pPr marL="0" lv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/>
                        <a:t>    </a:t>
                      </a:r>
                      <a:r>
                        <a:rPr lang="ko-KR" altLang="en-US" sz="1400"/>
                        <a:t>역 리팩토링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540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039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310E7EC-C007-48F3-985D-A03F9533AA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831"/>
          <a:stretch/>
        </p:blipFill>
        <p:spPr>
          <a:xfrm>
            <a:off x="1124717" y="1094961"/>
            <a:ext cx="5197447" cy="502990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55938BA-D70A-41E9-A997-92F10D6574FC}"/>
              </a:ext>
            </a:extLst>
          </p:cNvPr>
          <p:cNvSpPr/>
          <p:nvPr/>
        </p:nvSpPr>
        <p:spPr>
          <a:xfrm>
            <a:off x="2009775" y="2571750"/>
            <a:ext cx="3905249" cy="952437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5027F2-A931-4AC9-AF6D-FCDD2F092CF3}"/>
              </a:ext>
            </a:extLst>
          </p:cNvPr>
          <p:cNvSpPr txBox="1"/>
          <p:nvPr/>
        </p:nvSpPr>
        <p:spPr>
          <a:xfrm>
            <a:off x="2889718" y="548471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Banner </a:t>
            </a:r>
            <a:r>
              <a:rPr lang="ko-KR" altLang="en-US"/>
              <a:t>클래스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492546-55C9-43FA-9E17-B4838CFD2CD2}"/>
              </a:ext>
            </a:extLst>
          </p:cNvPr>
          <p:cNvSpPr/>
          <p:nvPr/>
        </p:nvSpPr>
        <p:spPr>
          <a:xfrm>
            <a:off x="2009774" y="3800475"/>
            <a:ext cx="3905249" cy="638176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B891DC-BE0C-4A10-8FF6-9722BC388C27}"/>
              </a:ext>
            </a:extLst>
          </p:cNvPr>
          <p:cNvSpPr/>
          <p:nvPr/>
        </p:nvSpPr>
        <p:spPr>
          <a:xfrm>
            <a:off x="2009775" y="4686300"/>
            <a:ext cx="3905249" cy="952437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8019DC0-784B-492F-AB85-8AEEDA55E800}"/>
              </a:ext>
            </a:extLst>
          </p:cNvPr>
          <p:cNvSpPr/>
          <p:nvPr/>
        </p:nvSpPr>
        <p:spPr>
          <a:xfrm>
            <a:off x="1770815" y="1343026"/>
            <a:ext cx="2610685" cy="77123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AE0C0F-DCBB-4BD6-81CC-59C0F845FB10}"/>
              </a:ext>
            </a:extLst>
          </p:cNvPr>
          <p:cNvSpPr txBox="1"/>
          <p:nvPr/>
        </p:nvSpPr>
        <p:spPr>
          <a:xfrm>
            <a:off x="6435673" y="1343026"/>
            <a:ext cx="3161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생성자에서 표시할 문자열을 </a:t>
            </a:r>
            <a:endParaRPr lang="en-US" altLang="ko-KR"/>
          </a:p>
          <a:p>
            <a:r>
              <a:rPr lang="en-US" altLang="ko-KR"/>
              <a:t>content </a:t>
            </a:r>
            <a:r>
              <a:rPr lang="ko-KR" altLang="en-US"/>
              <a:t>변수에 저장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F3D828-B299-4ACE-876A-2F6C3F01BA56}"/>
              </a:ext>
            </a:extLst>
          </p:cNvPr>
          <p:cNvSpPr txBox="1"/>
          <p:nvPr/>
        </p:nvSpPr>
        <p:spPr>
          <a:xfrm>
            <a:off x="905692" y="233681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5.2 </a:t>
            </a:r>
            <a:r>
              <a:rPr lang="ko-KR" altLang="en-US" sz="2000"/>
              <a:t>예제</a:t>
            </a:r>
            <a:endParaRPr lang="ko-KR" altLang="en-US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C4E6B2-D051-4300-9335-4290FAC7E3D1}"/>
              </a:ext>
            </a:extLst>
          </p:cNvPr>
          <p:cNvSpPr txBox="1"/>
          <p:nvPr/>
        </p:nvSpPr>
        <p:spPr>
          <a:xfrm>
            <a:off x="6597598" y="2724802"/>
            <a:ext cx="3268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content </a:t>
            </a:r>
            <a:r>
              <a:rPr lang="ko-KR" altLang="en-US"/>
              <a:t>길이만큼 테두리 출력</a:t>
            </a:r>
            <a:endParaRPr lang="en-US" altLang="ko-KR"/>
          </a:p>
          <a:p>
            <a:r>
              <a:rPr lang="en-US" altLang="ko-KR"/>
              <a:t>Ex. +-----+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9D7DF5-F139-4773-8D56-2A524371987C}"/>
              </a:ext>
            </a:extLst>
          </p:cNvPr>
          <p:cNvSpPr txBox="1"/>
          <p:nvPr/>
        </p:nvSpPr>
        <p:spPr>
          <a:xfrm>
            <a:off x="6597598" y="3800475"/>
            <a:ext cx="3406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내용을 파라미터로 받은 </a:t>
            </a:r>
            <a:r>
              <a:rPr lang="en-US" altLang="ko-KR"/>
              <a:t>time</a:t>
            </a:r>
            <a:r>
              <a:rPr lang="ko-KR" altLang="en-US"/>
              <a:t>값</a:t>
            </a:r>
            <a:endParaRPr lang="en-US" altLang="ko-KR"/>
          </a:p>
          <a:p>
            <a:r>
              <a:rPr lang="ko-KR" altLang="en-US"/>
              <a:t>만큼 출력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100C9C-A0E7-4FCA-9D4F-52FE25E02CFB}"/>
              </a:ext>
            </a:extLst>
          </p:cNvPr>
          <p:cNvSpPr txBox="1"/>
          <p:nvPr/>
        </p:nvSpPr>
        <p:spPr>
          <a:xfrm>
            <a:off x="6695102" y="4977852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위 테두리 출력과 동일</a:t>
            </a:r>
          </a:p>
        </p:txBody>
      </p:sp>
    </p:spTree>
    <p:extLst>
      <p:ext uri="{BB962C8B-B14F-4D97-AF65-F5344CB8AC3E}">
        <p14:creationId xmlns:p14="http://schemas.microsoft.com/office/powerpoint/2010/main" val="173415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6" grpId="0" animBg="1"/>
      <p:bldP spid="17" grpId="0" animBg="1"/>
      <p:bldP spid="18" grpId="0"/>
      <p:bldP spid="20" grpId="0"/>
      <p:bldP spid="21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15027F2-A931-4AC9-AF6D-FCDD2F092CF3}"/>
              </a:ext>
            </a:extLst>
          </p:cNvPr>
          <p:cNvSpPr txBox="1"/>
          <p:nvPr/>
        </p:nvSpPr>
        <p:spPr>
          <a:xfrm>
            <a:off x="2870668" y="1081871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Main </a:t>
            </a:r>
            <a:r>
              <a:rPr lang="ko-KR" altLang="en-US"/>
              <a:t>클래스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AE0C0F-DCBB-4BD6-81CC-59C0F845FB10}"/>
              </a:ext>
            </a:extLst>
          </p:cNvPr>
          <p:cNvSpPr txBox="1"/>
          <p:nvPr/>
        </p:nvSpPr>
        <p:spPr>
          <a:xfrm>
            <a:off x="6096000" y="2286620"/>
            <a:ext cx="347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Banner </a:t>
            </a:r>
            <a:r>
              <a:rPr lang="ko-KR" altLang="en-US"/>
              <a:t>클래스 선언후 </a:t>
            </a:r>
            <a:endParaRPr lang="en-US" altLang="ko-KR"/>
          </a:p>
          <a:p>
            <a:r>
              <a:rPr lang="ko-KR" altLang="en-US"/>
              <a:t>파라미터로 </a:t>
            </a:r>
            <a:r>
              <a:rPr lang="en-US" altLang="ko-KR"/>
              <a:t>3</a:t>
            </a:r>
            <a:r>
              <a:rPr lang="ko-KR" altLang="en-US"/>
              <a:t>을 입력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print </a:t>
            </a:r>
            <a:r>
              <a:rPr lang="ko-KR" altLang="en-US"/>
              <a:t>호출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3A8CA58A-4A09-461D-99BB-DAFB4A1DE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164" y="1985812"/>
            <a:ext cx="4448796" cy="12479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92E015-7590-460C-BD1B-F49E13BC66FC}"/>
              </a:ext>
            </a:extLst>
          </p:cNvPr>
          <p:cNvSpPr txBox="1"/>
          <p:nvPr/>
        </p:nvSpPr>
        <p:spPr>
          <a:xfrm>
            <a:off x="905692" y="233681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5.2 </a:t>
            </a:r>
            <a:r>
              <a:rPr lang="ko-KR" altLang="en-US" sz="2000"/>
              <a:t>예제</a:t>
            </a:r>
            <a:endParaRPr lang="ko-KR" altLang="en-US" sz="120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EDF10FDD-5F7E-44CB-938F-9F83844E85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1" r="5799" b="5810"/>
          <a:stretch/>
        </p:blipFill>
        <p:spPr>
          <a:xfrm>
            <a:off x="2531214" y="3919032"/>
            <a:ext cx="1471722" cy="9715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C85603E-B460-4012-8050-3DD79B9A92F5}"/>
              </a:ext>
            </a:extLst>
          </p:cNvPr>
          <p:cNvSpPr txBox="1"/>
          <p:nvPr/>
        </p:nvSpPr>
        <p:spPr>
          <a:xfrm>
            <a:off x="2642068" y="34480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결과화면</a:t>
            </a:r>
          </a:p>
        </p:txBody>
      </p:sp>
    </p:spTree>
    <p:extLst>
      <p:ext uri="{BB962C8B-B14F-4D97-AF65-F5344CB8AC3E}">
        <p14:creationId xmlns:p14="http://schemas.microsoft.com/office/powerpoint/2010/main" val="3145076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B92E015-7590-460C-BD1B-F49E13BC66FC}"/>
              </a:ext>
            </a:extLst>
          </p:cNvPr>
          <p:cNvSpPr txBox="1"/>
          <p:nvPr/>
        </p:nvSpPr>
        <p:spPr>
          <a:xfrm>
            <a:off x="905692" y="233681"/>
            <a:ext cx="2470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5.2.2 </a:t>
            </a:r>
            <a:r>
              <a:rPr lang="ko-KR" altLang="en-US" sz="2000"/>
              <a:t>리팩토링 실행</a:t>
            </a:r>
            <a:endParaRPr lang="ko-KR" altLang="en-US" sz="1200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918B1DD0-C297-4B75-B0A2-4604314015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831"/>
          <a:stretch/>
        </p:blipFill>
        <p:spPr>
          <a:xfrm>
            <a:off x="296042" y="1674623"/>
            <a:ext cx="5197447" cy="50299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09EF8D9-45FD-4506-A426-3ABE81A8AD5B}"/>
              </a:ext>
            </a:extLst>
          </p:cNvPr>
          <p:cNvSpPr txBox="1"/>
          <p:nvPr/>
        </p:nvSpPr>
        <p:spPr>
          <a:xfrm>
            <a:off x="5620124" y="344629"/>
            <a:ext cx="6391275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1"/>
            <a:r>
              <a:rPr lang="en-US" altLang="ko-KR" sz="1800"/>
              <a:t>1. </a:t>
            </a:r>
            <a:r>
              <a:rPr lang="ko-KR" altLang="en-US" sz="1800"/>
              <a:t>새로운 메서드에 적절한 이름 붙이기</a:t>
            </a:r>
            <a:endParaRPr lang="en-US" altLang="ko-KR" sz="1800"/>
          </a:p>
          <a:p>
            <a:pPr latinLnBrk="1"/>
            <a:endParaRPr lang="en-US" altLang="ko-KR" sz="1800"/>
          </a:p>
          <a:p>
            <a:pPr latinLnBrk="1"/>
            <a:r>
              <a:rPr lang="ko-KR" altLang="en-US" sz="1800"/>
              <a:t>동사 </a:t>
            </a:r>
            <a:r>
              <a:rPr lang="en-US" altLang="ko-KR" sz="1800"/>
              <a:t>+ </a:t>
            </a:r>
            <a:r>
              <a:rPr lang="ko-KR" altLang="en-US" sz="1800"/>
              <a:t>명사 순서로 짓는게 보통</a:t>
            </a:r>
            <a:endParaRPr lang="en-US" altLang="ko-KR" sz="1800"/>
          </a:p>
          <a:p>
            <a:pPr latinLnBrk="1"/>
            <a:endParaRPr lang="en-US" altLang="ko-KR" sz="1800"/>
          </a:p>
          <a:p>
            <a:pPr latinLnBrk="1"/>
            <a:r>
              <a:rPr lang="ko-KR" altLang="en-US" sz="1800">
                <a:solidFill>
                  <a:srgbClr val="FF0000"/>
                </a:solidFill>
              </a:rPr>
              <a:t>무엇</a:t>
            </a:r>
            <a:r>
              <a:rPr lang="en-US" altLang="ko-KR"/>
              <a:t>(what)</a:t>
            </a:r>
            <a:r>
              <a:rPr lang="ko-KR" altLang="en-US" sz="1800"/>
              <a:t>을 하는지 알수 있게 짓는것이 중요함</a:t>
            </a:r>
            <a:endParaRPr lang="en-US" altLang="ko-KR" sz="1800"/>
          </a:p>
          <a:p>
            <a:pPr latinLnBrk="1"/>
            <a:r>
              <a:rPr lang="ko-KR" altLang="en-US"/>
              <a:t>어떻게</a:t>
            </a:r>
            <a:r>
              <a:rPr lang="en-US" altLang="ko-KR"/>
              <a:t>(how)</a:t>
            </a:r>
            <a:r>
              <a:rPr lang="ko-KR" altLang="en-US"/>
              <a:t>는 구현 방식을 바꾸면 메서드 명을 바꿔야함 </a:t>
            </a:r>
            <a:r>
              <a:rPr lang="en-US" altLang="ko-KR"/>
              <a:t>-&gt; </a:t>
            </a:r>
            <a:r>
              <a:rPr lang="ko-KR" altLang="en-US"/>
              <a:t>메서드를 호출하는 </a:t>
            </a:r>
            <a:r>
              <a:rPr lang="ko-KR" altLang="en-US">
                <a:solidFill>
                  <a:srgbClr val="FF0000"/>
                </a:solidFill>
              </a:rPr>
              <a:t>모든곳을 바꿔야 함</a:t>
            </a:r>
            <a:endParaRPr lang="en-US" altLang="ko-KR">
              <a:solidFill>
                <a:srgbClr val="FF0000"/>
              </a:solidFill>
            </a:endParaRPr>
          </a:p>
          <a:p>
            <a:pPr latinLnBrk="1"/>
            <a:endParaRPr lang="en-US" altLang="ko-KR" sz="1800"/>
          </a:p>
          <a:p>
            <a:pPr latinLnBrk="1"/>
            <a:r>
              <a:rPr lang="ko-KR" altLang="en-US"/>
              <a:t>메서드에는 알맞은 </a:t>
            </a:r>
            <a:r>
              <a:rPr lang="ko-KR" altLang="en-US" sz="1800">
                <a:solidFill>
                  <a:srgbClr val="FF0000"/>
                </a:solidFill>
              </a:rPr>
              <a:t>이름이 중요 함</a:t>
            </a:r>
            <a:endParaRPr lang="en-US" altLang="ko-KR" sz="1800">
              <a:solidFill>
                <a:srgbClr val="FF0000"/>
              </a:solidFill>
            </a:endParaRPr>
          </a:p>
          <a:p>
            <a:pPr latinLnBrk="1"/>
            <a:r>
              <a:rPr lang="ko-KR" altLang="en-US" sz="1800"/>
              <a:t>알맞은 이름이 떠오르지 않는다면 그 코드가 무엇을 하는지 모른다는 뜻으로 제대로 메서드를 추출할수 없음</a:t>
            </a:r>
            <a:endParaRPr lang="en-US" altLang="ko-KR" sz="1800"/>
          </a:p>
          <a:p>
            <a:pPr marL="0" indent="0" latinLnBrk="1">
              <a:buFont typeface="+mj-lt"/>
              <a:buNone/>
            </a:pPr>
            <a:endParaRPr lang="en-US" altLang="ko-KR" sz="180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ECD8F1B0-5BB2-47A9-B052-1CB0EAEBE522}"/>
              </a:ext>
            </a:extLst>
          </p:cNvPr>
          <p:cNvSpPr/>
          <p:nvPr/>
        </p:nvSpPr>
        <p:spPr>
          <a:xfrm>
            <a:off x="4924425" y="4324387"/>
            <a:ext cx="1695450" cy="561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D20BD4C-970F-49C6-A520-137756E06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307" y="4371979"/>
            <a:ext cx="1638529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79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B92E015-7590-460C-BD1B-F49E13BC66FC}"/>
              </a:ext>
            </a:extLst>
          </p:cNvPr>
          <p:cNvSpPr txBox="1"/>
          <p:nvPr/>
        </p:nvSpPr>
        <p:spPr>
          <a:xfrm>
            <a:off x="905692" y="233681"/>
            <a:ext cx="2470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5.2.2 </a:t>
            </a:r>
            <a:r>
              <a:rPr lang="ko-KR" altLang="en-US" sz="2000"/>
              <a:t>리팩토링 실행</a:t>
            </a:r>
            <a:endParaRPr lang="ko-KR" alt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9EF8D9-45FD-4506-A426-3ABE81A8AD5B}"/>
              </a:ext>
            </a:extLst>
          </p:cNvPr>
          <p:cNvSpPr txBox="1"/>
          <p:nvPr/>
        </p:nvSpPr>
        <p:spPr>
          <a:xfrm>
            <a:off x="4962899" y="2514053"/>
            <a:ext cx="5000251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1"/>
            <a:r>
              <a:rPr lang="en-US" altLang="ko-KR" sz="1800"/>
              <a:t>2. </a:t>
            </a:r>
            <a:r>
              <a:rPr lang="ko-KR" altLang="en-US" sz="1800"/>
              <a:t>기존 메서드에서 새로운 메서드로 코드 복사</a:t>
            </a:r>
            <a:endParaRPr lang="en-US" altLang="ko-KR" sz="1800"/>
          </a:p>
          <a:p>
            <a:pPr latinLnBrk="1"/>
            <a:endParaRPr lang="en-US" altLang="ko-KR" sz="1800"/>
          </a:p>
          <a:p>
            <a:pPr latinLnBrk="1"/>
            <a:r>
              <a:rPr lang="ko-KR" altLang="en-US" sz="1800"/>
              <a:t>다른 클래스에서 호출할수 없도록 </a:t>
            </a:r>
            <a:r>
              <a:rPr lang="en-US" altLang="ko-KR" sz="1800"/>
              <a:t>private</a:t>
            </a:r>
            <a:r>
              <a:rPr lang="ko-KR" altLang="en-US" sz="1800"/>
              <a:t>으로 </a:t>
            </a:r>
            <a:endParaRPr lang="en-US" altLang="ko-KR" sz="1800"/>
          </a:p>
          <a:p>
            <a:pPr latinLnBrk="1"/>
            <a:r>
              <a:rPr lang="ko-KR" altLang="en-US" sz="1800"/>
              <a:t>선언하면 수정하기 편리함</a:t>
            </a:r>
            <a:endParaRPr lang="en-US" altLang="ko-KR" sz="1800"/>
          </a:p>
          <a:p>
            <a:pPr marL="0" indent="0" latinLnBrk="1">
              <a:buFont typeface="+mj-lt"/>
              <a:buNone/>
            </a:pPr>
            <a:endParaRPr lang="en-US" altLang="ko-KR" sz="180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ECD8F1B0-5BB2-47A9-B052-1CB0EAEBE522}"/>
              </a:ext>
            </a:extLst>
          </p:cNvPr>
          <p:cNvSpPr/>
          <p:nvPr/>
        </p:nvSpPr>
        <p:spPr>
          <a:xfrm rot="5400000">
            <a:off x="2189284" y="2971730"/>
            <a:ext cx="1147793" cy="561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D20BD4C-970F-49C6-A520-137756E06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917" y="1893171"/>
            <a:ext cx="1638529" cy="466790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CB392F2-B8D3-49FA-A909-19EA16B1E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2" y="4145474"/>
            <a:ext cx="3896269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6689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TM02900688[[fn=패싯]]</Template>
  <TotalTime>1324</TotalTime>
  <Words>782</Words>
  <Application>Microsoft Office PowerPoint</Application>
  <PresentationFormat>와이드스크린</PresentationFormat>
  <Paragraphs>167</Paragraphs>
  <Slides>24</Slides>
  <Notes>8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Trebuchet MS</vt:lpstr>
      <vt:lpstr>Wingdings 3</vt:lpstr>
      <vt:lpstr>패싯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김승민</dc:creator>
  <cp:lastModifiedBy>김승민</cp:lastModifiedBy>
  <cp:revision>17</cp:revision>
  <dcterms:created xsi:type="dcterms:W3CDTF">2022-04-01T14:44:41Z</dcterms:created>
  <dcterms:modified xsi:type="dcterms:W3CDTF">2022-04-03T13:42:31Z</dcterms:modified>
</cp:coreProperties>
</file>