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65" r:id="rId8"/>
    <p:sldId id="266" r:id="rId9"/>
    <p:sldId id="267" r:id="rId10"/>
    <p:sldId id="268" r:id="rId11"/>
    <p:sldId id="264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3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39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22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7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4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9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D1F9-C552-4A47-9DE4-219D49A7199F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869406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5</a:t>
            </a:r>
            <a:r>
              <a:rPr lang="ko-KR" altLang="en-US" sz="4400"/>
              <a:t>장 메서드 추출</a:t>
            </a:r>
            <a:endParaRPr lang="en-US" altLang="ko-KR" sz="4400"/>
          </a:p>
          <a:p>
            <a:r>
              <a:rPr lang="en-US" altLang="ko-KR" sz="2800"/>
              <a:t>20171109 </a:t>
            </a:r>
            <a:r>
              <a:rPr lang="ko-KR" altLang="en-US" sz="2800"/>
              <a:t>김승민</a:t>
            </a:r>
          </a:p>
        </p:txBody>
      </p:sp>
    </p:spTree>
    <p:extLst>
      <p:ext uri="{BB962C8B-B14F-4D97-AF65-F5344CB8AC3E}">
        <p14:creationId xmlns:p14="http://schemas.microsoft.com/office/powerpoint/2010/main" val="34794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8B1DD0-C297-4B75-B0A2-46043140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734192" y="1075911"/>
            <a:ext cx="5197447" cy="502990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A24195-1ACE-4AEB-AC35-36AD02894402}"/>
              </a:ext>
            </a:extLst>
          </p:cNvPr>
          <p:cNvGraphicFramePr>
            <a:graphicFrameLocks noGrp="1"/>
          </p:cNvGraphicFramePr>
          <p:nvPr/>
        </p:nvGraphicFramePr>
        <p:xfrm>
          <a:off x="4630000" y="3916617"/>
          <a:ext cx="8128000" cy="3596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1621696946"/>
                    </a:ext>
                  </a:extLst>
                </a:gridCol>
                <a:gridCol w="6328229">
                  <a:extLst>
                    <a:ext uri="{9D8B030D-6E8A-4147-A177-3AD203B41FA5}">
                      <a16:colId xmlns:a16="http://schemas.microsoft.com/office/drawing/2014/main" val="35542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 </a:t>
                      </a:r>
                      <a:r>
                        <a:rPr lang="ko-KR" altLang="en-US" sz="1600"/>
                        <a:t>새로운 메서드 작성</a:t>
                      </a:r>
                      <a:endParaRPr lang="en-US" altLang="ko-KR" sz="16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/>
                        <a:t>   </a:t>
                      </a:r>
                      <a:r>
                        <a:rPr lang="en-US" altLang="ko-KR" sz="1200"/>
                        <a:t>(1) </a:t>
                      </a:r>
                      <a:r>
                        <a:rPr lang="ko-KR" altLang="en-US" sz="1200"/>
                        <a:t>새로운 메서드에 적절한 이름 붙이기</a:t>
                      </a:r>
                      <a:endParaRPr lang="en-US" altLang="ko-KR" sz="12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새로운 메서드로 코드 복사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메서드 내부의 지역 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(4)</a:t>
                      </a:r>
                      <a:r>
                        <a:rPr lang="ko-KR" altLang="en-US" sz="1200"/>
                        <a:t> 메서드 매개변수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(5) </a:t>
                      </a:r>
                      <a:r>
                        <a:rPr lang="ko-KR" altLang="en-US" sz="1200"/>
                        <a:t>메서드 변환값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(6) </a:t>
                      </a:r>
                      <a:r>
                        <a:rPr lang="ko-KR" altLang="en-US" sz="1200"/>
                        <a:t>컴파일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/>
                        <a:t>2. </a:t>
                      </a:r>
                      <a:r>
                        <a:rPr lang="ko-KR" altLang="en-US" sz="1600"/>
                        <a:t>새로운 메서드 호출</a:t>
                      </a:r>
                      <a:endParaRPr lang="en-US" altLang="ko-KR" sz="16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(1) </a:t>
                      </a:r>
                      <a:r>
                        <a:rPr lang="ko-KR" altLang="en-US" sz="1200"/>
                        <a:t>기존 메서드에서 앞서 코드를 복사한 부분을 새로운 메서드를 호출로 치환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더는 사용하지 않는 지역 변수가 있으면 삭제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컴파일해서 테스트</a:t>
                      </a:r>
                      <a:endParaRPr lang="en-US" altLang="ko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4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관련항목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임시 변수 분리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/>
                        <a:t>    메서드 추출 전에 임시 변수 분리부터 하는 게 좋을때가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질의로 임시 변수 치환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메서드 추출 전에 질의로 임시 변수 분리부터 하는 게 좋을 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메서드 인라인화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역 리팩토링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401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6260363" y="706579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1">
              <a:buFont typeface="+mj-lt"/>
              <a:buNone/>
            </a:pPr>
            <a:r>
              <a:rPr lang="ko-KR" altLang="en-US" sz="1800"/>
              <a:t>새로운 메서드에 적절한 이름 붙이기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61625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10E7EC-C007-48F3-985D-A03F9533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36404" y="0"/>
            <a:ext cx="5197447" cy="502990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A60C71-7B81-4192-A12D-9511F1BFE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26" y="280540"/>
            <a:ext cx="5420481" cy="464884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F457DCB-CF8F-46A5-BAAA-3FF984952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11" y="4929389"/>
            <a:ext cx="4448796" cy="124794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4FFB901-2532-43E5-B0C1-894A2487B3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r="5799" b="5810"/>
          <a:stretch/>
        </p:blipFill>
        <p:spPr>
          <a:xfrm>
            <a:off x="5360139" y="5691563"/>
            <a:ext cx="1471722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5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10E7EC-C007-48F3-985D-A03F9533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5115" cy="502990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A60C71-7B81-4192-A12D-9511F1BFE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15" y="0"/>
            <a:ext cx="5420481" cy="464884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F457DCB-CF8F-46A5-BAAA-3FF984952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11" y="4929389"/>
            <a:ext cx="444879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6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618136" y="2544862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664D15-7F2F-413B-9E61-B12F25EA047F}"/>
              </a:ext>
            </a:extLst>
          </p:cNvPr>
          <p:cNvSpPr/>
          <p:nvPr/>
        </p:nvSpPr>
        <p:spPr>
          <a:xfrm flipH="1">
            <a:off x="7344023" y="3672796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CEDCF-6237-42E8-941A-6BD130D1099B}"/>
              </a:ext>
            </a:extLst>
          </p:cNvPr>
          <p:cNvSpPr txBox="1"/>
          <p:nvPr/>
        </p:nvSpPr>
        <p:spPr>
          <a:xfrm>
            <a:off x="7890871" y="3802053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/>
              <a:t>?</a:t>
            </a:r>
            <a:endParaRPr lang="ko-KR" altLang="en-US" sz="6000" b="1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FC114-2D30-4E81-A6FC-2E00D8FB08CD}"/>
              </a:ext>
            </a:extLst>
          </p:cNvPr>
          <p:cNvSpPr/>
          <p:nvPr/>
        </p:nvSpPr>
        <p:spPr>
          <a:xfrm>
            <a:off x="2917371" y="1234682"/>
            <a:ext cx="3744686" cy="1722168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밀가루</a:t>
            </a:r>
            <a:r>
              <a:rPr lang="en-US" altLang="ko-KR"/>
              <a:t>! </a:t>
            </a:r>
            <a:r>
              <a:rPr lang="ko-KR" altLang="en-US"/>
              <a:t>계란</a:t>
            </a:r>
            <a:r>
              <a:rPr lang="en-US" altLang="ko-KR"/>
              <a:t>! </a:t>
            </a:r>
            <a:r>
              <a:rPr lang="ko-KR" altLang="en-US"/>
              <a:t>우유 좀줘</a:t>
            </a:r>
            <a:r>
              <a:rPr lang="en-US" altLang="ko-KR"/>
              <a:t>!</a:t>
            </a:r>
            <a:br>
              <a:rPr lang="en-US" altLang="ko-KR"/>
            </a:br>
            <a:r>
              <a:rPr lang="ko-KR" altLang="en-US"/>
              <a:t>버터랑 시럽도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9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618136" y="2544862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664D15-7F2F-413B-9E61-B12F25EA047F}"/>
              </a:ext>
            </a:extLst>
          </p:cNvPr>
          <p:cNvSpPr/>
          <p:nvPr/>
        </p:nvSpPr>
        <p:spPr>
          <a:xfrm flipH="1">
            <a:off x="7344023" y="3672796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CEDCF-6237-42E8-941A-6BD130D1099B}"/>
              </a:ext>
            </a:extLst>
          </p:cNvPr>
          <p:cNvSpPr txBox="1"/>
          <p:nvPr/>
        </p:nvSpPr>
        <p:spPr>
          <a:xfrm>
            <a:off x="7890871" y="3802053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/>
              <a:t>!</a:t>
            </a:r>
            <a:endParaRPr lang="ko-KR" altLang="en-US" sz="6000" b="1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FC114-2D30-4E81-A6FC-2E00D8FB08CD}"/>
              </a:ext>
            </a:extLst>
          </p:cNvPr>
          <p:cNvSpPr/>
          <p:nvPr/>
        </p:nvSpPr>
        <p:spPr>
          <a:xfrm>
            <a:off x="2917371" y="1234682"/>
            <a:ext cx="3744686" cy="1722168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핫케이크를 만들꺼니 재료좀 부탁해</a:t>
            </a:r>
          </a:p>
        </p:txBody>
      </p: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260F1D45-6B3D-4407-AE37-76AF971043BD}"/>
              </a:ext>
            </a:extLst>
          </p:cNvPr>
          <p:cNvSpPr/>
          <p:nvPr/>
        </p:nvSpPr>
        <p:spPr>
          <a:xfrm>
            <a:off x="7961292" y="1985262"/>
            <a:ext cx="2323804" cy="155694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밀가루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계란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우유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버터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시럽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6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0F9E1C-A678-4A7F-8845-E21882B14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74495"/>
              </p:ext>
            </p:extLst>
          </p:nvPr>
        </p:nvGraphicFramePr>
        <p:xfrm>
          <a:off x="1751875" y="1766751"/>
          <a:ext cx="8688251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4744">
                  <a:extLst>
                    <a:ext uri="{9D8B030D-6E8A-4147-A177-3AD203B41FA5}">
                      <a16:colId xmlns:a16="http://schemas.microsoft.com/office/drawing/2014/main" val="1481070006"/>
                    </a:ext>
                  </a:extLst>
                </a:gridCol>
                <a:gridCol w="7933507">
                  <a:extLst>
                    <a:ext uri="{9D8B030D-6E8A-4147-A177-3AD203B41FA5}">
                      <a16:colId xmlns:a16="http://schemas.microsoft.com/office/drawing/2014/main" val="319538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메서드를 작성함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1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 하나가 너무 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2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해법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기존 메서드에서 묶을 수 있는 코드를 추출해 새로운 메서드를 작성함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0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장점</a:t>
                      </a:r>
                      <a:r>
                        <a:rPr lang="en-US" altLang="ko-KR" sz="2000"/>
                        <a:t>: </a:t>
                      </a:r>
                      <a:r>
                        <a:rPr lang="ko-KR" altLang="en-US" sz="2000"/>
                        <a:t>각 메서드가 짧아짐</a:t>
                      </a:r>
                      <a:endParaRPr lang="en-US" altLang="ko-KR" sz="2000"/>
                    </a:p>
                    <a:p>
                      <a:pPr latinLnBrk="1"/>
                      <a:r>
                        <a:rPr lang="ko-KR" altLang="en-US" sz="2000"/>
                        <a:t>단점</a:t>
                      </a:r>
                      <a:r>
                        <a:rPr lang="en-US" altLang="ko-KR" sz="2000"/>
                        <a:t>: </a:t>
                      </a:r>
                      <a:r>
                        <a:rPr lang="ko-KR" altLang="en-US" sz="2000"/>
                        <a:t>메서드 개수가 늘어남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5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9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9B8F2C-EDCE-4B36-8DC5-FFF5B11DE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49008"/>
              </p:ext>
            </p:extLst>
          </p:nvPr>
        </p:nvGraphicFramePr>
        <p:xfrm>
          <a:off x="1251130" y="1325516"/>
          <a:ext cx="8128000" cy="3596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1621696946"/>
                    </a:ext>
                  </a:extLst>
                </a:gridCol>
                <a:gridCol w="6328229">
                  <a:extLst>
                    <a:ext uri="{9D8B030D-6E8A-4147-A177-3AD203B41FA5}">
                      <a16:colId xmlns:a16="http://schemas.microsoft.com/office/drawing/2014/main" val="35542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 </a:t>
                      </a:r>
                      <a:r>
                        <a:rPr lang="ko-KR" altLang="en-US" sz="1600"/>
                        <a:t>새로운 메서드 작성</a:t>
                      </a:r>
                      <a:endParaRPr lang="en-US" altLang="ko-KR" sz="16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/>
                        <a:t>   </a:t>
                      </a:r>
                      <a:r>
                        <a:rPr lang="en-US" altLang="ko-KR" sz="1200"/>
                        <a:t>(1) </a:t>
                      </a:r>
                      <a:r>
                        <a:rPr lang="ko-KR" altLang="en-US" sz="1200"/>
                        <a:t>새로운 메서드에 적절한 이름 붙이기</a:t>
                      </a:r>
                      <a:endParaRPr lang="en-US" altLang="ko-KR" sz="12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새로운 메서드로 코드 복사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메서드 내부의 지역 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(4)</a:t>
                      </a:r>
                      <a:r>
                        <a:rPr lang="ko-KR" altLang="en-US" sz="1200"/>
                        <a:t> 메서드 매개변수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(5) </a:t>
                      </a:r>
                      <a:r>
                        <a:rPr lang="ko-KR" altLang="en-US" sz="1200"/>
                        <a:t>메서드 변환값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(6) </a:t>
                      </a:r>
                      <a:r>
                        <a:rPr lang="ko-KR" altLang="en-US" sz="1200"/>
                        <a:t>컴파일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/>
                        <a:t>2. </a:t>
                      </a:r>
                      <a:r>
                        <a:rPr lang="ko-KR" altLang="en-US" sz="1600"/>
                        <a:t>새로운 메서드 호출</a:t>
                      </a:r>
                      <a:endParaRPr lang="en-US" altLang="ko-KR" sz="16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(1) </a:t>
                      </a:r>
                      <a:r>
                        <a:rPr lang="ko-KR" altLang="en-US" sz="1200"/>
                        <a:t>기존 메서드에서 앞서 코드를 복사한 부분을 새로운 메서드를 호출로 치환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더는 사용하지 않는 지역 변수가 있으면 삭제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컴파일해서 테스트</a:t>
                      </a:r>
                      <a:endParaRPr lang="en-US" altLang="ko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4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관련항목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임시 변수 분리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/>
                        <a:t>    메서드 추출 전에 임시 변수 분리부터 하는 게 좋을때가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질의로 임시 변수 치환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메서드 추출 전에 질의로 임시 변수 분리부터 하는 게 좋을 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메서드 인라인화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역 리팩토링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4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0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10E7EC-C007-48F3-985D-A03F9533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1124717" y="1094961"/>
            <a:ext cx="5197447" cy="5029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5938BA-D70A-41E9-A997-92F10D6574FC}"/>
              </a:ext>
            </a:extLst>
          </p:cNvPr>
          <p:cNvSpPr/>
          <p:nvPr/>
        </p:nvSpPr>
        <p:spPr>
          <a:xfrm>
            <a:off x="2009775" y="2571750"/>
            <a:ext cx="3905249" cy="95243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027F2-A931-4AC9-AF6D-FCDD2F092CF3}"/>
              </a:ext>
            </a:extLst>
          </p:cNvPr>
          <p:cNvSpPr txBox="1"/>
          <p:nvPr/>
        </p:nvSpPr>
        <p:spPr>
          <a:xfrm>
            <a:off x="2889718" y="548471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Banner </a:t>
            </a:r>
            <a:r>
              <a:rPr lang="ko-KR" altLang="en-US"/>
              <a:t>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492546-55C9-43FA-9E17-B4838CFD2CD2}"/>
              </a:ext>
            </a:extLst>
          </p:cNvPr>
          <p:cNvSpPr/>
          <p:nvPr/>
        </p:nvSpPr>
        <p:spPr>
          <a:xfrm>
            <a:off x="2009774" y="3800475"/>
            <a:ext cx="3905249" cy="63817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B891DC-BE0C-4A10-8FF6-9722BC388C27}"/>
              </a:ext>
            </a:extLst>
          </p:cNvPr>
          <p:cNvSpPr/>
          <p:nvPr/>
        </p:nvSpPr>
        <p:spPr>
          <a:xfrm>
            <a:off x="2009775" y="4686300"/>
            <a:ext cx="3905249" cy="95243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19DC0-784B-492F-AB85-8AEEDA55E800}"/>
              </a:ext>
            </a:extLst>
          </p:cNvPr>
          <p:cNvSpPr/>
          <p:nvPr/>
        </p:nvSpPr>
        <p:spPr>
          <a:xfrm>
            <a:off x="1770815" y="1343026"/>
            <a:ext cx="2610685" cy="771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E0C0F-DCBB-4BD6-81CC-59C0F845FB10}"/>
              </a:ext>
            </a:extLst>
          </p:cNvPr>
          <p:cNvSpPr txBox="1"/>
          <p:nvPr/>
        </p:nvSpPr>
        <p:spPr>
          <a:xfrm>
            <a:off x="6435673" y="1343026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생성자에서 표시할 문자열을 </a:t>
            </a:r>
            <a:endParaRPr lang="en-US" altLang="ko-KR"/>
          </a:p>
          <a:p>
            <a:r>
              <a:rPr lang="en-US" altLang="ko-KR"/>
              <a:t>content </a:t>
            </a:r>
            <a:r>
              <a:rPr lang="ko-KR" altLang="en-US"/>
              <a:t>변수에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3D828-B299-4ACE-876A-2F6C3F01BA56}"/>
              </a:ext>
            </a:extLst>
          </p:cNvPr>
          <p:cNvSpPr txBox="1"/>
          <p:nvPr/>
        </p:nvSpPr>
        <p:spPr>
          <a:xfrm>
            <a:off x="905692" y="23368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 </a:t>
            </a:r>
            <a:r>
              <a:rPr lang="ko-KR" altLang="en-US" sz="2000"/>
              <a:t>예제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4E6B2-D051-4300-9335-4290FAC7E3D1}"/>
              </a:ext>
            </a:extLst>
          </p:cNvPr>
          <p:cNvSpPr txBox="1"/>
          <p:nvPr/>
        </p:nvSpPr>
        <p:spPr>
          <a:xfrm>
            <a:off x="6597598" y="2724802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content </a:t>
            </a:r>
            <a:r>
              <a:rPr lang="ko-KR" altLang="en-US"/>
              <a:t>길이만큼 테두리 출력</a:t>
            </a:r>
            <a:endParaRPr lang="en-US" altLang="ko-KR"/>
          </a:p>
          <a:p>
            <a:r>
              <a:rPr lang="en-US" altLang="ko-KR"/>
              <a:t>Ex. +-----+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D7DF5-F139-4773-8D56-2A524371987C}"/>
              </a:ext>
            </a:extLst>
          </p:cNvPr>
          <p:cNvSpPr txBox="1"/>
          <p:nvPr/>
        </p:nvSpPr>
        <p:spPr>
          <a:xfrm>
            <a:off x="6597598" y="3800475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내용을 파라미터로 받은 </a:t>
            </a:r>
            <a:r>
              <a:rPr lang="en-US" altLang="ko-KR"/>
              <a:t>time</a:t>
            </a:r>
            <a:r>
              <a:rPr lang="ko-KR" altLang="en-US"/>
              <a:t>값</a:t>
            </a:r>
            <a:endParaRPr lang="en-US" altLang="ko-KR"/>
          </a:p>
          <a:p>
            <a:r>
              <a:rPr lang="ko-KR" altLang="en-US"/>
              <a:t>만큼 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00C9C-A0E7-4FCA-9D4F-52FE25E02CFB}"/>
              </a:ext>
            </a:extLst>
          </p:cNvPr>
          <p:cNvSpPr txBox="1"/>
          <p:nvPr/>
        </p:nvSpPr>
        <p:spPr>
          <a:xfrm>
            <a:off x="6695102" y="497785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 테두리 출력과 동일</a:t>
            </a:r>
          </a:p>
        </p:txBody>
      </p:sp>
    </p:spTree>
    <p:extLst>
      <p:ext uri="{BB962C8B-B14F-4D97-AF65-F5344CB8AC3E}">
        <p14:creationId xmlns:p14="http://schemas.microsoft.com/office/powerpoint/2010/main" val="17341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7" grpId="0" animBg="1"/>
      <p:bldP spid="18" grpId="0"/>
      <p:bldP spid="20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5027F2-A931-4AC9-AF6D-FCDD2F092CF3}"/>
              </a:ext>
            </a:extLst>
          </p:cNvPr>
          <p:cNvSpPr txBox="1"/>
          <p:nvPr/>
        </p:nvSpPr>
        <p:spPr>
          <a:xfrm>
            <a:off x="2870668" y="108187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/>
              <a:t>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E0C0F-DCBB-4BD6-81CC-59C0F845FB10}"/>
              </a:ext>
            </a:extLst>
          </p:cNvPr>
          <p:cNvSpPr txBox="1"/>
          <p:nvPr/>
        </p:nvSpPr>
        <p:spPr>
          <a:xfrm>
            <a:off x="6096000" y="2286620"/>
            <a:ext cx="347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Banner </a:t>
            </a:r>
            <a:r>
              <a:rPr lang="ko-KR" altLang="en-US"/>
              <a:t>클래스 선언후 </a:t>
            </a:r>
            <a:endParaRPr lang="en-US" altLang="ko-KR"/>
          </a:p>
          <a:p>
            <a:r>
              <a:rPr lang="ko-KR" altLang="en-US"/>
              <a:t>파라미터로 </a:t>
            </a:r>
            <a:r>
              <a:rPr lang="en-US" altLang="ko-KR"/>
              <a:t>3</a:t>
            </a:r>
            <a:r>
              <a:rPr lang="ko-KR" altLang="en-US"/>
              <a:t>을 입력 </a:t>
            </a:r>
            <a:r>
              <a:rPr lang="en-US" altLang="ko-KR"/>
              <a:t>print </a:t>
            </a:r>
            <a:r>
              <a:rPr lang="ko-KR" altLang="en-US"/>
              <a:t>호출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A8CA58A-4A09-461D-99BB-DAFB4A1D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4" y="1985812"/>
            <a:ext cx="4448796" cy="1247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 </a:t>
            </a:r>
            <a:r>
              <a:rPr lang="ko-KR" altLang="en-US" sz="2000"/>
              <a:t>예제</a:t>
            </a:r>
            <a:endParaRPr lang="ko-KR" altLang="en-US" sz="120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DF10FDD-5F7E-44CB-938F-9F83844E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r="5799" b="5810"/>
          <a:stretch/>
        </p:blipFill>
        <p:spPr>
          <a:xfrm>
            <a:off x="2531214" y="3919032"/>
            <a:ext cx="1471722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85603E-B460-4012-8050-3DD79B9A92F5}"/>
              </a:ext>
            </a:extLst>
          </p:cNvPr>
          <p:cNvSpPr txBox="1"/>
          <p:nvPr/>
        </p:nvSpPr>
        <p:spPr>
          <a:xfrm>
            <a:off x="2642068" y="3448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314507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8B1DD0-C297-4B75-B0A2-46043140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296042" y="1674623"/>
            <a:ext cx="5197447" cy="5029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620124" y="344629"/>
            <a:ext cx="639127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latinLnBrk="1">
              <a:buFont typeface="+mj-lt"/>
              <a:buAutoNum type="arabicPeriod"/>
            </a:pPr>
            <a:r>
              <a:rPr lang="ko-KR" altLang="en-US" sz="1800"/>
              <a:t>새로운 메서드에 적절한 이름 붙이기</a:t>
            </a:r>
            <a:endParaRPr lang="en-US" altLang="ko-KR" sz="1800"/>
          </a:p>
          <a:p>
            <a:pPr latinLnBrk="1"/>
            <a:endParaRPr lang="en-US" altLang="ko-KR" sz="1800"/>
          </a:p>
          <a:p>
            <a:pPr latinLnBrk="1"/>
            <a:r>
              <a:rPr lang="ko-KR" altLang="en-US" sz="1800"/>
              <a:t>동사 </a:t>
            </a:r>
            <a:r>
              <a:rPr lang="en-US" altLang="ko-KR" sz="1800"/>
              <a:t>+ </a:t>
            </a:r>
            <a:r>
              <a:rPr lang="ko-KR" altLang="en-US" sz="1800"/>
              <a:t>명사 순서로 짓는게 보통</a:t>
            </a:r>
            <a:endParaRPr lang="en-US" altLang="ko-KR" sz="1800"/>
          </a:p>
          <a:p>
            <a:pPr latinLnBrk="1"/>
            <a:endParaRPr lang="en-US" altLang="ko-KR" sz="1800"/>
          </a:p>
          <a:p>
            <a:pPr latinLnBrk="1"/>
            <a:r>
              <a:rPr lang="ko-KR" altLang="en-US" sz="1800"/>
              <a:t>무엇</a:t>
            </a:r>
            <a:r>
              <a:rPr lang="en-US" altLang="ko-KR"/>
              <a:t>(what)</a:t>
            </a:r>
            <a:r>
              <a:rPr lang="ko-KR" altLang="en-US" sz="1800"/>
              <a:t>을 하는지 알수 있게 짓는것이 중요함</a:t>
            </a:r>
            <a:endParaRPr lang="en-US" altLang="ko-KR" sz="1800"/>
          </a:p>
          <a:p>
            <a:pPr latinLnBrk="1"/>
            <a:r>
              <a:rPr lang="ko-KR" altLang="en-US"/>
              <a:t>어떻게</a:t>
            </a:r>
            <a:r>
              <a:rPr lang="en-US" altLang="ko-KR"/>
              <a:t>(how)</a:t>
            </a:r>
            <a:r>
              <a:rPr lang="ko-KR" altLang="en-US"/>
              <a:t>는 구현 방식을 바꾸면 메서드 명을 바꿔야함 </a:t>
            </a:r>
            <a:r>
              <a:rPr lang="en-US" altLang="ko-KR"/>
              <a:t>-&gt; </a:t>
            </a:r>
            <a:r>
              <a:rPr lang="ko-KR" altLang="en-US"/>
              <a:t>메서드를 호출하는 </a:t>
            </a:r>
            <a:r>
              <a:rPr lang="ko-KR" altLang="en-US">
                <a:solidFill>
                  <a:srgbClr val="FF0000"/>
                </a:solidFill>
              </a:rPr>
              <a:t>모든곳을 바꿔야 함</a:t>
            </a:r>
            <a:endParaRPr lang="en-US" altLang="ko-KR">
              <a:solidFill>
                <a:srgbClr val="FF0000"/>
              </a:solidFill>
            </a:endParaRPr>
          </a:p>
          <a:p>
            <a:pPr latinLnBrk="1"/>
            <a:endParaRPr lang="en-US" altLang="ko-KR" sz="1800"/>
          </a:p>
          <a:p>
            <a:pPr latinLnBrk="1"/>
            <a:r>
              <a:rPr lang="ko-KR" altLang="en-US"/>
              <a:t>메서드에는 알맞은 </a:t>
            </a:r>
            <a:r>
              <a:rPr lang="ko-KR" altLang="en-US" sz="1800">
                <a:solidFill>
                  <a:srgbClr val="FF0000"/>
                </a:solidFill>
              </a:rPr>
              <a:t>이름이 중요 함</a:t>
            </a:r>
            <a:endParaRPr lang="en-US" altLang="ko-KR" sz="1800">
              <a:solidFill>
                <a:srgbClr val="FF0000"/>
              </a:solidFill>
            </a:endParaRPr>
          </a:p>
          <a:p>
            <a:pPr latinLnBrk="1"/>
            <a:r>
              <a:rPr lang="ko-KR" altLang="en-US" sz="1800"/>
              <a:t>알맞은 이름이 떠오르지 않는다면 그 코드가 무엇을 하는지 모른다는 뜻으로 제대로 메서드를 추출할수 없음</a:t>
            </a:r>
            <a:endParaRPr lang="en-US" altLang="ko-KR" sz="1800"/>
          </a:p>
          <a:p>
            <a:pPr marL="0" indent="0" latinLnBrk="1">
              <a:buFont typeface="+mj-lt"/>
              <a:buNone/>
            </a:pPr>
            <a:endParaRPr lang="en-US" altLang="ko-KR" sz="18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D8F1B0-5BB2-47A9-B052-1CB0EAEBE522}"/>
              </a:ext>
            </a:extLst>
          </p:cNvPr>
          <p:cNvSpPr/>
          <p:nvPr/>
        </p:nvSpPr>
        <p:spPr>
          <a:xfrm>
            <a:off x="4924425" y="4352962"/>
            <a:ext cx="1695450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97CC82-F394-4470-AD9E-F9F99F29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31" y="4362450"/>
            <a:ext cx="260068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7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8B1DD0-C297-4B75-B0A2-46043140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734192" y="1075911"/>
            <a:ext cx="5197447" cy="502990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A24195-1ACE-4AEB-AC35-36AD0289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33457"/>
              </p:ext>
            </p:extLst>
          </p:nvPr>
        </p:nvGraphicFramePr>
        <p:xfrm>
          <a:off x="4630000" y="3916617"/>
          <a:ext cx="8128000" cy="3596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1621696946"/>
                    </a:ext>
                  </a:extLst>
                </a:gridCol>
                <a:gridCol w="6328229">
                  <a:extLst>
                    <a:ext uri="{9D8B030D-6E8A-4147-A177-3AD203B41FA5}">
                      <a16:colId xmlns:a16="http://schemas.microsoft.com/office/drawing/2014/main" val="35542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 </a:t>
                      </a:r>
                      <a:r>
                        <a:rPr lang="ko-KR" altLang="en-US" sz="1600"/>
                        <a:t>새로운 메서드 작성</a:t>
                      </a:r>
                      <a:endParaRPr lang="en-US" altLang="ko-KR" sz="16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/>
                        <a:t>   </a:t>
                      </a:r>
                      <a:r>
                        <a:rPr lang="en-US" altLang="ko-KR" sz="1200"/>
                        <a:t>(1) </a:t>
                      </a:r>
                      <a:r>
                        <a:rPr lang="ko-KR" altLang="en-US" sz="1200"/>
                        <a:t>새로운 메서드에 적절한 이름 붙이기</a:t>
                      </a:r>
                      <a:endParaRPr lang="en-US" altLang="ko-KR" sz="12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새로운 메서드로 코드 복사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메서드 내부의 지역 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(4)</a:t>
                      </a:r>
                      <a:r>
                        <a:rPr lang="ko-KR" altLang="en-US" sz="1200"/>
                        <a:t> 메서드 매개변수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(5) </a:t>
                      </a:r>
                      <a:r>
                        <a:rPr lang="ko-KR" altLang="en-US" sz="1200"/>
                        <a:t>메서드 변환값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(6) </a:t>
                      </a:r>
                      <a:r>
                        <a:rPr lang="ko-KR" altLang="en-US" sz="1200"/>
                        <a:t>컴파일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/>
                        <a:t>2. </a:t>
                      </a:r>
                      <a:r>
                        <a:rPr lang="ko-KR" altLang="en-US" sz="1600"/>
                        <a:t>새로운 메서드 호출</a:t>
                      </a:r>
                      <a:endParaRPr lang="en-US" altLang="ko-KR" sz="16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(1) </a:t>
                      </a:r>
                      <a:r>
                        <a:rPr lang="ko-KR" altLang="en-US" sz="1200"/>
                        <a:t>기존 메서드에서 앞서 코드를 복사한 부분을 새로운 메서드를 호출로 치환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더는 사용하지 않는 지역 변수가 있으면 삭제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컴파일해서 테스트</a:t>
                      </a:r>
                      <a:endParaRPr lang="en-US" altLang="ko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4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관련항목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임시 변수 분리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/>
                        <a:t>    메서드 추출 전에 임시 변수 분리부터 하는 게 좋을때가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질의로 임시 변수 치환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메서드 추출 전에 질의로 임시 변수 분리부터 하는 게 좋을 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메서드 인라인화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역 리팩토링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401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6260363" y="706579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1">
              <a:buFont typeface="+mj-lt"/>
              <a:buNone/>
            </a:pPr>
            <a:r>
              <a:rPr lang="ko-KR" altLang="en-US" sz="1800"/>
              <a:t>새로운 메서드에 적절한 이름 붙이기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5760178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478</TotalTime>
  <Words>576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김승민</dc:creator>
  <cp:lastModifiedBy>김승민</cp:lastModifiedBy>
  <cp:revision>3</cp:revision>
  <dcterms:created xsi:type="dcterms:W3CDTF">2022-04-01T14:44:41Z</dcterms:created>
  <dcterms:modified xsi:type="dcterms:W3CDTF">2022-04-02T14:57:04Z</dcterms:modified>
</cp:coreProperties>
</file>