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32EEC-620B-45CC-A7D9-F2401333E1D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14825-82C9-43BB-A87F-BF6DA1A6F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4180-1E5F-4214-9DCF-8559625B6ACB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D018-4E30-433A-A15C-C6E1CC444FBC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1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4D8D-A8B8-41C5-ADCA-8102791CF6D1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2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A76-03B7-4130-B4BF-F6D5713736F7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0C5C-2E9B-489A-822D-5FC28A40BF03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7AF5-0803-4E76-ABE4-61DDB94141DF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0C9F-81A4-435B-83FC-F1FB367101F0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0643-9244-499C-AD2B-D329FBC216A6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D287-2CDC-4191-BEAC-121687C13967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9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A078-EADE-4BB8-8DDC-2BC81CBC8B4D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7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114F-FB7C-4C67-BDD5-1E69FEDE72DB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7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4980B6-DB42-4ACE-BE27-48A4D6AB0643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BFB2-ECDB-4A29-8774-9C713D5D3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0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0887F-F147-409D-97DE-0D4E0769BF0F}"/>
              </a:ext>
            </a:extLst>
          </p:cNvPr>
          <p:cNvSpPr txBox="1"/>
          <p:nvPr/>
        </p:nvSpPr>
        <p:spPr>
          <a:xfrm>
            <a:off x="5192785" y="2659559"/>
            <a:ext cx="5237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15</a:t>
            </a:r>
            <a:r>
              <a:rPr lang="ko-KR" altLang="en-US" sz="4400" dirty="0"/>
              <a:t>장 상속 구조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82CAE-8407-422F-85BB-1FAC9DA90C00}"/>
              </a:ext>
            </a:extLst>
          </p:cNvPr>
          <p:cNvSpPr txBox="1"/>
          <p:nvPr/>
        </p:nvSpPr>
        <p:spPr>
          <a:xfrm>
            <a:off x="7560420" y="3319834"/>
            <a:ext cx="286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20171109 </a:t>
            </a:r>
            <a:r>
              <a:rPr lang="ko-KR" altLang="en-US" sz="2800" dirty="0"/>
              <a:t>김승민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4C5D7-E236-4ABC-B0AB-B4EB1E84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BFB2-ECDB-4A29-8774-9C713D5D3A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1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예제 프로그램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FE0CF-F477-4CE0-9049-CE420F29C123}"/>
              </a:ext>
            </a:extLst>
          </p:cNvPr>
          <p:cNvSpPr txBox="1"/>
          <p:nvPr/>
        </p:nvSpPr>
        <p:spPr>
          <a:xfrm>
            <a:off x="348722" y="570518"/>
            <a:ext cx="3886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15-3 </a:t>
            </a:r>
            <a:r>
              <a:rPr lang="en-US" altLang="ko-KR" dirty="0" err="1"/>
              <a:t>CSVFileReader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A3D61-365F-47E5-9201-98C082BBA02D}"/>
              </a:ext>
            </a:extLst>
          </p:cNvPr>
          <p:cNvSpPr txBox="1"/>
          <p:nvPr/>
        </p:nvSpPr>
        <p:spPr>
          <a:xfrm>
            <a:off x="503829" y="878295"/>
            <a:ext cx="6858996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CSV_PATTERN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close()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6938-EC4D-4E82-B826-9842F51E5C89}"/>
              </a:ext>
            </a:extLst>
          </p:cNvPr>
          <p:cNvSpPr txBox="1"/>
          <p:nvPr/>
        </p:nvSpPr>
        <p:spPr>
          <a:xfrm>
            <a:off x="7517932" y="3254208"/>
            <a:ext cx="448738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파일을 받아 버퍼 리더에 저장하고</a:t>
            </a:r>
            <a:endParaRPr lang="en-US" altLang="ko-KR" dirty="0"/>
          </a:p>
          <a:p>
            <a:r>
              <a:rPr lang="ko-KR" altLang="en-US" dirty="0"/>
              <a:t>버퍼리더로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한줄씩</a:t>
            </a:r>
            <a:r>
              <a:rPr lang="ko-KR" altLang="en-US" dirty="0"/>
              <a:t> 읽어온 문자열을</a:t>
            </a:r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 err="1"/>
              <a:t>패턴에따라</a:t>
            </a:r>
            <a:r>
              <a:rPr lang="ko-KR" altLang="en-US" dirty="0"/>
              <a:t> 스트링 </a:t>
            </a:r>
            <a:r>
              <a:rPr lang="ko-KR" altLang="en-US" dirty="0" err="1"/>
              <a:t>배열에담아서</a:t>
            </a:r>
            <a:endParaRPr lang="en-US" altLang="ko-KR" dirty="0"/>
          </a:p>
          <a:p>
            <a:r>
              <a:rPr lang="ko-KR" altLang="en-US" dirty="0" err="1"/>
              <a:t>리턴함</a:t>
            </a:r>
            <a:endParaRPr lang="en-US" altLang="ko-KR" dirty="0"/>
          </a:p>
          <a:p>
            <a:r>
              <a:rPr lang="en-US" altLang="ko-KR" dirty="0" err="1"/>
              <a:t>CSVStringReader</a:t>
            </a:r>
            <a:r>
              <a:rPr lang="ko-KR" altLang="en-US" dirty="0"/>
              <a:t>와 코드가 중복되어 있음</a:t>
            </a:r>
            <a:endParaRPr lang="en-US" altLang="ko-KR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FE946F-ADE4-4F1B-832F-86921845A8AA}"/>
              </a:ext>
            </a:extLst>
          </p:cNvPr>
          <p:cNvCxnSpPr>
            <a:cxnSpLocks/>
          </p:cNvCxnSpPr>
          <p:nvPr/>
        </p:nvCxnSpPr>
        <p:spPr>
          <a:xfrm rot="10800000">
            <a:off x="5181600" y="3190878"/>
            <a:ext cx="2336332" cy="504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C64F6D5-AB4A-476C-8A8D-D38223BAA926}"/>
              </a:ext>
            </a:extLst>
          </p:cNvPr>
          <p:cNvCxnSpPr/>
          <p:nvPr/>
        </p:nvCxnSpPr>
        <p:spPr>
          <a:xfrm rot="10800000">
            <a:off x="5819776" y="3980171"/>
            <a:ext cx="18383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8480B49-268E-4A5C-9126-30281A2FDBBE}"/>
              </a:ext>
            </a:extLst>
          </p:cNvPr>
          <p:cNvCxnSpPr/>
          <p:nvPr/>
        </p:nvCxnSpPr>
        <p:spPr>
          <a:xfrm rot="10800000">
            <a:off x="3038475" y="4286250"/>
            <a:ext cx="45529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778B7A6-4E7E-4275-8890-40E7F0B9AB80}"/>
              </a:ext>
            </a:extLst>
          </p:cNvPr>
          <p:cNvCxnSpPr>
            <a:cxnSpLocks/>
          </p:cNvCxnSpPr>
          <p:nvPr/>
        </p:nvCxnSpPr>
        <p:spPr>
          <a:xfrm rot="10800000">
            <a:off x="6619875" y="2400591"/>
            <a:ext cx="1038226" cy="974258"/>
          </a:xfrm>
          <a:prstGeom prst="bentConnector3">
            <a:avLst>
              <a:gd name="adj1" fmla="val 100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2415A7-C320-4367-A7D2-31A3A13C4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42592"/>
              </p:ext>
            </p:extLst>
          </p:nvPr>
        </p:nvGraphicFramePr>
        <p:xfrm>
          <a:off x="5512808" y="392121"/>
          <a:ext cx="6222653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3114">
                  <a:extLst>
                    <a:ext uri="{9D8B030D-6E8A-4147-A177-3AD203B41FA5}">
                      <a16:colId xmlns:a16="http://schemas.microsoft.com/office/drawing/2014/main" val="3911711839"/>
                    </a:ext>
                  </a:extLst>
                </a:gridCol>
                <a:gridCol w="4239539">
                  <a:extLst>
                    <a:ext uri="{9D8B030D-6E8A-4147-A177-3AD203B41FA5}">
                      <a16:colId xmlns:a16="http://schemas.microsoft.com/office/drawing/2014/main" val="187581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CSVFileReader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파일을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9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예제 프로그램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FE0CF-F477-4CE0-9049-CE420F29C123}"/>
              </a:ext>
            </a:extLst>
          </p:cNvPr>
          <p:cNvSpPr txBox="1"/>
          <p:nvPr/>
        </p:nvSpPr>
        <p:spPr>
          <a:xfrm>
            <a:off x="348722" y="570518"/>
            <a:ext cx="4475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15-4 </a:t>
            </a:r>
            <a:r>
              <a:rPr lang="en-US" altLang="ko-KR" dirty="0" err="1"/>
              <a:t>CSVStringTablePrinter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A3D61-365F-47E5-9201-98C082BBA02D}"/>
              </a:ext>
            </a:extLst>
          </p:cNvPr>
          <p:cNvSpPr txBox="1"/>
          <p:nvPr/>
        </p:nvSpPr>
        <p:spPr>
          <a:xfrm>
            <a:off x="503829" y="878295"/>
            <a:ext cx="6858996" cy="54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CSVStringTablePrinter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CSVStringTablePrinter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"&lt;table&gt;"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"&lt;tr&gt;"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"&lt;td&gt;"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"&lt;/td&gt;"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"&lt;/tr&gt;"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"&lt;/table&gt;"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6938-EC4D-4E82-B826-9842F51E5C89}"/>
              </a:ext>
            </a:extLst>
          </p:cNvPr>
          <p:cNvSpPr txBox="1"/>
          <p:nvPr/>
        </p:nvSpPr>
        <p:spPr>
          <a:xfrm>
            <a:off x="7517932" y="1976905"/>
            <a:ext cx="45611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CSVStringReader</a:t>
            </a:r>
            <a:r>
              <a:rPr lang="ko-KR" altLang="en-US" dirty="0"/>
              <a:t>를 이용해 </a:t>
            </a:r>
            <a:endParaRPr lang="en-US" altLang="ko-KR" dirty="0"/>
          </a:p>
          <a:p>
            <a:r>
              <a:rPr lang="ko-KR" altLang="en-US" dirty="0"/>
              <a:t>테이블 형식으로</a:t>
            </a:r>
            <a:r>
              <a:rPr lang="en-US" altLang="ko-KR" dirty="0"/>
              <a:t>CSV </a:t>
            </a:r>
            <a:r>
              <a:rPr lang="ko-KR" altLang="en-US" dirty="0"/>
              <a:t>문자열을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CSVStringReader</a:t>
            </a:r>
            <a:r>
              <a:rPr lang="ko-KR" altLang="en-US" dirty="0"/>
              <a:t>를 상속하여 </a:t>
            </a:r>
            <a:r>
              <a:rPr lang="en-US" altLang="ko-KR" dirty="0" err="1"/>
              <a:t>readCSV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99384B-3F99-4D86-B9E2-7E675EC5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39" y="3887250"/>
            <a:ext cx="3600953" cy="885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A3B2A01-EC47-436F-AC53-5D79B3DCAD77}"/>
              </a:ext>
            </a:extLst>
          </p:cNvPr>
          <p:cNvCxnSpPr/>
          <p:nvPr/>
        </p:nvCxnSpPr>
        <p:spPr>
          <a:xfrm rot="10800000" flipV="1">
            <a:off x="4410075" y="3048000"/>
            <a:ext cx="2952750" cy="129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E0CDD0-0CDD-43A3-A20D-D9A9C746A472}"/>
              </a:ext>
            </a:extLst>
          </p:cNvPr>
          <p:cNvSpPr/>
          <p:nvPr/>
        </p:nvSpPr>
        <p:spPr>
          <a:xfrm>
            <a:off x="7362825" y="4143375"/>
            <a:ext cx="59055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339640F-B2F1-4686-A286-8EF030C0A89B}"/>
              </a:ext>
            </a:extLst>
          </p:cNvPr>
          <p:cNvCxnSpPr>
            <a:cxnSpLocks/>
          </p:cNvCxnSpPr>
          <p:nvPr/>
        </p:nvCxnSpPr>
        <p:spPr>
          <a:xfrm rot="10800000">
            <a:off x="2886078" y="1885950"/>
            <a:ext cx="4631855" cy="285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3F39C5A-6113-44C8-9805-CCE13647E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68165"/>
              </p:ext>
            </p:extLst>
          </p:nvPr>
        </p:nvGraphicFramePr>
        <p:xfrm>
          <a:off x="4190467" y="120111"/>
          <a:ext cx="77709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76543">
                  <a:extLst>
                    <a:ext uri="{9D8B030D-6E8A-4147-A177-3AD203B41FA5}">
                      <a16:colId xmlns:a16="http://schemas.microsoft.com/office/drawing/2014/main" val="3261011490"/>
                    </a:ext>
                  </a:extLst>
                </a:gridCol>
                <a:gridCol w="5294401">
                  <a:extLst>
                    <a:ext uri="{9D8B030D-6E8A-4147-A177-3AD203B41FA5}">
                      <a16:colId xmlns:a16="http://schemas.microsoft.com/office/drawing/2014/main" val="1636039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CSVStringTablePrinter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문자열을 읽어서 표 형식으로 표시하는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0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4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예제 프로그램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FE0CF-F477-4CE0-9049-CE420F29C123}"/>
              </a:ext>
            </a:extLst>
          </p:cNvPr>
          <p:cNvSpPr txBox="1"/>
          <p:nvPr/>
        </p:nvSpPr>
        <p:spPr>
          <a:xfrm>
            <a:off x="348722" y="570518"/>
            <a:ext cx="4229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15-5 </a:t>
            </a:r>
            <a:r>
              <a:rPr lang="en-US" altLang="ko-KR" dirty="0" err="1"/>
              <a:t>CSVFileTreePrinter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A3D61-365F-47E5-9201-98C082BBA02D}"/>
              </a:ext>
            </a:extLst>
          </p:cNvPr>
          <p:cNvSpPr txBox="1"/>
          <p:nvPr/>
        </p:nvSpPr>
        <p:spPr>
          <a:xfrm>
            <a:off x="209305" y="840968"/>
            <a:ext cx="7404228" cy="6017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CSVFileTreePrinter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CSVFileReader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CSVFileTreePrinter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String[]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String[0];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String[]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justprint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justprint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justprint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print_line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  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6938-EC4D-4E82-B826-9842F51E5C89}"/>
              </a:ext>
            </a:extLst>
          </p:cNvPr>
          <p:cNvSpPr txBox="1"/>
          <p:nvPr/>
        </p:nvSpPr>
        <p:spPr>
          <a:xfrm>
            <a:off x="7517932" y="1976905"/>
            <a:ext cx="414248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readCSV</a:t>
            </a:r>
            <a:r>
              <a:rPr lang="en-US" altLang="ko-KR" dirty="0"/>
              <a:t> </a:t>
            </a:r>
            <a:r>
              <a:rPr lang="ko-KR" altLang="en-US" dirty="0"/>
              <a:t>사용하기위해</a:t>
            </a:r>
            <a:r>
              <a:rPr lang="en-US" altLang="ko-KR" dirty="0"/>
              <a:t> </a:t>
            </a:r>
            <a:r>
              <a:rPr lang="ko-KR" altLang="en-US" dirty="0"/>
              <a:t>상속을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r>
              <a:rPr lang="ko-KR" altLang="en-US" dirty="0"/>
              <a:t>열만큼 반복하며</a:t>
            </a:r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를 스트링 배열로 </a:t>
            </a:r>
            <a:r>
              <a:rPr lang="ko-KR" altLang="en-US" dirty="0" err="1"/>
              <a:t>바꾼후</a:t>
            </a:r>
            <a:endParaRPr lang="en-US" altLang="ko-KR" dirty="0"/>
          </a:p>
          <a:p>
            <a:r>
              <a:rPr lang="ko-KR" altLang="en-US" dirty="0" err="1"/>
              <a:t>빈값이면</a:t>
            </a:r>
            <a:r>
              <a:rPr lang="ko-KR" altLang="en-US" dirty="0"/>
              <a:t> 종료</a:t>
            </a:r>
            <a:endParaRPr lang="en-US" altLang="ko-KR" dirty="0"/>
          </a:p>
          <a:p>
            <a:r>
              <a:rPr lang="ko-KR" altLang="en-US" dirty="0"/>
              <a:t>이전 출력과 다른 </a:t>
            </a:r>
            <a:r>
              <a:rPr lang="ko-KR" altLang="en-US" dirty="0" err="1"/>
              <a:t>노드일경우</a:t>
            </a:r>
            <a:r>
              <a:rPr lang="ko-KR" altLang="en-US" dirty="0"/>
              <a:t> </a:t>
            </a:r>
            <a:r>
              <a:rPr lang="en-US" altLang="ko-KR" dirty="0"/>
              <a:t>just print</a:t>
            </a:r>
          </a:p>
          <a:p>
            <a:r>
              <a:rPr lang="ko-KR" altLang="en-US" dirty="0"/>
              <a:t>같은 노드일 경우 동일한 노드들을 버림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274A77D-A1EC-4403-81FC-69F0D7EA1214}"/>
              </a:ext>
            </a:extLst>
          </p:cNvPr>
          <p:cNvCxnSpPr/>
          <p:nvPr/>
        </p:nvCxnSpPr>
        <p:spPr>
          <a:xfrm flipH="1">
            <a:off x="3397541" y="2457974"/>
            <a:ext cx="421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D5A66A-5AFC-442A-981D-8A938AA55860}"/>
              </a:ext>
            </a:extLst>
          </p:cNvPr>
          <p:cNvCxnSpPr>
            <a:cxnSpLocks/>
          </p:cNvCxnSpPr>
          <p:nvPr/>
        </p:nvCxnSpPr>
        <p:spPr>
          <a:xfrm flipH="1">
            <a:off x="3196206" y="2676088"/>
            <a:ext cx="4417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CE0354-7E80-456B-9AFF-F3D59AF3D66B}"/>
              </a:ext>
            </a:extLst>
          </p:cNvPr>
          <p:cNvSpPr txBox="1"/>
          <p:nvPr/>
        </p:nvSpPr>
        <p:spPr>
          <a:xfrm>
            <a:off x="4534447" y="5479295"/>
            <a:ext cx="23711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indent </a:t>
            </a:r>
            <a:r>
              <a:rPr lang="ko-KR" altLang="en-US" dirty="0"/>
              <a:t>만큼 들여쓰기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F9683A-222A-4042-9E1C-29469E3E75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20029" y="3527571"/>
            <a:ext cx="1704229" cy="547411"/>
          </a:xfrm>
          <a:prstGeom prst="bentConnector3">
            <a:avLst>
              <a:gd name="adj1" fmla="val 100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AAC2BB3-39CD-466B-A191-E66980BE95A0}"/>
              </a:ext>
            </a:extLst>
          </p:cNvPr>
          <p:cNvCxnSpPr/>
          <p:nvPr/>
        </p:nvCxnSpPr>
        <p:spPr>
          <a:xfrm flipH="1">
            <a:off x="2088859" y="2969703"/>
            <a:ext cx="552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B01748E-ABC9-474C-BE68-2EA5BD091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46288"/>
              </p:ext>
            </p:extLst>
          </p:nvPr>
        </p:nvGraphicFramePr>
        <p:xfrm>
          <a:off x="3802392" y="159895"/>
          <a:ext cx="8031002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59422">
                  <a:extLst>
                    <a:ext uri="{9D8B030D-6E8A-4147-A177-3AD203B41FA5}">
                      <a16:colId xmlns:a16="http://schemas.microsoft.com/office/drawing/2014/main" val="796494247"/>
                    </a:ext>
                  </a:extLst>
                </a:gridCol>
                <a:gridCol w="5471580">
                  <a:extLst>
                    <a:ext uri="{9D8B030D-6E8A-4147-A177-3AD203B41FA5}">
                      <a16:colId xmlns:a16="http://schemas.microsoft.com/office/drawing/2014/main" val="1675362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CSVFileTreePrinter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파일을 읽어서 트리 형식으로 표시하는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81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예제 프로그램</a:t>
            </a:r>
            <a:endParaRPr lang="en-US" altLang="ko-KR" sz="20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ABD33B8-E063-4C61-A253-B2814470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91"/>
          <a:stretch/>
        </p:blipFill>
        <p:spPr>
          <a:xfrm>
            <a:off x="6035878" y="4547681"/>
            <a:ext cx="3940588" cy="1366558"/>
          </a:xfrm>
          <a:prstGeom prst="rect">
            <a:avLst/>
          </a:prstGeom>
        </p:spPr>
      </p:pic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A586D125-51B2-48F2-9318-FADFA9D16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67113"/>
              </p:ext>
            </p:extLst>
          </p:nvPr>
        </p:nvGraphicFramePr>
        <p:xfrm>
          <a:off x="742798" y="1279065"/>
          <a:ext cx="4198317" cy="8204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1051">
                  <a:extLst>
                    <a:ext uri="{9D8B030D-6E8A-4147-A177-3AD203B41FA5}">
                      <a16:colId xmlns:a16="http://schemas.microsoft.com/office/drawing/2014/main" val="3568058482"/>
                    </a:ext>
                  </a:extLst>
                </a:gridCol>
                <a:gridCol w="629175">
                  <a:extLst>
                    <a:ext uri="{9D8B030D-6E8A-4147-A177-3AD203B41FA5}">
                      <a16:colId xmlns:a16="http://schemas.microsoft.com/office/drawing/2014/main" val="4261016283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3188912309"/>
                    </a:ext>
                  </a:extLst>
                </a:gridCol>
                <a:gridCol w="2013357">
                  <a:extLst>
                    <a:ext uri="{9D8B030D-6E8A-4147-A177-3AD203B41FA5}">
                      <a16:colId xmlns:a16="http://schemas.microsoft.com/office/drawing/2014/main" val="1306349553"/>
                    </a:ext>
                  </a:extLst>
                </a:gridCol>
              </a:tblGrid>
              <a:tr h="41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java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applet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Applet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98823"/>
                  </a:ext>
                </a:extLst>
              </a:tr>
              <a:tr h="41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AppletContext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830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3DA909-42C0-4EAD-AA2A-7BD896414DE8}"/>
              </a:ext>
            </a:extLst>
          </p:cNvPr>
          <p:cNvSpPr txBox="1"/>
          <p:nvPr/>
        </p:nvSpPr>
        <p:spPr>
          <a:xfrm>
            <a:off x="742798" y="2352322"/>
            <a:ext cx="731100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B8E8-2E0C-4764-9B98-911D781F58B9}"/>
              </a:ext>
            </a:extLst>
          </p:cNvPr>
          <p:cNvSpPr txBox="1"/>
          <p:nvPr/>
        </p:nvSpPr>
        <p:spPr>
          <a:xfrm>
            <a:off x="675686" y="2887651"/>
            <a:ext cx="8974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java, applet, Applet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/>
              <a:t>applet</a:t>
            </a:r>
            <a:r>
              <a:rPr lang="ko-KR" altLang="en-US" dirty="0"/>
              <a:t>은 이전아이템 </a:t>
            </a:r>
            <a:r>
              <a:rPr lang="en-US" altLang="ko-KR" dirty="0"/>
              <a:t>(</a:t>
            </a:r>
            <a:r>
              <a:rPr lang="en-US" altLang="ko-KR" dirty="0" err="1"/>
              <a:t>prevItem</a:t>
            </a:r>
            <a:r>
              <a:rPr lang="en-US" altLang="ko-KR" dirty="0"/>
              <a:t>)</a:t>
            </a:r>
            <a:r>
              <a:rPr lang="ko-KR" altLang="en-US" dirty="0"/>
              <a:t>과 같으므로 </a:t>
            </a:r>
            <a:r>
              <a:rPr lang="en-US" altLang="ko-KR" dirty="0"/>
              <a:t>if</a:t>
            </a:r>
            <a:r>
              <a:rPr lang="ko-KR" altLang="en-US" dirty="0"/>
              <a:t>문에 들어가지 않아 출력되지 않음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 err="1"/>
              <a:t>AppletContext</a:t>
            </a:r>
            <a:r>
              <a:rPr lang="ko-KR" altLang="en-US" dirty="0"/>
              <a:t>는 이전아이템과 다르므로 </a:t>
            </a:r>
            <a:r>
              <a:rPr lang="en-US" altLang="ko-KR" dirty="0"/>
              <a:t>column</a:t>
            </a:r>
            <a:r>
              <a:rPr lang="ko-KR" altLang="en-US" dirty="0"/>
              <a:t>만큼 들여쓰기후 출력</a:t>
            </a:r>
            <a:endParaRPr lang="en-US" altLang="ko-KR" dirty="0"/>
          </a:p>
          <a:p>
            <a:r>
              <a:rPr lang="ko-KR" altLang="en-US" dirty="0"/>
              <a:t>추가 노드들이 있을 경우 이전 아이템과 다르므로 </a:t>
            </a:r>
            <a:r>
              <a:rPr lang="en-US" altLang="ko-KR" dirty="0" err="1"/>
              <a:t>justprint</a:t>
            </a:r>
            <a:r>
              <a:rPr lang="ko-KR" altLang="en-US" dirty="0"/>
              <a:t>를 통해 해당 열 출력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AFEC46-9D3C-4FF7-81B6-FD5B89068B3B}"/>
              </a:ext>
            </a:extLst>
          </p:cNvPr>
          <p:cNvCxnSpPr/>
          <p:nvPr/>
        </p:nvCxnSpPr>
        <p:spPr>
          <a:xfrm>
            <a:off x="4135772" y="2751589"/>
            <a:ext cx="3800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3A15B6A-620B-4936-8B7D-F81700FD0A4A}"/>
              </a:ext>
            </a:extLst>
          </p:cNvPr>
          <p:cNvCxnSpPr>
            <a:cxnSpLocks/>
          </p:cNvCxnSpPr>
          <p:nvPr/>
        </p:nvCxnSpPr>
        <p:spPr>
          <a:xfrm>
            <a:off x="6602136" y="2751589"/>
            <a:ext cx="3430599" cy="352338"/>
          </a:xfrm>
          <a:prstGeom prst="bentConnector3">
            <a:avLst>
              <a:gd name="adj1" fmla="val -192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E2B39D-8FCC-4599-B067-25C58190DF2C}"/>
              </a:ext>
            </a:extLst>
          </p:cNvPr>
          <p:cNvCxnSpPr/>
          <p:nvPr/>
        </p:nvCxnSpPr>
        <p:spPr>
          <a:xfrm>
            <a:off x="10032735" y="3103927"/>
            <a:ext cx="0" cy="176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9A9752-8213-408A-8693-EDE4CA8DB6B3}"/>
              </a:ext>
            </a:extLst>
          </p:cNvPr>
          <p:cNvCxnSpPr/>
          <p:nvPr/>
        </p:nvCxnSpPr>
        <p:spPr>
          <a:xfrm flipH="1">
            <a:off x="9949343" y="3280095"/>
            <a:ext cx="8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예제 프로그램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F6910-8E3E-4E0E-A54D-75CC35249D7A}"/>
              </a:ext>
            </a:extLst>
          </p:cNvPr>
          <p:cNvSpPr txBox="1"/>
          <p:nvPr/>
        </p:nvSpPr>
        <p:spPr>
          <a:xfrm>
            <a:off x="209305" y="840968"/>
            <a:ext cx="7404228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SAMPLE_CSV_STRING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좋은 아침입니다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.,Good morning.\n"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~,Hello.\n"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.,Good evening.\n"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안녕히 주무세요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.,Good night.\n"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SAMPLE_CSV_FILE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"C:\\Users\\ksm\\eclipse-workspace\\refactoring\\src\\file.csv"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CSVStringTablePrinter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SAMPLE_CSV_STRING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).print();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CSVFileTreePrinter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SAMPLE_CSV_FILE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).print();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B7200-1527-4262-9C45-0E7A68DE86C4}"/>
              </a:ext>
            </a:extLst>
          </p:cNvPr>
          <p:cNvSpPr txBox="1"/>
          <p:nvPr/>
        </p:nvSpPr>
        <p:spPr>
          <a:xfrm>
            <a:off x="7517932" y="1976905"/>
            <a:ext cx="28719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CSV </a:t>
            </a:r>
            <a:r>
              <a:rPr lang="ko-KR" altLang="en-US" dirty="0"/>
              <a:t>문자열과 </a:t>
            </a:r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파일준비</a:t>
            </a:r>
            <a:endParaRPr lang="en-US" altLang="ko-KR" dirty="0"/>
          </a:p>
          <a:p>
            <a:r>
              <a:rPr lang="en-US" altLang="ko-KR" dirty="0" err="1"/>
              <a:t>CSVStringTablePrinter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en-US" altLang="ko-KR" dirty="0" err="1"/>
              <a:t>CSVFileTreePrinter</a:t>
            </a:r>
            <a:r>
              <a:rPr lang="ko-KR" altLang="en-US" dirty="0"/>
              <a:t>로 전송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DDDFB-B7B2-43F2-A84C-AFB3E31C5FF1}"/>
              </a:ext>
            </a:extLst>
          </p:cNvPr>
          <p:cNvSpPr txBox="1"/>
          <p:nvPr/>
        </p:nvSpPr>
        <p:spPr>
          <a:xfrm>
            <a:off x="348722" y="570518"/>
            <a:ext cx="310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15-6 Main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) 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6D5C863-A0CD-47A8-9519-46A6B0AA21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68582" y="2432806"/>
            <a:ext cx="949350" cy="744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8150959-E762-4A7D-AD3A-F01CEAA9DA5F}"/>
              </a:ext>
            </a:extLst>
          </p:cNvPr>
          <p:cNvCxnSpPr>
            <a:cxnSpLocks/>
          </p:cNvCxnSpPr>
          <p:nvPr/>
        </p:nvCxnSpPr>
        <p:spPr>
          <a:xfrm rot="10800000">
            <a:off x="5503180" y="1602300"/>
            <a:ext cx="2014752" cy="54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CD26D7A-D97D-485C-8BF8-ACD9CB7073B6}"/>
              </a:ext>
            </a:extLst>
          </p:cNvPr>
          <p:cNvCxnSpPr/>
          <p:nvPr/>
        </p:nvCxnSpPr>
        <p:spPr>
          <a:xfrm rot="10800000" flipV="1">
            <a:off x="6442745" y="2768367"/>
            <a:ext cx="1170788" cy="1082180"/>
          </a:xfrm>
          <a:prstGeom prst="bentConnector3">
            <a:avLst>
              <a:gd name="adj1" fmla="val 40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28912C6-A0BD-4717-9D40-38D64FA50E90}"/>
              </a:ext>
            </a:extLst>
          </p:cNvPr>
          <p:cNvCxnSpPr/>
          <p:nvPr/>
        </p:nvCxnSpPr>
        <p:spPr>
          <a:xfrm rot="10800000" flipV="1">
            <a:off x="5830349" y="3028426"/>
            <a:ext cx="1783184" cy="998290"/>
          </a:xfrm>
          <a:prstGeom prst="bentConnector3">
            <a:avLst>
              <a:gd name="adj1" fmla="val 15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4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예제 프로그램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DDDFB-B7B2-43F2-A84C-AFB3E31C5FF1}"/>
              </a:ext>
            </a:extLst>
          </p:cNvPr>
          <p:cNvSpPr txBox="1"/>
          <p:nvPr/>
        </p:nvSpPr>
        <p:spPr>
          <a:xfrm>
            <a:off x="2823474" y="543126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그림 </a:t>
            </a:r>
            <a:r>
              <a:rPr lang="en-US" altLang="ko-KR" dirty="0"/>
              <a:t>15-4 </a:t>
            </a:r>
            <a:r>
              <a:rPr lang="ko-KR" altLang="en-US" dirty="0"/>
              <a:t>컴파일후 실행결과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9BB6D44-C5E1-40FD-9ED3-7FB6FB5D7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40"/>
          <a:stretch/>
        </p:blipFill>
        <p:spPr>
          <a:xfrm>
            <a:off x="2957643" y="966251"/>
            <a:ext cx="3896163" cy="5194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85704-3905-45B3-AF2E-4970B72D4D61}"/>
              </a:ext>
            </a:extLst>
          </p:cNvPr>
          <p:cNvSpPr txBox="1"/>
          <p:nvPr/>
        </p:nvSpPr>
        <p:spPr>
          <a:xfrm>
            <a:off x="7248089" y="123318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 형식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95563-D5A4-4147-806B-254FC7860277}"/>
              </a:ext>
            </a:extLst>
          </p:cNvPr>
          <p:cNvSpPr txBox="1"/>
          <p:nvPr/>
        </p:nvSpPr>
        <p:spPr>
          <a:xfrm>
            <a:off x="7248089" y="414556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트리 형식 출력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4938F4-CE42-4A6C-ADB8-A8B31E675815}"/>
              </a:ext>
            </a:extLst>
          </p:cNvPr>
          <p:cNvCxnSpPr/>
          <p:nvPr/>
        </p:nvCxnSpPr>
        <p:spPr>
          <a:xfrm>
            <a:off x="6581029" y="966251"/>
            <a:ext cx="612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05EB45-9D67-48E5-8A53-D5EAD5602912}"/>
              </a:ext>
            </a:extLst>
          </p:cNvPr>
          <p:cNvCxnSpPr/>
          <p:nvPr/>
        </p:nvCxnSpPr>
        <p:spPr>
          <a:xfrm>
            <a:off x="6581029" y="1890438"/>
            <a:ext cx="612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F46E9F-744D-4033-AA6E-3C681CD0C613}"/>
              </a:ext>
            </a:extLst>
          </p:cNvPr>
          <p:cNvCxnSpPr/>
          <p:nvPr/>
        </p:nvCxnSpPr>
        <p:spPr>
          <a:xfrm>
            <a:off x="6581029" y="1967337"/>
            <a:ext cx="612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770250-4578-4A4F-9C17-B6DDD264F693}"/>
              </a:ext>
            </a:extLst>
          </p:cNvPr>
          <p:cNvCxnSpPr>
            <a:cxnSpLocks/>
          </p:cNvCxnSpPr>
          <p:nvPr/>
        </p:nvCxnSpPr>
        <p:spPr>
          <a:xfrm>
            <a:off x="6404859" y="6143597"/>
            <a:ext cx="788567" cy="173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0EBE4B-84CB-4D11-AFB6-58840B6E55DA}"/>
              </a:ext>
            </a:extLst>
          </p:cNvPr>
          <p:cNvCxnSpPr/>
          <p:nvPr/>
        </p:nvCxnSpPr>
        <p:spPr>
          <a:xfrm>
            <a:off x="7193426" y="966251"/>
            <a:ext cx="0" cy="924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4B32E7-B418-4E25-9A10-23495EE2EFEC}"/>
              </a:ext>
            </a:extLst>
          </p:cNvPr>
          <p:cNvCxnSpPr>
            <a:cxnSpLocks/>
          </p:cNvCxnSpPr>
          <p:nvPr/>
        </p:nvCxnSpPr>
        <p:spPr>
          <a:xfrm>
            <a:off x="7193426" y="1967337"/>
            <a:ext cx="0" cy="4176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3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913D4-ADEB-4A30-84D2-51285076DA2A}"/>
              </a:ext>
            </a:extLst>
          </p:cNvPr>
          <p:cNvSpPr txBox="1"/>
          <p:nvPr/>
        </p:nvSpPr>
        <p:spPr>
          <a:xfrm>
            <a:off x="1561290" y="1865878"/>
            <a:ext cx="906942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의문점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readCSV</a:t>
            </a:r>
            <a:r>
              <a:rPr lang="ko-KR" altLang="en-US" sz="2000" dirty="0"/>
              <a:t>메서드를 상속 받기 위해 </a:t>
            </a:r>
            <a:r>
              <a:rPr lang="en-US" altLang="ko-KR" sz="2000" dirty="0" err="1"/>
              <a:t>CSVStringTablePrinter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CSVFileTreePrinter</a:t>
            </a:r>
            <a:r>
              <a:rPr lang="ko-KR" altLang="en-US" sz="2000" dirty="0"/>
              <a:t>의 </a:t>
            </a:r>
            <a:endParaRPr lang="en-US" altLang="ko-KR" sz="2000" dirty="0"/>
          </a:p>
          <a:p>
            <a:r>
              <a:rPr lang="ko-KR" altLang="en-US" sz="2000" dirty="0"/>
              <a:t>상위 클래스를 정했고 클래스 계층안에 </a:t>
            </a:r>
            <a:r>
              <a:rPr lang="en-US" altLang="ko-KR" sz="2000" dirty="0"/>
              <a:t>CSV</a:t>
            </a:r>
            <a:r>
              <a:rPr lang="ko-KR" altLang="en-US" sz="2000" dirty="0"/>
              <a:t>를 읽는 기능과 표시하는 기능이 혼재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en-US" altLang="ko-KR" sz="2000" dirty="0" err="1"/>
              <a:t>CSVStringReader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CSVFileReader</a:t>
            </a:r>
            <a:r>
              <a:rPr lang="en-US" altLang="ko-KR" sz="2000" dirty="0"/>
              <a:t> </a:t>
            </a:r>
            <a:r>
              <a:rPr lang="ko-KR" altLang="en-US" sz="2000" dirty="0"/>
              <a:t>사이에 중복 코드가 있음</a:t>
            </a:r>
            <a:endParaRPr lang="en-US" altLang="ko-KR" sz="2000" dirty="0"/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상속 구조 정리</a:t>
            </a:r>
            <a:r>
              <a:rPr lang="ko-KR" altLang="en-US" sz="2000" dirty="0"/>
              <a:t>를 통해 문제를 해결할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3906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4C2A-4619-45EA-8547-D7F4FAF2FDBD}"/>
              </a:ext>
            </a:extLst>
          </p:cNvPr>
          <p:cNvSpPr txBox="1"/>
          <p:nvPr/>
        </p:nvSpPr>
        <p:spPr>
          <a:xfrm>
            <a:off x="456539" y="805977"/>
            <a:ext cx="43524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어떤 작업을 이동할지 결정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기존 클래스 계층에서 하던 작업 나열</a:t>
            </a:r>
          </a:p>
        </p:txBody>
      </p:sp>
      <p:graphicFrame>
        <p:nvGraphicFramePr>
          <p:cNvPr id="10" name="표 17">
            <a:extLst>
              <a:ext uri="{FF2B5EF4-FFF2-40B4-BE49-F238E27FC236}">
                <a16:creationId xmlns:a16="http://schemas.microsoft.com/office/drawing/2014/main" id="{73A47417-D3C2-4ECF-B597-52D1EB0AA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9000"/>
              </p:ext>
            </p:extLst>
          </p:nvPr>
        </p:nvGraphicFramePr>
        <p:xfrm>
          <a:off x="456540" y="1810558"/>
          <a:ext cx="81925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93">
                  <a:extLst>
                    <a:ext uri="{9D8B030D-6E8A-4147-A177-3AD203B41FA5}">
                      <a16:colId xmlns:a16="http://schemas.microsoft.com/office/drawing/2014/main" val="589256698"/>
                    </a:ext>
                  </a:extLst>
                </a:gridCol>
                <a:gridCol w="5581617">
                  <a:extLst>
                    <a:ext uri="{9D8B030D-6E8A-4147-A177-3AD203B41FA5}">
                      <a16:colId xmlns:a16="http://schemas.microsoft.com/office/drawing/2014/main" val="43253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1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CSVStringReader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문자열을 </a:t>
                      </a:r>
                      <a:r>
                        <a:rPr lang="en-US" altLang="ko-KR" dirty="0"/>
                        <a:t>CSV</a:t>
                      </a:r>
                      <a:r>
                        <a:rPr lang="ko-KR" altLang="en-US" dirty="0"/>
                        <a:t>로 읽는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CSVFileReader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파일을 </a:t>
                      </a:r>
                      <a:r>
                        <a:rPr lang="en-US" altLang="ko-KR" dirty="0"/>
                        <a:t>CSV</a:t>
                      </a:r>
                      <a:r>
                        <a:rPr lang="ko-KR" altLang="en-US" dirty="0"/>
                        <a:t>로 읽는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8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CSVStringTablePrinter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문자열을 </a:t>
                      </a:r>
                      <a:r>
                        <a:rPr lang="en-US" altLang="ko-KR" dirty="0"/>
                        <a:t>CSV</a:t>
                      </a:r>
                      <a:r>
                        <a:rPr lang="ko-KR" altLang="en-US" dirty="0"/>
                        <a:t>로 읽고 표 형식으로 표시하는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CSVFileTreePrinter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파일을 </a:t>
                      </a:r>
                      <a:r>
                        <a:rPr lang="en-US" altLang="ko-KR" dirty="0"/>
                        <a:t>CSV</a:t>
                      </a:r>
                      <a:r>
                        <a:rPr lang="ko-KR" altLang="en-US" dirty="0"/>
                        <a:t>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읽고 트리 형식으로 표시하는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370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05429-7693-48DF-9D7E-ED45DB727AD7}"/>
              </a:ext>
            </a:extLst>
          </p:cNvPr>
          <p:cNvSpPr txBox="1"/>
          <p:nvPr/>
        </p:nvSpPr>
        <p:spPr>
          <a:xfrm>
            <a:off x="456539" y="1543761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표 </a:t>
            </a:r>
            <a:r>
              <a:rPr lang="en-US" altLang="ko-KR" dirty="0"/>
              <a:t>15-3 </a:t>
            </a:r>
            <a:r>
              <a:rPr lang="ko-KR" altLang="en-US" dirty="0"/>
              <a:t>기존 클래스 계정에서 하던 작업</a:t>
            </a:r>
            <a:endParaRPr lang="en-US" altLang="ko-KR" dirty="0"/>
          </a:p>
        </p:txBody>
      </p:sp>
      <p:graphicFrame>
        <p:nvGraphicFramePr>
          <p:cNvPr id="8" name="표 17">
            <a:extLst>
              <a:ext uri="{FF2B5EF4-FFF2-40B4-BE49-F238E27FC236}">
                <a16:creationId xmlns:a16="http://schemas.microsoft.com/office/drawing/2014/main" id="{364ED2D0-FD03-47AA-9B98-578855207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29231"/>
              </p:ext>
            </p:extLst>
          </p:nvPr>
        </p:nvGraphicFramePr>
        <p:xfrm>
          <a:off x="456540" y="4023008"/>
          <a:ext cx="8192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320">
                  <a:extLst>
                    <a:ext uri="{9D8B030D-6E8A-4147-A177-3AD203B41FA5}">
                      <a16:colId xmlns:a16="http://schemas.microsoft.com/office/drawing/2014/main" val="589256698"/>
                    </a:ext>
                  </a:extLst>
                </a:gridCol>
                <a:gridCol w="2370383">
                  <a:extLst>
                    <a:ext uri="{9D8B030D-6E8A-4147-A177-3AD203B41FA5}">
                      <a16:colId xmlns:a16="http://schemas.microsoft.com/office/drawing/2014/main" val="43253130"/>
                    </a:ext>
                  </a:extLst>
                </a:gridCol>
                <a:gridCol w="3319808">
                  <a:extLst>
                    <a:ext uri="{9D8B030D-6E8A-4147-A177-3AD203B41FA5}">
                      <a16:colId xmlns:a16="http://schemas.microsoft.com/office/drawing/2014/main" val="376882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대상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1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표시 없이 읽기 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CSVStringReader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CSVFileReader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 형식으로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CSVStringTablePrinter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8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트리 형식으로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CSVFileTreePrinter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55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5D8F2C-FC9F-42AB-97C0-9D87F51F43EE}"/>
              </a:ext>
            </a:extLst>
          </p:cNvPr>
          <p:cNvSpPr txBox="1"/>
          <p:nvPr/>
        </p:nvSpPr>
        <p:spPr>
          <a:xfrm>
            <a:off x="456538" y="3715231"/>
            <a:ext cx="264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표 </a:t>
            </a:r>
            <a:r>
              <a:rPr lang="en-US" altLang="ko-KR" dirty="0"/>
              <a:t>15-4 </a:t>
            </a:r>
            <a:r>
              <a:rPr lang="ko-KR" altLang="en-US" dirty="0"/>
              <a:t>이차원으로 표시한 작업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E4B41-6549-463D-87AC-BBE9882D6540}"/>
              </a:ext>
            </a:extLst>
          </p:cNvPr>
          <p:cNvSpPr txBox="1"/>
          <p:nvPr/>
        </p:nvSpPr>
        <p:spPr>
          <a:xfrm>
            <a:off x="456539" y="5774704"/>
            <a:ext cx="1084841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어떤 작업을 이동할지 결정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이동할 작업 판단</a:t>
            </a:r>
            <a:endParaRPr lang="en-US" altLang="ko-KR" dirty="0"/>
          </a:p>
          <a:p>
            <a:r>
              <a:rPr lang="ko-KR" altLang="en-US" dirty="0"/>
              <a:t>표시를 담당하는 </a:t>
            </a:r>
            <a:r>
              <a:rPr lang="en-US" altLang="ko-KR" dirty="0" err="1"/>
              <a:t>CSVStringTablePrinter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CSVFileTreePrinter</a:t>
            </a:r>
            <a:r>
              <a:rPr lang="ko-KR" altLang="en-US" dirty="0"/>
              <a:t>를 이동하여 </a:t>
            </a:r>
            <a:r>
              <a:rPr lang="en-US" altLang="ko-KR" dirty="0"/>
              <a:t>CSV </a:t>
            </a:r>
            <a:r>
              <a:rPr lang="ko-KR" altLang="en-US" dirty="0"/>
              <a:t>표시를 담당하는 클래스를 작성</a:t>
            </a:r>
          </a:p>
        </p:txBody>
      </p:sp>
    </p:spTree>
    <p:extLst>
      <p:ext uri="{BB962C8B-B14F-4D97-AF65-F5344CB8AC3E}">
        <p14:creationId xmlns:p14="http://schemas.microsoft.com/office/powerpoint/2010/main" val="18496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4C2A-4619-45EA-8547-D7F4FAF2FDBD}"/>
              </a:ext>
            </a:extLst>
          </p:cNvPr>
          <p:cNvSpPr txBox="1"/>
          <p:nvPr/>
        </p:nvSpPr>
        <p:spPr>
          <a:xfrm>
            <a:off x="458206" y="1595927"/>
            <a:ext cx="653114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위임 처리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이동할 작업을 나타내는 클래스를 새로 작성</a:t>
            </a:r>
            <a:endParaRPr lang="en-US" altLang="ko-KR" dirty="0"/>
          </a:p>
          <a:p>
            <a:r>
              <a:rPr lang="ko-KR" altLang="en-US" dirty="0"/>
              <a:t>이동할 건 </a:t>
            </a:r>
            <a:r>
              <a:rPr lang="en-US" altLang="ko-KR" dirty="0"/>
              <a:t>CSV</a:t>
            </a:r>
            <a:r>
              <a:rPr lang="ko-KR" altLang="en-US" dirty="0"/>
              <a:t>를 표시하는 작업이므로 </a:t>
            </a:r>
            <a:r>
              <a:rPr lang="en-US" altLang="ko-KR" dirty="0" err="1"/>
              <a:t>CSVPrinter</a:t>
            </a:r>
            <a:r>
              <a:rPr lang="en-US" altLang="ko-KR" dirty="0"/>
              <a:t> </a:t>
            </a:r>
            <a:r>
              <a:rPr lang="ko-KR" altLang="en-US" dirty="0"/>
              <a:t>클래스를 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9D12F-8C4F-488A-9792-E2B47437E5F3}"/>
              </a:ext>
            </a:extLst>
          </p:cNvPr>
          <p:cNvSpPr txBox="1"/>
          <p:nvPr/>
        </p:nvSpPr>
        <p:spPr>
          <a:xfrm>
            <a:off x="482251" y="2810313"/>
            <a:ext cx="2369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CSVPrinter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B9A1F-7940-4245-AF47-FE4F1E2E58C8}"/>
              </a:ext>
            </a:extLst>
          </p:cNvPr>
          <p:cNvSpPr txBox="1"/>
          <p:nvPr/>
        </p:nvSpPr>
        <p:spPr>
          <a:xfrm>
            <a:off x="482251" y="3904298"/>
            <a:ext cx="393889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위임 처리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기존 클래스 계층에서 클래스 추출</a:t>
            </a:r>
            <a:endParaRPr lang="en-US" altLang="ko-KR" dirty="0"/>
          </a:p>
          <a:p>
            <a:r>
              <a:rPr lang="ko-KR" altLang="en-US" dirty="0"/>
              <a:t>공통 메서드인 </a:t>
            </a:r>
            <a:r>
              <a:rPr lang="en-US" altLang="ko-KR" dirty="0"/>
              <a:t>print</a:t>
            </a:r>
            <a:r>
              <a:rPr lang="ko-KR" altLang="en-US" dirty="0"/>
              <a:t>를 포함시킴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D072F-3227-409B-9E07-3B19B9E96410}"/>
              </a:ext>
            </a:extLst>
          </p:cNvPr>
          <p:cNvSpPr txBox="1"/>
          <p:nvPr/>
        </p:nvSpPr>
        <p:spPr>
          <a:xfrm>
            <a:off x="482251" y="4998283"/>
            <a:ext cx="3809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CSVPrinter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public abstract void print()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6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19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4C2A-4619-45EA-8547-D7F4FAF2FDBD}"/>
              </a:ext>
            </a:extLst>
          </p:cNvPr>
          <p:cNvSpPr txBox="1"/>
          <p:nvPr/>
        </p:nvSpPr>
        <p:spPr>
          <a:xfrm>
            <a:off x="456539" y="664749"/>
            <a:ext cx="88076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위임 처리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위임할</a:t>
            </a:r>
            <a:r>
              <a:rPr lang="en-US" altLang="ko-KR" dirty="0"/>
              <a:t> </a:t>
            </a:r>
            <a:r>
              <a:rPr lang="ko-KR" altLang="en-US" dirty="0"/>
              <a:t>필드 작성</a:t>
            </a:r>
            <a:endParaRPr lang="en-US" altLang="ko-KR" dirty="0"/>
          </a:p>
          <a:p>
            <a:r>
              <a:rPr lang="ko-KR" altLang="en-US" dirty="0"/>
              <a:t>상속을 통해 </a:t>
            </a:r>
            <a:r>
              <a:rPr lang="en-US" altLang="ko-KR" dirty="0" err="1"/>
              <a:t>readCSV</a:t>
            </a:r>
            <a:r>
              <a:rPr lang="ko-KR" altLang="en-US" dirty="0"/>
              <a:t>메서드를 이용했음</a:t>
            </a:r>
            <a:r>
              <a:rPr lang="en-US" altLang="ko-KR" dirty="0"/>
              <a:t>. </a:t>
            </a:r>
            <a:r>
              <a:rPr lang="ko-KR" altLang="en-US" dirty="0"/>
              <a:t>앞으로는 </a:t>
            </a:r>
            <a:r>
              <a:rPr lang="ko-KR" altLang="en-US" b="1" dirty="0"/>
              <a:t>위임을 써서 </a:t>
            </a:r>
            <a:r>
              <a:rPr lang="en-US" altLang="ko-KR" dirty="0" err="1"/>
              <a:t>readCSV</a:t>
            </a:r>
            <a:r>
              <a:rPr lang="en-US" altLang="ko-KR" dirty="0"/>
              <a:t> </a:t>
            </a:r>
            <a:r>
              <a:rPr lang="ko-KR" altLang="en-US" dirty="0"/>
              <a:t>메서드를 이용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 필드 </a:t>
            </a:r>
            <a:r>
              <a:rPr lang="en-US" altLang="ko-KR" dirty="0"/>
              <a:t>_CSVREADER</a:t>
            </a:r>
            <a:r>
              <a:rPr lang="ko-KR" altLang="en-US" dirty="0"/>
              <a:t>를 </a:t>
            </a:r>
            <a:r>
              <a:rPr lang="en-US" altLang="ko-KR" dirty="0" err="1"/>
              <a:t>CSVPrinter</a:t>
            </a:r>
            <a:r>
              <a:rPr lang="en-US" altLang="ko-KR" dirty="0"/>
              <a:t> </a:t>
            </a:r>
            <a:r>
              <a:rPr lang="ko-KR" altLang="en-US" dirty="0"/>
              <a:t>클래스에 넣음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92758-CF7B-4645-AAC5-01E9A5013F6C}"/>
              </a:ext>
            </a:extLst>
          </p:cNvPr>
          <p:cNvSpPr txBox="1"/>
          <p:nvPr/>
        </p:nvSpPr>
        <p:spPr>
          <a:xfrm>
            <a:off x="456539" y="2542215"/>
            <a:ext cx="7404228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CSVPrinter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CSVPrinter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FDCD7-D61A-476D-9E32-0D2A8E7FC9FB}"/>
              </a:ext>
            </a:extLst>
          </p:cNvPr>
          <p:cNvSpPr txBox="1"/>
          <p:nvPr/>
        </p:nvSpPr>
        <p:spPr>
          <a:xfrm>
            <a:off x="456539" y="2234438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15-7 </a:t>
            </a:r>
            <a:r>
              <a:rPr lang="en-US" altLang="ko-KR" dirty="0" err="1"/>
              <a:t>CSVPrinter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79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7752C-44ED-4720-A83F-B6D5F841C835}"/>
              </a:ext>
            </a:extLst>
          </p:cNvPr>
          <p:cNvSpPr txBox="1"/>
          <p:nvPr/>
        </p:nvSpPr>
        <p:spPr>
          <a:xfrm>
            <a:off x="277807" y="17881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상속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0BAED-1C7A-4F78-8AFB-5298602BC304}"/>
              </a:ext>
            </a:extLst>
          </p:cNvPr>
          <p:cNvSpPr txBox="1"/>
          <p:nvPr/>
        </p:nvSpPr>
        <p:spPr>
          <a:xfrm>
            <a:off x="277807" y="2548518"/>
            <a:ext cx="11156388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장점</a:t>
            </a:r>
            <a:r>
              <a:rPr lang="en-US" altLang="ko-KR" sz="2000" dirty="0"/>
              <a:t>: </a:t>
            </a:r>
            <a:r>
              <a:rPr lang="ko-KR" altLang="en-US" sz="2000" dirty="0"/>
              <a:t>상위 클래스에서 선언한 메서드는</a:t>
            </a:r>
            <a:r>
              <a:rPr lang="en-US" altLang="ko-KR" sz="2000" dirty="0"/>
              <a:t>	</a:t>
            </a:r>
            <a:r>
              <a:rPr lang="ko-KR" altLang="en-US" sz="2000" dirty="0"/>
              <a:t>모두</a:t>
            </a:r>
            <a:r>
              <a:rPr lang="en-US" altLang="ko-KR" sz="2000" dirty="0"/>
              <a:t> </a:t>
            </a:r>
            <a:r>
              <a:rPr lang="ko-KR" altLang="en-US" sz="2000" dirty="0"/>
              <a:t>하위 클래스에서 이용 가능</a:t>
            </a:r>
            <a:endParaRPr lang="en-US" altLang="ko-KR" sz="2000" dirty="0"/>
          </a:p>
          <a:p>
            <a:r>
              <a:rPr lang="ko-KR" altLang="en-US" sz="2000" dirty="0"/>
              <a:t>단점</a:t>
            </a:r>
            <a:r>
              <a:rPr lang="en-US" altLang="ko-KR" sz="2000" dirty="0"/>
              <a:t>: </a:t>
            </a:r>
            <a:r>
              <a:rPr lang="ko-KR" altLang="en-US" sz="2000" dirty="0"/>
              <a:t>이것저것 하위 클래스로 만들게 되면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계층이 담당하는 역할이 모호해짐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역할이 모호해 </a:t>
            </a:r>
            <a:r>
              <a:rPr lang="ko-KR" altLang="en-US" sz="2000" dirty="0" err="1"/>
              <a:t>졌을때</a:t>
            </a:r>
            <a:r>
              <a:rPr lang="ko-KR" altLang="en-US" sz="2000" dirty="0"/>
              <a:t> 새로운 기능 </a:t>
            </a:r>
            <a:r>
              <a:rPr lang="ko-KR" altLang="en-US" sz="2000" dirty="0" err="1"/>
              <a:t>추가시</a:t>
            </a:r>
            <a:r>
              <a:rPr lang="ko-KR" altLang="en-US" sz="2000" dirty="0"/>
              <a:t> 문제점</a:t>
            </a:r>
            <a:r>
              <a:rPr lang="en-US" altLang="ko-KR" sz="2000" dirty="0"/>
              <a:t>:</a:t>
            </a:r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클래스 계층의 어디에 새 기능을 넣어야 할지 알기 어려움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이용하고 싶은 코드가 형제 클래스에 있어 상속으로는 이용할 수 없음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4654EB9B-C349-4CA0-9623-F4332D99A28C}"/>
              </a:ext>
            </a:extLst>
          </p:cNvPr>
          <p:cNvSpPr txBox="1">
            <a:spLocks/>
          </p:cNvSpPr>
          <p:nvPr/>
        </p:nvSpPr>
        <p:spPr>
          <a:xfrm>
            <a:off x="11299357" y="63691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pPr/>
              <a:t>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4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4C2A-4619-45EA-8547-D7F4FAF2FDBD}"/>
              </a:ext>
            </a:extLst>
          </p:cNvPr>
          <p:cNvSpPr txBox="1"/>
          <p:nvPr/>
        </p:nvSpPr>
        <p:spPr>
          <a:xfrm>
            <a:off x="456539" y="1679865"/>
            <a:ext cx="976818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새로운 상속 구성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기존 클래스 계층의 하위 클래스에 대응하는 새로운 클래스의 하위 클래스 작성</a:t>
            </a:r>
            <a:endParaRPr lang="en-US" altLang="ko-KR" dirty="0"/>
          </a:p>
          <a:p>
            <a:r>
              <a:rPr lang="en-US" altLang="ko-KR" dirty="0" err="1"/>
              <a:t>CSVStringTablePrinter</a:t>
            </a:r>
            <a:r>
              <a:rPr lang="ko-KR" altLang="en-US" dirty="0"/>
              <a:t>와 </a:t>
            </a:r>
            <a:r>
              <a:rPr lang="en-US" altLang="ko-KR" dirty="0" err="1"/>
              <a:t>CSVFileTreePrinter</a:t>
            </a:r>
            <a:r>
              <a:rPr lang="ko-KR" altLang="en-US" dirty="0"/>
              <a:t>를 방금 작성한 </a:t>
            </a:r>
            <a:r>
              <a:rPr lang="en-US" altLang="ko-KR" dirty="0" err="1"/>
              <a:t>CSVPrinter</a:t>
            </a:r>
            <a:r>
              <a:rPr lang="en-US" altLang="ko-KR" dirty="0"/>
              <a:t> </a:t>
            </a:r>
            <a:r>
              <a:rPr lang="ko-KR" altLang="en-US" dirty="0"/>
              <a:t>클래스의 하위 클래스로 변경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E93AE-7492-4AED-9878-DD230B8AC244}"/>
              </a:ext>
            </a:extLst>
          </p:cNvPr>
          <p:cNvSpPr txBox="1"/>
          <p:nvPr/>
        </p:nvSpPr>
        <p:spPr>
          <a:xfrm>
            <a:off x="456539" y="3340406"/>
            <a:ext cx="617508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새로운 상속 구성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기존 하위 클래스에서 새로운 하위 클래스로 메서드 이동</a:t>
            </a:r>
            <a:endParaRPr lang="en-US" altLang="ko-KR" dirty="0"/>
          </a:p>
          <a:p>
            <a:r>
              <a:rPr lang="en-US" altLang="ko-KR" dirty="0"/>
              <a:t>Print </a:t>
            </a:r>
            <a:r>
              <a:rPr lang="ko-KR" altLang="en-US" dirty="0"/>
              <a:t>메서드 이동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46383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92758-CF7B-4645-AAC5-01E9A5013F6C}"/>
              </a:ext>
            </a:extLst>
          </p:cNvPr>
          <p:cNvSpPr txBox="1"/>
          <p:nvPr/>
        </p:nvSpPr>
        <p:spPr>
          <a:xfrm>
            <a:off x="372431" y="824981"/>
            <a:ext cx="7404228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CSVStringTablePrinter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CSVPrinter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CSVStringTablePrinter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super(new 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CSVStringReader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(string));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.readCSV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"&lt;table&gt;"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"&lt;tr&gt;"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"&lt;td&gt;"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"&lt;/td&gt;"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"&lt;/tr&gt;"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"&lt;/table&gt;"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FDCD7-D61A-476D-9E32-0D2A8E7FC9FB}"/>
              </a:ext>
            </a:extLst>
          </p:cNvPr>
          <p:cNvSpPr txBox="1"/>
          <p:nvPr/>
        </p:nvSpPr>
        <p:spPr>
          <a:xfrm>
            <a:off x="372431" y="406974"/>
            <a:ext cx="312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15-8 </a:t>
            </a:r>
            <a:r>
              <a:rPr lang="en-US" altLang="ko-KR" dirty="0" err="1"/>
              <a:t>CSVStringTablePrinter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791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92758-CF7B-4645-AAC5-01E9A5013F6C}"/>
              </a:ext>
            </a:extLst>
          </p:cNvPr>
          <p:cNvSpPr txBox="1"/>
          <p:nvPr/>
        </p:nvSpPr>
        <p:spPr>
          <a:xfrm>
            <a:off x="372431" y="714751"/>
            <a:ext cx="6967937" cy="5786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CSVFileTreePrinter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CSVPrinter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CSVFileTreePrinter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super(new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CSVFileReader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(filename));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.readCSV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String[]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String[0];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String[]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justprint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justprint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print_line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].equals(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print_line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justprint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prevItem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print_line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 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FDCD7-D61A-476D-9E32-0D2A8E7FC9FB}"/>
              </a:ext>
            </a:extLst>
          </p:cNvPr>
          <p:cNvSpPr txBox="1"/>
          <p:nvPr/>
        </p:nvSpPr>
        <p:spPr>
          <a:xfrm>
            <a:off x="372431" y="406974"/>
            <a:ext cx="2883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15-9 </a:t>
            </a:r>
            <a:r>
              <a:rPr lang="en-US" altLang="ko-KR" dirty="0" err="1"/>
              <a:t>CSVFileTreePrinter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061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4C2A-4619-45EA-8547-D7F4FAF2FDBD}"/>
              </a:ext>
            </a:extLst>
          </p:cNvPr>
          <p:cNvSpPr txBox="1"/>
          <p:nvPr/>
        </p:nvSpPr>
        <p:spPr>
          <a:xfrm>
            <a:off x="456538" y="549061"/>
            <a:ext cx="722402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추가 </a:t>
            </a:r>
            <a:r>
              <a:rPr lang="ko-KR" altLang="en-US" dirty="0" err="1"/>
              <a:t>리팩토링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하위 클래스에 메서드가 남아 있지 않다면 하위 클래스 삭제</a:t>
            </a:r>
            <a:endParaRPr lang="en-US" altLang="ko-KR" dirty="0"/>
          </a:p>
          <a:p>
            <a:r>
              <a:rPr lang="ko-KR" altLang="en-US" dirty="0"/>
              <a:t>기존 클래스 계층에 있던 </a:t>
            </a:r>
            <a:r>
              <a:rPr lang="en-US" altLang="ko-KR" dirty="0" err="1"/>
              <a:t>CSVStringTablePrinter</a:t>
            </a:r>
            <a:r>
              <a:rPr lang="ko-KR" altLang="en-US" dirty="0"/>
              <a:t>와 </a:t>
            </a:r>
            <a:r>
              <a:rPr lang="en-US" altLang="ko-KR" dirty="0" err="1"/>
              <a:t>CSVFileTreePrinter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93F70-9D95-40D4-AE53-86D3D95B4B1F}"/>
              </a:ext>
            </a:extLst>
          </p:cNvPr>
          <p:cNvSpPr txBox="1"/>
          <p:nvPr/>
        </p:nvSpPr>
        <p:spPr>
          <a:xfrm>
            <a:off x="456538" y="1472391"/>
            <a:ext cx="980601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추가 </a:t>
            </a:r>
            <a:r>
              <a:rPr lang="ko-KR" altLang="en-US" dirty="0" err="1"/>
              <a:t>리팩토링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메서드 올리기 또는 메서드 내리기 실시</a:t>
            </a:r>
            <a:endParaRPr lang="en-US" altLang="ko-KR" dirty="0"/>
          </a:p>
          <a:p>
            <a:r>
              <a:rPr lang="en-US" altLang="ko-KR" dirty="0"/>
              <a:t>_</a:t>
            </a:r>
            <a:r>
              <a:rPr lang="en-US" altLang="ko-KR" dirty="0" err="1"/>
              <a:t>bufReader</a:t>
            </a:r>
            <a:r>
              <a:rPr lang="en-US" altLang="ko-KR" dirty="0"/>
              <a:t>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en-US" altLang="ko-KR" dirty="0" err="1"/>
              <a:t>readCSV</a:t>
            </a:r>
            <a:r>
              <a:rPr lang="ko-KR" altLang="en-US" dirty="0"/>
              <a:t>메서드</a:t>
            </a:r>
            <a:r>
              <a:rPr lang="en-US" altLang="ko-KR" dirty="0"/>
              <a:t>, close </a:t>
            </a:r>
            <a:r>
              <a:rPr lang="ko-KR" altLang="en-US" dirty="0"/>
              <a:t>메서드를 추출해 상위 클래스인 </a:t>
            </a:r>
            <a:r>
              <a:rPr lang="en-US" altLang="ko-KR" dirty="0" err="1"/>
              <a:t>CSVReader</a:t>
            </a:r>
            <a:r>
              <a:rPr lang="en-US" altLang="ko-KR" dirty="0"/>
              <a:t> </a:t>
            </a:r>
            <a:r>
              <a:rPr lang="ko-KR" altLang="en-US" dirty="0"/>
              <a:t>클래스로 이동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ko-KR" altLang="en-US" dirty="0">
                <a:solidFill>
                  <a:srgbClr val="FF0000"/>
                </a:solidFill>
              </a:rPr>
              <a:t>필드 올리기</a:t>
            </a:r>
            <a:r>
              <a:rPr lang="ko-KR" altLang="en-US" dirty="0"/>
              <a:t> 및 </a:t>
            </a:r>
            <a:r>
              <a:rPr lang="ko-KR" altLang="en-US" dirty="0">
                <a:solidFill>
                  <a:srgbClr val="FF0000"/>
                </a:solidFill>
              </a:rPr>
              <a:t>메서드 올리기 </a:t>
            </a:r>
            <a:r>
              <a:rPr lang="ko-KR" altLang="en-US" dirty="0"/>
              <a:t>라는 </a:t>
            </a:r>
            <a:r>
              <a:rPr lang="ko-KR" altLang="en-US" dirty="0" err="1"/>
              <a:t>리팩토링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9FCA4-538D-4D25-87DF-58B591E09557}"/>
              </a:ext>
            </a:extLst>
          </p:cNvPr>
          <p:cNvSpPr txBox="1"/>
          <p:nvPr/>
        </p:nvSpPr>
        <p:spPr>
          <a:xfrm>
            <a:off x="456538" y="2687370"/>
            <a:ext cx="4704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15-10 </a:t>
            </a:r>
            <a:r>
              <a:rPr lang="ko-KR" altLang="en-US" dirty="0"/>
              <a:t>메서드와 필드 올리기를 한 </a:t>
            </a:r>
            <a:r>
              <a:rPr lang="en-US" altLang="ko-KR" dirty="0" err="1"/>
              <a:t>CSVReader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2012F-E082-423B-944E-4929647D0509}"/>
              </a:ext>
            </a:extLst>
          </p:cNvPr>
          <p:cNvSpPr txBox="1"/>
          <p:nvPr/>
        </p:nvSpPr>
        <p:spPr>
          <a:xfrm>
            <a:off x="456538" y="2995147"/>
            <a:ext cx="6967937" cy="3816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Pattern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CSV_PATTERN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Pattern.compile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"\\s*,\\s*"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String[]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CSV_PATTERN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close()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81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4C2A-4619-45EA-8547-D7F4FAF2FDBD}"/>
              </a:ext>
            </a:extLst>
          </p:cNvPr>
          <p:cNvSpPr txBox="1"/>
          <p:nvPr/>
        </p:nvSpPr>
        <p:spPr>
          <a:xfrm>
            <a:off x="570552" y="933441"/>
            <a:ext cx="95910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메서드 올리기와 필드 올리기를 한 덕에 두 클래스는  간단해지고 생성자에 넘기는 인수만 다름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6FEEF-EA43-45C9-878B-06FB08B79BA4}"/>
              </a:ext>
            </a:extLst>
          </p:cNvPr>
          <p:cNvSpPr txBox="1"/>
          <p:nvPr/>
        </p:nvSpPr>
        <p:spPr>
          <a:xfrm>
            <a:off x="456539" y="1333550"/>
            <a:ext cx="2845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15-11 </a:t>
            </a:r>
            <a:r>
              <a:rPr lang="en-US" altLang="ko-KR" dirty="0" err="1"/>
              <a:t>CSVStringReader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CE0E0-6D8C-4A85-81D9-5165367479DC}"/>
              </a:ext>
            </a:extLst>
          </p:cNvPr>
          <p:cNvSpPr txBox="1"/>
          <p:nvPr/>
        </p:nvSpPr>
        <p:spPr>
          <a:xfrm>
            <a:off x="541787" y="3395653"/>
            <a:ext cx="267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15-12 </a:t>
            </a:r>
            <a:r>
              <a:rPr lang="en-US" altLang="ko-KR" dirty="0" err="1"/>
              <a:t>CSVFileReader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8E5F-9C09-4FC7-8F16-AD3BCA7BF0A9}"/>
              </a:ext>
            </a:extLst>
          </p:cNvPr>
          <p:cNvSpPr txBox="1"/>
          <p:nvPr/>
        </p:nvSpPr>
        <p:spPr>
          <a:xfrm>
            <a:off x="570552" y="3757671"/>
            <a:ext cx="6967937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D6A96-7726-40A1-B507-664AA9E5C87C}"/>
              </a:ext>
            </a:extLst>
          </p:cNvPr>
          <p:cNvSpPr txBox="1"/>
          <p:nvPr/>
        </p:nvSpPr>
        <p:spPr>
          <a:xfrm>
            <a:off x="570552" y="1641327"/>
            <a:ext cx="6967937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752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4C2A-4619-45EA-8547-D7F4FAF2FDBD}"/>
              </a:ext>
            </a:extLst>
          </p:cNvPr>
          <p:cNvSpPr txBox="1"/>
          <p:nvPr/>
        </p:nvSpPr>
        <p:spPr>
          <a:xfrm>
            <a:off x="570552" y="1136641"/>
            <a:ext cx="997478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통해 </a:t>
            </a:r>
            <a:r>
              <a:rPr lang="en-US" altLang="ko-KR" dirty="0" err="1"/>
              <a:t>CSVStringTablePrinter</a:t>
            </a:r>
            <a:r>
              <a:rPr lang="ko-KR" altLang="en-US" dirty="0"/>
              <a:t>와 </a:t>
            </a:r>
            <a:r>
              <a:rPr lang="en-US" altLang="ko-KR" dirty="0" err="1"/>
              <a:t>CSVFileTreePrinter</a:t>
            </a:r>
            <a:r>
              <a:rPr lang="en-US" altLang="ko-KR" dirty="0"/>
              <a:t> </a:t>
            </a:r>
            <a:r>
              <a:rPr lang="ko-KR" altLang="en-US" dirty="0"/>
              <a:t>클래스의 이름이 약간 어울리지 않게 됨</a:t>
            </a:r>
            <a:endParaRPr lang="en-US" altLang="ko-KR" dirty="0"/>
          </a:p>
          <a:p>
            <a:r>
              <a:rPr lang="en-US" altLang="ko-KR" dirty="0" err="1"/>
              <a:t>CSVStringTablePrinter</a:t>
            </a:r>
            <a:r>
              <a:rPr lang="ko-KR" altLang="en-US" dirty="0"/>
              <a:t>와 </a:t>
            </a:r>
            <a:r>
              <a:rPr lang="en-US" altLang="ko-KR" dirty="0" err="1"/>
              <a:t>CSVFileTreePrinter</a:t>
            </a:r>
            <a:r>
              <a:rPr lang="en-US" altLang="ko-KR" dirty="0"/>
              <a:t> </a:t>
            </a:r>
            <a:r>
              <a:rPr lang="ko-KR" altLang="en-US" dirty="0"/>
              <a:t>생성자에 </a:t>
            </a:r>
            <a:r>
              <a:rPr lang="en-US" altLang="ko-KR" dirty="0" err="1"/>
              <a:t>CSVReader</a:t>
            </a:r>
            <a:r>
              <a:rPr lang="ko-KR" altLang="en-US" dirty="0"/>
              <a:t>를 넘기고 다음처럼 이름을 변경</a:t>
            </a:r>
            <a:endParaRPr lang="en-US" altLang="ko-KR" dirty="0"/>
          </a:p>
          <a:p>
            <a:pPr algn="ctr"/>
            <a:r>
              <a:rPr lang="en-US" altLang="ko-KR" dirty="0" err="1"/>
              <a:t>CSVStringTablePrinter</a:t>
            </a:r>
            <a:r>
              <a:rPr lang="en-US" altLang="ko-KR" dirty="0"/>
              <a:t> -&gt; </a:t>
            </a:r>
            <a:r>
              <a:rPr lang="en-US" altLang="ko-KR" dirty="0" err="1"/>
              <a:t>CSVTablePrinter</a:t>
            </a:r>
            <a:endParaRPr lang="en-US" altLang="ko-KR" dirty="0"/>
          </a:p>
          <a:p>
            <a:pPr algn="ctr"/>
            <a:r>
              <a:rPr lang="en-US" altLang="ko-KR" dirty="0" err="1"/>
              <a:t>CSVFileTreePrinter</a:t>
            </a:r>
            <a:r>
              <a:rPr lang="en-US" altLang="ko-KR" dirty="0"/>
              <a:t> -&gt; </a:t>
            </a:r>
            <a:r>
              <a:rPr lang="en-US" altLang="ko-KR" dirty="0" err="1"/>
              <a:t>CSVTreePrinter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BC6C5-6F73-43F0-A779-3DABA5F76416}"/>
              </a:ext>
            </a:extLst>
          </p:cNvPr>
          <p:cNvSpPr txBox="1"/>
          <p:nvPr/>
        </p:nvSpPr>
        <p:spPr>
          <a:xfrm>
            <a:off x="1420882" y="5025454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CSVTreePrinter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CSVPrinter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13A23-01EC-4A22-A11F-062B7E160B30}"/>
              </a:ext>
            </a:extLst>
          </p:cNvPr>
          <p:cNvSpPr txBox="1"/>
          <p:nvPr/>
        </p:nvSpPr>
        <p:spPr>
          <a:xfrm>
            <a:off x="1419024" y="3540481"/>
            <a:ext cx="680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CSVTablePrinter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CSVPrinter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BFA79-6472-419C-91CE-3842123949B0}"/>
              </a:ext>
            </a:extLst>
          </p:cNvPr>
          <p:cNvSpPr txBox="1"/>
          <p:nvPr/>
        </p:nvSpPr>
        <p:spPr>
          <a:xfrm>
            <a:off x="1419024" y="2797994"/>
            <a:ext cx="8277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CSVFileTreePrinter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CSVPrinter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65DF8-04EC-4195-B9F3-B923C8BAEDD3}"/>
              </a:ext>
            </a:extLst>
          </p:cNvPr>
          <p:cNvSpPr txBox="1"/>
          <p:nvPr/>
        </p:nvSpPr>
        <p:spPr>
          <a:xfrm>
            <a:off x="1420882" y="4282968"/>
            <a:ext cx="774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CSVFileTreePrinter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CSVPrinter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FDFDF85-B1CD-4238-BB12-66800D3F4232}"/>
              </a:ext>
            </a:extLst>
          </p:cNvPr>
          <p:cNvSpPr/>
          <p:nvPr/>
        </p:nvSpPr>
        <p:spPr>
          <a:xfrm>
            <a:off x="4317616" y="3225808"/>
            <a:ext cx="234892" cy="285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66E8A69-7C14-4DD9-801C-D5307CBC9404}"/>
              </a:ext>
            </a:extLst>
          </p:cNvPr>
          <p:cNvSpPr/>
          <p:nvPr/>
        </p:nvSpPr>
        <p:spPr>
          <a:xfrm>
            <a:off x="4317616" y="4696101"/>
            <a:ext cx="234892" cy="285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CFE15E-7DE9-4524-8A6A-85E487445B2A}"/>
              </a:ext>
            </a:extLst>
          </p:cNvPr>
          <p:cNvSpPr/>
          <p:nvPr/>
        </p:nvSpPr>
        <p:spPr>
          <a:xfrm>
            <a:off x="1061833" y="2797994"/>
            <a:ext cx="7360714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B3ACA-5070-46F9-978B-E04887350917}"/>
              </a:ext>
            </a:extLst>
          </p:cNvPr>
          <p:cNvSpPr/>
          <p:nvPr/>
        </p:nvSpPr>
        <p:spPr>
          <a:xfrm>
            <a:off x="1061833" y="4282968"/>
            <a:ext cx="7360714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1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C449AE-3BB0-4AAB-BCAD-1FBB0A642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66" y="1643651"/>
            <a:ext cx="6697010" cy="283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B28E3-00BE-458A-A329-1859393B535C}"/>
              </a:ext>
            </a:extLst>
          </p:cNvPr>
          <p:cNvSpPr txBox="1"/>
          <p:nvPr/>
        </p:nvSpPr>
        <p:spPr>
          <a:xfrm>
            <a:off x="5369066" y="1335874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그림 </a:t>
            </a:r>
            <a:r>
              <a:rPr lang="en-US" altLang="ko-KR" dirty="0"/>
              <a:t>15-5 </a:t>
            </a:r>
            <a:r>
              <a:rPr lang="ko-KR" altLang="en-US" dirty="0" err="1"/>
              <a:t>리팩토링</a:t>
            </a:r>
            <a:r>
              <a:rPr lang="ko-KR" altLang="en-US" dirty="0"/>
              <a:t> 후 클래스 다이어그램</a:t>
            </a: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5560D4-36BF-490E-967A-1816C661D54D}"/>
              </a:ext>
            </a:extLst>
          </p:cNvPr>
          <p:cNvCxnSpPr/>
          <p:nvPr/>
        </p:nvCxnSpPr>
        <p:spPr>
          <a:xfrm>
            <a:off x="9060937" y="1489762"/>
            <a:ext cx="0" cy="30686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0B2E20-2003-465C-9DC7-06E8BF46368B}"/>
              </a:ext>
            </a:extLst>
          </p:cNvPr>
          <p:cNvCxnSpPr>
            <a:cxnSpLocks/>
          </p:cNvCxnSpPr>
          <p:nvPr/>
        </p:nvCxnSpPr>
        <p:spPr>
          <a:xfrm>
            <a:off x="9253884" y="1831975"/>
            <a:ext cx="450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098E93-53CD-4E0D-8DB0-CB8F385BD1E4}"/>
              </a:ext>
            </a:extLst>
          </p:cNvPr>
          <p:cNvCxnSpPr/>
          <p:nvPr/>
        </p:nvCxnSpPr>
        <p:spPr>
          <a:xfrm flipH="1">
            <a:off x="8356262" y="1831975"/>
            <a:ext cx="450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1338CE-5551-45D4-AA8C-A2C2857B80DC}"/>
              </a:ext>
            </a:extLst>
          </p:cNvPr>
          <p:cNvSpPr txBox="1"/>
          <p:nvPr/>
        </p:nvSpPr>
        <p:spPr>
          <a:xfrm>
            <a:off x="7275647" y="156775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표시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8771F-E9B7-4F97-98E7-DE5C903A1C51}"/>
              </a:ext>
            </a:extLst>
          </p:cNvPr>
          <p:cNvSpPr txBox="1"/>
          <p:nvPr/>
        </p:nvSpPr>
        <p:spPr>
          <a:xfrm>
            <a:off x="9779888" y="156775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CSV </a:t>
            </a:r>
            <a:r>
              <a:rPr lang="ko-KR" altLang="en-US" dirty="0"/>
              <a:t>읽기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F6F16E-D481-4E84-BF31-3E759F88CD89}"/>
              </a:ext>
            </a:extLst>
          </p:cNvPr>
          <p:cNvGrpSpPr/>
          <p:nvPr/>
        </p:nvGrpSpPr>
        <p:grpSpPr>
          <a:xfrm>
            <a:off x="37076" y="1082246"/>
            <a:ext cx="4325200" cy="3629549"/>
            <a:chOff x="37075" y="1082246"/>
            <a:chExt cx="5248611" cy="440444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D4E5D4E-1AEF-4B20-98A0-37501A9CD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5" y="1371313"/>
              <a:ext cx="4229690" cy="4115374"/>
            </a:xfrm>
            <a:prstGeom prst="rect">
              <a:avLst/>
            </a:prstGeom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E748513-CED2-423F-8FDC-39A46B33E699}"/>
                </a:ext>
              </a:extLst>
            </p:cNvPr>
            <p:cNvCxnSpPr>
              <a:cxnSpLocks/>
            </p:cNvCxnSpPr>
            <p:nvPr/>
          </p:nvCxnSpPr>
          <p:spPr>
            <a:xfrm>
              <a:off x="144892" y="4404220"/>
              <a:ext cx="4979527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007B251-1567-4EB7-BABB-BD9C43D0A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4636" y="3940728"/>
              <a:ext cx="0" cy="33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06617E1-5147-4EA8-A000-4F853D656A8A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36" y="4565009"/>
              <a:ext cx="0" cy="342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D8659E-411B-4FBF-AB4E-BDBB8A166025}"/>
                </a:ext>
              </a:extLst>
            </p:cNvPr>
            <p:cNvSpPr txBox="1"/>
            <p:nvPr/>
          </p:nvSpPr>
          <p:spPr>
            <a:xfrm>
              <a:off x="4104645" y="3477236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CSV </a:t>
              </a:r>
              <a:r>
                <a:rPr lang="ko-KR" altLang="en-US" dirty="0"/>
                <a:t>읽기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7A8DBE-B39C-4BAA-89F2-5A82AE1CCE49}"/>
                </a:ext>
              </a:extLst>
            </p:cNvPr>
            <p:cNvSpPr txBox="1"/>
            <p:nvPr/>
          </p:nvSpPr>
          <p:spPr>
            <a:xfrm>
              <a:off x="4185705" y="5091527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CSV </a:t>
              </a:r>
              <a:r>
                <a:rPr lang="ko-KR" altLang="en-US" dirty="0"/>
                <a:t>표시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78090E-775C-4FB9-8504-BE8079F4ED11}"/>
                </a:ext>
              </a:extLst>
            </p:cNvPr>
            <p:cNvSpPr txBox="1"/>
            <p:nvPr/>
          </p:nvSpPr>
          <p:spPr>
            <a:xfrm>
              <a:off x="37075" y="1082246"/>
              <a:ext cx="34996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ko-KR" altLang="en-US" dirty="0"/>
                <a:t>그림 </a:t>
              </a:r>
              <a:r>
                <a:rPr lang="en-US" altLang="ko-KR" dirty="0"/>
                <a:t>15-2 </a:t>
              </a:r>
              <a:r>
                <a:rPr lang="ko-KR" altLang="en-US" dirty="0" err="1"/>
                <a:t>리팩토링</a:t>
              </a:r>
              <a:r>
                <a:rPr lang="ko-KR" altLang="en-US" dirty="0"/>
                <a:t> 전 클래스 다이어그램</a:t>
              </a:r>
              <a:endParaRPr lang="en-US" altLang="ko-KR" dirty="0"/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EC63854-0D79-4CA2-9B85-87E5A8076297}"/>
              </a:ext>
            </a:extLst>
          </p:cNvPr>
          <p:cNvSpPr/>
          <p:nvPr/>
        </p:nvSpPr>
        <p:spPr>
          <a:xfrm>
            <a:off x="4580389" y="2823482"/>
            <a:ext cx="645953" cy="753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9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40E04FF2-C809-42DD-877D-9AE9CE4A8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10341"/>
              </p:ext>
            </p:extLst>
          </p:nvPr>
        </p:nvGraphicFramePr>
        <p:xfrm>
          <a:off x="3237102" y="1062466"/>
          <a:ext cx="5529394" cy="196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77">
                  <a:extLst>
                    <a:ext uri="{9D8B030D-6E8A-4147-A177-3AD203B41FA5}">
                      <a16:colId xmlns:a16="http://schemas.microsoft.com/office/drawing/2014/main" val="589256698"/>
                    </a:ext>
                  </a:extLst>
                </a:gridCol>
                <a:gridCol w="3767217">
                  <a:extLst>
                    <a:ext uri="{9D8B030D-6E8A-4147-A177-3AD203B41FA5}">
                      <a16:colId xmlns:a16="http://schemas.microsoft.com/office/drawing/2014/main" val="43253130"/>
                    </a:ext>
                  </a:extLst>
                </a:gridCol>
              </a:tblGrid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클래스명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14965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CSVReader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</a:t>
                      </a:r>
                      <a:r>
                        <a:rPr lang="ko-KR" altLang="en-US" sz="1200" dirty="0"/>
                        <a:t>를 읽는 추상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16597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CSVStringReader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 </a:t>
                      </a:r>
                      <a:r>
                        <a:rPr lang="ko-KR" altLang="en-US" sz="1200" dirty="0"/>
                        <a:t>문자열을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69025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CSVFileReader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 </a:t>
                      </a:r>
                      <a:r>
                        <a:rPr lang="ko-KR" altLang="en-US" sz="1200" dirty="0"/>
                        <a:t>파일을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80489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CSVStringTablePrinter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 </a:t>
                      </a:r>
                      <a:r>
                        <a:rPr lang="ko-KR" altLang="en-US" sz="1200" dirty="0"/>
                        <a:t>문자열을 읽어서 표 형식으로 표시하는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5533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CSVFileTreePrinter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 </a:t>
                      </a:r>
                      <a:r>
                        <a:rPr lang="ko-KR" altLang="en-US" sz="1200" dirty="0"/>
                        <a:t>파일을 읽어서 트리 형식으로 표시하는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37069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동작 확인용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009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7E6EA5-BC38-49D5-AFA5-3A26178D75AB}"/>
              </a:ext>
            </a:extLst>
          </p:cNvPr>
          <p:cNvSpPr txBox="1"/>
          <p:nvPr/>
        </p:nvSpPr>
        <p:spPr>
          <a:xfrm>
            <a:off x="3237101" y="800855"/>
            <a:ext cx="2985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sz="1050" dirty="0"/>
              <a:t>표 </a:t>
            </a:r>
            <a:r>
              <a:rPr lang="en-US" altLang="ko-KR" sz="1050" dirty="0"/>
              <a:t>15-2 </a:t>
            </a:r>
            <a:r>
              <a:rPr lang="ko-KR" altLang="en-US" sz="1050" dirty="0"/>
              <a:t>예제 프로그램 클래스 목록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리팩토링</a:t>
            </a:r>
            <a:r>
              <a:rPr lang="ko-KR" altLang="en-US" sz="1050" dirty="0"/>
              <a:t> 전</a:t>
            </a:r>
            <a:r>
              <a:rPr lang="en-US" altLang="ko-KR" sz="1050" dirty="0"/>
              <a:t>)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6EFDF5DC-B8C1-4E04-9252-519D22474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0101"/>
              </p:ext>
            </p:extLst>
          </p:nvPr>
        </p:nvGraphicFramePr>
        <p:xfrm>
          <a:off x="3237101" y="3899343"/>
          <a:ext cx="5529394" cy="224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77">
                  <a:extLst>
                    <a:ext uri="{9D8B030D-6E8A-4147-A177-3AD203B41FA5}">
                      <a16:colId xmlns:a16="http://schemas.microsoft.com/office/drawing/2014/main" val="589256698"/>
                    </a:ext>
                  </a:extLst>
                </a:gridCol>
                <a:gridCol w="3767217">
                  <a:extLst>
                    <a:ext uri="{9D8B030D-6E8A-4147-A177-3AD203B41FA5}">
                      <a16:colId xmlns:a16="http://schemas.microsoft.com/office/drawing/2014/main" val="43253130"/>
                    </a:ext>
                  </a:extLst>
                </a:gridCol>
              </a:tblGrid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클래스명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14965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CSVPrinter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</a:t>
                      </a:r>
                      <a:r>
                        <a:rPr lang="ko-KR" altLang="en-US" sz="1200" dirty="0"/>
                        <a:t>를 읽어서 표시하는 추상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16597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CSVTablePrinter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</a:t>
                      </a:r>
                      <a:r>
                        <a:rPr lang="ko-KR" altLang="en-US" sz="1200" dirty="0"/>
                        <a:t>를 표 형식으로 표시하는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69025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CSVTreePrinter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 </a:t>
                      </a:r>
                      <a:r>
                        <a:rPr lang="ko-KR" altLang="en-US" sz="1200" dirty="0"/>
                        <a:t>를 트리 형식으로 표시하는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80489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CSVReader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</a:t>
                      </a:r>
                      <a:r>
                        <a:rPr lang="ko-KR" altLang="en-US" sz="1200" dirty="0"/>
                        <a:t>를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5533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CSVStringReader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 </a:t>
                      </a:r>
                      <a:r>
                        <a:rPr lang="ko-KR" altLang="en-US" sz="1200" dirty="0"/>
                        <a:t>문자열을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37069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CSVFileReader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CSV </a:t>
                      </a:r>
                      <a:r>
                        <a:rPr lang="ko-KR" altLang="en-US" sz="1200" dirty="0"/>
                        <a:t>파일을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24416"/>
                  </a:ext>
                </a:extLst>
              </a:tr>
              <a:tr h="28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동작 확인용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0096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64C8C85-0A1D-4427-A16E-4E973DAA6F4C}"/>
              </a:ext>
            </a:extLst>
          </p:cNvPr>
          <p:cNvSpPr txBox="1"/>
          <p:nvPr/>
        </p:nvSpPr>
        <p:spPr>
          <a:xfrm>
            <a:off x="3237100" y="3637732"/>
            <a:ext cx="2985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sz="1050" dirty="0"/>
              <a:t>표 </a:t>
            </a:r>
            <a:r>
              <a:rPr lang="en-US" altLang="ko-KR" sz="1050" dirty="0"/>
              <a:t>15-5 </a:t>
            </a:r>
            <a:r>
              <a:rPr lang="ko-KR" altLang="en-US" sz="1050" dirty="0"/>
              <a:t>예제 프로그램 클래스 목록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리팩토링</a:t>
            </a:r>
            <a:r>
              <a:rPr lang="ko-KR" altLang="en-US" sz="1050" dirty="0"/>
              <a:t> 후</a:t>
            </a:r>
            <a:r>
              <a:rPr lang="en-US" altLang="ko-KR" sz="105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8D244-AFAA-484C-9E3B-ACA293C9DFE0}"/>
              </a:ext>
            </a:extLst>
          </p:cNvPr>
          <p:cNvSpPr txBox="1"/>
          <p:nvPr/>
        </p:nvSpPr>
        <p:spPr>
          <a:xfrm>
            <a:off x="456539" y="90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리팩토링</a:t>
            </a:r>
            <a:endParaRPr lang="en-US" altLang="ko-KR" sz="20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6926673-B86F-432A-9B42-A614F3E18480}"/>
              </a:ext>
            </a:extLst>
          </p:cNvPr>
          <p:cNvSpPr/>
          <p:nvPr/>
        </p:nvSpPr>
        <p:spPr>
          <a:xfrm>
            <a:off x="5867574" y="3160750"/>
            <a:ext cx="453006" cy="368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7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8D244-AFAA-484C-9E3B-ACA293C9DFE0}"/>
              </a:ext>
            </a:extLst>
          </p:cNvPr>
          <p:cNvSpPr txBox="1"/>
          <p:nvPr/>
        </p:nvSpPr>
        <p:spPr>
          <a:xfrm>
            <a:off x="456539" y="90841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한 걸음 더 나아가기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FA3C6-DE8D-4FD1-B0C2-673E662EB4E6}"/>
              </a:ext>
            </a:extLst>
          </p:cNvPr>
          <p:cNvSpPr txBox="1"/>
          <p:nvPr/>
        </p:nvSpPr>
        <p:spPr>
          <a:xfrm>
            <a:off x="218214" y="1157897"/>
            <a:ext cx="684835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endParaRPr lang="en-US" altLang="ko-KR" dirty="0"/>
          </a:p>
          <a:p>
            <a:r>
              <a:rPr lang="en-US" altLang="ko-KR" dirty="0"/>
              <a:t>O CSV </a:t>
            </a:r>
            <a:r>
              <a:rPr lang="ko-KR" altLang="en-US" dirty="0"/>
              <a:t>문자열을 표 형식으로 표시</a:t>
            </a:r>
            <a:endParaRPr lang="en-US" altLang="ko-KR" dirty="0"/>
          </a:p>
          <a:p>
            <a:r>
              <a:rPr lang="en-US" altLang="ko-KR" dirty="0"/>
              <a:t>O CSV </a:t>
            </a:r>
            <a:r>
              <a:rPr lang="ko-KR" altLang="en-US" dirty="0"/>
              <a:t>파일을 트리 형식으로 표시</a:t>
            </a:r>
            <a:endParaRPr lang="en-US" altLang="ko-KR" dirty="0"/>
          </a:p>
          <a:p>
            <a:r>
              <a:rPr lang="en-US" altLang="ko-KR" dirty="0"/>
              <a:t>X CSV</a:t>
            </a:r>
            <a:r>
              <a:rPr lang="ko-KR" altLang="en-US" dirty="0"/>
              <a:t> 문자열을 </a:t>
            </a:r>
            <a:r>
              <a:rPr lang="ko-KR" altLang="en-US" u="sng" dirty="0"/>
              <a:t>트리 형식</a:t>
            </a:r>
            <a:r>
              <a:rPr lang="ko-KR" altLang="en-US" dirty="0"/>
              <a:t>으로 표시</a:t>
            </a:r>
            <a:endParaRPr lang="en-US" altLang="ko-KR" dirty="0"/>
          </a:p>
          <a:p>
            <a:r>
              <a:rPr lang="en-US" altLang="ko-KR" dirty="0"/>
              <a:t>X CSV</a:t>
            </a:r>
            <a:r>
              <a:rPr lang="ko-KR" altLang="en-US" dirty="0"/>
              <a:t>파일을 </a:t>
            </a:r>
            <a:r>
              <a:rPr lang="ko-KR" altLang="en-US" u="sng" dirty="0"/>
              <a:t>표 형식</a:t>
            </a:r>
            <a:r>
              <a:rPr lang="ko-KR" altLang="en-US" dirty="0"/>
              <a:t>으로 표시</a:t>
            </a:r>
            <a:endParaRPr lang="en-US" altLang="ko-KR" dirty="0"/>
          </a:p>
          <a:p>
            <a:r>
              <a:rPr lang="ko-KR" altLang="en-US" dirty="0"/>
              <a:t>읽기 기능과 표시 기능을 자유롭게 조합할 수 없음 </a:t>
            </a:r>
            <a:r>
              <a:rPr lang="en-US" altLang="ko-KR" dirty="0"/>
              <a:t>-&gt; </a:t>
            </a:r>
            <a:r>
              <a:rPr lang="ko-KR" altLang="en-US" b="1" dirty="0"/>
              <a:t>직교성</a:t>
            </a:r>
            <a:r>
              <a:rPr lang="ko-KR" altLang="en-US" dirty="0"/>
              <a:t>이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리팩토링</a:t>
            </a:r>
            <a:endParaRPr lang="en-US" altLang="ko-KR" dirty="0"/>
          </a:p>
          <a:p>
            <a:r>
              <a:rPr lang="en-US" altLang="ko-KR" dirty="0" err="1"/>
              <a:t>CSVStringTablePrinter</a:t>
            </a:r>
            <a:r>
              <a:rPr lang="en-US" altLang="ko-KR" dirty="0"/>
              <a:t> -&gt; </a:t>
            </a:r>
            <a:r>
              <a:rPr lang="en-US" altLang="ko-KR" dirty="0" err="1"/>
              <a:t>CSVTablePrinter</a:t>
            </a:r>
            <a:endParaRPr lang="en-US" altLang="ko-KR" dirty="0"/>
          </a:p>
          <a:p>
            <a:r>
              <a:rPr lang="en-US" altLang="ko-KR" dirty="0" err="1"/>
              <a:t>CSVFileTreePrinter</a:t>
            </a:r>
            <a:r>
              <a:rPr lang="en-US" altLang="ko-KR" dirty="0"/>
              <a:t> -&gt; </a:t>
            </a:r>
            <a:r>
              <a:rPr lang="en-US" altLang="ko-KR" dirty="0" err="1"/>
              <a:t>CSVTreePrinter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리팩토링</a:t>
            </a:r>
            <a:r>
              <a:rPr lang="ko-KR" altLang="en-US" dirty="0"/>
              <a:t> 후</a:t>
            </a:r>
            <a:endParaRPr lang="en-US" altLang="ko-KR" dirty="0"/>
          </a:p>
          <a:p>
            <a:r>
              <a:rPr lang="ko-KR" altLang="en-US" dirty="0"/>
              <a:t>읽기 기능과 표시 기능을 자유롭게 조합할 수 있음 </a:t>
            </a:r>
            <a:r>
              <a:rPr lang="en-US" altLang="ko-KR" dirty="0"/>
              <a:t>-&gt; </a:t>
            </a:r>
            <a:r>
              <a:rPr lang="ko-KR" altLang="en-US" b="1" dirty="0"/>
              <a:t>직교성</a:t>
            </a:r>
            <a:r>
              <a:rPr lang="ko-KR" altLang="en-US" dirty="0"/>
              <a:t>이 있다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BBAC2-E634-4EC6-8703-E625CF95514A}"/>
              </a:ext>
            </a:extLst>
          </p:cNvPr>
          <p:cNvSpPr txBox="1"/>
          <p:nvPr/>
        </p:nvSpPr>
        <p:spPr>
          <a:xfrm>
            <a:off x="276937" y="713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직교성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DAB2DC-A0BC-45D3-8FEE-E87B234A7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97" y="1270921"/>
            <a:ext cx="5029902" cy="704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0831E-5BBF-42EB-B401-D1D42C94F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36" y="2644931"/>
            <a:ext cx="4831625" cy="2350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2E3350-1D33-4FEB-B58F-4B860813CAD9}"/>
              </a:ext>
            </a:extLst>
          </p:cNvPr>
          <p:cNvSpPr txBox="1"/>
          <p:nvPr/>
        </p:nvSpPr>
        <p:spPr>
          <a:xfrm>
            <a:off x="7261236" y="928507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코드 </a:t>
            </a:r>
            <a:r>
              <a:rPr lang="en-US" altLang="ko-KR" sz="1400" dirty="0"/>
              <a:t>15-20 Main </a:t>
            </a:r>
            <a:r>
              <a:rPr lang="ko-KR" altLang="en-US" sz="1400" dirty="0"/>
              <a:t>클래스 </a:t>
            </a:r>
            <a:r>
              <a:rPr lang="en-US" altLang="ko-KR" sz="1400" dirty="0"/>
              <a:t>(</a:t>
            </a:r>
            <a:r>
              <a:rPr lang="ko-KR" altLang="en-US" sz="1400" dirty="0"/>
              <a:t>일부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FD157-DAD3-426F-AC41-D949B60ADFA9}"/>
              </a:ext>
            </a:extLst>
          </p:cNvPr>
          <p:cNvSpPr txBox="1"/>
          <p:nvPr/>
        </p:nvSpPr>
        <p:spPr>
          <a:xfrm>
            <a:off x="7261236" y="2337154"/>
            <a:ext cx="3017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15-6 </a:t>
            </a:r>
            <a:r>
              <a:rPr lang="ko-KR" altLang="en-US" sz="1400" dirty="0"/>
              <a:t>컴파일 후 실행 결과 </a:t>
            </a:r>
            <a:r>
              <a:rPr lang="en-US" altLang="ko-KR" sz="1400" dirty="0"/>
              <a:t>(</a:t>
            </a:r>
            <a:r>
              <a:rPr lang="ko-KR" altLang="en-US" sz="1400" dirty="0"/>
              <a:t>일부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318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29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8D244-AFAA-484C-9E3B-ACA293C9DFE0}"/>
              </a:ext>
            </a:extLst>
          </p:cNvPr>
          <p:cNvSpPr txBox="1"/>
          <p:nvPr/>
        </p:nvSpPr>
        <p:spPr>
          <a:xfrm>
            <a:off x="456539" y="9084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정리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FA3C6-DE8D-4FD1-B0C2-673E662EB4E6}"/>
              </a:ext>
            </a:extLst>
          </p:cNvPr>
          <p:cNvSpPr txBox="1"/>
          <p:nvPr/>
        </p:nvSpPr>
        <p:spPr>
          <a:xfrm>
            <a:off x="1271602" y="2377097"/>
            <a:ext cx="964879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이 장에서는 </a:t>
            </a:r>
            <a:r>
              <a:rPr lang="ko-KR" altLang="en-US" dirty="0">
                <a:solidFill>
                  <a:srgbClr val="FF0000"/>
                </a:solidFill>
              </a:rPr>
              <a:t>상속 구조 정리</a:t>
            </a:r>
            <a:r>
              <a:rPr lang="ko-KR" altLang="en-US" dirty="0"/>
              <a:t>를 학습함</a:t>
            </a:r>
            <a:endParaRPr lang="en-US" altLang="ko-KR" dirty="0"/>
          </a:p>
          <a:p>
            <a:r>
              <a:rPr lang="ko-KR" altLang="en-US" dirty="0"/>
              <a:t>사실상 </a:t>
            </a:r>
            <a:r>
              <a:rPr lang="ko-KR" altLang="en-US" b="1" dirty="0"/>
              <a:t>브리지 패턴</a:t>
            </a:r>
            <a:r>
              <a:rPr lang="ko-KR" altLang="en-US" dirty="0"/>
              <a:t>이라는 디자인 패턴을 만드는 것</a:t>
            </a:r>
            <a:endParaRPr lang="en-US" altLang="ko-KR" dirty="0"/>
          </a:p>
          <a:p>
            <a:r>
              <a:rPr lang="ko-KR" altLang="en-US" b="1" dirty="0"/>
              <a:t>브리지 패턴</a:t>
            </a:r>
            <a:r>
              <a:rPr lang="ko-KR" altLang="en-US" dirty="0"/>
              <a:t>은 엉킨 상속 관계를 풀어내서 분할하고</a:t>
            </a:r>
            <a:r>
              <a:rPr lang="en-US" altLang="ko-KR" dirty="0"/>
              <a:t>, </a:t>
            </a:r>
            <a:r>
              <a:rPr lang="ko-KR" altLang="en-US" dirty="0"/>
              <a:t>분할한 두 상속을 위임으로 접근하는 패턴</a:t>
            </a:r>
            <a:endParaRPr lang="en-US" altLang="ko-KR" dirty="0"/>
          </a:p>
          <a:p>
            <a:r>
              <a:rPr lang="ko-KR" altLang="en-US" dirty="0"/>
              <a:t>클래스가 담당해야 할 책임과 클래스 사이의 관계를 제대로 파악해야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74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277A06C-91B5-4648-8A73-1C76EACFA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18540"/>
              </p:ext>
            </p:extLst>
          </p:nvPr>
        </p:nvGraphicFramePr>
        <p:xfrm>
          <a:off x="1331822" y="369654"/>
          <a:ext cx="9528355" cy="6055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1432">
                  <a:extLst>
                    <a:ext uri="{9D8B030D-6E8A-4147-A177-3AD203B41FA5}">
                      <a16:colId xmlns:a16="http://schemas.microsoft.com/office/drawing/2014/main" val="3747726648"/>
                    </a:ext>
                  </a:extLst>
                </a:gridCol>
                <a:gridCol w="8816923">
                  <a:extLst>
                    <a:ext uri="{9D8B030D-6E8A-4147-A177-3AD203B41FA5}">
                      <a16:colId xmlns:a16="http://schemas.microsoft.com/office/drawing/2014/main" val="3524736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상속 구조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7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 계층 하나에 많은 클래스가 존재함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2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 계층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하나에서 다양한 작업</a:t>
                      </a:r>
                      <a:r>
                        <a:rPr lang="ko-KR" altLang="en-US" dirty="0"/>
                        <a:t>을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3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상속을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분할</a:t>
                      </a:r>
                      <a:r>
                        <a:rPr lang="ko-KR" altLang="en-US" dirty="0"/>
                        <a:t>하고 필요한 작업은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위임</a:t>
                      </a:r>
                      <a:r>
                        <a:rPr lang="ko-KR" altLang="en-US" dirty="0"/>
                        <a:t>을 사용해 이용함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 </a:t>
                      </a:r>
                      <a:r>
                        <a:rPr lang="ko-KR" altLang="en-US" dirty="0"/>
                        <a:t>부적절한 상속 관계를 해소 가능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O </a:t>
                      </a:r>
                      <a:r>
                        <a:rPr lang="ko-KR" altLang="en-US" dirty="0"/>
                        <a:t>클래스 개선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기능추가가 </a:t>
                      </a:r>
                      <a:r>
                        <a:rPr lang="ko-KR" altLang="en-US" dirty="0" err="1"/>
                        <a:t>편해짐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X </a:t>
                      </a:r>
                      <a:r>
                        <a:rPr lang="ko-KR" altLang="en-US" dirty="0"/>
                        <a:t>클래스 개수가 늘기도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6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어떤 작업을 이동할지 결정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(1) </a:t>
                      </a:r>
                      <a:r>
                        <a:rPr lang="ko-KR" altLang="en-US" dirty="0"/>
                        <a:t>기존 클래스 계층에서 하던 작업 나열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(2) </a:t>
                      </a:r>
                      <a:r>
                        <a:rPr lang="ko-KR" altLang="en-US" dirty="0"/>
                        <a:t>이동할 작업 판단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위임 처리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(1) </a:t>
                      </a:r>
                      <a:r>
                        <a:rPr lang="ko-KR" altLang="en-US" dirty="0"/>
                        <a:t>이동할 작업을 나타내는 클래스를 새로 작성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(2) </a:t>
                      </a:r>
                      <a:r>
                        <a:rPr lang="ko-KR" altLang="en-US" dirty="0"/>
                        <a:t>기존 클래스 계층에서 클래스 추출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(3) </a:t>
                      </a:r>
                      <a:r>
                        <a:rPr lang="ko-KR" altLang="en-US" dirty="0"/>
                        <a:t>위임할 필드 작성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새로운 상속 구성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(1) </a:t>
                      </a:r>
                      <a:r>
                        <a:rPr lang="ko-KR" altLang="en-US" dirty="0"/>
                        <a:t>기존 클래스 계층의 하위 클래스에 대응하는 새로운 클래스의 하위 클래스 작성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(2) </a:t>
                      </a:r>
                      <a:r>
                        <a:rPr lang="ko-KR" altLang="en-US" dirty="0"/>
                        <a:t>기존 하위 클래스에서 새로운 하위 클래스로 메서드 이동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추가 </a:t>
                      </a:r>
                      <a:r>
                        <a:rPr lang="ko-KR" altLang="en-US" dirty="0" err="1"/>
                        <a:t>리팩토링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(1) </a:t>
                      </a:r>
                      <a:r>
                        <a:rPr lang="ko-KR" altLang="en-US" dirty="0"/>
                        <a:t>하위 클래스에 메서드가 남아 있지 않다면 하위 클래스 삭제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(2) </a:t>
                      </a:r>
                      <a:r>
                        <a:rPr lang="ko-KR" altLang="en-US" dirty="0"/>
                        <a:t>메서드 올리기 또는 메서드 내리기 실시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2107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987427-86A3-440C-BB44-531144EA4784}"/>
              </a:ext>
            </a:extLst>
          </p:cNvPr>
          <p:cNvSpPr txBox="1"/>
          <p:nvPr/>
        </p:nvSpPr>
        <p:spPr>
          <a:xfrm>
            <a:off x="1737743" y="61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표 </a:t>
            </a:r>
            <a:r>
              <a:rPr lang="en-US" altLang="ko-KR" sz="1400" dirty="0"/>
              <a:t>15-1</a:t>
            </a:r>
            <a:endParaRPr lang="ko-KR" altLang="en-US" sz="1400" dirty="0"/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D29A7C5E-D4C2-49D7-BC1D-AA4AB3807DB7}"/>
              </a:ext>
            </a:extLst>
          </p:cNvPr>
          <p:cNvSpPr txBox="1">
            <a:spLocks/>
          </p:cNvSpPr>
          <p:nvPr/>
        </p:nvSpPr>
        <p:spPr>
          <a:xfrm>
            <a:off x="11299357" y="63691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pPr/>
              <a:t>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57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30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8D244-AFAA-484C-9E3B-ACA293C9DFE0}"/>
              </a:ext>
            </a:extLst>
          </p:cNvPr>
          <p:cNvSpPr txBox="1"/>
          <p:nvPr/>
        </p:nvSpPr>
        <p:spPr>
          <a:xfrm>
            <a:off x="456539" y="9084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연습 문제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FA3C6-DE8D-4FD1-B0C2-673E662EB4E6}"/>
              </a:ext>
            </a:extLst>
          </p:cNvPr>
          <p:cNvSpPr txBox="1"/>
          <p:nvPr/>
        </p:nvSpPr>
        <p:spPr>
          <a:xfrm>
            <a:off x="1271602" y="2377097"/>
            <a:ext cx="958627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클래스 계층 하나에서 서로 다른 두 종류의 작업을 하고 있다면 상속 구조 정리를 검토한다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답</a:t>
            </a:r>
            <a:r>
              <a:rPr lang="en-US" altLang="ko-KR" dirty="0"/>
              <a:t>:  O </a:t>
            </a:r>
            <a:r>
              <a:rPr lang="ko-KR" altLang="en-US" dirty="0"/>
              <a:t>한 클래스 계층이 여러 작업을 담당한다면 기능 추가나 수정이 곤란해짐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특정 클래스의 메서드를 사용하고 싶으면 상속을 이용하는 게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답</a:t>
            </a:r>
            <a:r>
              <a:rPr lang="en-US" altLang="ko-KR" dirty="0"/>
              <a:t>:  X </a:t>
            </a:r>
            <a:r>
              <a:rPr lang="ko-KR" altLang="en-US" dirty="0"/>
              <a:t>상속을 이용할 때는 </a:t>
            </a:r>
            <a:r>
              <a:rPr lang="en-US" altLang="ko-KR" dirty="0"/>
              <a:t>IS-A </a:t>
            </a:r>
            <a:r>
              <a:rPr lang="ko-KR" altLang="en-US" dirty="0"/>
              <a:t>관계나 </a:t>
            </a:r>
            <a:r>
              <a:rPr lang="en-US" altLang="ko-KR" dirty="0"/>
              <a:t>LSP(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)</a:t>
            </a:r>
            <a:r>
              <a:rPr lang="ko-KR" altLang="en-US" dirty="0"/>
              <a:t>를 확인해야함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상속 구조 정리를 하면 기능을 쉽게 </a:t>
            </a:r>
            <a:r>
              <a:rPr lang="ko-KR" altLang="en-US" dirty="0" err="1"/>
              <a:t>추가할수</a:t>
            </a:r>
            <a:r>
              <a:rPr lang="ko-KR" altLang="en-US" dirty="0"/>
              <a:t> 있다</a:t>
            </a:r>
            <a:endParaRPr lang="en-US" altLang="ko-KR" dirty="0"/>
          </a:p>
          <a:p>
            <a:r>
              <a:rPr lang="ko-KR" altLang="en-US" dirty="0"/>
              <a:t>답</a:t>
            </a:r>
            <a:r>
              <a:rPr lang="en-US" altLang="ko-KR" dirty="0"/>
              <a:t>:  O </a:t>
            </a:r>
            <a:r>
              <a:rPr lang="ko-KR" altLang="en-US" dirty="0"/>
              <a:t>클래스 계층이 담당하는 역할이 명확해 지므로 새기능을 추가하기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788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31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8D244-AFAA-484C-9E3B-ACA293C9DFE0}"/>
              </a:ext>
            </a:extLst>
          </p:cNvPr>
          <p:cNvSpPr txBox="1"/>
          <p:nvPr/>
        </p:nvSpPr>
        <p:spPr>
          <a:xfrm>
            <a:off x="456539" y="9084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연습 문제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FA3C6-DE8D-4FD1-B0C2-673E662EB4E6}"/>
              </a:ext>
            </a:extLst>
          </p:cNvPr>
          <p:cNvSpPr txBox="1"/>
          <p:nvPr/>
        </p:nvSpPr>
        <p:spPr>
          <a:xfrm>
            <a:off x="331802" y="3429000"/>
            <a:ext cx="112112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누군가가 </a:t>
            </a:r>
            <a:r>
              <a:rPr lang="en-US" altLang="ko-KR" dirty="0"/>
              <a:t>Reader</a:t>
            </a:r>
            <a:r>
              <a:rPr lang="ko-KR" altLang="en-US" dirty="0"/>
              <a:t>는 </a:t>
            </a:r>
            <a:r>
              <a:rPr lang="en-US" altLang="ko-KR" dirty="0" err="1"/>
              <a:t>InputStream</a:t>
            </a:r>
            <a:r>
              <a:rPr lang="ko-KR" altLang="en-US" dirty="0"/>
              <a:t>에 문자열을 읽는 책임을 추가했으니  </a:t>
            </a:r>
            <a:r>
              <a:rPr lang="en-US" altLang="ko-KR" dirty="0" err="1"/>
              <a:t>InputStream</a:t>
            </a:r>
            <a:r>
              <a:rPr lang="ko-KR" altLang="en-US" dirty="0"/>
              <a:t>의 하위 클래스가 되고 그러면</a:t>
            </a:r>
            <a:endParaRPr lang="en-US" altLang="ko-KR" dirty="0"/>
          </a:p>
          <a:p>
            <a:r>
              <a:rPr lang="ko-KR" altLang="en-US" dirty="0"/>
              <a:t>클래스 다이어그램은 그림 </a:t>
            </a:r>
            <a:r>
              <a:rPr lang="en-US" altLang="ko-KR" dirty="0"/>
              <a:t>15-7</a:t>
            </a:r>
            <a:r>
              <a:rPr lang="ko-KR" altLang="en-US" dirty="0"/>
              <a:t>처럼 될 것이라고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클래스 다이어그램의 문제점을 지적하고 개선 방법을 </a:t>
            </a:r>
            <a:r>
              <a:rPr lang="ko-KR" altLang="en-US" dirty="0" err="1"/>
              <a:t>제시하시오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91D2F-36AA-4C10-BEFB-BC0EFD92923D}"/>
              </a:ext>
            </a:extLst>
          </p:cNvPr>
          <p:cNvSpPr txBox="1"/>
          <p:nvPr/>
        </p:nvSpPr>
        <p:spPr>
          <a:xfrm>
            <a:off x="456539" y="5852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악취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E88C502-3BAD-4430-8BA1-839ED86A7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86811"/>
              </p:ext>
            </p:extLst>
          </p:nvPr>
        </p:nvGraphicFramePr>
        <p:xfrm>
          <a:off x="456539" y="14181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408506855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1914868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2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FileInputStream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입력 스트림에서 바이트 시퀀스를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InputStream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스트림에서 바이트 시퀀스를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InputStreamReader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스트림에서 문자열을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8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86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6FE14B-58A5-4831-A119-AD61FD7E972E}"/>
              </a:ext>
            </a:extLst>
          </p:cNvPr>
          <p:cNvSpPr txBox="1"/>
          <p:nvPr/>
        </p:nvSpPr>
        <p:spPr>
          <a:xfrm>
            <a:off x="456539" y="1072631"/>
            <a:ext cx="287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표 </a:t>
            </a:r>
            <a:r>
              <a:rPr lang="en-US" altLang="ko-KR" sz="1400" dirty="0"/>
              <a:t>15-6 java.io </a:t>
            </a:r>
            <a:r>
              <a:rPr lang="ko-KR" altLang="en-US" sz="1400" dirty="0"/>
              <a:t>패키지 클래스</a:t>
            </a:r>
            <a:r>
              <a:rPr lang="en-US" altLang="ko-KR" sz="1400" dirty="0"/>
              <a:t>(</a:t>
            </a:r>
            <a:r>
              <a:rPr lang="ko-KR" altLang="en-US" sz="1400" dirty="0"/>
              <a:t>일부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86FC0D-9898-4A27-AAC6-DCBC3C98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50" y="4654769"/>
            <a:ext cx="3038899" cy="2172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FBA128-2481-4EA6-827D-BFC83692673F}"/>
              </a:ext>
            </a:extLst>
          </p:cNvPr>
          <p:cNvSpPr txBox="1"/>
          <p:nvPr/>
        </p:nvSpPr>
        <p:spPr>
          <a:xfrm>
            <a:off x="3313148" y="4500880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15-7 </a:t>
            </a:r>
            <a:r>
              <a:rPr lang="ko-KR" altLang="en-US" sz="1400" dirty="0"/>
              <a:t>문제가 있는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75891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32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8D244-AFAA-484C-9E3B-ACA293C9DFE0}"/>
              </a:ext>
            </a:extLst>
          </p:cNvPr>
          <p:cNvSpPr txBox="1"/>
          <p:nvPr/>
        </p:nvSpPr>
        <p:spPr>
          <a:xfrm>
            <a:off x="456539" y="9084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연습 문제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FA3C6-DE8D-4FD1-B0C2-673E662EB4E6}"/>
              </a:ext>
            </a:extLst>
          </p:cNvPr>
          <p:cNvSpPr txBox="1"/>
          <p:nvPr/>
        </p:nvSpPr>
        <p:spPr>
          <a:xfrm>
            <a:off x="456539" y="1202243"/>
            <a:ext cx="947342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Reader  </a:t>
            </a:r>
            <a:r>
              <a:rPr lang="ko-KR" altLang="en-US" dirty="0"/>
              <a:t>클래스와 </a:t>
            </a:r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/>
              <a:t>사이에는 </a:t>
            </a:r>
            <a:r>
              <a:rPr lang="en-US" altLang="ko-KR" dirty="0"/>
              <a:t>IS-A </a:t>
            </a:r>
            <a:r>
              <a:rPr lang="ko-KR" altLang="en-US" dirty="0"/>
              <a:t>관계가 없으므로 </a:t>
            </a:r>
            <a:r>
              <a:rPr lang="en-US" altLang="ko-KR" dirty="0"/>
              <a:t>Reader</a:t>
            </a:r>
            <a:r>
              <a:rPr lang="ko-KR" altLang="en-US" dirty="0"/>
              <a:t>를 </a:t>
            </a:r>
            <a:r>
              <a:rPr lang="en-US" altLang="ko-KR" dirty="0" err="1"/>
              <a:t>InputStream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 하위 클래스로 </a:t>
            </a:r>
            <a:r>
              <a:rPr lang="ko-KR" altLang="en-US" dirty="0" err="1"/>
              <a:t>만드는건</a:t>
            </a:r>
            <a:r>
              <a:rPr lang="ko-KR" altLang="en-US" dirty="0"/>
              <a:t> 적절하지 않음</a:t>
            </a:r>
            <a:endParaRPr lang="en-US" altLang="ko-KR" dirty="0"/>
          </a:p>
          <a:p>
            <a:r>
              <a:rPr lang="en-US" altLang="ko-KR" dirty="0"/>
              <a:t>Reader</a:t>
            </a:r>
            <a:r>
              <a:rPr lang="ko-KR" altLang="en-US" dirty="0"/>
              <a:t>를 </a:t>
            </a:r>
            <a:r>
              <a:rPr lang="en-US" altLang="ko-KR" dirty="0" err="1"/>
              <a:t>InputStream</a:t>
            </a:r>
            <a:r>
              <a:rPr lang="ko-KR" altLang="en-US" dirty="0"/>
              <a:t>의 하위 클래스로 만들면 문자열을 읽는 클래스 계층과 바이트 </a:t>
            </a:r>
            <a:r>
              <a:rPr lang="ko-KR" altLang="en-US" dirty="0" err="1"/>
              <a:t>스퀀스를</a:t>
            </a:r>
            <a:endParaRPr lang="en-US" altLang="ko-KR" dirty="0"/>
          </a:p>
          <a:p>
            <a:r>
              <a:rPr lang="ko-KR" altLang="en-US" dirty="0"/>
              <a:t>읽는 클래스 계층이 혼재해서 의미를 알기 </a:t>
            </a:r>
            <a:r>
              <a:rPr lang="ko-KR" altLang="en-US" dirty="0" err="1"/>
              <a:t>어려워짐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91D2F-36AA-4C10-BEFB-BC0EFD92923D}"/>
              </a:ext>
            </a:extLst>
          </p:cNvPr>
          <p:cNvSpPr txBox="1"/>
          <p:nvPr/>
        </p:nvSpPr>
        <p:spPr>
          <a:xfrm>
            <a:off x="456539" y="5852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86FC0D-9898-4A27-AAC6-DCBC3C98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50" y="3457334"/>
            <a:ext cx="4757950" cy="3400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FBA128-2481-4EA6-827D-BFC83692673F}"/>
              </a:ext>
            </a:extLst>
          </p:cNvPr>
          <p:cNvSpPr txBox="1"/>
          <p:nvPr/>
        </p:nvSpPr>
        <p:spPr>
          <a:xfrm>
            <a:off x="3224248" y="2806087"/>
            <a:ext cx="4124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 </a:t>
            </a:r>
            <a:r>
              <a:rPr lang="en-US" altLang="ko-KR" sz="1400" dirty="0"/>
              <a:t>15-8 Reader IS-A </a:t>
            </a:r>
            <a:r>
              <a:rPr lang="en-US" altLang="ko-KR" sz="1400" dirty="0" err="1"/>
              <a:t>InputStream</a:t>
            </a:r>
            <a:r>
              <a:rPr lang="ko-KR" altLang="en-US" sz="1400" dirty="0"/>
              <a:t>이라고 할 수 없음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62082F-105E-4822-A04B-25B14CDC359F}"/>
              </a:ext>
            </a:extLst>
          </p:cNvPr>
          <p:cNvSpPr/>
          <p:nvPr/>
        </p:nvSpPr>
        <p:spPr>
          <a:xfrm>
            <a:off x="1333702" y="3744137"/>
            <a:ext cx="43942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Reader IS-A </a:t>
            </a:r>
            <a:r>
              <a:rPr lang="en-US" altLang="ko-KR" sz="1800" dirty="0" err="1"/>
              <a:t>InputStream</a:t>
            </a:r>
            <a:r>
              <a:rPr lang="ko-KR" altLang="en-US" sz="1800" dirty="0"/>
              <a:t>이라고 할 수 없음</a:t>
            </a:r>
            <a:endParaRPr lang="ko-KR" altLang="en-US" dirty="0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B07F9EAB-8024-4776-B51B-8BECA699E226}"/>
              </a:ext>
            </a:extLst>
          </p:cNvPr>
          <p:cNvSpPr/>
          <p:nvPr/>
        </p:nvSpPr>
        <p:spPr>
          <a:xfrm>
            <a:off x="5985165" y="4356100"/>
            <a:ext cx="741760" cy="74176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39053E2-E341-4C1A-8E78-90BD112413D8}"/>
              </a:ext>
            </a:extLst>
          </p:cNvPr>
          <p:cNvCxnSpPr/>
          <p:nvPr/>
        </p:nvCxnSpPr>
        <p:spPr>
          <a:xfrm flipH="1" flipV="1">
            <a:off x="4432300" y="4203700"/>
            <a:ext cx="1663700" cy="52328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521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33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8D244-AFAA-484C-9E3B-ACA293C9DFE0}"/>
              </a:ext>
            </a:extLst>
          </p:cNvPr>
          <p:cNvSpPr txBox="1"/>
          <p:nvPr/>
        </p:nvSpPr>
        <p:spPr>
          <a:xfrm>
            <a:off x="456539" y="9084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연습 문제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FA3C6-DE8D-4FD1-B0C2-673E662EB4E6}"/>
              </a:ext>
            </a:extLst>
          </p:cNvPr>
          <p:cNvSpPr txBox="1"/>
          <p:nvPr/>
        </p:nvSpPr>
        <p:spPr>
          <a:xfrm>
            <a:off x="2258217" y="5143584"/>
            <a:ext cx="65728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클래스들의 의미가 확실해짐</a:t>
            </a:r>
            <a:endParaRPr lang="en-US" altLang="ko-KR" dirty="0"/>
          </a:p>
          <a:p>
            <a:r>
              <a:rPr lang="en-US" altLang="ko-KR" dirty="0"/>
              <a:t>Reader </a:t>
            </a:r>
            <a:r>
              <a:rPr lang="ko-KR" altLang="en-US" dirty="0"/>
              <a:t>클래스의 하위 클래스는 모두 문자열을 읽는 클래스</a:t>
            </a:r>
            <a:endParaRPr lang="en-US" altLang="ko-KR" dirty="0"/>
          </a:p>
          <a:p>
            <a:r>
              <a:rPr lang="en-US" altLang="ko-KR" dirty="0" err="1"/>
              <a:t>InputStream</a:t>
            </a:r>
            <a:r>
              <a:rPr lang="ko-KR" altLang="en-US" dirty="0"/>
              <a:t>의 하위 클래스는 모두 바이트 시퀀스를 읽는 클래스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91D2F-36AA-4C10-BEFB-BC0EFD92923D}"/>
              </a:ext>
            </a:extLst>
          </p:cNvPr>
          <p:cNvSpPr txBox="1"/>
          <p:nvPr/>
        </p:nvSpPr>
        <p:spPr>
          <a:xfrm>
            <a:off x="456539" y="5852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개선안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D3D5FB-BB8E-4821-826A-EDD8A50C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45" y="1198934"/>
            <a:ext cx="4221381" cy="29639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1DB653-B6D8-4956-B7F3-73B6446C5267}"/>
              </a:ext>
            </a:extLst>
          </p:cNvPr>
          <p:cNvSpPr/>
          <p:nvPr/>
        </p:nvSpPr>
        <p:spPr>
          <a:xfrm>
            <a:off x="3174745" y="1198934"/>
            <a:ext cx="1897282" cy="2004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379D2-9DB5-421D-8C9C-FB81215C9D9F}"/>
              </a:ext>
            </a:extLst>
          </p:cNvPr>
          <p:cNvSpPr txBox="1"/>
          <p:nvPr/>
        </p:nvSpPr>
        <p:spPr>
          <a:xfrm>
            <a:off x="1333702" y="1953648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문자열을 읽는</a:t>
            </a:r>
            <a:r>
              <a:rPr lang="en-US" altLang="ko-KR" dirty="0"/>
              <a:t>‘</a:t>
            </a:r>
            <a:br>
              <a:rPr lang="en-US" altLang="ko-KR" dirty="0"/>
            </a:br>
            <a:r>
              <a:rPr lang="ko-KR" altLang="en-US" dirty="0"/>
              <a:t>클래스 그룹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9CB461-7DF5-45B2-96DD-FEF18AA693E8}"/>
              </a:ext>
            </a:extLst>
          </p:cNvPr>
          <p:cNvSpPr/>
          <p:nvPr/>
        </p:nvSpPr>
        <p:spPr>
          <a:xfrm>
            <a:off x="5643527" y="2158645"/>
            <a:ext cx="1752599" cy="2004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CE791-EDB5-404E-A563-D02621EFCAFF}"/>
              </a:ext>
            </a:extLst>
          </p:cNvPr>
          <p:cNvSpPr txBox="1"/>
          <p:nvPr/>
        </p:nvSpPr>
        <p:spPr>
          <a:xfrm>
            <a:off x="7756368" y="2837598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바이트 나열을 읽는</a:t>
            </a:r>
            <a:r>
              <a:rPr lang="en-US" altLang="ko-KR" dirty="0"/>
              <a:t>‘</a:t>
            </a:r>
            <a:br>
              <a:rPr lang="en-US" altLang="ko-KR" dirty="0"/>
            </a:br>
            <a:r>
              <a:rPr lang="ko-KR" altLang="en-US" dirty="0"/>
              <a:t>클래스 그룹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142F3-C83E-4B23-A929-D39DF4C9CF2F}"/>
              </a:ext>
            </a:extLst>
          </p:cNvPr>
          <p:cNvSpPr txBox="1"/>
          <p:nvPr/>
        </p:nvSpPr>
        <p:spPr>
          <a:xfrm>
            <a:off x="303884" y="3742539"/>
            <a:ext cx="47195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InputStreamReader</a:t>
            </a:r>
            <a:r>
              <a:rPr lang="en-US" altLang="ko-KR" dirty="0"/>
              <a:t> </a:t>
            </a:r>
            <a:r>
              <a:rPr lang="ko-KR" altLang="en-US" dirty="0"/>
              <a:t>클래스는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바이트 나열을 읽는</a:t>
            </a:r>
            <a:r>
              <a:rPr lang="en-US" altLang="ko-KR" dirty="0"/>
              <a:t>‘ </a:t>
            </a:r>
            <a:r>
              <a:rPr lang="ko-KR" altLang="en-US" dirty="0"/>
              <a:t>클래스 그룹을 사용해서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문자열을 읽는</a:t>
            </a:r>
            <a:r>
              <a:rPr lang="en-US" altLang="ko-KR" dirty="0"/>
              <a:t>‘ </a:t>
            </a:r>
            <a:r>
              <a:rPr lang="ko-KR" altLang="en-US" dirty="0"/>
              <a:t>기능을 실현함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AFD713-52AD-4A64-8BF0-0928C9352A84}"/>
              </a:ext>
            </a:extLst>
          </p:cNvPr>
          <p:cNvCxnSpPr>
            <a:cxnSpLocks/>
          </p:cNvCxnSpPr>
          <p:nvPr/>
        </p:nvCxnSpPr>
        <p:spPr>
          <a:xfrm flipH="1">
            <a:off x="5023446" y="2680908"/>
            <a:ext cx="437554" cy="10616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288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34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8D244-AFAA-484C-9E3B-ACA293C9DFE0}"/>
              </a:ext>
            </a:extLst>
          </p:cNvPr>
          <p:cNvSpPr txBox="1"/>
          <p:nvPr/>
        </p:nvSpPr>
        <p:spPr>
          <a:xfrm>
            <a:off x="456539" y="9084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연습 문제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FA3C6-DE8D-4FD1-B0C2-673E662EB4E6}"/>
              </a:ext>
            </a:extLst>
          </p:cNvPr>
          <p:cNvSpPr txBox="1"/>
          <p:nvPr/>
        </p:nvSpPr>
        <p:spPr>
          <a:xfrm>
            <a:off x="91824" y="1727284"/>
            <a:ext cx="120083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/>
              <a:t>하위 클래스 </a:t>
            </a:r>
            <a:r>
              <a:rPr lang="en-US" altLang="ko-KR" dirty="0" err="1"/>
              <a:t>SomethingInputStream</a:t>
            </a:r>
            <a:r>
              <a:rPr lang="en-US" altLang="ko-KR" dirty="0"/>
              <a:t> </a:t>
            </a:r>
            <a:r>
              <a:rPr lang="ko-KR" altLang="en-US" dirty="0"/>
              <a:t>클래스를 새로 만들었다고 가정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SomethingInputStream</a:t>
            </a:r>
            <a:r>
              <a:rPr lang="ko-KR" altLang="en-US" dirty="0"/>
              <a:t>의 인스턴스를</a:t>
            </a:r>
            <a:r>
              <a:rPr lang="en-US" altLang="ko-KR" dirty="0"/>
              <a:t> </a:t>
            </a:r>
            <a:r>
              <a:rPr lang="en-US" altLang="ko-KR" dirty="0" err="1"/>
              <a:t>InputStreamReader</a:t>
            </a:r>
            <a:r>
              <a:rPr lang="ko-KR" altLang="en-US" dirty="0"/>
              <a:t>에 </a:t>
            </a:r>
            <a:r>
              <a:rPr lang="ko-KR" altLang="en-US" dirty="0" err="1"/>
              <a:t>넘기는것</a:t>
            </a:r>
            <a:r>
              <a:rPr lang="ko-KR" altLang="en-US" dirty="0"/>
              <a:t> 만으로도 문자열을 읽는 인스턴스가 만들어집니다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91D2F-36AA-4C10-BEFB-BC0EFD92923D}"/>
              </a:ext>
            </a:extLst>
          </p:cNvPr>
          <p:cNvSpPr txBox="1"/>
          <p:nvPr/>
        </p:nvSpPr>
        <p:spPr>
          <a:xfrm>
            <a:off x="456539" y="5852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26DCD-F24B-4621-A9F6-CD885FEAF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6" y="3075602"/>
            <a:ext cx="3888024" cy="25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8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48B4594-ADAE-4779-AD8C-22F29594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65" y="926761"/>
            <a:ext cx="5659470" cy="1822876"/>
          </a:xfrm>
          <a:prstGeom prst="rect">
            <a:avLst/>
          </a:prstGeom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001A4A7-F879-4929-9AA2-1276BBA6B682}"/>
              </a:ext>
            </a:extLst>
          </p:cNvPr>
          <p:cNvSpPr txBox="1">
            <a:spLocks/>
          </p:cNvSpPr>
          <p:nvPr/>
        </p:nvSpPr>
        <p:spPr>
          <a:xfrm>
            <a:off x="11299357" y="63691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pPr/>
              <a:t>4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BAD5E-6BCC-4BED-A4AD-7FC93B88EB8F}"/>
              </a:ext>
            </a:extLst>
          </p:cNvPr>
          <p:cNvSpPr txBox="1"/>
          <p:nvPr/>
        </p:nvSpPr>
        <p:spPr>
          <a:xfrm>
            <a:off x="3466051" y="556289"/>
            <a:ext cx="456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그림 </a:t>
            </a:r>
            <a:r>
              <a:rPr lang="en-US" altLang="ko-KR" dirty="0"/>
              <a:t>15-1 </a:t>
            </a:r>
            <a:r>
              <a:rPr lang="ko-KR" altLang="en-US" dirty="0"/>
              <a:t>상속 구조 정리 전후 클래스 다이어그램 변화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C3ACD-E025-4828-8ABC-F94DAEB6AA77}"/>
              </a:ext>
            </a:extLst>
          </p:cNvPr>
          <p:cNvSpPr txBox="1"/>
          <p:nvPr/>
        </p:nvSpPr>
        <p:spPr>
          <a:xfrm>
            <a:off x="2340528" y="3278300"/>
            <a:ext cx="36279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AlphaStyle</a:t>
            </a:r>
            <a:r>
              <a:rPr lang="en-US" altLang="ko-KR" dirty="0"/>
              <a:t> </a:t>
            </a:r>
            <a:r>
              <a:rPr lang="ko-KR" altLang="en-US" dirty="0"/>
              <a:t>관련 코드가 있어 보임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D8497-2E58-4B34-8B96-779F2D10A09D}"/>
              </a:ext>
            </a:extLst>
          </p:cNvPr>
          <p:cNvSpPr txBox="1"/>
          <p:nvPr/>
        </p:nvSpPr>
        <p:spPr>
          <a:xfrm>
            <a:off x="7623083" y="3305185"/>
            <a:ext cx="35173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BetaStyle</a:t>
            </a:r>
            <a:r>
              <a:rPr lang="en-US" altLang="ko-KR" dirty="0"/>
              <a:t> </a:t>
            </a:r>
            <a:r>
              <a:rPr lang="ko-KR" altLang="en-US" dirty="0"/>
              <a:t>관련 코드가 있어 보임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0BC3EA-B102-4506-966F-FE8C2A0CC8B5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976382" y="2657516"/>
            <a:ext cx="178104" cy="6207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DC26EF-CA17-4BA8-81A5-A5BFE0327CC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54486" y="2631970"/>
            <a:ext cx="3034879" cy="6463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02A1F2-6101-45F1-8FBC-FA8BB551421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019131" y="2656241"/>
            <a:ext cx="4362607" cy="64894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302340-E609-4292-AE32-86EFE051B3F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092873" y="2684401"/>
            <a:ext cx="1288865" cy="6207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614C17-0018-4C03-9CAE-54D521BC0F16}"/>
              </a:ext>
            </a:extLst>
          </p:cNvPr>
          <p:cNvSpPr txBox="1"/>
          <p:nvPr/>
        </p:nvSpPr>
        <p:spPr>
          <a:xfrm>
            <a:off x="3065362" y="4295301"/>
            <a:ext cx="606127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양쪽의</a:t>
            </a:r>
            <a:r>
              <a:rPr lang="en-US" altLang="ko-KR" dirty="0" err="1"/>
              <a:t>AlphaStyle</a:t>
            </a:r>
            <a:r>
              <a:rPr lang="ko-KR" altLang="en-US" dirty="0"/>
              <a:t>과 </a:t>
            </a:r>
            <a:r>
              <a:rPr lang="en-US" altLang="ko-KR" dirty="0" err="1"/>
              <a:t>BetaStyle</a:t>
            </a:r>
            <a:r>
              <a:rPr lang="ko-KR" altLang="en-US" dirty="0"/>
              <a:t>에 관련된 코드가 있어 보임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중복 코드</a:t>
            </a:r>
            <a:r>
              <a:rPr lang="en-US" altLang="ko-KR" dirty="0"/>
              <a:t>’</a:t>
            </a:r>
            <a:r>
              <a:rPr lang="ko-KR" altLang="en-US" dirty="0"/>
              <a:t> 악취</a:t>
            </a:r>
          </a:p>
        </p:txBody>
      </p:sp>
    </p:spTree>
    <p:extLst>
      <p:ext uri="{BB962C8B-B14F-4D97-AF65-F5344CB8AC3E}">
        <p14:creationId xmlns:p14="http://schemas.microsoft.com/office/powerpoint/2010/main" val="55925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48B4594-ADAE-4779-AD8C-22F29594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65" y="926761"/>
            <a:ext cx="5659470" cy="1822876"/>
          </a:xfrm>
          <a:prstGeom prst="rect">
            <a:avLst/>
          </a:prstGeom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001A4A7-F879-4929-9AA2-1276BBA6B682}"/>
              </a:ext>
            </a:extLst>
          </p:cNvPr>
          <p:cNvSpPr txBox="1">
            <a:spLocks/>
          </p:cNvSpPr>
          <p:nvPr/>
        </p:nvSpPr>
        <p:spPr>
          <a:xfrm>
            <a:off x="11299357" y="63691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pPr/>
              <a:t>5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BAD5E-6BCC-4BED-A4AD-7FC93B88EB8F}"/>
              </a:ext>
            </a:extLst>
          </p:cNvPr>
          <p:cNvSpPr txBox="1"/>
          <p:nvPr/>
        </p:nvSpPr>
        <p:spPr>
          <a:xfrm>
            <a:off x="3466051" y="556289"/>
            <a:ext cx="456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그림 </a:t>
            </a:r>
            <a:r>
              <a:rPr lang="en-US" altLang="ko-KR" dirty="0"/>
              <a:t>15-1 </a:t>
            </a:r>
            <a:r>
              <a:rPr lang="ko-KR" altLang="en-US" dirty="0"/>
              <a:t>상속 구조 정리 전후 클래스 다이어그램 변화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65485DC-C25E-4C2B-B9BA-EC8592C0D250}"/>
              </a:ext>
            </a:extLst>
          </p:cNvPr>
          <p:cNvSpPr/>
          <p:nvPr/>
        </p:nvSpPr>
        <p:spPr>
          <a:xfrm>
            <a:off x="5605244" y="2913077"/>
            <a:ext cx="981511" cy="1031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D7FAF1-E450-4612-83F5-647A3EA8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89" y="4173291"/>
            <a:ext cx="6459220" cy="1494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FC60C-9AE7-4045-A840-6E7E47F3E4BC}"/>
              </a:ext>
            </a:extLst>
          </p:cNvPr>
          <p:cNvSpPr txBox="1"/>
          <p:nvPr/>
        </p:nvSpPr>
        <p:spPr>
          <a:xfrm>
            <a:off x="7013196" y="3122335"/>
            <a:ext cx="316144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상속 구조 정리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상속을 나눠서 위임으로 묶음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4F849-2A1A-43C2-8B33-5D3DA9F40D27}"/>
              </a:ext>
            </a:extLst>
          </p:cNvPr>
          <p:cNvSpPr txBox="1"/>
          <p:nvPr/>
        </p:nvSpPr>
        <p:spPr>
          <a:xfrm>
            <a:off x="3103833" y="5887884"/>
            <a:ext cx="5984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AlphaStyle</a:t>
            </a:r>
            <a:r>
              <a:rPr lang="en-US" altLang="ko-KR" dirty="0"/>
              <a:t>, </a:t>
            </a:r>
            <a:r>
              <a:rPr lang="en-US" altLang="ko-KR" dirty="0" err="1"/>
              <a:t>BetaStyle</a:t>
            </a:r>
            <a:r>
              <a:rPr lang="en-US" altLang="ko-KR" dirty="0"/>
              <a:t> </a:t>
            </a:r>
            <a:r>
              <a:rPr lang="ko-KR" altLang="en-US" dirty="0"/>
              <a:t>관련 코드들은 각각 클래스에 모임</a:t>
            </a:r>
          </a:p>
        </p:txBody>
      </p:sp>
    </p:spTree>
    <p:extLst>
      <p:ext uri="{BB962C8B-B14F-4D97-AF65-F5344CB8AC3E}">
        <p14:creationId xmlns:p14="http://schemas.microsoft.com/office/powerpoint/2010/main" val="14375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6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D8F8-9FFC-4382-AF82-FC7B5CA23303}"/>
              </a:ext>
            </a:extLst>
          </p:cNvPr>
          <p:cNvSpPr txBox="1"/>
          <p:nvPr/>
        </p:nvSpPr>
        <p:spPr>
          <a:xfrm>
            <a:off x="4007126" y="961069"/>
            <a:ext cx="25667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CSV</a:t>
            </a:r>
          </a:p>
          <a:p>
            <a:r>
              <a:rPr lang="ko-KR" altLang="en-US" dirty="0" err="1"/>
              <a:t>한줄이</a:t>
            </a:r>
            <a:r>
              <a:rPr lang="ko-KR" altLang="en-US" dirty="0"/>
              <a:t> 레코드 </a:t>
            </a:r>
            <a:endParaRPr lang="en-US" altLang="ko-KR" dirty="0"/>
          </a:p>
          <a:p>
            <a:r>
              <a:rPr lang="ko-KR" altLang="en-US" dirty="0"/>
              <a:t>각항목은 </a:t>
            </a:r>
            <a:r>
              <a:rPr lang="en-US" altLang="ko-KR" dirty="0"/>
              <a:t>,(</a:t>
            </a:r>
            <a:r>
              <a:rPr lang="ko-KR" altLang="en-US" dirty="0"/>
              <a:t>콤마</a:t>
            </a:r>
            <a:r>
              <a:rPr lang="en-US" altLang="ko-KR" dirty="0"/>
              <a:t>)</a:t>
            </a:r>
            <a:r>
              <a:rPr lang="ko-KR" altLang="en-US" dirty="0"/>
              <a:t>로 나뉨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13A582-612D-49FD-8D21-D963436EC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85" y="2143577"/>
            <a:ext cx="3404220" cy="3887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32A3EA-74DA-4465-8265-FA01C09CCAD8}"/>
              </a:ext>
            </a:extLst>
          </p:cNvPr>
          <p:cNvSpPr/>
          <p:nvPr/>
        </p:nvSpPr>
        <p:spPr>
          <a:xfrm>
            <a:off x="1356785" y="2466364"/>
            <a:ext cx="1478694" cy="285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EA763AC-D258-4C4E-8529-237995C42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51951"/>
              </p:ext>
            </p:extLst>
          </p:nvPr>
        </p:nvGraphicFramePr>
        <p:xfrm>
          <a:off x="5742636" y="2198741"/>
          <a:ext cx="4177746" cy="8204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9892">
                  <a:extLst>
                    <a:ext uri="{9D8B030D-6E8A-4147-A177-3AD203B41FA5}">
                      <a16:colId xmlns:a16="http://schemas.microsoft.com/office/drawing/2014/main" val="4261016283"/>
                    </a:ext>
                  </a:extLst>
                </a:gridCol>
                <a:gridCol w="1199626">
                  <a:extLst>
                    <a:ext uri="{9D8B030D-6E8A-4147-A177-3AD203B41FA5}">
                      <a16:colId xmlns:a16="http://schemas.microsoft.com/office/drawing/2014/main" val="3188912309"/>
                    </a:ext>
                  </a:extLst>
                </a:gridCol>
                <a:gridCol w="1808228">
                  <a:extLst>
                    <a:ext uri="{9D8B030D-6E8A-4147-A177-3AD203B41FA5}">
                      <a16:colId xmlns:a16="http://schemas.microsoft.com/office/drawing/2014/main" val="1306349553"/>
                    </a:ext>
                  </a:extLst>
                </a:gridCol>
              </a:tblGrid>
              <a:tr h="41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java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applet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Applet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98823"/>
                  </a:ext>
                </a:extLst>
              </a:tr>
              <a:tr h="41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AppletContext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83057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ECCFEE-2A9E-4260-88D5-4F3D720F248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35479" y="2608977"/>
            <a:ext cx="290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6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7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예제 프로그램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D1D78-A1EB-41D4-9A5C-B7C0199C2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2" y="859585"/>
            <a:ext cx="4229690" cy="411537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C88DC0-9099-4B04-8127-BFF95F792CB1}"/>
              </a:ext>
            </a:extLst>
          </p:cNvPr>
          <p:cNvCxnSpPr>
            <a:cxnSpLocks/>
          </p:cNvCxnSpPr>
          <p:nvPr/>
        </p:nvCxnSpPr>
        <p:spPr>
          <a:xfrm>
            <a:off x="456539" y="3892492"/>
            <a:ext cx="497952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1CC59F-36C0-4652-AEC3-088DFAC01EC1}"/>
              </a:ext>
            </a:extLst>
          </p:cNvPr>
          <p:cNvCxnSpPr>
            <a:cxnSpLocks/>
          </p:cNvCxnSpPr>
          <p:nvPr/>
        </p:nvCxnSpPr>
        <p:spPr>
          <a:xfrm flipV="1">
            <a:off x="4966283" y="3429000"/>
            <a:ext cx="0" cy="33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53B507-B10D-4233-B646-6104C034D519}"/>
              </a:ext>
            </a:extLst>
          </p:cNvPr>
          <p:cNvCxnSpPr>
            <a:cxnSpLocks/>
          </p:cNvCxnSpPr>
          <p:nvPr/>
        </p:nvCxnSpPr>
        <p:spPr>
          <a:xfrm>
            <a:off x="4966283" y="4053281"/>
            <a:ext cx="0" cy="34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2889B0-519C-475E-A5B2-3CD29D6E3F54}"/>
              </a:ext>
            </a:extLst>
          </p:cNvPr>
          <p:cNvSpPr txBox="1"/>
          <p:nvPr/>
        </p:nvSpPr>
        <p:spPr>
          <a:xfrm>
            <a:off x="4416292" y="296550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CSV </a:t>
            </a:r>
            <a:r>
              <a:rPr lang="ko-KR" altLang="en-US" dirty="0"/>
              <a:t>읽기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B015A-FFCD-4998-8C04-84E25F748316}"/>
              </a:ext>
            </a:extLst>
          </p:cNvPr>
          <p:cNvSpPr txBox="1"/>
          <p:nvPr/>
        </p:nvSpPr>
        <p:spPr>
          <a:xfrm>
            <a:off x="4497352" y="457979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CSV </a:t>
            </a:r>
            <a:r>
              <a:rPr lang="ko-KR" altLang="en-US" dirty="0"/>
              <a:t>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D9495-7631-4F88-9D4C-D081E779B53E}"/>
              </a:ext>
            </a:extLst>
          </p:cNvPr>
          <p:cNvSpPr txBox="1"/>
          <p:nvPr/>
        </p:nvSpPr>
        <p:spPr>
          <a:xfrm>
            <a:off x="348722" y="570518"/>
            <a:ext cx="349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그림 </a:t>
            </a:r>
            <a:r>
              <a:rPr lang="en-US" altLang="ko-KR" dirty="0"/>
              <a:t>15-2 </a:t>
            </a:r>
            <a:r>
              <a:rPr lang="ko-KR" altLang="en-US" dirty="0" err="1"/>
              <a:t>리팩토링</a:t>
            </a:r>
            <a:r>
              <a:rPr lang="ko-KR" altLang="en-US" dirty="0"/>
              <a:t> 전 클래스 다이어그램</a:t>
            </a:r>
            <a:endParaRPr lang="en-US" altLang="ko-KR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40E04FF2-C809-42DD-877D-9AE9CE4A8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8573"/>
              </p:ext>
            </p:extLst>
          </p:nvPr>
        </p:nvGraphicFramePr>
        <p:xfrm>
          <a:off x="5823937" y="1459320"/>
          <a:ext cx="6222653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14">
                  <a:extLst>
                    <a:ext uri="{9D8B030D-6E8A-4147-A177-3AD203B41FA5}">
                      <a16:colId xmlns:a16="http://schemas.microsoft.com/office/drawing/2014/main" val="589256698"/>
                    </a:ext>
                  </a:extLst>
                </a:gridCol>
                <a:gridCol w="4239539">
                  <a:extLst>
                    <a:ext uri="{9D8B030D-6E8A-4147-A177-3AD203B41FA5}">
                      <a16:colId xmlns:a16="http://schemas.microsoft.com/office/drawing/2014/main" val="43253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1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</a:t>
                      </a:r>
                      <a:r>
                        <a:rPr lang="ko-KR" altLang="en-US" dirty="0"/>
                        <a:t>를 읽는 추상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1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CSVStringReader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문자열을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CSVFileReader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파일을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8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CSVStringTablePrinter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문자열을 읽어서 표 형식으로 표시하는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CSVFileTreePrinter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파일을 읽어서 트리 형식으로 표시하는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3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 확인용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009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7E6EA5-BC38-49D5-AFA5-3A26178D75AB}"/>
              </a:ext>
            </a:extLst>
          </p:cNvPr>
          <p:cNvSpPr txBox="1"/>
          <p:nvPr/>
        </p:nvSpPr>
        <p:spPr>
          <a:xfrm>
            <a:off x="5829300" y="1071976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표 </a:t>
            </a:r>
            <a:r>
              <a:rPr lang="en-US" altLang="ko-KR" dirty="0"/>
              <a:t>15-2 </a:t>
            </a:r>
            <a:r>
              <a:rPr lang="ko-KR" altLang="en-US" dirty="0"/>
              <a:t>예제 프로그램 클래스 목록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455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8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예제 프로그램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FE0CF-F477-4CE0-9049-CE420F29C123}"/>
              </a:ext>
            </a:extLst>
          </p:cNvPr>
          <p:cNvSpPr txBox="1"/>
          <p:nvPr/>
        </p:nvSpPr>
        <p:spPr>
          <a:xfrm>
            <a:off x="348722" y="570518"/>
            <a:ext cx="359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15-1 </a:t>
            </a:r>
            <a:r>
              <a:rPr lang="en-US" altLang="ko-KR" dirty="0" err="1"/>
              <a:t>CSVReader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A3D61-365F-47E5-9201-98C082BBA02D}"/>
              </a:ext>
            </a:extLst>
          </p:cNvPr>
          <p:cNvSpPr txBox="1"/>
          <p:nvPr/>
        </p:nvSpPr>
        <p:spPr>
          <a:xfrm>
            <a:off x="348722" y="957862"/>
            <a:ext cx="1079552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Pattern </a:t>
            </a:r>
            <a:r>
              <a:rPr lang="en-US" altLang="ko-KR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CSV_PATTERN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Pattern.compile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"\\s*,\\s*"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close()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785C6-FE8D-48F5-A899-AC9E7E78D421}"/>
              </a:ext>
            </a:extLst>
          </p:cNvPr>
          <p:cNvSpPr txBox="1"/>
          <p:nvPr/>
        </p:nvSpPr>
        <p:spPr>
          <a:xfrm>
            <a:off x="523875" y="3266186"/>
            <a:ext cx="6567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CSV </a:t>
            </a:r>
            <a:r>
              <a:rPr lang="ko-KR" altLang="en-US" dirty="0" err="1"/>
              <a:t>형식을을</a:t>
            </a:r>
            <a:r>
              <a:rPr lang="ko-KR" altLang="en-US" dirty="0"/>
              <a:t> </a:t>
            </a:r>
            <a:r>
              <a:rPr lang="ko-KR" altLang="en-US" dirty="0" err="1"/>
              <a:t>읽은후</a:t>
            </a:r>
            <a:r>
              <a:rPr lang="ko-KR" altLang="en-US" dirty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배열로 리턴 하길 기대하는 메서드</a:t>
            </a:r>
            <a:br>
              <a:rPr lang="en-US" altLang="ko-KR" dirty="0"/>
            </a:br>
            <a:r>
              <a:rPr lang="ko-KR" altLang="en-US" sz="1200" dirty="0"/>
              <a:t>책의 코드는 </a:t>
            </a:r>
            <a:r>
              <a:rPr lang="en-US" altLang="ko-KR" sz="1200" dirty="0" err="1"/>
              <a:t>CSVFileReader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0D9591-877E-402D-9F23-48C18624B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9" y="4724365"/>
            <a:ext cx="7001852" cy="4953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4C5C14-D743-4AEB-9132-A5605D2C0E32}"/>
              </a:ext>
            </a:extLst>
          </p:cNvPr>
          <p:cNvSpPr txBox="1"/>
          <p:nvPr/>
        </p:nvSpPr>
        <p:spPr>
          <a:xfrm>
            <a:off x="536048" y="5233753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지정된 정규식을 패턴으로 등록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B4D620F-BAFB-4AAA-857E-CEDECA1E4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71714"/>
              </p:ext>
            </p:extLst>
          </p:nvPr>
        </p:nvGraphicFramePr>
        <p:xfrm>
          <a:off x="5620625" y="459868"/>
          <a:ext cx="6222653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3114">
                  <a:extLst>
                    <a:ext uri="{9D8B030D-6E8A-4147-A177-3AD203B41FA5}">
                      <a16:colId xmlns:a16="http://schemas.microsoft.com/office/drawing/2014/main" val="1778026851"/>
                    </a:ext>
                  </a:extLst>
                </a:gridCol>
                <a:gridCol w="4239539">
                  <a:extLst>
                    <a:ext uri="{9D8B030D-6E8A-4147-A177-3AD203B41FA5}">
                      <a16:colId xmlns:a16="http://schemas.microsoft.com/office/drawing/2014/main" val="377600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</a:t>
                      </a:r>
                      <a:r>
                        <a:rPr lang="ko-KR" altLang="en-US" dirty="0"/>
                        <a:t>를 읽는 추상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2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81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C2B71-CFD0-49C6-BA6F-FE1D1122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357" y="6369166"/>
            <a:ext cx="683339" cy="365125"/>
          </a:xfrm>
        </p:spPr>
        <p:txBody>
          <a:bodyPr/>
          <a:lstStyle/>
          <a:p>
            <a:fld id="{C442BFB2-ECDB-4A29-8774-9C713D5D3AC8}" type="slidenum">
              <a:rPr lang="ko-KR" altLang="en-US" sz="2400" smtClean="0">
                <a:solidFill>
                  <a:schemeClr val="tx1"/>
                </a:solidFill>
              </a:rPr>
              <a:t>9</a:t>
            </a:fld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63579-85E6-4971-8A21-1807FDE9CA99}"/>
              </a:ext>
            </a:extLst>
          </p:cNvPr>
          <p:cNvSpPr txBox="1"/>
          <p:nvPr/>
        </p:nvSpPr>
        <p:spPr>
          <a:xfrm>
            <a:off x="456539" y="9084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예제 프로그램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FE0CF-F477-4CE0-9049-CE420F29C123}"/>
              </a:ext>
            </a:extLst>
          </p:cNvPr>
          <p:cNvSpPr txBox="1"/>
          <p:nvPr/>
        </p:nvSpPr>
        <p:spPr>
          <a:xfrm>
            <a:off x="348722" y="570518"/>
            <a:ext cx="4056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ko-KR" altLang="en-US" dirty="0"/>
              <a:t>코드 </a:t>
            </a:r>
            <a:r>
              <a:rPr lang="en-US" altLang="ko-KR" dirty="0"/>
              <a:t>15-2 </a:t>
            </a:r>
            <a:r>
              <a:rPr lang="en-US" altLang="ko-KR" dirty="0" err="1"/>
              <a:t>CSVStringReader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A3D61-365F-47E5-9201-98C082BBA02D}"/>
              </a:ext>
            </a:extLst>
          </p:cNvPr>
          <p:cNvSpPr txBox="1"/>
          <p:nvPr/>
        </p:nvSpPr>
        <p:spPr>
          <a:xfrm>
            <a:off x="503829" y="878295"/>
            <a:ext cx="6858996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CSVStringReader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StringReader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CSV_PATTERN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close()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bufReader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6938-EC4D-4E82-B826-9842F51E5C89}"/>
              </a:ext>
            </a:extLst>
          </p:cNvPr>
          <p:cNvSpPr txBox="1"/>
          <p:nvPr/>
        </p:nvSpPr>
        <p:spPr>
          <a:xfrm>
            <a:off x="7517932" y="3237772"/>
            <a:ext cx="438453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문자열을 받아 버퍼 리더에 저장하고</a:t>
            </a:r>
            <a:endParaRPr lang="en-US" altLang="ko-KR" dirty="0"/>
          </a:p>
          <a:p>
            <a:r>
              <a:rPr lang="ko-KR" altLang="en-US" dirty="0"/>
              <a:t>버퍼리더로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한줄씩</a:t>
            </a:r>
            <a:r>
              <a:rPr lang="ko-KR" altLang="en-US" dirty="0"/>
              <a:t> 읽어온 문자열을</a:t>
            </a:r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 err="1"/>
              <a:t>패턴에따라</a:t>
            </a:r>
            <a:r>
              <a:rPr lang="ko-KR" altLang="en-US" dirty="0"/>
              <a:t> 스트링 </a:t>
            </a:r>
            <a:r>
              <a:rPr lang="ko-KR" altLang="en-US" dirty="0" err="1"/>
              <a:t>배열에담아서</a:t>
            </a:r>
            <a:endParaRPr lang="en-US" altLang="ko-KR" dirty="0"/>
          </a:p>
          <a:p>
            <a:r>
              <a:rPr lang="ko-KR" altLang="en-US" dirty="0" err="1"/>
              <a:t>리턴함</a:t>
            </a:r>
            <a:endParaRPr lang="en-US" altLang="ko-KR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00C9476-C2B5-4A72-820E-F9872DE600D0}"/>
              </a:ext>
            </a:extLst>
          </p:cNvPr>
          <p:cNvCxnSpPr>
            <a:cxnSpLocks/>
          </p:cNvCxnSpPr>
          <p:nvPr/>
        </p:nvCxnSpPr>
        <p:spPr>
          <a:xfrm rot="10800000">
            <a:off x="5181600" y="3190878"/>
            <a:ext cx="2336332" cy="504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CD8BF2A-EB2A-4874-AF38-C93B7C5A8D7F}"/>
              </a:ext>
            </a:extLst>
          </p:cNvPr>
          <p:cNvCxnSpPr/>
          <p:nvPr/>
        </p:nvCxnSpPr>
        <p:spPr>
          <a:xfrm rot="10800000">
            <a:off x="5819776" y="3980171"/>
            <a:ext cx="18383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0369268-94EE-479A-A243-C34A8738D35D}"/>
              </a:ext>
            </a:extLst>
          </p:cNvPr>
          <p:cNvCxnSpPr/>
          <p:nvPr/>
        </p:nvCxnSpPr>
        <p:spPr>
          <a:xfrm rot="10800000">
            <a:off x="3038475" y="4286250"/>
            <a:ext cx="45529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7830A56-510D-4C6D-A26C-986B6479A8B8}"/>
              </a:ext>
            </a:extLst>
          </p:cNvPr>
          <p:cNvCxnSpPr>
            <a:cxnSpLocks/>
          </p:cNvCxnSpPr>
          <p:nvPr/>
        </p:nvCxnSpPr>
        <p:spPr>
          <a:xfrm rot="10800000">
            <a:off x="6619875" y="2400591"/>
            <a:ext cx="1038226" cy="974258"/>
          </a:xfrm>
          <a:prstGeom prst="bentConnector3">
            <a:avLst>
              <a:gd name="adj1" fmla="val 100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6A18BAC-784E-492F-B84A-7E79CF1AB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84733"/>
              </p:ext>
            </p:extLst>
          </p:nvPr>
        </p:nvGraphicFramePr>
        <p:xfrm>
          <a:off x="5819775" y="385098"/>
          <a:ext cx="6222653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3114">
                  <a:extLst>
                    <a:ext uri="{9D8B030D-6E8A-4147-A177-3AD203B41FA5}">
                      <a16:colId xmlns:a16="http://schemas.microsoft.com/office/drawing/2014/main" val="1445660211"/>
                    </a:ext>
                  </a:extLst>
                </a:gridCol>
                <a:gridCol w="4239539">
                  <a:extLst>
                    <a:ext uri="{9D8B030D-6E8A-4147-A177-3AD203B41FA5}">
                      <a16:colId xmlns:a16="http://schemas.microsoft.com/office/drawing/2014/main" val="184397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CSVStringReader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문자열을 읽는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4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8205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768</TotalTime>
  <Words>3120</Words>
  <Application>Microsoft Office PowerPoint</Application>
  <PresentationFormat>와이드스크린</PresentationFormat>
  <Paragraphs>610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Consolas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ksm</dc:creator>
  <cp:lastModifiedBy>ksm</cp:lastModifiedBy>
  <cp:revision>99</cp:revision>
  <dcterms:created xsi:type="dcterms:W3CDTF">2022-05-29T12:22:55Z</dcterms:created>
  <dcterms:modified xsi:type="dcterms:W3CDTF">2022-05-30T08:26:40Z</dcterms:modified>
</cp:coreProperties>
</file>