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94" r:id="rId7"/>
    <p:sldId id="320" r:id="rId8"/>
    <p:sldId id="296" r:id="rId9"/>
    <p:sldId id="300" r:id="rId10"/>
    <p:sldId id="301" r:id="rId11"/>
    <p:sldId id="314" r:id="rId12"/>
    <p:sldId id="305" r:id="rId13"/>
    <p:sldId id="297" r:id="rId14"/>
    <p:sldId id="306" r:id="rId15"/>
    <p:sldId id="322" r:id="rId16"/>
    <p:sldId id="321" r:id="rId17"/>
    <p:sldId id="292" r:id="rId18"/>
    <p:sldId id="285" r:id="rId1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010" autoAdjust="0"/>
  </p:normalViewPr>
  <p:slideViewPr>
    <p:cSldViewPr snapToGrid="0" showGuides="1">
      <p:cViewPr varScale="1">
        <p:scale>
          <a:sx n="54" d="100"/>
          <a:sy n="54" d="100"/>
        </p:scale>
        <p:origin x="138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2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E5C0719-993D-42E1-80ED-8F01056F36C2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D3BC9C-6C58-464F-B94E-FD73C5FB016E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9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r>
              <a:rPr lang="en-US" sz="1300" dirty="0"/>
              <a:t>We used datasets that contains 4,444 and 16,466 transactions.</a:t>
            </a:r>
          </a:p>
          <a:p>
            <a:pPr marL="185715" indent="-185715">
              <a:buFontTx/>
              <a:buChar char="-"/>
            </a:pPr>
            <a:r>
              <a:rPr lang="en-US" sz="1300" dirty="0"/>
              <a:t>The average number of items contained in a transaction is 10, while the variance is ± 7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2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r>
              <a:rPr lang="en-US" sz="1300" dirty="0"/>
              <a:t>The performance of our implementation in means of response time (seconds) while the minimum support threshold varies from 0.5% down to 0.1%. </a:t>
            </a:r>
          </a:p>
          <a:p>
            <a:pPr marL="185715" indent="-185715">
              <a:buFontTx/>
              <a:buChar char="-"/>
            </a:pPr>
            <a:r>
              <a:rPr lang="en-US" dirty="0"/>
              <a:t>We observe that while the minimum support decreases, the response time of the algorithm increases.</a:t>
            </a:r>
          </a:p>
          <a:p>
            <a:pPr marL="185715" indent="-185715">
              <a:buFontTx/>
              <a:buChar char="-"/>
            </a:pPr>
            <a:r>
              <a:rPr lang="en-US" sz="1300" dirty="0"/>
              <a:t>This is expected, since lower values of minimum support result more frequent itemsets to be discovered and consequently more possible extensions.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1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r>
              <a:rPr lang="en-US" sz="1300" dirty="0"/>
              <a:t>The performance of our implementation in means of response time (seconds) while the minimum support threshold varies from 0.5% down to 0.1%. </a:t>
            </a:r>
          </a:p>
          <a:p>
            <a:pPr marL="185715" indent="-185715">
              <a:buFontTx/>
              <a:buChar char="-"/>
            </a:pPr>
            <a:r>
              <a:rPr lang="en-US" dirty="0"/>
              <a:t>We observe that while the minimum support decreases, the response time of the algorithm increases.</a:t>
            </a:r>
          </a:p>
          <a:p>
            <a:pPr marL="185715" indent="-185715">
              <a:buFontTx/>
              <a:buChar char="-"/>
            </a:pPr>
            <a:r>
              <a:rPr lang="en-US" sz="1300" dirty="0"/>
              <a:t>This is expected, since lower values of minimum support result more frequent itemsets to be discovered and consequently more possible extensions.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9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r>
              <a:rPr lang="en-US" sz="1300" dirty="0"/>
              <a:t>We used datasets that contains 4,444 and 16,466 transactions.</a:t>
            </a:r>
          </a:p>
          <a:p>
            <a:pPr marL="185715" indent="-185715">
              <a:buFontTx/>
              <a:buChar char="-"/>
            </a:pPr>
            <a:r>
              <a:rPr lang="en-US" sz="1300" dirty="0"/>
              <a:t>The average number of items contained in a transaction is 10, while the variance is ± 7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9524" indent="-309524" defTabSz="990478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300" b="1" dirty="0"/>
              <a:t>Amazon</a:t>
            </a:r>
            <a:r>
              <a:rPr lang="en-US" sz="1300" dirty="0"/>
              <a:t> can also research the profile of a customer and evaluate the reviews given by the customer.</a:t>
            </a:r>
          </a:p>
          <a:p>
            <a:pPr marL="309524" indent="-309524" defTabSz="990478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300" dirty="0"/>
              <a:t>What is a </a:t>
            </a:r>
            <a:r>
              <a:rPr lang="en-US" sz="1300" b="1" dirty="0"/>
              <a:t>recommendation system</a:t>
            </a:r>
            <a:r>
              <a:rPr lang="en-US" sz="1300" dirty="0"/>
              <a:t>?</a:t>
            </a:r>
            <a:endParaRPr lang="en-US" dirty="0"/>
          </a:p>
          <a:p>
            <a:pPr marL="804763" lvl="1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A software tool that used for predicting users’ interests and recommend product items that quite likely are interesting for them.</a:t>
            </a:r>
          </a:p>
          <a:p>
            <a:pPr marL="309524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Mining purchasing patterns allows retailers to better customize promotions and store settings.</a:t>
            </a:r>
          </a:p>
          <a:p>
            <a:pPr marL="309524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The analysis of their customer data are useful for understanding the purchasing behavior of retail businesses.</a:t>
            </a:r>
          </a:p>
          <a:p>
            <a:pPr marL="309524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Why Recommendations?</a:t>
            </a:r>
          </a:p>
          <a:p>
            <a:pPr marL="804763" lvl="1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increasing sales as a result of very personalized offers and an enhanced customer experience.</a:t>
            </a:r>
          </a:p>
          <a:p>
            <a:pPr marL="804763" lvl="1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speed up searches and make it easier for users to access content they’re interested in, and surprise them with offers they would have never searched for.</a:t>
            </a:r>
          </a:p>
          <a:p>
            <a:pPr marL="804763" lvl="1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/>
              <a:t>The user starts to feel known and understood and is more likely to buy additional products or consume more content.</a:t>
            </a:r>
          </a:p>
          <a:p>
            <a:pPr marL="309524" indent="-30952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What is a </a:t>
            </a:r>
            <a:r>
              <a:rPr lang="en-US" sz="2600" b="1" dirty="0"/>
              <a:t>association analysis</a:t>
            </a:r>
            <a:r>
              <a:rPr lang="en-US" sz="2600" dirty="0"/>
              <a:t>?</a:t>
            </a:r>
          </a:p>
          <a:p>
            <a:pPr marL="866668" lvl="1" indent="-371429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for discovering interesting relationships hidden in large data sets.</a:t>
            </a:r>
          </a:p>
          <a:p>
            <a:pPr marL="866668" lvl="1" indent="-371429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Relationships can be represented in the form of </a:t>
            </a:r>
            <a:r>
              <a:rPr lang="en-US" b="1" dirty="0"/>
              <a:t>association rules</a:t>
            </a:r>
            <a:r>
              <a:rPr lang="en-US" dirty="0"/>
              <a:t> or sets of frequent items.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Tx/>
              <a:buAutoNum type="arabicPeriod"/>
              <a:defRPr/>
            </a:pPr>
            <a:r>
              <a:rPr lang="en-US" sz="1300" dirty="0" err="1"/>
              <a:t>Bendakir</a:t>
            </a:r>
            <a:r>
              <a:rPr lang="en-US" sz="1300" dirty="0"/>
              <a:t> and </a:t>
            </a:r>
            <a:r>
              <a:rPr lang="en-US" sz="1300" dirty="0" err="1"/>
              <a:t>Aimeur</a:t>
            </a:r>
            <a:r>
              <a:rPr lang="en-US" sz="1300" dirty="0"/>
              <a:t>, 2006:</a:t>
            </a:r>
          </a:p>
          <a:p>
            <a:pPr marL="866668" lvl="1" indent="-3714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Proposed a course recommendation system based on association rules for students.</a:t>
            </a:r>
          </a:p>
          <a:p>
            <a:pPr marL="866668" lvl="1" indent="-3714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It does not make use of a student’s academic background.</a:t>
            </a:r>
            <a:endParaRPr lang="en-US" sz="1300" dirty="0"/>
          </a:p>
          <a:p>
            <a:pPr marL="247620" indent="-247620">
              <a:buAutoNum type="arabicPeriod"/>
            </a:pPr>
            <a:r>
              <a:rPr lang="en-US" sz="1300" dirty="0" err="1"/>
              <a:t>Chellatamilan</a:t>
            </a:r>
            <a:r>
              <a:rPr lang="en-US" sz="1300" dirty="0"/>
              <a:t>, 2011: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r>
              <a:rPr lang="en-US" sz="1300" dirty="0"/>
              <a:t>Their idea is to gather data from students using a survey questionnaire in area of educational background.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r>
              <a:rPr lang="en-US" sz="1300" dirty="0"/>
              <a:t>In addition, the system analyzes students’ logs of a Learning Management System (LMS) Moodle.</a:t>
            </a:r>
          </a:p>
          <a:p>
            <a:pPr marL="680954" lvl="1" indent="-185715">
              <a:buFont typeface="Arial" panose="020B0604020202020204" pitchFamily="34" charset="0"/>
              <a:buChar char="•"/>
            </a:pPr>
            <a:r>
              <a:rPr lang="en-US" sz="1300" dirty="0"/>
              <a:t>The disadvantage of their proposed idea is about gather data from student.</a:t>
            </a:r>
          </a:p>
          <a:p>
            <a:pPr marL="247620" indent="-247620">
              <a:buAutoNum type="arabicPeriod"/>
            </a:pPr>
            <a:r>
              <a:rPr lang="en-US" sz="1300" dirty="0" err="1"/>
              <a:t>JinHyun</a:t>
            </a:r>
            <a:r>
              <a:rPr lang="en-US" sz="1300" dirty="0"/>
              <a:t>, et al., 2016: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Implemented the mobile coupon recommendation system.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Recommended coupons to the user based on the consumer usage pattern and cooperative filtering to collect customer data on customer visits to NFC (Near Field Communication) firms.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recommendation system is a Java-based server program.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K-means algorithm</a:t>
            </a:r>
          </a:p>
          <a:p>
            <a:pPr marL="247620" indent="-247620">
              <a:buAutoNum type="arabicPeriod"/>
            </a:pPr>
            <a:r>
              <a:rPr lang="en-US" sz="1300" dirty="0" err="1"/>
              <a:t>Shadi</a:t>
            </a:r>
            <a:r>
              <a:rPr lang="en-US" sz="1300" dirty="0"/>
              <a:t>, et al., 2018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Proposed a new recommender framework for requirements engineering.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They used Apriori algorithm to extract rules from user requirements data not transaction database.</a:t>
            </a:r>
          </a:p>
          <a:p>
            <a:pPr marL="247620" indent="-247620">
              <a:buAutoNum type="arabicPeriod"/>
            </a:pPr>
            <a:r>
              <a:rPr lang="en-US" sz="1300" dirty="0"/>
              <a:t>Aijaz, </a:t>
            </a:r>
            <a:r>
              <a:rPr lang="en-US" sz="1300" dirty="0" err="1"/>
              <a:t>Tasleem</a:t>
            </a:r>
            <a:r>
              <a:rPr lang="en-US" sz="1300" dirty="0"/>
              <a:t>, and Majid, 2018: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Proposed technique for recommender system be using Opinion Based.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Because they used KNN for recommendation process so it make memory intensive.</a:t>
            </a:r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680954" lvl="1" indent="-18571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680954" lvl="1" indent="-18571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4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4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1429" indent="-371429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Collect customer purchase history data taken from any data source and import into relational database. </a:t>
            </a:r>
          </a:p>
          <a:p>
            <a:pPr marL="371429" indent="-371429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We need to match the data source column with our relational database formation column called target columns.</a:t>
            </a:r>
          </a:p>
          <a:p>
            <a:pPr marL="371429" indent="-371429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The source columns that provide must be the same size of target columns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association rules are considered strong because they meet the minimum confidence 60% and support 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398" y="2933460"/>
            <a:ext cx="9823204" cy="13295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Recommendation System Application Development by using Association Analysis Apriori Algorithm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CBBEE-B452-476E-96EB-0A9953C34423}"/>
              </a:ext>
            </a:extLst>
          </p:cNvPr>
          <p:cNvSpPr txBox="1"/>
          <p:nvPr/>
        </p:nvSpPr>
        <p:spPr>
          <a:xfrm>
            <a:off x="2642152" y="4622640"/>
            <a:ext cx="6907696" cy="112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/>
                </a:solidFill>
                <a:latin typeface="Century Gothic (Headings)"/>
              </a:rPr>
              <a:t>SAO Kimsong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/>
                </a:solidFill>
                <a:latin typeface="Century Gothic (Headings)"/>
              </a:rPr>
              <a:t>Advisor: Dr. SRUN </a:t>
            </a:r>
            <a:r>
              <a:rPr lang="en-US" sz="2400" b="1" dirty="0" err="1">
                <a:solidFill>
                  <a:schemeClr val="accent4"/>
                </a:solidFill>
                <a:latin typeface="Century Gothic (Headings)"/>
              </a:rPr>
              <a:t>Sovila</a:t>
            </a:r>
            <a:endParaRPr lang="en-US" sz="2400" b="1" dirty="0">
              <a:solidFill>
                <a:schemeClr val="accent4"/>
              </a:solidFill>
              <a:latin typeface="Century Gothic (Headings)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AF66C9B-F13F-4D99-98B7-684D7DA4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9200"/>
            <a:ext cx="2743200" cy="365125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16-Feb-2020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94791-ADD8-4A9B-AEE8-592FBEB868E8}"/>
              </a:ext>
            </a:extLst>
          </p:cNvPr>
          <p:cNvGrpSpPr/>
          <p:nvPr/>
        </p:nvGrpSpPr>
        <p:grpSpPr>
          <a:xfrm>
            <a:off x="2373555" y="442141"/>
            <a:ext cx="7444889" cy="1767526"/>
            <a:chOff x="507173" y="196175"/>
            <a:chExt cx="5818642" cy="1381431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525E65DB-FC86-4C37-A24A-719D01AB0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3" y="196175"/>
              <a:ext cx="1354450" cy="138143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CA2C6E-B0F8-45D6-992B-71A6973ADC7B}"/>
                </a:ext>
              </a:extLst>
            </p:cNvPr>
            <p:cNvSpPr/>
            <p:nvPr/>
          </p:nvSpPr>
          <p:spPr>
            <a:xfrm>
              <a:off x="2004498" y="462890"/>
              <a:ext cx="4321317" cy="408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m-KH" sz="2800" dirty="0">
                  <a:solidFill>
                    <a:schemeClr val="bg1"/>
                  </a:solidFill>
                  <a:ea typeface="Calibri" panose="020F0502020204030204" pitchFamily="34" charset="0"/>
                  <a:cs typeface="Khmer OS Muol Light" panose="02000500000000020004" pitchFamily="2" charset="0"/>
                </a:rPr>
                <a:t>សាកលវិទ្យាល័យ ភូមិន្ទភ្នំពេញ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97EE7E-F8C9-471B-951A-5932FF4880C8}"/>
                </a:ext>
              </a:extLst>
            </p:cNvPr>
            <p:cNvSpPr/>
            <p:nvPr/>
          </p:nvSpPr>
          <p:spPr>
            <a:xfrm>
              <a:off x="2325375" y="847601"/>
              <a:ext cx="3585896" cy="309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Century Gothic (Headings)"/>
                  <a:ea typeface="Calibri" panose="020F0502020204030204" pitchFamily="34" charset="0"/>
                  <a:cs typeface="DaunPenh" panose="01010101010101010101" pitchFamily="2" charset="0"/>
                </a:rPr>
                <a:t>ROYAL UNIVERSITY OF PHNOM PENH</a:t>
              </a:r>
              <a:endParaRPr lang="en-US" dirty="0">
                <a:solidFill>
                  <a:schemeClr val="bg1"/>
                </a:solidFill>
                <a:effectLst/>
                <a:latin typeface="Century Gothic (Headings)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0802-8E8F-4A80-82CD-36FC08D1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489178"/>
            <a:ext cx="10366248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D9C79A75-37F3-4E02-867A-7B39099A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70" y="6506477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08130F4-1775-4C70-BCDA-DF30D12E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46569"/>
              </p:ext>
            </p:extLst>
          </p:nvPr>
        </p:nvGraphicFramePr>
        <p:xfrm>
          <a:off x="1511566" y="1473924"/>
          <a:ext cx="9692882" cy="237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39">
                  <a:extLst>
                    <a:ext uri="{9D8B030D-6E8A-4147-A177-3AD203B41FA5}">
                      <a16:colId xmlns:a16="http://schemas.microsoft.com/office/drawing/2014/main" val="1539016239"/>
                    </a:ext>
                  </a:extLst>
                </a:gridCol>
                <a:gridCol w="3785443">
                  <a:extLst>
                    <a:ext uri="{9D8B030D-6E8A-4147-A177-3AD203B41FA5}">
                      <a16:colId xmlns:a16="http://schemas.microsoft.com/office/drawing/2014/main" val="451153412"/>
                    </a:ext>
                  </a:extLst>
                </a:gridCol>
              </a:tblGrid>
              <a:tr h="4218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89395" marR="89395" marT="44698" marB="44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marL="89395" marR="89395" marT="44698" marB="44698"/>
                </a:tc>
                <a:extLst>
                  <a:ext uri="{0D108BD9-81ED-4DB2-BD59-A6C34878D82A}">
                    <a16:rowId xmlns:a16="http://schemas.microsoft.com/office/drawing/2014/main" val="2334247233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en-US" sz="2400" dirty="0">
                          <a:latin typeface="Segoe UI Light (Body)"/>
                          <a:cs typeface="Times New Roman" panose="02020603050405020304" pitchFamily="18" charset="0"/>
                        </a:rPr>
                        <a:t>: Intel Core i5-5200U 2.20GHz, 2 Core(s)</a:t>
                      </a: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10 x64 Enterprise 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603436299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lang="en-US" sz="2400" dirty="0">
                          <a:latin typeface="Segoe UI Light (Body)"/>
                          <a:cs typeface="Times New Roman" panose="02020603050405020304" pitchFamily="18" charset="0"/>
                        </a:rPr>
                        <a:t>: 16GB</a:t>
                      </a: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3.7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2518141576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endParaRPr lang="en-US" sz="2400" dirty="0">
                        <a:latin typeface="Segoe UI Light (Body)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PyQT5, QT Designer 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127137545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</a:tabLst>
                        <a:defRPr/>
                      </a:pP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US" sz="2400" b="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213499104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B66DB-739B-40CC-BE46-A714966E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FE3640-DC8C-47DB-B9DE-C193860C5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01" y="2941512"/>
            <a:ext cx="384465" cy="40080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DD1DB56-D15F-40E4-98A1-A72BF039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99688"/>
              </p:ext>
            </p:extLst>
          </p:nvPr>
        </p:nvGraphicFramePr>
        <p:xfrm>
          <a:off x="1511566" y="4293030"/>
          <a:ext cx="9692882" cy="1416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604">
                  <a:extLst>
                    <a:ext uri="{9D8B030D-6E8A-4147-A177-3AD203B41FA5}">
                      <a16:colId xmlns:a16="http://schemas.microsoft.com/office/drawing/2014/main" val="1539016239"/>
                    </a:ext>
                  </a:extLst>
                </a:gridCol>
                <a:gridCol w="3032333">
                  <a:extLst>
                    <a:ext uri="{9D8B030D-6E8A-4147-A177-3AD203B41FA5}">
                      <a16:colId xmlns:a16="http://schemas.microsoft.com/office/drawing/2014/main" val="451153412"/>
                    </a:ext>
                  </a:extLst>
                </a:gridCol>
                <a:gridCol w="3880945">
                  <a:extLst>
                    <a:ext uri="{9D8B030D-6E8A-4147-A177-3AD203B41FA5}">
                      <a16:colId xmlns:a16="http://schemas.microsoft.com/office/drawing/2014/main" val="4197477232"/>
                    </a:ext>
                  </a:extLst>
                </a:gridCol>
              </a:tblGrid>
              <a:tr h="4218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89395" marR="89395" marT="44698" marB="44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Times New Roman" panose="02020603050405020304" pitchFamily="18" charset="0"/>
                        </a:rPr>
                        <a:t>Total Transaction</a:t>
                      </a:r>
                    </a:p>
                  </a:txBody>
                  <a:tcPr marL="89395" marR="89395" marT="44698" marB="44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Times New Roman" panose="02020603050405020304" pitchFamily="18" charset="0"/>
                        </a:rPr>
                        <a:t>Avg. Items / Transaction</a:t>
                      </a:r>
                    </a:p>
                  </a:txBody>
                  <a:tcPr marL="89395" marR="89395" marT="44698" marB="44698"/>
                </a:tc>
                <a:extLst>
                  <a:ext uri="{0D108BD9-81ED-4DB2-BD59-A6C34878D82A}">
                    <a16:rowId xmlns:a16="http://schemas.microsoft.com/office/drawing/2014/main" val="2334247233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1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4, 444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603436299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2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16, 466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251814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23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75589"/>
            <a:ext cx="10366248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Results and Discussions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27" y="649283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B9C4B-FF60-41B5-B3A5-2905C85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16CA3C-95E6-4AF4-A3FA-A359F4391C35}"/>
              </a:ext>
            </a:extLst>
          </p:cNvPr>
          <p:cNvGrpSpPr/>
          <p:nvPr/>
        </p:nvGrpSpPr>
        <p:grpSpPr>
          <a:xfrm>
            <a:off x="1160762" y="1245429"/>
            <a:ext cx="10272286" cy="4919591"/>
            <a:chOff x="1281125" y="1233974"/>
            <a:chExt cx="10272286" cy="4919591"/>
          </a:xfrm>
        </p:grpSpPr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6727D5F-285D-431B-9D33-5E9FF2E5B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125" y="1233974"/>
              <a:ext cx="5889593" cy="491959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9164CF-B820-4651-82AB-7DC9F6CBC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8662" y="1767568"/>
              <a:ext cx="4424749" cy="302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071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75589"/>
            <a:ext cx="10366248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Results and Discussions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sz="2000" dirty="0"/>
              <a:t>16-Feb-2020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B9C4B-FF60-41B5-B3A5-2905C85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C7237B-6033-42D0-96A6-97E62A070BDF}"/>
              </a:ext>
            </a:extLst>
          </p:cNvPr>
          <p:cNvGrpSpPr/>
          <p:nvPr/>
        </p:nvGrpSpPr>
        <p:grpSpPr>
          <a:xfrm>
            <a:off x="897013" y="1168881"/>
            <a:ext cx="10343402" cy="4858963"/>
            <a:chOff x="897013" y="1168881"/>
            <a:chExt cx="10343402" cy="4858963"/>
          </a:xfrm>
        </p:grpSpPr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D5A87AB-436A-4310-8F2E-9040B79E7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13" y="1168881"/>
              <a:ext cx="6115495" cy="48589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EFA20AF-AF60-462A-8BA1-F1C7065B8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0714" y="1619063"/>
              <a:ext cx="4499701" cy="3170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8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603481"/>
            <a:ext cx="10366248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Graphical User Interface</a:t>
            </a: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D9C79A75-37F3-4E02-867A-7B39099A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70" y="6506477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B66DB-739B-40CC-BE46-A714966E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DEA740-2A08-43BA-8544-1CB5FE9B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93" y="1899012"/>
            <a:ext cx="5114099" cy="29192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0A9A31-8ED8-4387-BC3E-ED1CB03D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95" y="3744367"/>
            <a:ext cx="4316752" cy="25384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8F3540-E5D8-4890-9DBE-B5A77880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695" y="872979"/>
            <a:ext cx="4316752" cy="26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 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Works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675861" y="863268"/>
            <a:ext cx="10677939" cy="574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Conclusions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In this work, we proposed the architecture of association item analysis for the Recommendation System.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This RS used Apriori algorithm to extract rules from customer’s purchase histories.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Experimental work proved that this algorithm is efﬁcient in term of response time.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Future Works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Make a library for recommend product to customers by using association items from proposed frameworks.</a:t>
            </a:r>
            <a:endParaRPr lang="en-US" sz="2000" dirty="0"/>
          </a:p>
        </p:txBody>
      </p:sp>
      <p:sp>
        <p:nvSpPr>
          <p:cNvPr id="23" name="Date Placeholder 5">
            <a:extLst>
              <a:ext uri="{FF2B5EF4-FFF2-40B4-BE49-F238E27FC236}">
                <a16:creationId xmlns:a16="http://schemas.microsoft.com/office/drawing/2014/main" id="{5823B503-B47E-4449-94A9-D84D2AE8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79" y="649283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DB08E-29C8-437B-90BC-890FECE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206"/>
            <a:ext cx="9144000" cy="2991588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Q&amp;A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1349B90-7CE6-4CD8-BEAE-3FC404D6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16-Feb-2020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A6168-8CF7-4FB2-8F3B-FD3FC5FA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1170432"/>
            <a:ext cx="1036624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Literature Reviews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Methodology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Experiments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Conclusions and Future Works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49"/>
            <a:ext cx="2743200" cy="365125"/>
          </a:xfrm>
        </p:spPr>
        <p:txBody>
          <a:bodyPr/>
          <a:lstStyle/>
          <a:p>
            <a:r>
              <a:rPr lang="en-US" sz="2000"/>
              <a:t>16-Feb-2020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6EBD3-B5B6-4846-87A2-47BD297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66710"/>
            <a:ext cx="10366248" cy="510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E-commerce and retail companies are using the power of data and boost sales by implementing Recommendation System (RS) on their websites.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What is a RS?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Why do we need RS?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Aims of the Study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1" dirty="0"/>
              <a:t>Proposed the architecture of association item analysis for the RS.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1" dirty="0"/>
              <a:t>Developed and conducted experiments of RS by using Apriori Algorithm.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B872B52F-1F2A-4A6D-9168-76D53DB6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0" y="6484942"/>
            <a:ext cx="2743200" cy="365125"/>
          </a:xfrm>
        </p:spPr>
        <p:txBody>
          <a:bodyPr/>
          <a:lstStyle/>
          <a:p>
            <a:r>
              <a:rPr lang="en-US" dirty="0"/>
              <a:t>16-Feb-2020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FCA76-77EF-4BD1-BBED-DE5596AB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A09D3-38F9-4CF6-B60D-AE95258A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15" y="1774275"/>
            <a:ext cx="6317434" cy="22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Reviews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EC4C94C4-A8B5-4D8C-87C0-B955C67D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BB830-E919-4942-8EF9-D6E5CF5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906886B-42BF-40F2-AF23-18327A3C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26396"/>
              </p:ext>
            </p:extLst>
          </p:nvPr>
        </p:nvGraphicFramePr>
        <p:xfrm>
          <a:off x="1371600" y="1298495"/>
          <a:ext cx="9832617" cy="3175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7417">
                  <a:extLst>
                    <a:ext uri="{9D8B030D-6E8A-4147-A177-3AD203B41FA5}">
                      <a16:colId xmlns:a16="http://schemas.microsoft.com/office/drawing/2014/main" val="2291782608"/>
                    </a:ext>
                  </a:extLst>
                </a:gridCol>
                <a:gridCol w="6735200">
                  <a:extLst>
                    <a:ext uri="{9D8B030D-6E8A-4147-A177-3AD203B41FA5}">
                      <a16:colId xmlns:a16="http://schemas.microsoft.com/office/drawing/2014/main" val="3336593773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Author(s)</a:t>
                      </a:r>
                    </a:p>
                  </a:txBody>
                  <a:tcPr marL="101339" marR="101339" marT="50669" marB="506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Proposed</a:t>
                      </a:r>
                    </a:p>
                  </a:txBody>
                  <a:tcPr marL="101339" marR="101339" marT="50669" marB="50669" anchor="ctr"/>
                </a:tc>
                <a:extLst>
                  <a:ext uri="{0D108BD9-81ED-4DB2-BD59-A6C34878D82A}">
                    <a16:rowId xmlns:a16="http://schemas.microsoft.com/office/drawing/2014/main" val="2121555232"/>
                  </a:ext>
                </a:extLst>
              </a:tr>
              <a:tr h="688558">
                <a:tc>
                  <a:txBody>
                    <a:bodyPr/>
                    <a:lstStyle/>
                    <a:p>
                      <a:r>
                        <a:rPr lang="en-US" sz="2500" dirty="0" err="1"/>
                        <a:t>Bendakir</a:t>
                      </a:r>
                      <a:r>
                        <a:rPr lang="en-US" sz="2500" dirty="0"/>
                        <a:t>, 2006</a:t>
                      </a:r>
                    </a:p>
                  </a:txBody>
                  <a:tcPr marL="101339" marR="101339" marT="50669" marB="50669"/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effectLst/>
                        </a:rPr>
                        <a:t>Using association rules for course recommendation.</a:t>
                      </a:r>
                      <a:endParaRPr lang="en-US" sz="2500" dirty="0"/>
                    </a:p>
                  </a:txBody>
                  <a:tcPr marL="101339" marR="101339" marT="50669" marB="50669"/>
                </a:tc>
                <a:extLst>
                  <a:ext uri="{0D108BD9-81ED-4DB2-BD59-A6C34878D82A}">
                    <a16:rowId xmlns:a16="http://schemas.microsoft.com/office/drawing/2014/main" val="77151691"/>
                  </a:ext>
                </a:extLst>
              </a:tr>
              <a:tr h="858839">
                <a:tc>
                  <a:txBody>
                    <a:bodyPr/>
                    <a:lstStyle/>
                    <a:p>
                      <a:r>
                        <a:rPr lang="en-US" sz="2500" dirty="0" err="1"/>
                        <a:t>Chellatamilan</a:t>
                      </a:r>
                      <a:r>
                        <a:rPr lang="en-US" sz="2500" dirty="0"/>
                        <a:t>, 2011</a:t>
                      </a:r>
                    </a:p>
                  </a:txBody>
                  <a:tcPr marL="101339" marR="101339" marT="50669" marB="50669"/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effectLst/>
                        </a:rPr>
                        <a:t>An e-Learning RS using Association Rule Mining Technique.</a:t>
                      </a:r>
                      <a:endParaRPr lang="en-US" sz="2500" dirty="0"/>
                    </a:p>
                  </a:txBody>
                  <a:tcPr marL="101339" marR="101339" marT="50669" marB="50669"/>
                </a:tc>
                <a:extLst>
                  <a:ext uri="{0D108BD9-81ED-4DB2-BD59-A6C34878D82A}">
                    <a16:rowId xmlns:a16="http://schemas.microsoft.com/office/drawing/2014/main" val="3142495506"/>
                  </a:ext>
                </a:extLst>
              </a:tr>
              <a:tr h="858839">
                <a:tc>
                  <a:txBody>
                    <a:bodyPr/>
                    <a:lstStyle/>
                    <a:p>
                      <a:r>
                        <a:rPr lang="en-US" sz="2500" dirty="0" err="1"/>
                        <a:t>Shadi</a:t>
                      </a:r>
                      <a:r>
                        <a:rPr lang="en-US" sz="2500" dirty="0"/>
                        <a:t>, et al., 2018</a:t>
                      </a:r>
                    </a:p>
                  </a:txBody>
                  <a:tcPr marL="101339" marR="101339" marT="50669" marB="506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A Novel Recommendation System Based on Apriori Algorithm for Requirements Engineering.</a:t>
                      </a:r>
                    </a:p>
                  </a:txBody>
                  <a:tcPr marL="101339" marR="101339" marT="50669" marB="50669"/>
                </a:tc>
                <a:extLst>
                  <a:ext uri="{0D108BD9-81ED-4DB2-BD59-A6C34878D82A}">
                    <a16:rowId xmlns:a16="http://schemas.microsoft.com/office/drawing/2014/main" val="130006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1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27776"/>
            <a:ext cx="545196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System Overview</a:t>
            </a: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F5610D2D-EC8A-4F25-A6E6-EE5A094C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615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EFBBC-A489-43A0-BD1A-604465829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62" y="1469347"/>
            <a:ext cx="9578470" cy="494372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64E1A7-B130-48BA-A7B8-816D8AF3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E8863-6E07-4DCD-825F-58A6FC2C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46" y="2025635"/>
            <a:ext cx="4390640" cy="2744152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63628" y="885285"/>
            <a:ext cx="6348477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Importing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A8C7B1-EE14-4F7F-9C2C-C8293C99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29367"/>
              </p:ext>
            </p:extLst>
          </p:nvPr>
        </p:nvGraphicFramePr>
        <p:xfrm>
          <a:off x="6435502" y="1860255"/>
          <a:ext cx="4629552" cy="316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4776">
                  <a:extLst>
                    <a:ext uri="{9D8B030D-6E8A-4147-A177-3AD203B41FA5}">
                      <a16:colId xmlns:a16="http://schemas.microsoft.com/office/drawing/2014/main" val="2291782608"/>
                    </a:ext>
                  </a:extLst>
                </a:gridCol>
                <a:gridCol w="2314776">
                  <a:extLst>
                    <a:ext uri="{9D8B030D-6E8A-4147-A177-3AD203B41FA5}">
                      <a16:colId xmlns:a16="http://schemas.microsoft.com/office/drawing/2014/main" val="3336593773"/>
                    </a:ext>
                  </a:extLst>
                </a:gridCol>
              </a:tblGrid>
              <a:tr h="382863">
                <a:tc>
                  <a:txBody>
                    <a:bodyPr/>
                    <a:lstStyle/>
                    <a:p>
                      <a:r>
                        <a:rPr lang="en-US" sz="1900" b="1" dirty="0"/>
                        <a:t>TID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Item</a:t>
                      </a:r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2121555232"/>
                  </a:ext>
                </a:extLst>
              </a:tr>
              <a:tr h="391450">
                <a:tc>
                  <a:txBody>
                    <a:bodyPr/>
                    <a:lstStyle/>
                    <a:p>
                      <a:r>
                        <a:rPr lang="en-US" sz="1900" dirty="0"/>
                        <a:t>T1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ESPRESSO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77151691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T1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SUGAR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3142495506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T1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NEWSPAPER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4220243607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T2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effectLst/>
                        </a:rPr>
                        <a:t>ESPRESSO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1300069502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T2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SUGAR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1658458900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T2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COLA</a:t>
                      </a:r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372638818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…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…</a:t>
                      </a:r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309837550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753327-9D94-4F5C-82EB-6D8E69959FF7}"/>
              </a:ext>
            </a:extLst>
          </p:cNvPr>
          <p:cNvCxnSpPr>
            <a:cxnSpLocks/>
            <a:stCxn id="2" idx="2"/>
            <a:endCxn id="10" idx="1"/>
          </p:cNvCxnSpPr>
          <p:nvPr/>
        </p:nvCxnSpPr>
        <p:spPr>
          <a:xfrm rot="5400000" flipH="1" flipV="1">
            <a:off x="4214166" y="2548452"/>
            <a:ext cx="1329435" cy="3113236"/>
          </a:xfrm>
          <a:prstGeom prst="bentConnector4">
            <a:avLst>
              <a:gd name="adj1" fmla="val -17195"/>
              <a:gd name="adj2" fmla="val 852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ate Placeholder 5">
            <a:extLst>
              <a:ext uri="{FF2B5EF4-FFF2-40B4-BE49-F238E27FC236}">
                <a16:creationId xmlns:a16="http://schemas.microsoft.com/office/drawing/2014/main" id="{BDCA1BAF-6BBB-498E-97F5-85A29322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1" y="648494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9E3F-8D1B-4009-B75D-B01D720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758952" y="1097143"/>
            <a:ext cx="5165972" cy="233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Preprocessing Data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Format transaction data to algorithm formation.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Labeled the item as a number.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5BD7AD3E-6B77-4785-8D9C-AAAFD161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1" y="648494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FC5EB-AA8E-4A57-B833-F1F83559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3C091F-6D68-40A3-8CD2-65AF2D5C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32" y="1297449"/>
            <a:ext cx="5517655" cy="49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0B25A36-0802-44E7-A4CD-9C53FF55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56" y="1219227"/>
            <a:ext cx="10497672" cy="5502248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1" y="560842"/>
            <a:ext cx="10246505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Frequent Itemset for Apriori Algorithm.</a:t>
            </a: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1" y="649126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BC1EE-2BA7-40E9-B485-6C93E9F1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5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583C4DB2-2F49-4875-A5A7-46D28C29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6" y="649126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4BE34-A818-4497-9119-7E30135B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D50A0-6DCE-497B-AE5C-B69BF21F9B6A}"/>
              </a:ext>
            </a:extLst>
          </p:cNvPr>
          <p:cNvSpPr txBox="1"/>
          <p:nvPr/>
        </p:nvSpPr>
        <p:spPr>
          <a:xfrm>
            <a:off x="987552" y="797942"/>
            <a:ext cx="10445496" cy="250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Rule Generation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Segoe UI Light (Body)"/>
                <a:cs typeface="Segoe UI Light" panose="020B0502040204020203" pitchFamily="34" charset="0"/>
              </a:rPr>
              <a:t>Minimum Confidence = 60%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Segoe UI Light (Body)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864FE3C-58EA-4C93-83A9-146975DE3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995275"/>
                  </p:ext>
                </p:extLst>
              </p:nvPr>
            </p:nvGraphicFramePr>
            <p:xfrm>
              <a:off x="1511356" y="3374754"/>
              <a:ext cx="8637531" cy="1749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48882">
                      <a:extLst>
                        <a:ext uri="{9D8B030D-6E8A-4147-A177-3AD203B41FA5}">
                          <a16:colId xmlns:a16="http://schemas.microsoft.com/office/drawing/2014/main" val="1539016239"/>
                        </a:ext>
                      </a:extLst>
                    </a:gridCol>
                    <a:gridCol w="1609672">
                      <a:extLst>
                        <a:ext uri="{9D8B030D-6E8A-4147-A177-3AD203B41FA5}">
                          <a16:colId xmlns:a16="http://schemas.microsoft.com/office/drawing/2014/main" val="4267451135"/>
                        </a:ext>
                      </a:extLst>
                    </a:gridCol>
                    <a:gridCol w="1583065">
                      <a:extLst>
                        <a:ext uri="{9D8B030D-6E8A-4147-A177-3AD203B41FA5}">
                          <a16:colId xmlns:a16="http://schemas.microsoft.com/office/drawing/2014/main" val="451153412"/>
                        </a:ext>
                      </a:extLst>
                    </a:gridCol>
                    <a:gridCol w="1795912">
                      <a:extLst>
                        <a:ext uri="{9D8B030D-6E8A-4147-A177-3AD203B41FA5}">
                          <a16:colId xmlns:a16="http://schemas.microsoft.com/office/drawing/2014/main" val="2788082542"/>
                        </a:ext>
                      </a:extLst>
                    </a:gridCol>
                  </a:tblGrid>
                  <a:tr h="3444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Rules</a:t>
                          </a:r>
                        </a:p>
                      </a:txBody>
                      <a:tcPr marL="72992" marR="72992" marT="36496" marB="3649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Rules</a:t>
                          </a:r>
                        </a:p>
                      </a:txBody>
                      <a:tcPr marL="72992" marR="72992" marT="36496" marB="3649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Support(%)</a:t>
                          </a:r>
                        </a:p>
                      </a:txBody>
                      <a:tcPr marL="72992" marR="72992" marT="36496" marB="3649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Confidence(%)</a:t>
                          </a:r>
                        </a:p>
                      </a:txBody>
                      <a:tcPr marL="72992" marR="72992" marT="36496" marB="36496"/>
                    </a:tc>
                    <a:extLst>
                      <a:ext uri="{0D108BD9-81ED-4DB2-BD59-A6C34878D82A}">
                        <a16:rowId xmlns:a16="http://schemas.microsoft.com/office/drawing/2014/main" val="2334247233"/>
                      </a:ext>
                    </a:extLst>
                  </a:tr>
                  <a:tr h="3118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𝑬𝑺𝑷𝑹𝑬𝑺𝑺𝑶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⇒{</m:t>
                                </m:r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𝑺𝑼𝑮𝑨𝑹</m:t>
                                </m:r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aunPenh" panose="01010101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aunPenh" panose="01010101010101010101" pitchFamily="2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DaunPenh" panose="01010101010101010101" pitchFamily="2" charset="0"/>
                                  </a:rPr>
                                  <m:t>⇒{2}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3/9 = 33%</a:t>
                          </a:r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3/3 = 100%</a:t>
                          </a:r>
                          <a:endParaRPr lang="en-US" sz="200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8141576"/>
                      </a:ext>
                    </a:extLst>
                  </a:tr>
                  <a:tr h="3118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𝑫𝑬𝑪𝑨𝑭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⇒{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𝑺𝑼𝑮𝑨𝑹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aunPenh" panose="01010101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aunPenh" panose="01010101010101010101" pitchFamily="2" charset="0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DaunPenh" panose="01010101010101010101" pitchFamily="2" charset="0"/>
                                  </a:rPr>
                                  <m:t>⇒{2}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2/9 = 22%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2/3 = 66%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137545"/>
                      </a:ext>
                    </a:extLst>
                  </a:tr>
                  <a:tr h="31185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𝑪𝑨𝑷𝑷𝑼𝑪𝑪𝑰𝑵𝑶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⇒{</m:t>
                                </m:r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𝑺𝑼𝑮𝑨𝑹</m:t>
                                </m:r>
                                <m:r>
                                  <a:rPr lang="en-US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aunPenh" panose="01010101010101010101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aunPenh" panose="01010101010101010101" pitchFamily="2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DaunPenh" panose="01010101010101010101" pitchFamily="2" charset="0"/>
                                  </a:rPr>
                                  <m:t>⇒{2}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2/9 = 22%</a:t>
                          </a:r>
                          <a:endParaRPr lang="en-US" sz="200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2/3 = 66%</a:t>
                          </a:r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48564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864FE3C-58EA-4C93-83A9-146975DE39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995275"/>
                  </p:ext>
                </p:extLst>
              </p:nvPr>
            </p:nvGraphicFramePr>
            <p:xfrm>
              <a:off x="1511356" y="3374754"/>
              <a:ext cx="8637531" cy="1749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48882">
                      <a:extLst>
                        <a:ext uri="{9D8B030D-6E8A-4147-A177-3AD203B41FA5}">
                          <a16:colId xmlns:a16="http://schemas.microsoft.com/office/drawing/2014/main" val="1539016239"/>
                        </a:ext>
                      </a:extLst>
                    </a:gridCol>
                    <a:gridCol w="1609672">
                      <a:extLst>
                        <a:ext uri="{9D8B030D-6E8A-4147-A177-3AD203B41FA5}">
                          <a16:colId xmlns:a16="http://schemas.microsoft.com/office/drawing/2014/main" val="4267451135"/>
                        </a:ext>
                      </a:extLst>
                    </a:gridCol>
                    <a:gridCol w="1583065">
                      <a:extLst>
                        <a:ext uri="{9D8B030D-6E8A-4147-A177-3AD203B41FA5}">
                          <a16:colId xmlns:a16="http://schemas.microsoft.com/office/drawing/2014/main" val="451153412"/>
                        </a:ext>
                      </a:extLst>
                    </a:gridCol>
                    <a:gridCol w="1795912">
                      <a:extLst>
                        <a:ext uri="{9D8B030D-6E8A-4147-A177-3AD203B41FA5}">
                          <a16:colId xmlns:a16="http://schemas.microsoft.com/office/drawing/2014/main" val="2788082542"/>
                        </a:ext>
                      </a:extLst>
                    </a:gridCol>
                  </a:tblGrid>
                  <a:tr h="377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Rules</a:t>
                          </a:r>
                        </a:p>
                      </a:txBody>
                      <a:tcPr marL="72992" marR="72992" marT="36496" marB="3649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Rules</a:t>
                          </a:r>
                        </a:p>
                      </a:txBody>
                      <a:tcPr marL="72992" marR="72992" marT="36496" marB="3649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Support(%)</a:t>
                          </a:r>
                        </a:p>
                      </a:txBody>
                      <a:tcPr marL="72992" marR="72992" marT="36496" marB="3649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Confidence(%)</a:t>
                          </a:r>
                        </a:p>
                      </a:txBody>
                      <a:tcPr marL="72992" marR="72992" marT="36496" marB="36496"/>
                    </a:tc>
                    <a:extLst>
                      <a:ext uri="{0D108BD9-81ED-4DB2-BD59-A6C34878D82A}">
                        <a16:rowId xmlns:a16="http://schemas.microsoft.com/office/drawing/2014/main" val="23342472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7" t="-89333" r="-137062" b="-2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7273" t="-89333" r="-210985" b="-2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3/9 = 33%</a:t>
                          </a:r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3/3 = 100%</a:t>
                          </a:r>
                          <a:endParaRPr lang="en-US" sz="200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18141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7" t="-186842" r="-137062" b="-1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7273" t="-186842" r="-210985" b="-1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2/9 = 22%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2/3 = 66%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1375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7" t="-290667" r="-137062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7273" t="-290667" r="-210985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2/9 = 22%</a:t>
                          </a:r>
                          <a:endParaRPr lang="en-US" sz="200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540385" algn="l"/>
                            </a:tabLs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Segoe UI Light" panose="020B0502040204020203" pitchFamily="34" charset="0"/>
                              <a:ea typeface="Calibri" panose="020F0502020204030204" pitchFamily="34" charset="0"/>
                              <a:cs typeface="Segoe UI Light" panose="020B0502040204020203" pitchFamily="34" charset="0"/>
                            </a:rPr>
                            <a:t>2/3 = 66%</a:t>
                          </a:r>
                          <a:endParaRPr lang="en-US" sz="2000" dirty="0">
                            <a:effectLst/>
                            <a:latin typeface="Segoe UI Light" panose="020B0502040204020203" pitchFamily="34" charset="0"/>
                            <a:ea typeface="Calibri" panose="020F0502020204030204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48564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41A6F8-86D4-4931-AB5E-A09038251C8E}"/>
                  </a:ext>
                </a:extLst>
              </p:cNvPr>
              <p:cNvSpPr/>
              <p:nvPr/>
            </p:nvSpPr>
            <p:spPr>
              <a:xfrm>
                <a:off x="1377286" y="2309317"/>
                <a:ext cx="7953181" cy="793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𝐶𝑜𝑛𝑡𝑎𝑖𝑛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41A6F8-86D4-4931-AB5E-A09038251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286" y="2309317"/>
                <a:ext cx="7953181" cy="793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elements/1.1/"/>
    <ds:schemaRef ds:uri="71af3243-3dd4-4a8d-8c0d-dd76da1f02a5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Widescreen</PresentationFormat>
  <Paragraphs>212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Gothic (Headings)</vt:lpstr>
      <vt:lpstr>Consolas</vt:lpstr>
      <vt:lpstr>Courier New</vt:lpstr>
      <vt:lpstr>Segoe UI Light</vt:lpstr>
      <vt:lpstr>Segoe UI Light (Body)</vt:lpstr>
      <vt:lpstr>Wingdings</vt:lpstr>
      <vt:lpstr>Office Theme</vt:lpstr>
      <vt:lpstr>Recommendation System Application Development by using Association Analysis Apriori Algorithm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2020-01-30T08:24:03Z</dcterms:created>
  <dcterms:modified xsi:type="dcterms:W3CDTF">2020-02-15T17:37:07Z</dcterms:modified>
</cp:coreProperties>
</file>