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0"/>
  </p:notesMasterIdLst>
  <p:handoutMasterIdLst>
    <p:handoutMasterId r:id="rId21"/>
  </p:handoutMasterIdLst>
  <p:sldIdLst>
    <p:sldId id="256" r:id="rId5"/>
    <p:sldId id="276" r:id="rId6"/>
    <p:sldId id="294" r:id="rId7"/>
    <p:sldId id="324" r:id="rId8"/>
    <p:sldId id="323" r:id="rId9"/>
    <p:sldId id="296" r:id="rId10"/>
    <p:sldId id="300" r:id="rId11"/>
    <p:sldId id="301" r:id="rId12"/>
    <p:sldId id="314" r:id="rId13"/>
    <p:sldId id="305" r:id="rId14"/>
    <p:sldId id="297" r:id="rId15"/>
    <p:sldId id="306" r:id="rId16"/>
    <p:sldId id="321" r:id="rId17"/>
    <p:sldId id="292" r:id="rId18"/>
    <p:sldId id="28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3570" autoAdjust="0"/>
  </p:normalViewPr>
  <p:slideViewPr>
    <p:cSldViewPr snapToGrid="0" showGuides="1">
      <p:cViewPr varScale="1">
        <p:scale>
          <a:sx n="46" d="100"/>
          <a:sy n="46" d="100"/>
        </p:scale>
        <p:origin x="1656" y="60"/>
      </p:cViewPr>
      <p:guideLst>
        <p:guide orient="horz" pos="2328"/>
        <p:guide pos="3864"/>
        <p:guide pos="7512"/>
        <p:guide pos="144"/>
        <p:guide orient="horz" pos="624"/>
        <p:guide orient="horz" pos="4056"/>
      </p:guideLst>
    </p:cSldViewPr>
  </p:slideViewPr>
  <p:outlineViewPr>
    <p:cViewPr>
      <p:scale>
        <a:sx n="33" d="100"/>
        <a:sy n="33" d="100"/>
      </p:scale>
      <p:origin x="0" y="-282"/>
    </p:cViewPr>
  </p:outlineViewPr>
  <p:notesTextViewPr>
    <p:cViewPr>
      <p:scale>
        <a:sx n="75" d="100"/>
        <a:sy n="75" d="100"/>
      </p:scale>
      <p:origin x="0" y="0"/>
    </p:cViewPr>
  </p:notesTextViewPr>
  <p:sorterViewPr>
    <p:cViewPr>
      <p:scale>
        <a:sx n="100" d="100"/>
        <a:sy n="100" d="100"/>
      </p:scale>
      <p:origin x="0" y="-422"/>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2/16/2020</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2/16/2020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of these association rules are considered strong because they meet the minimum confidence 60% and support 20.</a:t>
            </a:r>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6571739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dirty="0">
                <a:solidFill>
                  <a:schemeClr val="tx1"/>
                </a:solidFill>
                <a:effectLst/>
                <a:latin typeface="+mn-lt"/>
                <a:ea typeface="+mn-ea"/>
                <a:cs typeface="+mn-cs"/>
              </a:rPr>
              <a:t>We used datasets that contains 4,444 and 16,466 transactions.</a:t>
            </a:r>
          </a:p>
          <a:p>
            <a:pPr marL="171450" indent="-171450">
              <a:buFontTx/>
              <a:buChar char="-"/>
            </a:pPr>
            <a:r>
              <a:rPr lang="en-US" sz="1200" kern="1200" dirty="0">
                <a:solidFill>
                  <a:schemeClr val="tx1"/>
                </a:solidFill>
                <a:effectLst/>
                <a:latin typeface="+mn-lt"/>
                <a:ea typeface="+mn-ea"/>
                <a:cs typeface="+mn-cs"/>
              </a:rPr>
              <a:t>The average number of items contained in a transaction is </a:t>
            </a:r>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2335725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dirty="0">
                <a:solidFill>
                  <a:schemeClr val="tx1"/>
                </a:solidFill>
                <a:effectLst/>
                <a:latin typeface="+mn-lt"/>
                <a:ea typeface="+mn-ea"/>
                <a:cs typeface="+mn-cs"/>
              </a:rPr>
              <a:t>The performance of our implementation in means of response time (seconds) while the minimum support threshold varies from 0.5% down to 0.1%. </a:t>
            </a:r>
          </a:p>
          <a:p>
            <a:pPr marL="171450" indent="-171450">
              <a:buFontTx/>
              <a:buChar char="-"/>
            </a:pPr>
            <a:r>
              <a:rPr lang="en-US" dirty="0"/>
              <a:t>We observe that while the minimum support decreases, the response time of the algorithm increases.</a:t>
            </a:r>
          </a:p>
          <a:p>
            <a:pPr marL="171450" indent="-171450">
              <a:buFontTx/>
              <a:buChar char="-"/>
            </a:pPr>
            <a:r>
              <a:rPr lang="en-US" sz="1200" kern="1200" dirty="0">
                <a:solidFill>
                  <a:schemeClr val="tx1"/>
                </a:solidFill>
                <a:effectLst/>
                <a:latin typeface="+mn-lt"/>
                <a:ea typeface="+mn-ea"/>
                <a:cs typeface="+mn-cs"/>
              </a:rPr>
              <a:t>This is expected, since lower values of minimum support result more frequent itemsets to be discovered and consequently more possible extensions.</a:t>
            </a:r>
            <a:endParaRPr lang="en-US" dirty="0"/>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3204517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dirty="0">
                <a:solidFill>
                  <a:schemeClr val="tx1"/>
                </a:solidFill>
                <a:effectLst/>
                <a:latin typeface="+mn-lt"/>
                <a:ea typeface="+mn-ea"/>
                <a:cs typeface="+mn-cs"/>
              </a:rPr>
              <a:t>We used datasets that contains 4,444 and 16,466 transactions.</a:t>
            </a:r>
          </a:p>
          <a:p>
            <a:pPr marL="171450" indent="-171450">
              <a:buFontTx/>
              <a:buChar char="-"/>
            </a:pPr>
            <a:r>
              <a:rPr lang="en-US" sz="1200" kern="1200" dirty="0">
                <a:solidFill>
                  <a:schemeClr val="tx1"/>
                </a:solidFill>
                <a:effectLst/>
                <a:latin typeface="+mn-lt"/>
                <a:ea typeface="+mn-ea"/>
                <a:cs typeface="+mn-cs"/>
              </a:rPr>
              <a:t>The average number of items contained in a transaction is 10, while the variance is ± 7 items.</a:t>
            </a:r>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2984833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6487294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what you learned from the study you have done.</a:t>
            </a:r>
          </a:p>
          <a:p>
            <a:pPr marL="628650" lvl="1" indent="-171450">
              <a:buFontTx/>
              <a:buChar char="-"/>
            </a:pPr>
            <a:r>
              <a:rPr lang="en-US" sz="1200" b="0" i="0" kern="1200" dirty="0">
                <a:solidFill>
                  <a:schemeClr val="tx1"/>
                </a:solidFill>
                <a:effectLst/>
                <a:latin typeface="+mn-lt"/>
                <a:ea typeface="+mn-ea"/>
                <a:cs typeface="+mn-cs"/>
              </a:rPr>
              <a:t>Recommender System concept</a:t>
            </a:r>
          </a:p>
          <a:p>
            <a:pPr marL="628650" lvl="1" indent="-171450">
              <a:buFontTx/>
              <a:buChar char="-"/>
            </a:pPr>
            <a:r>
              <a:rPr lang="en-US" sz="1200" b="0" i="0" kern="1200" dirty="0">
                <a:solidFill>
                  <a:schemeClr val="tx1"/>
                </a:solidFill>
                <a:effectLst/>
                <a:latin typeface="+mn-lt"/>
                <a:ea typeface="+mn-ea"/>
                <a:cs typeface="+mn-cs"/>
              </a:rPr>
              <a:t>Know it work, and how benefits</a:t>
            </a:r>
          </a:p>
          <a:p>
            <a:pPr marL="171450" lvl="0" indent="-171450">
              <a:buFontTx/>
              <a:buChar char="-"/>
            </a:pPr>
            <a:r>
              <a:rPr lang="en-US" sz="1200" b="0" i="0" kern="1200" dirty="0">
                <a:solidFill>
                  <a:schemeClr val="tx1"/>
                </a:solidFill>
                <a:effectLst/>
                <a:latin typeface="+mn-lt"/>
                <a:ea typeface="+mn-ea"/>
                <a:cs typeface="+mn-cs"/>
              </a:rPr>
              <a:t>why you chose this particular topic or what your inspiration behind this study was.</a:t>
            </a:r>
          </a:p>
          <a:p>
            <a:pPr marL="628650" lvl="1" indent="-171450">
              <a:buFontTx/>
              <a:buChar char="-"/>
            </a:pPr>
            <a:r>
              <a:rPr lang="en-US" sz="1200" b="0" i="0" kern="1200" dirty="0">
                <a:solidFill>
                  <a:schemeClr val="tx1"/>
                </a:solidFill>
                <a:effectLst/>
                <a:latin typeface="+mn-lt"/>
                <a:ea typeface="+mn-ea"/>
                <a:cs typeface="+mn-cs"/>
              </a:rPr>
              <a:t>These patterns are used to help make business decisions, such as, what to put on sale, how to design coupons, how to place merchandise on shelves in order to maximize the profit, and selecting the items required and associated together in a timely manner</a:t>
            </a:r>
          </a:p>
          <a:p>
            <a:pPr marL="171450" lvl="0" indent="-171450">
              <a:buFontTx/>
              <a:buChar char="-"/>
            </a:pPr>
            <a:r>
              <a:rPr lang="en-US" sz="1200" b="0" i="0" kern="1200" dirty="0">
                <a:solidFill>
                  <a:schemeClr val="tx1"/>
                </a:solidFill>
                <a:effectLst/>
                <a:latin typeface="+mn-lt"/>
                <a:ea typeface="+mn-ea"/>
                <a:cs typeface="+mn-cs"/>
              </a:rPr>
              <a:t>What is your motivation/research problem?</a:t>
            </a:r>
          </a:p>
          <a:p>
            <a:pPr marL="171450" lvl="0" indent="-171450">
              <a:buFontTx/>
              <a:buChar char="-"/>
            </a:pPr>
            <a:r>
              <a:rPr lang="en-US" sz="1200" b="0" i="0" kern="1200" dirty="0">
                <a:solidFill>
                  <a:schemeClr val="tx1"/>
                </a:solidFill>
                <a:effectLst/>
                <a:latin typeface="+mn-lt"/>
                <a:ea typeface="+mn-ea"/>
                <a:cs typeface="+mn-cs"/>
              </a:rPr>
              <a:t>Contribute</a:t>
            </a:r>
          </a:p>
          <a:p>
            <a:pPr marL="628650" lvl="1" indent="-171450">
              <a:buFontTx/>
              <a:buChar char="-"/>
            </a:pPr>
            <a:endParaRPr lang="en-US" sz="1200" b="0" i="0" kern="1200" dirty="0">
              <a:solidFill>
                <a:schemeClr val="tx1"/>
              </a:solidFill>
              <a:effectLst/>
              <a:latin typeface="+mn-lt"/>
              <a:ea typeface="+mn-ea"/>
              <a:cs typeface="+mn-cs"/>
            </a:endParaRP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50000"/>
              </a:lnSpc>
              <a:spcBef>
                <a:spcPts val="0"/>
              </a:spcBef>
              <a:spcAft>
                <a:spcPts val="0"/>
              </a:spcAft>
              <a:buClrTx/>
              <a:buSzTx/>
              <a:buFont typeface="Courier New" panose="02070309020205020404" pitchFamily="49" charset="0"/>
              <a:buChar char="o"/>
              <a:tabLst/>
              <a:defRPr/>
            </a:pPr>
            <a:r>
              <a:rPr lang="en-US" sz="2400" dirty="0"/>
              <a:t>What is a RS?</a:t>
            </a:r>
          </a:p>
          <a:p>
            <a:pPr marL="742950" marR="0" lvl="1" indent="-285750" algn="l" defTabSz="914400" rtl="0" eaLnBrk="1" fontAlgn="auto" latinLnBrk="0" hangingPunct="1">
              <a:lnSpc>
                <a:spcPct val="150000"/>
              </a:lnSpc>
              <a:spcBef>
                <a:spcPts val="0"/>
              </a:spcBef>
              <a:spcAft>
                <a:spcPts val="0"/>
              </a:spcAft>
              <a:buClrTx/>
              <a:buSzTx/>
              <a:buFont typeface="Courier New" panose="02070309020205020404" pitchFamily="49" charset="0"/>
              <a:buChar char="o"/>
              <a:tabLst/>
              <a:defRPr/>
            </a:pPr>
            <a:r>
              <a:rPr lang="en-US" sz="2400" dirty="0"/>
              <a:t>Is a software tools and techniques.</a:t>
            </a:r>
          </a:p>
          <a:p>
            <a:pPr marL="742950" marR="0" lvl="1" indent="-285750" algn="l" defTabSz="914400" rtl="0" eaLnBrk="1" fontAlgn="auto" latinLnBrk="0" hangingPunct="1">
              <a:lnSpc>
                <a:spcPct val="150000"/>
              </a:lnSpc>
              <a:spcBef>
                <a:spcPts val="0"/>
              </a:spcBef>
              <a:spcAft>
                <a:spcPts val="0"/>
              </a:spcAft>
              <a:buClrTx/>
              <a:buSzTx/>
              <a:buFont typeface="Courier New" panose="02070309020205020404" pitchFamily="49" charset="0"/>
              <a:buChar char="o"/>
              <a:tabLst/>
              <a:defRPr/>
            </a:pPr>
            <a:r>
              <a:rPr lang="en-US" sz="2400" dirty="0"/>
              <a:t>providing suggestions for items to be use to a users.</a:t>
            </a:r>
          </a:p>
          <a:p>
            <a:pPr marL="285750" marR="0" lvl="0" indent="-285750" algn="l" defTabSz="914400" rtl="0" eaLnBrk="1" fontAlgn="auto" latinLnBrk="0" hangingPunct="1">
              <a:lnSpc>
                <a:spcPct val="150000"/>
              </a:lnSpc>
              <a:spcBef>
                <a:spcPts val="0"/>
              </a:spcBef>
              <a:spcAft>
                <a:spcPts val="0"/>
              </a:spcAft>
              <a:buClrTx/>
              <a:buSzTx/>
              <a:buFont typeface="Courier New" panose="02070309020205020404" pitchFamily="49" charset="0"/>
              <a:buChar char="o"/>
              <a:tabLst/>
              <a:defRPr/>
            </a:pPr>
            <a:r>
              <a:rPr lang="en-US" sz="2400" dirty="0"/>
              <a:t>Why do we need RS?</a:t>
            </a:r>
          </a:p>
          <a:p>
            <a:pPr marL="742950" marR="0" lvl="1" indent="-285750" algn="l" defTabSz="914400" rtl="0" eaLnBrk="1" fontAlgn="auto" latinLnBrk="0" hangingPunct="1">
              <a:lnSpc>
                <a:spcPct val="150000"/>
              </a:lnSpc>
              <a:spcBef>
                <a:spcPts val="0"/>
              </a:spcBef>
              <a:spcAft>
                <a:spcPts val="0"/>
              </a:spcAft>
              <a:buClrTx/>
              <a:buSzTx/>
              <a:buFont typeface="Courier New" panose="02070309020205020404" pitchFamily="49" charset="0"/>
              <a:buChar char="o"/>
              <a:tabLst/>
              <a:defRPr/>
            </a:pPr>
            <a:r>
              <a:rPr lang="en-US" sz="2400" dirty="0"/>
              <a:t>Increase the number of items sold. (Amazon, YouTube, Facebook)</a:t>
            </a:r>
          </a:p>
          <a:p>
            <a:pPr marL="742950" marR="0" lvl="1" indent="-285750" algn="l" defTabSz="914400" rtl="0" eaLnBrk="1" fontAlgn="auto" latinLnBrk="0" hangingPunct="1">
              <a:lnSpc>
                <a:spcPct val="150000"/>
              </a:lnSpc>
              <a:spcBef>
                <a:spcPts val="0"/>
              </a:spcBef>
              <a:spcAft>
                <a:spcPts val="0"/>
              </a:spcAft>
              <a:buClrTx/>
              <a:buSzTx/>
              <a:buFont typeface="Courier New" panose="02070309020205020404" pitchFamily="49" charset="0"/>
              <a:buChar char="o"/>
              <a:tabLst/>
              <a:defRPr/>
            </a:pPr>
            <a:r>
              <a:rPr lang="en-US" sz="2400" dirty="0"/>
              <a:t>Better understand what the user wants</a:t>
            </a:r>
          </a:p>
          <a:p>
            <a:pPr marL="742950" marR="0" lvl="1" indent="-285750" algn="l" defTabSz="914400" rtl="0" eaLnBrk="1" fontAlgn="auto" latinLnBrk="0" hangingPunct="1">
              <a:lnSpc>
                <a:spcPct val="150000"/>
              </a:lnSpc>
              <a:spcBef>
                <a:spcPts val="0"/>
              </a:spcBef>
              <a:spcAft>
                <a:spcPts val="0"/>
              </a:spcAft>
              <a:buClrTx/>
              <a:buSzTx/>
              <a:buFont typeface="Courier New" panose="02070309020205020404" pitchFamily="49" charset="0"/>
              <a:buChar char="o"/>
              <a:tabLst/>
              <a:defRPr/>
            </a:pPr>
            <a:r>
              <a:rPr lang="en-US" sz="2400" dirty="0"/>
              <a:t>Increase the user satisfaction</a:t>
            </a:r>
          </a:p>
          <a:p>
            <a:pPr marL="285750" marR="0" lvl="0" indent="-285750" algn="l" defTabSz="914400" rtl="0" eaLnBrk="1" fontAlgn="auto" latinLnBrk="0" hangingPunct="1">
              <a:lnSpc>
                <a:spcPct val="150000"/>
              </a:lnSpc>
              <a:spcBef>
                <a:spcPts val="0"/>
              </a:spcBef>
              <a:spcAft>
                <a:spcPts val="0"/>
              </a:spcAft>
              <a:buClrTx/>
              <a:buSzTx/>
              <a:buFont typeface="Courier New" panose="02070309020205020404" pitchFamily="49" charset="0"/>
              <a:buChar char="o"/>
              <a:tabLst/>
              <a:defRPr/>
            </a:pPr>
            <a:r>
              <a:rPr lang="km-KH" sz="2400" dirty="0"/>
              <a:t>នៅក្នុងការ </a:t>
            </a:r>
            <a:r>
              <a:rPr lang="en-US" sz="2400" dirty="0"/>
              <a:t>do recommendation system </a:t>
            </a:r>
            <a:r>
              <a:rPr lang="km-KH" sz="2400" dirty="0"/>
              <a:t>យើងត្រូការ ដឹងពី </a:t>
            </a:r>
            <a:r>
              <a:rPr lang="en-US" sz="2400" dirty="0"/>
              <a:t>how item related</a:t>
            </a:r>
          </a:p>
          <a:p>
            <a:pPr marL="285750" marR="0" lvl="0" indent="-285750" algn="l" defTabSz="914400" rtl="0" eaLnBrk="1" fontAlgn="auto" latinLnBrk="0" hangingPunct="1">
              <a:lnSpc>
                <a:spcPct val="150000"/>
              </a:lnSpc>
              <a:spcBef>
                <a:spcPts val="0"/>
              </a:spcBef>
              <a:spcAft>
                <a:spcPts val="0"/>
              </a:spcAft>
              <a:buClrTx/>
              <a:buSzTx/>
              <a:buFont typeface="Courier New" panose="02070309020205020404" pitchFamily="49" charset="0"/>
              <a:buChar char="o"/>
              <a:tabLst/>
              <a:defRPr/>
            </a:pPr>
            <a:endParaRPr lang="en-US" sz="2400"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436250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50000"/>
              </a:lnSpc>
              <a:spcBef>
                <a:spcPts val="0"/>
              </a:spcBef>
              <a:spcAft>
                <a:spcPts val="0"/>
              </a:spcAft>
              <a:buClrTx/>
              <a:buSzTx/>
              <a:buFont typeface="Courier New" panose="02070309020205020404" pitchFamily="49" charset="0"/>
              <a:buChar char="o"/>
              <a:tabLst/>
              <a:defRPr/>
            </a:pPr>
            <a:r>
              <a:rPr lang="en-US" sz="2400" dirty="0"/>
              <a:t>What is a RS?</a:t>
            </a:r>
          </a:p>
          <a:p>
            <a:pPr marL="742950" marR="0" lvl="1" indent="-285750" algn="l" defTabSz="914400" rtl="0" eaLnBrk="1" fontAlgn="auto" latinLnBrk="0" hangingPunct="1">
              <a:lnSpc>
                <a:spcPct val="150000"/>
              </a:lnSpc>
              <a:spcBef>
                <a:spcPts val="0"/>
              </a:spcBef>
              <a:spcAft>
                <a:spcPts val="0"/>
              </a:spcAft>
              <a:buClrTx/>
              <a:buSzTx/>
              <a:buFont typeface="Courier New" panose="02070309020205020404" pitchFamily="49" charset="0"/>
              <a:buChar char="o"/>
              <a:tabLst/>
              <a:defRPr/>
            </a:pPr>
            <a:r>
              <a:rPr lang="en-US" sz="2400" dirty="0"/>
              <a:t>Is a software tools and techniques.</a:t>
            </a:r>
          </a:p>
          <a:p>
            <a:pPr marL="742950" marR="0" lvl="1" indent="-285750" algn="l" defTabSz="914400" rtl="0" eaLnBrk="1" fontAlgn="auto" latinLnBrk="0" hangingPunct="1">
              <a:lnSpc>
                <a:spcPct val="150000"/>
              </a:lnSpc>
              <a:spcBef>
                <a:spcPts val="0"/>
              </a:spcBef>
              <a:spcAft>
                <a:spcPts val="0"/>
              </a:spcAft>
              <a:buClrTx/>
              <a:buSzTx/>
              <a:buFont typeface="Courier New" panose="02070309020205020404" pitchFamily="49" charset="0"/>
              <a:buChar char="o"/>
              <a:tabLst/>
              <a:defRPr/>
            </a:pPr>
            <a:r>
              <a:rPr lang="en-US" sz="2400" dirty="0"/>
              <a:t>providing suggestions for items to be use to a users.</a:t>
            </a:r>
          </a:p>
          <a:p>
            <a:pPr marL="285750" marR="0" lvl="0" indent="-285750" algn="l" defTabSz="914400" rtl="0" eaLnBrk="1" fontAlgn="auto" latinLnBrk="0" hangingPunct="1">
              <a:lnSpc>
                <a:spcPct val="150000"/>
              </a:lnSpc>
              <a:spcBef>
                <a:spcPts val="0"/>
              </a:spcBef>
              <a:spcAft>
                <a:spcPts val="0"/>
              </a:spcAft>
              <a:buClrTx/>
              <a:buSzTx/>
              <a:buFont typeface="Courier New" panose="02070309020205020404" pitchFamily="49" charset="0"/>
              <a:buChar char="o"/>
              <a:tabLst/>
              <a:defRPr/>
            </a:pPr>
            <a:r>
              <a:rPr lang="en-US" sz="2400" dirty="0"/>
              <a:t>Why do we need RS?</a:t>
            </a:r>
          </a:p>
          <a:p>
            <a:pPr marL="742950" marR="0" lvl="1" indent="-285750" algn="l" defTabSz="914400" rtl="0" eaLnBrk="1" fontAlgn="auto" latinLnBrk="0" hangingPunct="1">
              <a:lnSpc>
                <a:spcPct val="150000"/>
              </a:lnSpc>
              <a:spcBef>
                <a:spcPts val="0"/>
              </a:spcBef>
              <a:spcAft>
                <a:spcPts val="0"/>
              </a:spcAft>
              <a:buClrTx/>
              <a:buSzTx/>
              <a:buFont typeface="Courier New" panose="02070309020205020404" pitchFamily="49" charset="0"/>
              <a:buChar char="o"/>
              <a:tabLst/>
              <a:defRPr/>
            </a:pPr>
            <a:r>
              <a:rPr lang="en-US" sz="2400" dirty="0"/>
              <a:t>Increase the number of items sold. (Amazon, YouTube, Facebook)</a:t>
            </a:r>
          </a:p>
          <a:p>
            <a:pPr marL="742950" marR="0" lvl="1" indent="-285750" algn="l" defTabSz="914400" rtl="0" eaLnBrk="1" fontAlgn="auto" latinLnBrk="0" hangingPunct="1">
              <a:lnSpc>
                <a:spcPct val="150000"/>
              </a:lnSpc>
              <a:spcBef>
                <a:spcPts val="0"/>
              </a:spcBef>
              <a:spcAft>
                <a:spcPts val="0"/>
              </a:spcAft>
              <a:buClrTx/>
              <a:buSzTx/>
              <a:buFont typeface="Courier New" panose="02070309020205020404" pitchFamily="49" charset="0"/>
              <a:buChar char="o"/>
              <a:tabLst/>
              <a:defRPr/>
            </a:pPr>
            <a:r>
              <a:rPr lang="en-US" sz="2400" dirty="0"/>
              <a:t>Better understand what the user wants</a:t>
            </a:r>
          </a:p>
          <a:p>
            <a:pPr marL="742950" marR="0" lvl="1" indent="-285750" algn="l" defTabSz="914400" rtl="0" eaLnBrk="1" fontAlgn="auto" latinLnBrk="0" hangingPunct="1">
              <a:lnSpc>
                <a:spcPct val="150000"/>
              </a:lnSpc>
              <a:spcBef>
                <a:spcPts val="0"/>
              </a:spcBef>
              <a:spcAft>
                <a:spcPts val="0"/>
              </a:spcAft>
              <a:buClrTx/>
              <a:buSzTx/>
              <a:buFont typeface="Courier New" panose="02070309020205020404" pitchFamily="49" charset="0"/>
              <a:buChar char="o"/>
              <a:tabLst/>
              <a:defRPr/>
            </a:pPr>
            <a:r>
              <a:rPr lang="en-US" sz="2400" dirty="0"/>
              <a:t>Increase the user satisfaction</a:t>
            </a:r>
          </a:p>
          <a:p>
            <a:pPr marL="285750" marR="0" lvl="0" indent="-285750" algn="l" defTabSz="914400" rtl="0" eaLnBrk="1" fontAlgn="auto" latinLnBrk="0" hangingPunct="1">
              <a:lnSpc>
                <a:spcPct val="150000"/>
              </a:lnSpc>
              <a:spcBef>
                <a:spcPts val="0"/>
              </a:spcBef>
              <a:spcAft>
                <a:spcPts val="0"/>
              </a:spcAft>
              <a:buClrTx/>
              <a:buSzTx/>
              <a:buFont typeface="Courier New" panose="02070309020205020404" pitchFamily="49" charset="0"/>
              <a:buChar char="o"/>
              <a:tabLst/>
              <a:defRPr/>
            </a:pPr>
            <a:r>
              <a:rPr lang="km-KH" sz="2400" dirty="0"/>
              <a:t>នៅក្នុងការ </a:t>
            </a:r>
            <a:r>
              <a:rPr lang="en-US" sz="2400" dirty="0"/>
              <a:t>do recommendation system </a:t>
            </a:r>
            <a:r>
              <a:rPr lang="km-KH" sz="2400" dirty="0"/>
              <a:t>យើងត្រូការ ដឹងពី </a:t>
            </a:r>
            <a:r>
              <a:rPr lang="en-US" sz="2400" dirty="0"/>
              <a:t>how item related</a:t>
            </a:r>
          </a:p>
          <a:p>
            <a:pPr marL="285750" marR="0" lvl="0" indent="-285750" algn="l" defTabSz="914400" rtl="0" eaLnBrk="1" fontAlgn="auto" latinLnBrk="0" hangingPunct="1">
              <a:lnSpc>
                <a:spcPct val="150000"/>
              </a:lnSpc>
              <a:spcBef>
                <a:spcPts val="0"/>
              </a:spcBef>
              <a:spcAft>
                <a:spcPts val="0"/>
              </a:spcAft>
              <a:buClrTx/>
              <a:buSzTx/>
              <a:buFont typeface="Courier New" panose="02070309020205020404" pitchFamily="49" charset="0"/>
              <a:buChar char="o"/>
              <a:tabLst/>
              <a:defRPr/>
            </a:pPr>
            <a:endParaRPr lang="en-US" sz="2400"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403289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200" dirty="0" err="1"/>
              <a:t>Bendakir</a:t>
            </a:r>
            <a:r>
              <a:rPr lang="en-US" sz="1200" dirty="0"/>
              <a:t>, 2006	</a:t>
            </a:r>
          </a:p>
          <a:p>
            <a:pPr marL="628650" marR="0" lvl="1"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200" dirty="0"/>
              <a:t>Idea: U</a:t>
            </a:r>
            <a:r>
              <a:rPr lang="en-US" sz="1200" kern="1200" dirty="0">
                <a:solidFill>
                  <a:schemeClr val="tx1"/>
                </a:solidFill>
                <a:effectLst/>
                <a:latin typeface="+mn-lt"/>
                <a:ea typeface="+mn-ea"/>
                <a:cs typeface="+mn-cs"/>
              </a:rPr>
              <a:t>ser ratings </a:t>
            </a:r>
            <a:endParaRPr lang="en-US" sz="1200" dirty="0"/>
          </a:p>
          <a:p>
            <a:pPr marL="628650" marR="0" lvl="1"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200" kern="1200" dirty="0">
                <a:solidFill>
                  <a:schemeClr val="tx1"/>
                </a:solidFill>
                <a:effectLst/>
                <a:latin typeface="+mn-lt"/>
                <a:ea typeface="+mn-ea"/>
                <a:cs typeface="+mn-cs"/>
              </a:rPr>
              <a:t>The advantage of this system is to allow the user (student) to evaluate the previous recommendations</a:t>
            </a:r>
          </a:p>
          <a:p>
            <a:pPr marL="628650" marR="0" lvl="1"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200" kern="1200" dirty="0">
                <a:solidFill>
                  <a:schemeClr val="tx1"/>
                </a:solidFill>
                <a:effectLst/>
                <a:latin typeface="+mn-lt"/>
                <a:ea typeface="+mn-ea"/>
                <a:cs typeface="+mn-cs"/>
              </a:rPr>
              <a:t>Does not make use of a student’s academic background. And develop in context of course recommendation system only.</a:t>
            </a: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200" dirty="0" err="1"/>
              <a:t>Chellatamilan</a:t>
            </a:r>
            <a:endParaRPr lang="en-US" sz="1200" dirty="0"/>
          </a:p>
          <a:p>
            <a:pPr marL="628650" marR="0" lvl="1"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200" kern="1200" dirty="0">
                <a:solidFill>
                  <a:schemeClr val="tx1"/>
                </a:solidFill>
                <a:effectLst/>
                <a:latin typeface="+mn-lt"/>
                <a:ea typeface="+mn-ea"/>
                <a:cs typeface="+mn-cs"/>
              </a:rPr>
              <a:t>To provide students with the best selection of learning materials and e-Learning resources.</a:t>
            </a:r>
          </a:p>
          <a:p>
            <a:pPr marL="628650" marR="0" lvl="1"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200" kern="1200" dirty="0">
                <a:solidFill>
                  <a:schemeClr val="tx1"/>
                </a:solidFill>
                <a:effectLst/>
                <a:latin typeface="+mn-lt"/>
                <a:ea typeface="+mn-ea"/>
                <a:cs typeface="+mn-cs"/>
              </a:rPr>
              <a:t>Idea is to gather data from students using a survey questionnaire (educational background, frequency of their study patterns, demographics data), analyze logs of </a:t>
            </a:r>
            <a:r>
              <a:rPr lang="en-US" sz="1200" b="0" i="0" kern="1200" dirty="0">
                <a:solidFill>
                  <a:schemeClr val="tx1"/>
                </a:solidFill>
                <a:effectLst/>
                <a:latin typeface="+mn-lt"/>
                <a:ea typeface="+mn-ea"/>
                <a:cs typeface="+mn-cs"/>
              </a:rPr>
              <a:t>LMS access behavior.</a:t>
            </a:r>
            <a:endParaRPr lang="en-US" sz="120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200" kern="1200" dirty="0">
                <a:solidFill>
                  <a:schemeClr val="tx1"/>
                </a:solidFill>
                <a:effectLst/>
                <a:latin typeface="+mn-lt"/>
                <a:ea typeface="+mn-ea"/>
                <a:cs typeface="+mn-cs"/>
              </a:rPr>
              <a:t>Using Jaccard measure to </a:t>
            </a:r>
          </a:p>
          <a:p>
            <a:pPr marL="628650" marR="0" lvl="1"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200" kern="1200" dirty="0">
                <a:solidFill>
                  <a:schemeClr val="tx1"/>
                </a:solidFill>
                <a:effectLst/>
                <a:latin typeface="+mn-lt"/>
                <a:ea typeface="+mn-ea"/>
                <a:cs typeface="+mn-cs"/>
              </a:rPr>
              <a:t>Disadvantage: Gather personal and background data</a:t>
            </a: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200" dirty="0" err="1"/>
              <a:t>Shadi</a:t>
            </a:r>
            <a:endParaRPr lang="en-US" sz="1200" dirty="0"/>
          </a:p>
          <a:p>
            <a:pPr marL="628650" marR="0" lvl="1"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200" kern="1200" dirty="0">
                <a:solidFill>
                  <a:schemeClr val="tx1"/>
                </a:solidFill>
                <a:effectLst/>
                <a:latin typeface="+mn-lt"/>
                <a:ea typeface="+mn-ea"/>
                <a:cs typeface="+mn-cs"/>
              </a:rPr>
              <a:t>To provide the right information at the right time to requirements engineers.</a:t>
            </a:r>
          </a:p>
          <a:p>
            <a:pPr marL="628650" marR="0" lvl="1"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200" kern="1200" dirty="0">
                <a:solidFill>
                  <a:schemeClr val="tx1"/>
                </a:solidFill>
                <a:effectLst/>
                <a:latin typeface="+mn-lt"/>
                <a:ea typeface="+mn-ea"/>
                <a:cs typeface="+mn-cs"/>
              </a:rPr>
              <a:t>They used Apriori </a:t>
            </a:r>
            <a:r>
              <a:rPr lang="en-US" dirty="0"/>
              <a:t>extract rules from user requirements</a:t>
            </a:r>
          </a:p>
          <a:p>
            <a:pPr marL="628650" marR="0" lvl="1"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dirty="0"/>
              <a:t>It was able to extract the rules very fast.</a:t>
            </a:r>
          </a:p>
          <a:p>
            <a:pPr marL="628650" marR="0" lvl="1"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3375190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335841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50000"/>
              </a:lnSpc>
              <a:buFont typeface="Courier New" panose="02070309020205020404" pitchFamily="49" charset="0"/>
              <a:buChar char="o"/>
            </a:pPr>
            <a:r>
              <a:rPr lang="en-US" sz="2400" dirty="0"/>
              <a:t>Collect customer purchase history data taken from any data source and import into relational database. </a:t>
            </a:r>
          </a:p>
          <a:p>
            <a:pPr marL="342900" lvl="0" indent="-342900">
              <a:lnSpc>
                <a:spcPct val="150000"/>
              </a:lnSpc>
              <a:buFont typeface="Courier New" panose="02070309020205020404" pitchFamily="49" charset="0"/>
              <a:buChar char="o"/>
            </a:pPr>
            <a:r>
              <a:rPr lang="en-US" sz="2400" dirty="0"/>
              <a:t>We need to match the data source column with our relational database formation column called target columns.</a:t>
            </a:r>
          </a:p>
          <a:p>
            <a:pPr marL="342900" lvl="0" indent="-342900">
              <a:lnSpc>
                <a:spcPct val="150000"/>
              </a:lnSpc>
              <a:buFont typeface="Courier New" panose="02070309020205020404" pitchFamily="49" charset="0"/>
              <a:buChar char="o"/>
            </a:pPr>
            <a:r>
              <a:rPr lang="en-US" sz="2400" dirty="0"/>
              <a:t>The source columns that provide must be the same size of target columns </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3772784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2746739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Freq. Itemset:</a:t>
            </a:r>
            <a:r>
              <a:rPr lang="km-KH" dirty="0"/>
              <a:t> </a:t>
            </a:r>
            <a:r>
              <a:rPr lang="en-US" dirty="0"/>
              <a:t>Item </a:t>
            </a:r>
            <a:r>
              <a:rPr lang="km-KH" dirty="0"/>
              <a:t>ដែលកើតឡើងញឹកញប់ជាមួយគ្នា</a:t>
            </a:r>
            <a:r>
              <a:rPr lang="en-US" dirty="0"/>
              <a:t> We compare with </a:t>
            </a:r>
            <a:r>
              <a:rPr lang="en-US" dirty="0" err="1"/>
              <a:t>min_sup</a:t>
            </a:r>
            <a:endParaRPr lang="en-US" dirty="0"/>
          </a:p>
          <a:p>
            <a:pPr marL="171450" indent="-171450">
              <a:buFontTx/>
              <a:buChar char="-"/>
            </a:pPr>
            <a:r>
              <a:rPr lang="en-US" sz="1200" b="0" i="0" kern="1200" dirty="0">
                <a:solidFill>
                  <a:schemeClr val="tx1"/>
                </a:solidFill>
                <a:effectLst/>
                <a:latin typeface="+mn-lt"/>
                <a:ea typeface="+mn-ea"/>
                <a:cs typeface="+mn-cs"/>
              </a:rPr>
              <a:t>Apriori founder: Rakesh Agrawal and Ramakrishnan Srikant </a:t>
            </a:r>
          </a:p>
          <a:p>
            <a:pPr marL="171450" indent="-171450">
              <a:buFontTx/>
              <a:buChar char="-"/>
            </a:pPr>
            <a:endParaRPr lang="en-US" dirty="0"/>
          </a:p>
          <a:p>
            <a:pPr marL="171450" indent="-171450">
              <a:buFontTx/>
              <a:buChar char="-"/>
            </a:pPr>
            <a:endParaRPr lang="km-KH" dirty="0"/>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3046382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r>
              <a:rPr lang="en-US"/>
              <a:t>16-Feb-2020</a:t>
            </a:r>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lvl1pPr>
              <a:defRPr sz="2000"/>
            </a:lvl1pPr>
          </a:lstStyle>
          <a:p>
            <a:fld id="{06FEDF93-2BFD-41CA-ABC7-B039102F3792}" type="slidenum">
              <a:rPr lang="en-US" smtClean="0"/>
              <a:pPr/>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r>
              <a:rPr lang="en-US"/>
              <a:t>16-Feb-2020</a:t>
            </a:r>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a:xfrm>
            <a:off x="4038600" y="6356350"/>
            <a:ext cx="4114800" cy="365125"/>
          </a:xfrm>
          <a:prstGeom prst="rect">
            <a:avLst/>
          </a:prstGeom>
        </p:spPr>
        <p:txBody>
          <a:bodyPr/>
          <a:lstStyle/>
          <a:p>
            <a:r>
              <a:rPr lang="en-US"/>
              <a:t>RUPP, MITE 12, Natural Language Processing</a:t>
            </a:r>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r>
              <a:rPr lang="en-US"/>
              <a:t>16-Feb-2020</a:t>
            </a:r>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a:xfrm>
            <a:off x="4038600" y="6356350"/>
            <a:ext cx="4114800" cy="365125"/>
          </a:xfrm>
          <a:prstGeom prst="rect">
            <a:avLst/>
          </a:prstGeom>
        </p:spPr>
        <p:txBody>
          <a:bodyPr/>
          <a:lstStyle/>
          <a:p>
            <a:r>
              <a:rPr lang="en-US"/>
              <a:t>RUPP, MITE 12, Natural Language Processing</a:t>
            </a:r>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r>
              <a:rPr lang="en-US"/>
              <a:t>16-Feb-2020</a:t>
            </a:r>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a:xfrm>
            <a:off x="4038600" y="6356350"/>
            <a:ext cx="4114800" cy="365125"/>
          </a:xfrm>
          <a:prstGeom prst="rect">
            <a:avLst/>
          </a:prstGeom>
        </p:spPr>
        <p:txBody>
          <a:bodyPr/>
          <a:lstStyle/>
          <a:p>
            <a:r>
              <a:rPr lang="en-US"/>
              <a:t>RUPP, MITE 12, Natural Language Processing</a:t>
            </a:r>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r>
              <a:rPr lang="en-US"/>
              <a:t>16-Feb-2020</a:t>
            </a:r>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a:xfrm>
            <a:off x="4038600" y="6356350"/>
            <a:ext cx="4114800" cy="365125"/>
          </a:xfrm>
          <a:prstGeom prst="rect">
            <a:avLst/>
          </a:prstGeom>
        </p:spPr>
        <p:txBody>
          <a:bodyPr/>
          <a:lstStyle/>
          <a:p>
            <a:r>
              <a:rPr lang="en-US"/>
              <a:t>RUPP, MITE 12, Natural Language Processing</a:t>
            </a:r>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r>
              <a:rPr lang="en-US"/>
              <a:t>16-Feb-2020</a:t>
            </a:r>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a:xfrm>
            <a:off x="4038600" y="6356350"/>
            <a:ext cx="4114800" cy="365125"/>
          </a:xfrm>
          <a:prstGeom prst="rect">
            <a:avLst/>
          </a:prstGeom>
        </p:spPr>
        <p:txBody>
          <a:bodyPr/>
          <a:lstStyle/>
          <a:p>
            <a:r>
              <a:rPr lang="en-US"/>
              <a:t>RUPP, MITE 12, Natural Language Processing</a:t>
            </a:r>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r>
              <a:rPr lang="en-US"/>
              <a:t>16-Feb-2020</a:t>
            </a:r>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a:xfrm>
            <a:off x="4038600" y="6356350"/>
            <a:ext cx="4114800" cy="365125"/>
          </a:xfrm>
          <a:prstGeom prst="rect">
            <a:avLst/>
          </a:prstGeom>
        </p:spPr>
        <p:txBody>
          <a:bodyPr/>
          <a:lstStyle/>
          <a:p>
            <a:r>
              <a:rPr lang="en-US"/>
              <a:t>RUPP, MITE 12, Natural Language Processing</a:t>
            </a:r>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r>
              <a:rPr lang="en-US"/>
              <a:t>16-Feb-2020</a:t>
            </a:r>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a:xfrm>
            <a:off x="4038600" y="6356350"/>
            <a:ext cx="4114800" cy="365125"/>
          </a:xfrm>
          <a:prstGeom prst="rect">
            <a:avLst/>
          </a:prstGeom>
        </p:spPr>
        <p:txBody>
          <a:bodyPr/>
          <a:lstStyle/>
          <a:p>
            <a:r>
              <a:rPr lang="en-US"/>
              <a:t>RUPP, MITE 12, Natural Language Processing</a:t>
            </a:r>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r>
              <a:rPr lang="en-US"/>
              <a:t>16-Feb-2020</a:t>
            </a:r>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a:xfrm>
            <a:off x="4038600" y="6356350"/>
            <a:ext cx="4114800" cy="365125"/>
          </a:xfrm>
          <a:prstGeom prst="rect">
            <a:avLst/>
          </a:prstGeom>
        </p:spPr>
        <p:txBody>
          <a:bodyPr/>
          <a:lstStyle/>
          <a:p>
            <a:r>
              <a:rPr lang="en-US"/>
              <a:t>RUPP, MITE 12, Natural Language Processing</a:t>
            </a:r>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r>
              <a:rPr lang="en-US"/>
              <a:t>16-Feb-2020</a:t>
            </a:r>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a:xfrm>
            <a:off x="4038600" y="6356350"/>
            <a:ext cx="4114800" cy="365125"/>
          </a:xfrm>
          <a:prstGeom prst="rect">
            <a:avLst/>
          </a:prstGeom>
        </p:spPr>
        <p:txBody>
          <a:bodyPr/>
          <a:lstStyle/>
          <a:p>
            <a:r>
              <a:rPr lang="en-US"/>
              <a:t>RUPP, MITE 12, Natural Language Processing</a:t>
            </a:r>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r>
              <a:rPr lang="en-US"/>
              <a:t>16-Feb-2020</a:t>
            </a:r>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a:xfrm>
            <a:off x="4038600" y="6356350"/>
            <a:ext cx="4114800" cy="365125"/>
          </a:xfrm>
          <a:prstGeom prst="rect">
            <a:avLst/>
          </a:prstGeom>
        </p:spPr>
        <p:txBody>
          <a:bodyPr/>
          <a:lstStyle/>
          <a:p>
            <a:r>
              <a:rPr lang="en-US"/>
              <a:t>RUPP, MITE 12, Natural Language Processing</a:t>
            </a:r>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16-Feb-2020</a:t>
            </a:r>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06FEDF93-2BFD-41CA-ABC7-B039102F3792}" type="slidenum">
              <a:rPr lang="en-US" smtClean="0"/>
              <a:pPr/>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184398" y="2933460"/>
            <a:ext cx="9823204" cy="1329595"/>
          </a:xfrm>
        </p:spPr>
        <p:txBody>
          <a:bodyPr wrap="square" lIns="0" tIns="0" rIns="0" bIns="0" anchor="t">
            <a:spAutoFit/>
          </a:bodyPr>
          <a:lstStyle/>
          <a:p>
            <a:r>
              <a:rPr lang="en-US" sz="3200" b="1" dirty="0">
                <a:solidFill>
                  <a:schemeClr val="bg1"/>
                </a:solidFill>
              </a:rPr>
              <a:t>Recommendation System Application Development by using Association Analysis Apriori Algorithm</a:t>
            </a:r>
            <a:endParaRPr lang="en-US" sz="3200" dirty="0">
              <a:solidFill>
                <a:schemeClr val="accent4"/>
              </a:solidFill>
            </a:endParaRPr>
          </a:p>
        </p:txBody>
      </p:sp>
      <p:sp>
        <p:nvSpPr>
          <p:cNvPr id="3" name="TextBox 2">
            <a:extLst>
              <a:ext uri="{FF2B5EF4-FFF2-40B4-BE49-F238E27FC236}">
                <a16:creationId xmlns:a16="http://schemas.microsoft.com/office/drawing/2014/main" id="{65CCBBEE-B452-476E-96EB-0A9953C34423}"/>
              </a:ext>
            </a:extLst>
          </p:cNvPr>
          <p:cNvSpPr txBox="1"/>
          <p:nvPr/>
        </p:nvSpPr>
        <p:spPr>
          <a:xfrm>
            <a:off x="2642152" y="4622640"/>
            <a:ext cx="6907696" cy="1128899"/>
          </a:xfrm>
          <a:prstGeom prst="rect">
            <a:avLst/>
          </a:prstGeom>
          <a:noFill/>
        </p:spPr>
        <p:txBody>
          <a:bodyPr wrap="square" rtlCol="0">
            <a:spAutoFit/>
          </a:bodyPr>
          <a:lstStyle/>
          <a:p>
            <a:pPr algn="ctr">
              <a:lnSpc>
                <a:spcPct val="150000"/>
              </a:lnSpc>
            </a:pPr>
            <a:r>
              <a:rPr lang="en-US" sz="2400" b="1" dirty="0">
                <a:solidFill>
                  <a:schemeClr val="accent4"/>
                </a:solidFill>
                <a:latin typeface="Century Gothic (Headings)"/>
              </a:rPr>
              <a:t>Advisor: Dr. SRUN </a:t>
            </a:r>
            <a:r>
              <a:rPr lang="en-US" sz="2400" b="1" dirty="0" err="1">
                <a:solidFill>
                  <a:schemeClr val="accent4"/>
                </a:solidFill>
                <a:latin typeface="Century Gothic (Headings)"/>
              </a:rPr>
              <a:t>Sovila</a:t>
            </a:r>
            <a:endParaRPr lang="en-US" sz="2400" b="1" dirty="0">
              <a:solidFill>
                <a:schemeClr val="accent4"/>
              </a:solidFill>
              <a:latin typeface="Century Gothic (Headings)"/>
            </a:endParaRPr>
          </a:p>
          <a:p>
            <a:pPr algn="ctr">
              <a:lnSpc>
                <a:spcPct val="150000"/>
              </a:lnSpc>
            </a:pPr>
            <a:r>
              <a:rPr lang="en-US" sz="2400" b="1" dirty="0">
                <a:solidFill>
                  <a:schemeClr val="accent4"/>
                </a:solidFill>
                <a:latin typeface="Century Gothic (Headings)"/>
              </a:rPr>
              <a:t>SAO Kimsong</a:t>
            </a:r>
          </a:p>
        </p:txBody>
      </p:sp>
      <p:sp>
        <p:nvSpPr>
          <p:cNvPr id="13" name="Date Placeholder 12">
            <a:extLst>
              <a:ext uri="{FF2B5EF4-FFF2-40B4-BE49-F238E27FC236}">
                <a16:creationId xmlns:a16="http://schemas.microsoft.com/office/drawing/2014/main" id="{6AF66C9B-F13F-4D99-98B7-684D7DA4DDB3}"/>
              </a:ext>
            </a:extLst>
          </p:cNvPr>
          <p:cNvSpPr>
            <a:spLocks noGrp="1"/>
          </p:cNvSpPr>
          <p:nvPr>
            <p:ph type="dt" sz="half" idx="10"/>
          </p:nvPr>
        </p:nvSpPr>
        <p:spPr>
          <a:xfrm>
            <a:off x="0" y="6415859"/>
            <a:ext cx="2743200" cy="365125"/>
          </a:xfrm>
        </p:spPr>
        <p:txBody>
          <a:bodyPr/>
          <a:lstStyle/>
          <a:p>
            <a:r>
              <a:rPr lang="en-US" sz="2000" dirty="0">
                <a:solidFill>
                  <a:schemeClr val="bg1"/>
                </a:solidFill>
              </a:rPr>
              <a:t>16-Feb-2020</a:t>
            </a:r>
          </a:p>
        </p:txBody>
      </p:sp>
      <p:grpSp>
        <p:nvGrpSpPr>
          <p:cNvPr id="10" name="Group 9">
            <a:extLst>
              <a:ext uri="{FF2B5EF4-FFF2-40B4-BE49-F238E27FC236}">
                <a16:creationId xmlns:a16="http://schemas.microsoft.com/office/drawing/2014/main" id="{58A94791-ADD8-4A9B-AEE8-592FBEB868E8}"/>
              </a:ext>
            </a:extLst>
          </p:cNvPr>
          <p:cNvGrpSpPr/>
          <p:nvPr/>
        </p:nvGrpSpPr>
        <p:grpSpPr>
          <a:xfrm>
            <a:off x="2373555" y="442141"/>
            <a:ext cx="7444889" cy="1767526"/>
            <a:chOff x="507173" y="196175"/>
            <a:chExt cx="5818642" cy="1381431"/>
          </a:xfrm>
        </p:grpSpPr>
        <p:pic>
          <p:nvPicPr>
            <p:cNvPr id="11" name="Picture 10" descr="A close up of a sign&#10;&#10;Description automatically generated">
              <a:extLst>
                <a:ext uri="{FF2B5EF4-FFF2-40B4-BE49-F238E27FC236}">
                  <a16:creationId xmlns:a16="http://schemas.microsoft.com/office/drawing/2014/main" id="{525E65DB-FC86-4C37-A24A-719D01AB02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173" y="196175"/>
              <a:ext cx="1354450" cy="1381431"/>
            </a:xfrm>
            <a:prstGeom prst="rect">
              <a:avLst/>
            </a:prstGeom>
          </p:spPr>
        </p:pic>
        <p:sp>
          <p:nvSpPr>
            <p:cNvPr id="16" name="Rectangle 15">
              <a:extLst>
                <a:ext uri="{FF2B5EF4-FFF2-40B4-BE49-F238E27FC236}">
                  <a16:creationId xmlns:a16="http://schemas.microsoft.com/office/drawing/2014/main" id="{2ACA2C6E-B0F8-45D6-992B-71A6973ADC7B}"/>
                </a:ext>
              </a:extLst>
            </p:cNvPr>
            <p:cNvSpPr/>
            <p:nvPr/>
          </p:nvSpPr>
          <p:spPr>
            <a:xfrm>
              <a:off x="2004498" y="462890"/>
              <a:ext cx="4321317" cy="408929"/>
            </a:xfrm>
            <a:prstGeom prst="rect">
              <a:avLst/>
            </a:prstGeom>
          </p:spPr>
          <p:txBody>
            <a:bodyPr wrap="none">
              <a:spAutoFit/>
            </a:bodyPr>
            <a:lstStyle/>
            <a:p>
              <a:r>
                <a:rPr lang="km-KH" sz="2800" dirty="0">
                  <a:solidFill>
                    <a:schemeClr val="bg1"/>
                  </a:solidFill>
                  <a:ea typeface="Calibri" panose="020F0502020204030204" pitchFamily="34" charset="0"/>
                  <a:cs typeface="Khmer OS Muol Light" panose="02000500000000020004" pitchFamily="2" charset="0"/>
                </a:rPr>
                <a:t>សាកលវិទ្យាល័យ ភូមិន្ទភ្នំពេញ</a:t>
              </a:r>
              <a:endParaRPr lang="en-US" sz="2800" dirty="0">
                <a:solidFill>
                  <a:schemeClr val="bg1"/>
                </a:solidFill>
              </a:endParaRPr>
            </a:p>
          </p:txBody>
        </p:sp>
        <p:sp>
          <p:nvSpPr>
            <p:cNvPr id="17" name="Rectangle 16">
              <a:extLst>
                <a:ext uri="{FF2B5EF4-FFF2-40B4-BE49-F238E27FC236}">
                  <a16:creationId xmlns:a16="http://schemas.microsoft.com/office/drawing/2014/main" id="{5497EE7E-F8C9-471B-951A-5932FF4880C8}"/>
                </a:ext>
              </a:extLst>
            </p:cNvPr>
            <p:cNvSpPr/>
            <p:nvPr/>
          </p:nvSpPr>
          <p:spPr>
            <a:xfrm>
              <a:off x="2325374" y="847601"/>
              <a:ext cx="3585896" cy="309503"/>
            </a:xfrm>
            <a:prstGeom prst="rect">
              <a:avLst/>
            </a:prstGeom>
          </p:spPr>
          <p:txBody>
            <a:bodyPr wrap="none">
              <a:spAutoFit/>
            </a:bodyPr>
            <a:lstStyle/>
            <a:p>
              <a:pPr algn="ctr">
                <a:lnSpc>
                  <a:spcPct val="107000"/>
                </a:lnSpc>
                <a:spcAft>
                  <a:spcPts val="0"/>
                </a:spcAft>
              </a:pPr>
              <a:r>
                <a:rPr lang="en-US" sz="2000" b="1" dirty="0">
                  <a:solidFill>
                    <a:schemeClr val="bg1"/>
                  </a:solidFill>
                  <a:latin typeface="Century Gothic (Headings)"/>
                  <a:ea typeface="Calibri" panose="020F0502020204030204" pitchFamily="34" charset="0"/>
                  <a:cs typeface="DaunPenh" panose="01010101010101010101" pitchFamily="2" charset="0"/>
                </a:rPr>
                <a:t>ROYAL UNIVERSITY OF PHNOM PENH</a:t>
              </a:r>
              <a:endParaRPr lang="en-US" dirty="0">
                <a:solidFill>
                  <a:schemeClr val="bg1"/>
                </a:solidFill>
                <a:effectLst/>
                <a:latin typeface="Century Gothic (Headings)"/>
                <a:ea typeface="Calibri" panose="020F0502020204030204" pitchFamily="34" charset="0"/>
                <a:cs typeface="DaunPenh" panose="01010101010101010101" pitchFamily="2" charset="0"/>
              </a:endParaRPr>
            </a:p>
          </p:txBody>
        </p:sp>
      </p:grpSp>
      <p:sp>
        <p:nvSpPr>
          <p:cNvPr id="5" name="Slide Number Placeholder 4">
            <a:extLst>
              <a:ext uri="{FF2B5EF4-FFF2-40B4-BE49-F238E27FC236}">
                <a16:creationId xmlns:a16="http://schemas.microsoft.com/office/drawing/2014/main" id="{D2460802-8E8F-4A80-82CD-36FC08D1CD71}"/>
              </a:ext>
            </a:extLst>
          </p:cNvPr>
          <p:cNvSpPr>
            <a:spLocks noGrp="1"/>
          </p:cNvSpPr>
          <p:nvPr>
            <p:ph type="sldNum" sz="quarter" idx="12"/>
          </p:nvPr>
        </p:nvSpPr>
        <p:spPr/>
        <p:txBody>
          <a:bodyPr/>
          <a:lstStyle/>
          <a:p>
            <a:fld id="{06FEDF93-2BFD-41CA-ABC7-B039102F3792}" type="slidenum">
              <a:rPr lang="en-US" smtClean="0">
                <a:solidFill>
                  <a:schemeClr val="bg1"/>
                </a:solidFill>
              </a:rPr>
              <a:pPr/>
              <a:t>1</a:t>
            </a:fld>
            <a:endParaRPr lang="en-US" dirty="0">
              <a:solidFill>
                <a:schemeClr val="bg1"/>
              </a:solidFill>
            </a:endParaRP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Methodology – Cont.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TextBox 4">
            <a:extLst>
              <a:ext uri="{FF2B5EF4-FFF2-40B4-BE49-F238E27FC236}">
                <a16:creationId xmlns:a16="http://schemas.microsoft.com/office/drawing/2014/main" id="{8C2B72E8-F024-44C6-8116-63F7A3EE88EC}"/>
              </a:ext>
            </a:extLst>
          </p:cNvPr>
          <p:cNvSpPr txBox="1"/>
          <p:nvPr/>
        </p:nvSpPr>
        <p:spPr>
          <a:xfrm>
            <a:off x="987552" y="797942"/>
            <a:ext cx="10445496" cy="2505045"/>
          </a:xfrm>
          <a:prstGeom prst="rect">
            <a:avLst/>
          </a:prstGeom>
          <a:noFill/>
        </p:spPr>
        <p:txBody>
          <a:bodyPr wrap="square" rtlCol="0">
            <a:spAutoFit/>
          </a:bodyPr>
          <a:lstStyle/>
          <a:p>
            <a:pPr marL="571500" indent="-571500">
              <a:lnSpc>
                <a:spcPct val="150000"/>
              </a:lnSpc>
              <a:buFont typeface="Wingdings" panose="05000000000000000000" pitchFamily="2" charset="2"/>
              <a:buChar char="Ø"/>
            </a:pPr>
            <a:r>
              <a:rPr lang="en-US" sz="2800" dirty="0"/>
              <a:t>Rule Generation</a:t>
            </a:r>
          </a:p>
          <a:p>
            <a:pPr lvl="1">
              <a:lnSpc>
                <a:spcPct val="150000"/>
              </a:lnSpc>
            </a:pPr>
            <a:r>
              <a:rPr lang="en-US" sz="2400" dirty="0">
                <a:latin typeface="Segoe UI Light (Body)"/>
                <a:cs typeface="Segoe UI Light" panose="020B0502040204020203" pitchFamily="34" charset="0"/>
              </a:rPr>
              <a:t>Minimum Confidence = 60%</a:t>
            </a:r>
          </a:p>
          <a:p>
            <a:pPr lvl="1">
              <a:lnSpc>
                <a:spcPct val="150000"/>
              </a:lnSpc>
            </a:pPr>
            <a:endParaRPr lang="en-US" sz="2800" dirty="0">
              <a:latin typeface="Segoe UI Light (Body)"/>
              <a:cs typeface="Segoe UI Light" panose="020B0502040204020203" pitchFamily="34" charset="0"/>
            </a:endParaRPr>
          </a:p>
          <a:p>
            <a:pPr lvl="1">
              <a:lnSpc>
                <a:spcPct val="150000"/>
              </a:lnSpc>
            </a:pPr>
            <a:endParaRPr lang="en-US" sz="2800" dirty="0">
              <a:latin typeface="Segoe UI Light" panose="020B0502040204020203" pitchFamily="34" charset="0"/>
              <a:cs typeface="Segoe UI Light" panose="020B0502040204020203" pitchFamily="34" charset="0"/>
            </a:endParaRPr>
          </a:p>
        </p:txBody>
      </p:sp>
      <p:sp>
        <p:nvSpPr>
          <p:cNvPr id="9" name="Rectangle 8">
            <a:extLst>
              <a:ext uri="{FF2B5EF4-FFF2-40B4-BE49-F238E27FC236}">
                <a16:creationId xmlns:a16="http://schemas.microsoft.com/office/drawing/2014/main" id="{989CE768-0653-4965-808F-A36AF7394896}"/>
              </a:ext>
            </a:extLst>
          </p:cNvPr>
          <p:cNvSpPr/>
          <p:nvPr/>
        </p:nvSpPr>
        <p:spPr>
          <a:xfrm>
            <a:off x="5605272" y="2158215"/>
            <a:ext cx="5827776" cy="369332"/>
          </a:xfrm>
          <a:prstGeom prst="rect">
            <a:avLst/>
          </a:prstGeom>
        </p:spPr>
        <p:txBody>
          <a:bodyPr wrap="square">
            <a:spAutoFit/>
          </a:bodyPr>
          <a:lstStyle/>
          <a:p>
            <a:endParaRPr lang="en-US" b="0" dirty="0">
              <a:solidFill>
                <a:srgbClr val="D4D4D4"/>
              </a:solidFill>
              <a:effectLst/>
              <a:latin typeface="Consolas" panose="020B0609020204030204" pitchFamily="49" charset="0"/>
            </a:endParaRPr>
          </a:p>
        </p:txBody>
      </p:sp>
      <p:sp>
        <p:nvSpPr>
          <p:cNvPr id="22" name="Date Placeholder 5">
            <a:extLst>
              <a:ext uri="{FF2B5EF4-FFF2-40B4-BE49-F238E27FC236}">
                <a16:creationId xmlns:a16="http://schemas.microsoft.com/office/drawing/2014/main" id="{583C4DB2-2F49-4875-A5A7-46D28C29BE78}"/>
              </a:ext>
            </a:extLst>
          </p:cNvPr>
          <p:cNvSpPr>
            <a:spLocks noGrp="1"/>
          </p:cNvSpPr>
          <p:nvPr>
            <p:ph type="dt" sz="half" idx="10"/>
          </p:nvPr>
        </p:nvSpPr>
        <p:spPr>
          <a:xfrm>
            <a:off x="5686" y="6356350"/>
            <a:ext cx="2743200" cy="365125"/>
          </a:xfrm>
        </p:spPr>
        <p:txBody>
          <a:bodyPr/>
          <a:lstStyle/>
          <a:p>
            <a:r>
              <a:rPr lang="en-US" sz="2000" dirty="0"/>
              <a:t>16-Feb-2020</a:t>
            </a:r>
          </a:p>
        </p:txBody>
      </p:sp>
      <p:sp>
        <p:nvSpPr>
          <p:cNvPr id="2" name="Slide Number Placeholder 1">
            <a:extLst>
              <a:ext uri="{FF2B5EF4-FFF2-40B4-BE49-F238E27FC236}">
                <a16:creationId xmlns:a16="http://schemas.microsoft.com/office/drawing/2014/main" id="{CC74BE34-A818-4497-9119-7E30135BA39E}"/>
              </a:ext>
            </a:extLst>
          </p:cNvPr>
          <p:cNvSpPr>
            <a:spLocks noGrp="1"/>
          </p:cNvSpPr>
          <p:nvPr>
            <p:ph type="sldNum" sz="quarter" idx="12"/>
          </p:nvPr>
        </p:nvSpPr>
        <p:spPr/>
        <p:txBody>
          <a:bodyPr/>
          <a:lstStyle/>
          <a:p>
            <a:fld id="{06FEDF93-2BFD-41CA-ABC7-B039102F3792}" type="slidenum">
              <a:rPr lang="en-US" smtClean="0"/>
              <a:t>10</a:t>
            </a:fld>
            <a:endParaRPr lang="en-US" dirty="0"/>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103210AB-5B7F-4816-A893-CC190F0ADE02}"/>
                  </a:ext>
                </a:extLst>
              </p:cNvPr>
              <p:cNvSpPr/>
              <p:nvPr/>
            </p:nvSpPr>
            <p:spPr>
              <a:xfrm>
                <a:off x="1377286" y="2309317"/>
                <a:ext cx="7953181" cy="793743"/>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400" i="1" smtClean="0">
                          <a:latin typeface="Cambria Math" panose="02040503050406030204" pitchFamily="18" charset="0"/>
                        </a:rPr>
                        <m:t>𝐶𝑜𝑛𝑓𝑖𝑑𝑒𝑛𝑐𝑒</m:t>
                      </m:r>
                      <m:d>
                        <m:dPr>
                          <m:ctrlPr>
                            <a:rPr lang="en-US" sz="2400" i="1">
                              <a:latin typeface="Cambria Math" panose="02040503050406030204" pitchFamily="18" charset="0"/>
                            </a:rPr>
                          </m:ctrlPr>
                        </m:dPr>
                        <m:e>
                          <m:r>
                            <a:rPr lang="en-US" sz="2400" i="1">
                              <a:latin typeface="Cambria Math" panose="02040503050406030204" pitchFamily="18" charset="0"/>
                            </a:rPr>
                            <m:t>𝐴</m:t>
                          </m:r>
                          <m:r>
                            <a:rPr lang="en-US" sz="2400" i="0">
                              <a:latin typeface="Cambria Math" panose="02040503050406030204" pitchFamily="18" charset="0"/>
                            </a:rPr>
                            <m:t>⟹</m:t>
                          </m:r>
                          <m:r>
                            <a:rPr lang="en-US" sz="2400" i="1">
                              <a:latin typeface="Cambria Math" panose="02040503050406030204" pitchFamily="18" charset="0"/>
                            </a:rPr>
                            <m:t>𝐵</m:t>
                          </m:r>
                        </m:e>
                      </m:d>
                      <m:r>
                        <a:rPr lang="en-US" sz="2400" i="0">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𝑇𝑟𝑎𝑛𝑠𝑎𝑐𝑡𝑖𝑜𝑛</m:t>
                          </m:r>
                          <m:r>
                            <a:rPr lang="en-US" sz="2400" b="0" i="1" smtClean="0">
                              <a:latin typeface="Cambria Math" panose="02040503050406030204" pitchFamily="18" charset="0"/>
                            </a:rPr>
                            <m:t> </m:t>
                          </m:r>
                          <m:r>
                            <a:rPr lang="en-US" sz="2400" b="0" i="1" smtClean="0">
                              <a:latin typeface="Cambria Math" panose="02040503050406030204" pitchFamily="18" charset="0"/>
                            </a:rPr>
                            <m:t>𝑐𝑜𝑛𝑡𝑎𝑖𝑛</m:t>
                          </m:r>
                          <m:r>
                            <a:rPr lang="en-US" sz="2400" b="0" i="1" smtClean="0">
                              <a:latin typeface="Cambria Math" panose="02040503050406030204" pitchFamily="18" charset="0"/>
                            </a:rPr>
                            <m:t> </m:t>
                          </m:r>
                          <m:r>
                            <a:rPr lang="en-US" sz="2400" b="0" i="1" smtClean="0">
                              <a:latin typeface="Cambria Math" panose="02040503050406030204" pitchFamily="18" charset="0"/>
                            </a:rPr>
                            <m:t>𝑏𝑜𝑡h</m:t>
                          </m:r>
                          <m:r>
                            <a:rPr lang="en-US" sz="2400" b="0" i="1" smtClean="0">
                              <a:latin typeface="Cambria Math" panose="02040503050406030204" pitchFamily="18" charset="0"/>
                            </a:rPr>
                            <m:t> </m:t>
                          </m:r>
                          <m:r>
                            <a:rPr lang="en-US" sz="2400" b="0" i="1" smtClean="0">
                              <a:latin typeface="Cambria Math" panose="02040503050406030204" pitchFamily="18" charset="0"/>
                            </a:rPr>
                            <m:t>𝐴</m:t>
                          </m:r>
                          <m:r>
                            <a:rPr lang="en-US" sz="2400" b="0" i="1" smtClean="0">
                              <a:latin typeface="Cambria Math" panose="02040503050406030204" pitchFamily="18" charset="0"/>
                            </a:rPr>
                            <m:t> &amp; </m:t>
                          </m:r>
                          <m:r>
                            <a:rPr lang="en-US" sz="2400" b="0" i="1" smtClean="0">
                              <a:latin typeface="Cambria Math" panose="02040503050406030204" pitchFamily="18" charset="0"/>
                            </a:rPr>
                            <m:t>𝐵</m:t>
                          </m:r>
                        </m:num>
                        <m:den>
                          <m:r>
                            <a:rPr lang="en-US" sz="2400" b="0" i="1" smtClean="0">
                              <a:latin typeface="Cambria Math" panose="02040503050406030204" pitchFamily="18" charset="0"/>
                            </a:rPr>
                            <m:t>𝑇𝑟𝑎𝑛𝑠𝑎𝑐𝑡𝑖𝑜𝑛</m:t>
                          </m:r>
                          <m:r>
                            <a:rPr lang="en-US" sz="2400" b="0" i="1" smtClean="0">
                              <a:latin typeface="Cambria Math" panose="02040503050406030204" pitchFamily="18" charset="0"/>
                            </a:rPr>
                            <m:t> </m:t>
                          </m:r>
                          <m:r>
                            <a:rPr lang="en-US" sz="2400" b="0" i="1" smtClean="0">
                              <a:latin typeface="Cambria Math" panose="02040503050406030204" pitchFamily="18" charset="0"/>
                            </a:rPr>
                            <m:t>𝐶𝑜𝑛𝑡𝑎𝑖𝑛</m:t>
                          </m:r>
                          <m:r>
                            <a:rPr lang="en-US" sz="2400" b="0" i="1" smtClean="0">
                              <a:latin typeface="Cambria Math" panose="02040503050406030204" pitchFamily="18" charset="0"/>
                            </a:rPr>
                            <m:t> </m:t>
                          </m:r>
                          <m:r>
                            <a:rPr lang="en-US" sz="2400" b="0" i="1" smtClean="0">
                              <a:latin typeface="Cambria Math" panose="02040503050406030204" pitchFamily="18" charset="0"/>
                            </a:rPr>
                            <m:t>𝐴</m:t>
                          </m:r>
                        </m:den>
                      </m:f>
                    </m:oMath>
                  </m:oMathPara>
                </a14:m>
                <a:endParaRPr lang="en-US" sz="2400" dirty="0"/>
              </a:p>
            </p:txBody>
          </p:sp>
        </mc:Choice>
        <mc:Fallback xmlns="">
          <p:sp>
            <p:nvSpPr>
              <p:cNvPr id="24" name="Rectangle 23">
                <a:extLst>
                  <a:ext uri="{FF2B5EF4-FFF2-40B4-BE49-F238E27FC236}">
                    <a16:creationId xmlns:a16="http://schemas.microsoft.com/office/drawing/2014/main" id="{103210AB-5B7F-4816-A893-CC190F0ADE02}"/>
                  </a:ext>
                </a:extLst>
              </p:cNvPr>
              <p:cNvSpPr>
                <a:spLocks noRot="1" noChangeAspect="1" noMove="1" noResize="1" noEditPoints="1" noAdjustHandles="1" noChangeArrowheads="1" noChangeShapeType="1" noTextEdit="1"/>
              </p:cNvSpPr>
              <p:nvPr/>
            </p:nvSpPr>
            <p:spPr>
              <a:xfrm>
                <a:off x="1377286" y="2309317"/>
                <a:ext cx="7953181" cy="79374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5" name="Table 24">
                <a:extLst>
                  <a:ext uri="{FF2B5EF4-FFF2-40B4-BE49-F238E27FC236}">
                    <a16:creationId xmlns:a16="http://schemas.microsoft.com/office/drawing/2014/main" id="{06764D87-6623-49FB-9204-4428322E0198}"/>
                  </a:ext>
                </a:extLst>
              </p:cNvPr>
              <p:cNvGraphicFramePr>
                <a:graphicFrameLocks noGrp="1"/>
              </p:cNvGraphicFramePr>
              <p:nvPr>
                <p:extLst>
                  <p:ext uri="{D42A27DB-BD31-4B8C-83A1-F6EECF244321}">
                    <p14:modId xmlns:p14="http://schemas.microsoft.com/office/powerpoint/2010/main" val="4160750281"/>
                  </p:ext>
                </p:extLst>
              </p:nvPr>
            </p:nvGraphicFramePr>
            <p:xfrm>
              <a:off x="1511356" y="3374754"/>
              <a:ext cx="8637531" cy="1749392"/>
            </p:xfrm>
            <a:graphic>
              <a:graphicData uri="http://schemas.openxmlformats.org/drawingml/2006/table">
                <a:tbl>
                  <a:tblPr firstRow="1" bandRow="1">
                    <a:tableStyleId>{5940675A-B579-460E-94D1-54222C63F5DA}</a:tableStyleId>
                  </a:tblPr>
                  <a:tblGrid>
                    <a:gridCol w="3648882">
                      <a:extLst>
                        <a:ext uri="{9D8B030D-6E8A-4147-A177-3AD203B41FA5}">
                          <a16:colId xmlns:a16="http://schemas.microsoft.com/office/drawing/2014/main" val="1539016239"/>
                        </a:ext>
                      </a:extLst>
                    </a:gridCol>
                    <a:gridCol w="1609672">
                      <a:extLst>
                        <a:ext uri="{9D8B030D-6E8A-4147-A177-3AD203B41FA5}">
                          <a16:colId xmlns:a16="http://schemas.microsoft.com/office/drawing/2014/main" val="4267451135"/>
                        </a:ext>
                      </a:extLst>
                    </a:gridCol>
                    <a:gridCol w="1583065">
                      <a:extLst>
                        <a:ext uri="{9D8B030D-6E8A-4147-A177-3AD203B41FA5}">
                          <a16:colId xmlns:a16="http://schemas.microsoft.com/office/drawing/2014/main" val="451153412"/>
                        </a:ext>
                      </a:extLst>
                    </a:gridCol>
                    <a:gridCol w="1795912">
                      <a:extLst>
                        <a:ext uri="{9D8B030D-6E8A-4147-A177-3AD203B41FA5}">
                          <a16:colId xmlns:a16="http://schemas.microsoft.com/office/drawing/2014/main" val="2788082542"/>
                        </a:ext>
                      </a:extLst>
                    </a:gridCol>
                  </a:tblGrid>
                  <a:tr h="344404">
                    <a:tc>
                      <a:txBody>
                        <a:bodyPr/>
                        <a:lstStyle/>
                        <a:p>
                          <a:pPr algn="ctr"/>
                          <a:r>
                            <a:rPr lang="en-US" sz="2000" b="1" dirty="0">
                              <a:latin typeface="Segoe UI Light" panose="020B0502040204020203" pitchFamily="34" charset="0"/>
                              <a:cs typeface="Segoe UI Light" panose="020B0502040204020203" pitchFamily="34" charset="0"/>
                            </a:rPr>
                            <a:t>Rules</a:t>
                          </a:r>
                        </a:p>
                      </a:txBody>
                      <a:tcPr marL="72992" marR="72992" marT="36496" marB="36496"/>
                    </a:tc>
                    <a:tc>
                      <a:txBody>
                        <a:bodyPr/>
                        <a:lstStyle/>
                        <a:p>
                          <a:pPr algn="ctr"/>
                          <a:r>
                            <a:rPr lang="en-US" sz="2000" b="1" dirty="0">
                              <a:latin typeface="Segoe UI Light" panose="020B0502040204020203" pitchFamily="34" charset="0"/>
                              <a:cs typeface="Segoe UI Light" panose="020B0502040204020203" pitchFamily="34" charset="0"/>
                            </a:rPr>
                            <a:t>Rules</a:t>
                          </a:r>
                        </a:p>
                      </a:txBody>
                      <a:tcPr marL="72992" marR="72992" marT="36496" marB="36496"/>
                    </a:tc>
                    <a:tc>
                      <a:txBody>
                        <a:bodyPr/>
                        <a:lstStyle/>
                        <a:p>
                          <a:pPr algn="ctr"/>
                          <a:r>
                            <a:rPr lang="en-US" sz="2000" b="1" dirty="0">
                              <a:latin typeface="Segoe UI Light" panose="020B0502040204020203" pitchFamily="34" charset="0"/>
                              <a:cs typeface="Segoe UI Light" panose="020B0502040204020203" pitchFamily="34" charset="0"/>
                            </a:rPr>
                            <a:t>Support(%)</a:t>
                          </a:r>
                        </a:p>
                      </a:txBody>
                      <a:tcPr marL="72992" marR="72992" marT="36496" marB="36496"/>
                    </a:tc>
                    <a:tc>
                      <a:txBody>
                        <a:bodyPr/>
                        <a:lstStyle/>
                        <a:p>
                          <a:pPr algn="ctr"/>
                          <a:r>
                            <a:rPr lang="en-US" sz="2000" b="1" dirty="0">
                              <a:latin typeface="Segoe UI Light" panose="020B0502040204020203" pitchFamily="34" charset="0"/>
                              <a:cs typeface="Segoe UI Light" panose="020B0502040204020203" pitchFamily="34" charset="0"/>
                            </a:rPr>
                            <a:t>Confidence(%)</a:t>
                          </a:r>
                        </a:p>
                      </a:txBody>
                      <a:tcPr marL="72992" marR="72992" marT="36496" marB="36496"/>
                    </a:tc>
                    <a:extLst>
                      <a:ext uri="{0D108BD9-81ED-4DB2-BD59-A6C34878D82A}">
                        <a16:rowId xmlns:a16="http://schemas.microsoft.com/office/drawing/2014/main" val="2334247233"/>
                      </a:ext>
                    </a:extLst>
                  </a:tr>
                  <a:tr h="311859">
                    <a:tc>
                      <a:txBody>
                        <a:bodyPr/>
                        <a:lstStyle/>
                        <a:p>
                          <a:pPr>
                            <a:lnSpc>
                              <a:spcPct val="150000"/>
                            </a:lnSpc>
                            <a:spcAft>
                              <a:spcPts val="0"/>
                            </a:spcAft>
                            <a:tabLst>
                              <a:tab pos="540385" algn="l"/>
                            </a:tabLst>
                          </a:pPr>
                          <a14:m>
                            <m:oMathPara xmlns:m="http://schemas.openxmlformats.org/officeDocument/2006/math">
                              <m:oMathParaPr>
                                <m:jc m:val="centerGroup"/>
                              </m:oMathParaPr>
                              <m:oMath xmlns:m="http://schemas.openxmlformats.org/officeDocument/2006/math">
                                <m:d>
                                  <m:dPr>
                                    <m:begChr m:val="{"/>
                                    <m:endChr m:val="}"/>
                                    <m:ctrlPr>
                                      <a:rPr lang="en-US" sz="2000" b="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𝑬𝑺𝑷𝑹𝑬𝑺𝑺𝑶</m:t>
                                    </m:r>
                                  </m:e>
                                </m:d>
                                <m:r>
                                  <a:rPr lang="en-US"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𝑺𝑼𝑮𝑨𝑹</m:t>
                                </m:r>
                                <m:r>
                                  <a:rPr lang="en-US"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2000" dirty="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tc>
                    <a:tc>
                      <a:txBody>
                        <a:bodyPr/>
                        <a:lstStyle/>
                        <a:p>
                          <a:pPr>
                            <a:lnSpc>
                              <a:spcPct val="150000"/>
                            </a:lnSpc>
                            <a:spcAft>
                              <a:spcPts val="0"/>
                            </a:spcAft>
                            <a:tabLst>
                              <a:tab pos="540385" algn="l"/>
                            </a:tabLst>
                          </a:pPr>
                          <a14:m>
                            <m:oMathPara xmlns:m="http://schemas.openxmlformats.org/officeDocument/2006/math">
                              <m:oMathParaPr>
                                <m:jc m:val="centerGroup"/>
                              </m:oMathParaPr>
                              <m:oMath xmlns:m="http://schemas.openxmlformats.org/officeDocument/2006/math">
                                <m:d>
                                  <m:dPr>
                                    <m:begChr m:val="{"/>
                                    <m:endChr m:val="}"/>
                                    <m:ctrlPr>
                                      <a:rPr lang="en-US" sz="2000" b="0" i="1" smtClean="0">
                                        <a:effectLst/>
                                        <a:latin typeface="Cambria Math" panose="02040503050406030204" pitchFamily="18" charset="0"/>
                                        <a:ea typeface="Calibri" panose="020F0502020204030204" pitchFamily="34" charset="0"/>
                                        <a:cs typeface="DaunPenh" panose="01010101010101010101" pitchFamily="2" charset="0"/>
                                      </a:rPr>
                                    </m:ctrlPr>
                                  </m:dPr>
                                  <m:e>
                                    <m:r>
                                      <a:rPr lang="en-US" sz="2000" b="0" i="1" smtClean="0">
                                        <a:effectLst/>
                                        <a:latin typeface="Cambria Math" panose="02040503050406030204" pitchFamily="18" charset="0"/>
                                        <a:ea typeface="Calibri" panose="020F0502020204030204" pitchFamily="34" charset="0"/>
                                        <a:cs typeface="DaunPenh" panose="01010101010101010101" pitchFamily="2" charset="0"/>
                                      </a:rPr>
                                      <m:t>1</m:t>
                                    </m:r>
                                  </m:e>
                                </m:d>
                                <m:r>
                                  <a:rPr lang="en-US" sz="2000" b="0" i="1" smtClean="0">
                                    <a:effectLst/>
                                    <a:latin typeface="Cambria Math" panose="02040503050406030204" pitchFamily="18" charset="0"/>
                                    <a:ea typeface="Cambria Math" panose="02040503050406030204" pitchFamily="18" charset="0"/>
                                    <a:cs typeface="DaunPenh" panose="01010101010101010101" pitchFamily="2" charset="0"/>
                                  </a:rPr>
                                  <m:t>⇒{2}</m:t>
                                </m:r>
                              </m:oMath>
                            </m:oMathPara>
                          </a14:m>
                          <a:endParaRPr lang="en-US" sz="2000" dirty="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tc>
                    <a:tc>
                      <a:txBody>
                        <a:bodyPr/>
                        <a:lstStyle/>
                        <a:p>
                          <a:pPr>
                            <a:lnSpc>
                              <a:spcPct val="150000"/>
                            </a:lnSpc>
                            <a:spcAft>
                              <a:spcPts val="0"/>
                            </a:spcAft>
                            <a:tabLst>
                              <a:tab pos="540385" algn="l"/>
                            </a:tabLst>
                          </a:pPr>
                          <a:r>
                            <a:rPr lang="en-US" sz="20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3/9 = 33%</a:t>
                          </a:r>
                          <a:endParaRPr lang="en-US" sz="2000" dirty="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tc>
                    <a:tc>
                      <a:txBody>
                        <a:bodyPr/>
                        <a:lstStyle/>
                        <a:p>
                          <a:pPr>
                            <a:lnSpc>
                              <a:spcPct val="150000"/>
                            </a:lnSpc>
                            <a:spcAft>
                              <a:spcPts val="0"/>
                            </a:spcAft>
                            <a:tabLst>
                              <a:tab pos="540385" algn="l"/>
                            </a:tabLst>
                          </a:pPr>
                          <a:r>
                            <a:rPr lang="en-US" sz="200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3/3 = 100%</a:t>
                          </a:r>
                          <a:endParaRPr lang="en-US" sz="200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tc>
                    <a:extLst>
                      <a:ext uri="{0D108BD9-81ED-4DB2-BD59-A6C34878D82A}">
                        <a16:rowId xmlns:a16="http://schemas.microsoft.com/office/drawing/2014/main" val="2518141576"/>
                      </a:ext>
                    </a:extLst>
                  </a:tr>
                  <a:tr h="311859">
                    <a:tc>
                      <a:txBody>
                        <a:bodyPr/>
                        <a:lstStyle/>
                        <a:p>
                          <a:pPr>
                            <a:lnSpc>
                              <a:spcPct val="150000"/>
                            </a:lnSpc>
                            <a:spcAft>
                              <a:spcPts val="0"/>
                            </a:spcAft>
                            <a:tabLst>
                              <a:tab pos="540385" algn="l"/>
                            </a:tabLst>
                          </a:pPr>
                          <a14:m>
                            <m:oMathPara xmlns:m="http://schemas.openxmlformats.org/officeDocument/2006/math">
                              <m:oMathParaPr>
                                <m:jc m:val="centerGroup"/>
                              </m:oMathParaPr>
                              <m:oMath xmlns:m="http://schemas.openxmlformats.org/officeDocument/2006/math">
                                <m:d>
                                  <m:dPr>
                                    <m:begChr m:val="{"/>
                                    <m:endChr m:val="}"/>
                                    <m:ctrlPr>
                                      <a:rPr lang="en-US" sz="2000" b="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b="1" i="1">
                                        <a:effectLst/>
                                        <a:latin typeface="Cambria Math" panose="02040503050406030204" pitchFamily="18" charset="0"/>
                                        <a:ea typeface="Calibri" panose="020F0502020204030204" pitchFamily="34" charset="0"/>
                                        <a:cs typeface="Times New Roman" panose="02020603050405020304" pitchFamily="18" charset="0"/>
                                      </a:rPr>
                                      <m:t>𝑫𝑬𝑪𝑨𝑭</m:t>
                                    </m:r>
                                  </m:e>
                                </m:d>
                                <m:r>
                                  <a:rPr lang="en-US" sz="2000" b="1" i="1">
                                    <a:effectLst/>
                                    <a:latin typeface="Cambria Math" panose="02040503050406030204" pitchFamily="18" charset="0"/>
                                    <a:ea typeface="Calibri" panose="020F0502020204030204" pitchFamily="34" charset="0"/>
                                    <a:cs typeface="Times New Roman" panose="02020603050405020304" pitchFamily="18" charset="0"/>
                                  </a:rPr>
                                  <m:t>⇒{</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𝑺𝑼𝑮𝑨𝑹</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200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tc>
                    <a:tc>
                      <a:txBody>
                        <a:bodyPr/>
                        <a:lstStyle/>
                        <a:p>
                          <a:pPr>
                            <a:lnSpc>
                              <a:spcPct val="150000"/>
                            </a:lnSpc>
                            <a:spcAft>
                              <a:spcPts val="0"/>
                            </a:spcAft>
                            <a:tabLst>
                              <a:tab pos="540385" algn="l"/>
                            </a:tabLst>
                          </a:pPr>
                          <a14:m>
                            <m:oMathPara xmlns:m="http://schemas.openxmlformats.org/officeDocument/2006/math">
                              <m:oMathParaPr>
                                <m:jc m:val="centerGroup"/>
                              </m:oMathParaPr>
                              <m:oMath xmlns:m="http://schemas.openxmlformats.org/officeDocument/2006/math">
                                <m:d>
                                  <m:dPr>
                                    <m:begChr m:val="{"/>
                                    <m:endChr m:val="}"/>
                                    <m:ctrlPr>
                                      <a:rPr lang="en-US" sz="2000" b="0" i="1" smtClean="0">
                                        <a:effectLst/>
                                        <a:latin typeface="Cambria Math" panose="02040503050406030204" pitchFamily="18" charset="0"/>
                                        <a:ea typeface="Calibri" panose="020F0502020204030204" pitchFamily="34" charset="0"/>
                                        <a:cs typeface="DaunPenh" panose="01010101010101010101" pitchFamily="2" charset="0"/>
                                      </a:rPr>
                                    </m:ctrlPr>
                                  </m:dPr>
                                  <m:e>
                                    <m:r>
                                      <a:rPr lang="en-US" sz="2000" b="0" i="1" smtClean="0">
                                        <a:effectLst/>
                                        <a:latin typeface="Cambria Math" panose="02040503050406030204" pitchFamily="18" charset="0"/>
                                        <a:ea typeface="Calibri" panose="020F0502020204030204" pitchFamily="34" charset="0"/>
                                        <a:cs typeface="DaunPenh" panose="01010101010101010101" pitchFamily="2" charset="0"/>
                                      </a:rPr>
                                      <m:t>8</m:t>
                                    </m:r>
                                  </m:e>
                                </m:d>
                                <m:r>
                                  <a:rPr lang="en-US" sz="2000" b="0" i="1" smtClean="0">
                                    <a:effectLst/>
                                    <a:latin typeface="Cambria Math" panose="02040503050406030204" pitchFamily="18" charset="0"/>
                                    <a:ea typeface="Cambria Math" panose="02040503050406030204" pitchFamily="18" charset="0"/>
                                    <a:cs typeface="DaunPenh" panose="01010101010101010101" pitchFamily="2" charset="0"/>
                                  </a:rPr>
                                  <m:t>⇒{2}</m:t>
                                </m:r>
                              </m:oMath>
                            </m:oMathPara>
                          </a14:m>
                          <a:endParaRPr lang="en-US" sz="2000" dirty="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tc>
                    <a:tc>
                      <a:txBody>
                        <a:bodyPr/>
                        <a:lstStyle/>
                        <a:p>
                          <a:pPr>
                            <a:lnSpc>
                              <a:spcPct val="150000"/>
                            </a:lnSpc>
                            <a:spcAft>
                              <a:spcPts val="0"/>
                            </a:spcAft>
                            <a:tabLst>
                              <a:tab pos="540385" algn="l"/>
                            </a:tabLst>
                          </a:pPr>
                          <a:r>
                            <a:rPr lang="en-US" sz="2000">
                              <a:effectLst/>
                              <a:latin typeface="Segoe UI Light" panose="020B0502040204020203" pitchFamily="34" charset="0"/>
                              <a:ea typeface="Calibri" panose="020F0502020204030204" pitchFamily="34" charset="0"/>
                              <a:cs typeface="Segoe UI Light" panose="020B0502040204020203" pitchFamily="34" charset="0"/>
                            </a:rPr>
                            <a:t>2/9 = 22%</a:t>
                          </a:r>
                        </a:p>
                      </a:txBody>
                      <a:tcPr marL="68580" marR="68580" marT="0" marB="0"/>
                    </a:tc>
                    <a:tc>
                      <a:txBody>
                        <a:bodyPr/>
                        <a:lstStyle/>
                        <a:p>
                          <a:pPr>
                            <a:lnSpc>
                              <a:spcPct val="150000"/>
                            </a:lnSpc>
                            <a:spcAft>
                              <a:spcPts val="0"/>
                            </a:spcAft>
                            <a:tabLst>
                              <a:tab pos="540385" algn="l"/>
                            </a:tabLst>
                          </a:pPr>
                          <a:r>
                            <a:rPr lang="en-US" sz="2000">
                              <a:effectLst/>
                              <a:latin typeface="Segoe UI Light" panose="020B0502040204020203" pitchFamily="34" charset="0"/>
                              <a:ea typeface="Calibri" panose="020F0502020204030204" pitchFamily="34" charset="0"/>
                              <a:cs typeface="Segoe UI Light" panose="020B0502040204020203" pitchFamily="34" charset="0"/>
                            </a:rPr>
                            <a:t>2/3 = 66%</a:t>
                          </a:r>
                        </a:p>
                      </a:txBody>
                      <a:tcPr marL="68580" marR="68580" marT="0" marB="0"/>
                    </a:tc>
                    <a:extLst>
                      <a:ext uri="{0D108BD9-81ED-4DB2-BD59-A6C34878D82A}">
                        <a16:rowId xmlns:a16="http://schemas.microsoft.com/office/drawing/2014/main" val="127137545"/>
                      </a:ext>
                    </a:extLst>
                  </a:tr>
                  <a:tr h="311859">
                    <a:tc>
                      <a:txBody>
                        <a:bodyPr/>
                        <a:lstStyle/>
                        <a:p>
                          <a:pPr>
                            <a:lnSpc>
                              <a:spcPct val="150000"/>
                            </a:lnSpc>
                            <a:spcAft>
                              <a:spcPts val="0"/>
                            </a:spcAft>
                            <a:tabLst>
                              <a:tab pos="540385" algn="l"/>
                            </a:tabLst>
                          </a:pPr>
                          <a14:m>
                            <m:oMathPara xmlns:m="http://schemas.openxmlformats.org/officeDocument/2006/math">
                              <m:oMathParaPr>
                                <m:jc m:val="centerGroup"/>
                              </m:oMathParaPr>
                              <m:oMath xmlns:m="http://schemas.openxmlformats.org/officeDocument/2006/math">
                                <m:d>
                                  <m:dPr>
                                    <m:begChr m:val="{"/>
                                    <m:endChr m:val="}"/>
                                    <m:ctrlPr>
                                      <a:rPr lang="en-US" sz="2000" b="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𝑪𝑨𝑷𝑷𝑼𝑪𝑪𝑰𝑵𝑶</m:t>
                                    </m:r>
                                  </m:e>
                                </m:d>
                                <m:r>
                                  <a:rPr lang="en-US"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𝑺𝑼𝑮𝑨𝑹</m:t>
                                </m:r>
                                <m:r>
                                  <a:rPr lang="en-US"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2000" dirty="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tc>
                    <a:tc>
                      <a:txBody>
                        <a:bodyPr/>
                        <a:lstStyle/>
                        <a:p>
                          <a:pPr>
                            <a:lnSpc>
                              <a:spcPct val="150000"/>
                            </a:lnSpc>
                            <a:spcAft>
                              <a:spcPts val="0"/>
                            </a:spcAft>
                            <a:tabLst>
                              <a:tab pos="540385" algn="l"/>
                            </a:tabLst>
                          </a:pPr>
                          <a14:m>
                            <m:oMathPara xmlns:m="http://schemas.openxmlformats.org/officeDocument/2006/math">
                              <m:oMathParaPr>
                                <m:jc m:val="centerGroup"/>
                              </m:oMathParaPr>
                              <m:oMath xmlns:m="http://schemas.openxmlformats.org/officeDocument/2006/math">
                                <m:d>
                                  <m:dPr>
                                    <m:begChr m:val="{"/>
                                    <m:endChr m:val="}"/>
                                    <m:ctrlPr>
                                      <a:rPr lang="en-US" sz="2000" b="0" i="1" smtClean="0">
                                        <a:effectLst/>
                                        <a:latin typeface="Cambria Math" panose="02040503050406030204" pitchFamily="18" charset="0"/>
                                        <a:ea typeface="Calibri" panose="020F0502020204030204" pitchFamily="34" charset="0"/>
                                        <a:cs typeface="DaunPenh" panose="01010101010101010101" pitchFamily="2" charset="0"/>
                                      </a:rPr>
                                    </m:ctrlPr>
                                  </m:dPr>
                                  <m:e>
                                    <m:r>
                                      <a:rPr lang="en-US" sz="2000" b="0" i="1" smtClean="0">
                                        <a:effectLst/>
                                        <a:latin typeface="Cambria Math" panose="02040503050406030204" pitchFamily="18" charset="0"/>
                                        <a:ea typeface="Calibri" panose="020F0502020204030204" pitchFamily="34" charset="0"/>
                                        <a:cs typeface="DaunPenh" panose="01010101010101010101" pitchFamily="2" charset="0"/>
                                      </a:rPr>
                                      <m:t>5</m:t>
                                    </m:r>
                                  </m:e>
                                </m:d>
                                <m:r>
                                  <a:rPr lang="en-US" sz="2000" b="0" i="1" smtClean="0">
                                    <a:effectLst/>
                                    <a:latin typeface="Cambria Math" panose="02040503050406030204" pitchFamily="18" charset="0"/>
                                    <a:ea typeface="Cambria Math" panose="02040503050406030204" pitchFamily="18" charset="0"/>
                                    <a:cs typeface="DaunPenh" panose="01010101010101010101" pitchFamily="2" charset="0"/>
                                  </a:rPr>
                                  <m:t>⇒{2}</m:t>
                                </m:r>
                              </m:oMath>
                            </m:oMathPara>
                          </a14:m>
                          <a:endParaRPr lang="en-US" sz="2000" dirty="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tc>
                    <a:tc>
                      <a:txBody>
                        <a:bodyPr/>
                        <a:lstStyle/>
                        <a:p>
                          <a:pPr>
                            <a:lnSpc>
                              <a:spcPct val="150000"/>
                            </a:lnSpc>
                            <a:spcAft>
                              <a:spcPts val="0"/>
                            </a:spcAft>
                            <a:tabLst>
                              <a:tab pos="540385" algn="l"/>
                            </a:tabLst>
                          </a:pPr>
                          <a:r>
                            <a:rPr lang="en-US" sz="200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2/9 = 22%</a:t>
                          </a:r>
                          <a:endParaRPr lang="en-US" sz="200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tc>
                    <a:tc>
                      <a:txBody>
                        <a:bodyPr/>
                        <a:lstStyle/>
                        <a:p>
                          <a:pPr>
                            <a:lnSpc>
                              <a:spcPct val="150000"/>
                            </a:lnSpc>
                            <a:spcAft>
                              <a:spcPts val="0"/>
                            </a:spcAft>
                            <a:tabLst>
                              <a:tab pos="540385" algn="l"/>
                            </a:tabLst>
                          </a:pPr>
                          <a:r>
                            <a:rPr lang="en-US" sz="20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2/3 = 66%</a:t>
                          </a:r>
                          <a:endParaRPr lang="en-US" sz="2000" dirty="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tc>
                    <a:extLst>
                      <a:ext uri="{0D108BD9-81ED-4DB2-BD59-A6C34878D82A}">
                        <a16:rowId xmlns:a16="http://schemas.microsoft.com/office/drawing/2014/main" val="1754856484"/>
                      </a:ext>
                    </a:extLst>
                  </a:tr>
                </a:tbl>
              </a:graphicData>
            </a:graphic>
          </p:graphicFrame>
        </mc:Choice>
        <mc:Fallback xmlns="">
          <p:graphicFrame>
            <p:nvGraphicFramePr>
              <p:cNvPr id="25" name="Table 24">
                <a:extLst>
                  <a:ext uri="{FF2B5EF4-FFF2-40B4-BE49-F238E27FC236}">
                    <a16:creationId xmlns:a16="http://schemas.microsoft.com/office/drawing/2014/main" id="{06764D87-6623-49FB-9204-4428322E0198}"/>
                  </a:ext>
                </a:extLst>
              </p:cNvPr>
              <p:cNvGraphicFramePr>
                <a:graphicFrameLocks noGrp="1"/>
              </p:cNvGraphicFramePr>
              <p:nvPr>
                <p:extLst>
                  <p:ext uri="{D42A27DB-BD31-4B8C-83A1-F6EECF244321}">
                    <p14:modId xmlns:p14="http://schemas.microsoft.com/office/powerpoint/2010/main" val="4160750281"/>
                  </p:ext>
                </p:extLst>
              </p:nvPr>
            </p:nvGraphicFramePr>
            <p:xfrm>
              <a:off x="1511356" y="3374754"/>
              <a:ext cx="8637531" cy="1749392"/>
            </p:xfrm>
            <a:graphic>
              <a:graphicData uri="http://schemas.openxmlformats.org/drawingml/2006/table">
                <a:tbl>
                  <a:tblPr firstRow="1" bandRow="1">
                    <a:tableStyleId>{5940675A-B579-460E-94D1-54222C63F5DA}</a:tableStyleId>
                  </a:tblPr>
                  <a:tblGrid>
                    <a:gridCol w="3648882">
                      <a:extLst>
                        <a:ext uri="{9D8B030D-6E8A-4147-A177-3AD203B41FA5}">
                          <a16:colId xmlns:a16="http://schemas.microsoft.com/office/drawing/2014/main" val="1539016239"/>
                        </a:ext>
                      </a:extLst>
                    </a:gridCol>
                    <a:gridCol w="1609672">
                      <a:extLst>
                        <a:ext uri="{9D8B030D-6E8A-4147-A177-3AD203B41FA5}">
                          <a16:colId xmlns:a16="http://schemas.microsoft.com/office/drawing/2014/main" val="4267451135"/>
                        </a:ext>
                      </a:extLst>
                    </a:gridCol>
                    <a:gridCol w="1583065">
                      <a:extLst>
                        <a:ext uri="{9D8B030D-6E8A-4147-A177-3AD203B41FA5}">
                          <a16:colId xmlns:a16="http://schemas.microsoft.com/office/drawing/2014/main" val="451153412"/>
                        </a:ext>
                      </a:extLst>
                    </a:gridCol>
                    <a:gridCol w="1795912">
                      <a:extLst>
                        <a:ext uri="{9D8B030D-6E8A-4147-A177-3AD203B41FA5}">
                          <a16:colId xmlns:a16="http://schemas.microsoft.com/office/drawing/2014/main" val="2788082542"/>
                        </a:ext>
                      </a:extLst>
                    </a:gridCol>
                  </a:tblGrid>
                  <a:tr h="377792">
                    <a:tc>
                      <a:txBody>
                        <a:bodyPr/>
                        <a:lstStyle/>
                        <a:p>
                          <a:pPr algn="ctr"/>
                          <a:r>
                            <a:rPr lang="en-US" sz="2000" b="1" dirty="0">
                              <a:latin typeface="Segoe UI Light" panose="020B0502040204020203" pitchFamily="34" charset="0"/>
                              <a:cs typeface="Segoe UI Light" panose="020B0502040204020203" pitchFamily="34" charset="0"/>
                            </a:rPr>
                            <a:t>Rules</a:t>
                          </a:r>
                        </a:p>
                      </a:txBody>
                      <a:tcPr marL="72992" marR="72992" marT="36496" marB="36496"/>
                    </a:tc>
                    <a:tc>
                      <a:txBody>
                        <a:bodyPr/>
                        <a:lstStyle/>
                        <a:p>
                          <a:pPr algn="ctr"/>
                          <a:r>
                            <a:rPr lang="en-US" sz="2000" b="1" dirty="0">
                              <a:latin typeface="Segoe UI Light" panose="020B0502040204020203" pitchFamily="34" charset="0"/>
                              <a:cs typeface="Segoe UI Light" panose="020B0502040204020203" pitchFamily="34" charset="0"/>
                            </a:rPr>
                            <a:t>Rules</a:t>
                          </a:r>
                        </a:p>
                      </a:txBody>
                      <a:tcPr marL="72992" marR="72992" marT="36496" marB="36496"/>
                    </a:tc>
                    <a:tc>
                      <a:txBody>
                        <a:bodyPr/>
                        <a:lstStyle/>
                        <a:p>
                          <a:pPr algn="ctr"/>
                          <a:r>
                            <a:rPr lang="en-US" sz="2000" b="1" dirty="0">
                              <a:latin typeface="Segoe UI Light" panose="020B0502040204020203" pitchFamily="34" charset="0"/>
                              <a:cs typeface="Segoe UI Light" panose="020B0502040204020203" pitchFamily="34" charset="0"/>
                            </a:rPr>
                            <a:t>Support(%)</a:t>
                          </a:r>
                        </a:p>
                      </a:txBody>
                      <a:tcPr marL="72992" marR="72992" marT="36496" marB="36496"/>
                    </a:tc>
                    <a:tc>
                      <a:txBody>
                        <a:bodyPr/>
                        <a:lstStyle/>
                        <a:p>
                          <a:pPr algn="ctr"/>
                          <a:r>
                            <a:rPr lang="en-US" sz="2000" b="1" dirty="0">
                              <a:latin typeface="Segoe UI Light" panose="020B0502040204020203" pitchFamily="34" charset="0"/>
                              <a:cs typeface="Segoe UI Light" panose="020B0502040204020203" pitchFamily="34" charset="0"/>
                            </a:rPr>
                            <a:t>Confidence(%)</a:t>
                          </a:r>
                        </a:p>
                      </a:txBody>
                      <a:tcPr marL="72992" marR="72992" marT="36496" marB="36496"/>
                    </a:tc>
                    <a:extLst>
                      <a:ext uri="{0D108BD9-81ED-4DB2-BD59-A6C34878D82A}">
                        <a16:rowId xmlns:a16="http://schemas.microsoft.com/office/drawing/2014/main" val="2334247233"/>
                      </a:ext>
                    </a:extLst>
                  </a:tr>
                  <a:tr h="457200">
                    <a:tc>
                      <a:txBody>
                        <a:bodyPr/>
                        <a:lstStyle/>
                        <a:p>
                          <a:endParaRPr lang="en-US"/>
                        </a:p>
                      </a:txBody>
                      <a:tcPr marL="68580" marR="68580" marT="0" marB="0">
                        <a:blipFill>
                          <a:blip r:embed="rId4"/>
                          <a:stretch>
                            <a:fillRect l="-167" t="-89333" r="-137062" b="-222667"/>
                          </a:stretch>
                        </a:blipFill>
                      </a:tcPr>
                    </a:tc>
                    <a:tc>
                      <a:txBody>
                        <a:bodyPr/>
                        <a:lstStyle/>
                        <a:p>
                          <a:endParaRPr lang="en-US"/>
                        </a:p>
                      </a:txBody>
                      <a:tcPr marL="68580" marR="68580" marT="0" marB="0">
                        <a:blipFill>
                          <a:blip r:embed="rId4"/>
                          <a:stretch>
                            <a:fillRect l="-227273" t="-89333" r="-210985" b="-222667"/>
                          </a:stretch>
                        </a:blipFill>
                      </a:tcPr>
                    </a:tc>
                    <a:tc>
                      <a:txBody>
                        <a:bodyPr/>
                        <a:lstStyle/>
                        <a:p>
                          <a:pPr>
                            <a:lnSpc>
                              <a:spcPct val="150000"/>
                            </a:lnSpc>
                            <a:spcAft>
                              <a:spcPts val="0"/>
                            </a:spcAft>
                            <a:tabLst>
                              <a:tab pos="540385" algn="l"/>
                            </a:tabLst>
                          </a:pPr>
                          <a:r>
                            <a:rPr lang="en-US" sz="20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3/9 = 33%</a:t>
                          </a:r>
                          <a:endParaRPr lang="en-US" sz="2000" dirty="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tc>
                    <a:tc>
                      <a:txBody>
                        <a:bodyPr/>
                        <a:lstStyle/>
                        <a:p>
                          <a:pPr>
                            <a:lnSpc>
                              <a:spcPct val="150000"/>
                            </a:lnSpc>
                            <a:spcAft>
                              <a:spcPts val="0"/>
                            </a:spcAft>
                            <a:tabLst>
                              <a:tab pos="540385" algn="l"/>
                            </a:tabLst>
                          </a:pPr>
                          <a:r>
                            <a:rPr lang="en-US" sz="200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3/3 = 100%</a:t>
                          </a:r>
                          <a:endParaRPr lang="en-US" sz="200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tc>
                    <a:extLst>
                      <a:ext uri="{0D108BD9-81ED-4DB2-BD59-A6C34878D82A}">
                        <a16:rowId xmlns:a16="http://schemas.microsoft.com/office/drawing/2014/main" val="2518141576"/>
                      </a:ext>
                    </a:extLst>
                  </a:tr>
                  <a:tr h="457200">
                    <a:tc>
                      <a:txBody>
                        <a:bodyPr/>
                        <a:lstStyle/>
                        <a:p>
                          <a:endParaRPr lang="en-US"/>
                        </a:p>
                      </a:txBody>
                      <a:tcPr marL="68580" marR="68580" marT="0" marB="0">
                        <a:blipFill>
                          <a:blip r:embed="rId4"/>
                          <a:stretch>
                            <a:fillRect l="-167" t="-186842" r="-137062" b="-119737"/>
                          </a:stretch>
                        </a:blipFill>
                      </a:tcPr>
                    </a:tc>
                    <a:tc>
                      <a:txBody>
                        <a:bodyPr/>
                        <a:lstStyle/>
                        <a:p>
                          <a:endParaRPr lang="en-US"/>
                        </a:p>
                      </a:txBody>
                      <a:tcPr marL="68580" marR="68580" marT="0" marB="0">
                        <a:blipFill>
                          <a:blip r:embed="rId4"/>
                          <a:stretch>
                            <a:fillRect l="-227273" t="-186842" r="-210985" b="-119737"/>
                          </a:stretch>
                        </a:blipFill>
                      </a:tcPr>
                    </a:tc>
                    <a:tc>
                      <a:txBody>
                        <a:bodyPr/>
                        <a:lstStyle/>
                        <a:p>
                          <a:pPr>
                            <a:lnSpc>
                              <a:spcPct val="150000"/>
                            </a:lnSpc>
                            <a:spcAft>
                              <a:spcPts val="0"/>
                            </a:spcAft>
                            <a:tabLst>
                              <a:tab pos="540385" algn="l"/>
                            </a:tabLst>
                          </a:pPr>
                          <a:r>
                            <a:rPr lang="en-US" sz="2000">
                              <a:effectLst/>
                              <a:latin typeface="Segoe UI Light" panose="020B0502040204020203" pitchFamily="34" charset="0"/>
                              <a:ea typeface="Calibri" panose="020F0502020204030204" pitchFamily="34" charset="0"/>
                              <a:cs typeface="Segoe UI Light" panose="020B0502040204020203" pitchFamily="34" charset="0"/>
                            </a:rPr>
                            <a:t>2/9 = 22%</a:t>
                          </a:r>
                        </a:p>
                      </a:txBody>
                      <a:tcPr marL="68580" marR="68580" marT="0" marB="0"/>
                    </a:tc>
                    <a:tc>
                      <a:txBody>
                        <a:bodyPr/>
                        <a:lstStyle/>
                        <a:p>
                          <a:pPr>
                            <a:lnSpc>
                              <a:spcPct val="150000"/>
                            </a:lnSpc>
                            <a:spcAft>
                              <a:spcPts val="0"/>
                            </a:spcAft>
                            <a:tabLst>
                              <a:tab pos="540385" algn="l"/>
                            </a:tabLst>
                          </a:pPr>
                          <a:r>
                            <a:rPr lang="en-US" sz="2000">
                              <a:effectLst/>
                              <a:latin typeface="Segoe UI Light" panose="020B0502040204020203" pitchFamily="34" charset="0"/>
                              <a:ea typeface="Calibri" panose="020F0502020204030204" pitchFamily="34" charset="0"/>
                              <a:cs typeface="Segoe UI Light" panose="020B0502040204020203" pitchFamily="34" charset="0"/>
                            </a:rPr>
                            <a:t>2/3 = 66%</a:t>
                          </a:r>
                        </a:p>
                      </a:txBody>
                      <a:tcPr marL="68580" marR="68580" marT="0" marB="0"/>
                    </a:tc>
                    <a:extLst>
                      <a:ext uri="{0D108BD9-81ED-4DB2-BD59-A6C34878D82A}">
                        <a16:rowId xmlns:a16="http://schemas.microsoft.com/office/drawing/2014/main" val="127137545"/>
                      </a:ext>
                    </a:extLst>
                  </a:tr>
                  <a:tr h="457200">
                    <a:tc>
                      <a:txBody>
                        <a:bodyPr/>
                        <a:lstStyle/>
                        <a:p>
                          <a:endParaRPr lang="en-US"/>
                        </a:p>
                      </a:txBody>
                      <a:tcPr marL="68580" marR="68580" marT="0" marB="0">
                        <a:blipFill>
                          <a:blip r:embed="rId4"/>
                          <a:stretch>
                            <a:fillRect l="-167" t="-290667" r="-137062" b="-21333"/>
                          </a:stretch>
                        </a:blipFill>
                      </a:tcPr>
                    </a:tc>
                    <a:tc>
                      <a:txBody>
                        <a:bodyPr/>
                        <a:lstStyle/>
                        <a:p>
                          <a:endParaRPr lang="en-US"/>
                        </a:p>
                      </a:txBody>
                      <a:tcPr marL="68580" marR="68580" marT="0" marB="0">
                        <a:blipFill>
                          <a:blip r:embed="rId4"/>
                          <a:stretch>
                            <a:fillRect l="-227273" t="-290667" r="-210985" b="-21333"/>
                          </a:stretch>
                        </a:blipFill>
                      </a:tcPr>
                    </a:tc>
                    <a:tc>
                      <a:txBody>
                        <a:bodyPr/>
                        <a:lstStyle/>
                        <a:p>
                          <a:pPr>
                            <a:lnSpc>
                              <a:spcPct val="150000"/>
                            </a:lnSpc>
                            <a:spcAft>
                              <a:spcPts val="0"/>
                            </a:spcAft>
                            <a:tabLst>
                              <a:tab pos="540385" algn="l"/>
                            </a:tabLst>
                          </a:pPr>
                          <a:r>
                            <a:rPr lang="en-US" sz="200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2/9 = 22%</a:t>
                          </a:r>
                          <a:endParaRPr lang="en-US" sz="200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tc>
                    <a:tc>
                      <a:txBody>
                        <a:bodyPr/>
                        <a:lstStyle/>
                        <a:p>
                          <a:pPr>
                            <a:lnSpc>
                              <a:spcPct val="150000"/>
                            </a:lnSpc>
                            <a:spcAft>
                              <a:spcPts val="0"/>
                            </a:spcAft>
                            <a:tabLst>
                              <a:tab pos="540385" algn="l"/>
                            </a:tabLst>
                          </a:pPr>
                          <a:r>
                            <a:rPr lang="en-US" sz="20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2/3 = 66%</a:t>
                          </a:r>
                          <a:endParaRPr lang="en-US" sz="2000" dirty="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tc>
                    <a:extLst>
                      <a:ext uri="{0D108BD9-81ED-4DB2-BD59-A6C34878D82A}">
                        <a16:rowId xmlns:a16="http://schemas.microsoft.com/office/drawing/2014/main" val="1754856484"/>
                      </a:ext>
                    </a:extLst>
                  </a:tr>
                </a:tbl>
              </a:graphicData>
            </a:graphic>
          </p:graphicFrame>
        </mc:Fallback>
      </mc:AlternateContent>
    </p:spTree>
    <p:extLst>
      <p:ext uri="{BB962C8B-B14F-4D97-AF65-F5344CB8AC3E}">
        <p14:creationId xmlns:p14="http://schemas.microsoft.com/office/powerpoint/2010/main" val="2294634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Experiments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TextBox 4">
            <a:extLst>
              <a:ext uri="{FF2B5EF4-FFF2-40B4-BE49-F238E27FC236}">
                <a16:creationId xmlns:a16="http://schemas.microsoft.com/office/drawing/2014/main" id="{8C2B72E8-F024-44C6-8116-63F7A3EE88EC}"/>
              </a:ext>
            </a:extLst>
          </p:cNvPr>
          <p:cNvSpPr txBox="1"/>
          <p:nvPr/>
        </p:nvSpPr>
        <p:spPr>
          <a:xfrm>
            <a:off x="987552" y="489178"/>
            <a:ext cx="10366248" cy="658385"/>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sz="2800" dirty="0"/>
              <a:t>Experiment Setup</a:t>
            </a:r>
          </a:p>
        </p:txBody>
      </p:sp>
      <p:sp>
        <p:nvSpPr>
          <p:cNvPr id="9" name="Rectangle 8">
            <a:extLst>
              <a:ext uri="{FF2B5EF4-FFF2-40B4-BE49-F238E27FC236}">
                <a16:creationId xmlns:a16="http://schemas.microsoft.com/office/drawing/2014/main" id="{989CE768-0653-4965-808F-A36AF7394896}"/>
              </a:ext>
            </a:extLst>
          </p:cNvPr>
          <p:cNvSpPr/>
          <p:nvPr/>
        </p:nvSpPr>
        <p:spPr>
          <a:xfrm>
            <a:off x="5605272" y="2158215"/>
            <a:ext cx="5827776" cy="369332"/>
          </a:xfrm>
          <a:prstGeom prst="rect">
            <a:avLst/>
          </a:prstGeom>
        </p:spPr>
        <p:txBody>
          <a:bodyPr wrap="square">
            <a:spAutoFit/>
          </a:bodyPr>
          <a:lstStyle/>
          <a:p>
            <a:endParaRPr lang="en-US" b="0" dirty="0">
              <a:solidFill>
                <a:srgbClr val="D4D4D4"/>
              </a:solidFill>
              <a:effectLst/>
              <a:latin typeface="Consolas" panose="020B0609020204030204" pitchFamily="49" charset="0"/>
            </a:endParaRPr>
          </a:p>
        </p:txBody>
      </p:sp>
      <p:sp>
        <p:nvSpPr>
          <p:cNvPr id="22" name="Date Placeholder 5">
            <a:extLst>
              <a:ext uri="{FF2B5EF4-FFF2-40B4-BE49-F238E27FC236}">
                <a16:creationId xmlns:a16="http://schemas.microsoft.com/office/drawing/2014/main" id="{D9C79A75-37F3-4E02-867A-7B39099AD474}"/>
              </a:ext>
            </a:extLst>
          </p:cNvPr>
          <p:cNvSpPr>
            <a:spLocks noGrp="1"/>
          </p:cNvSpPr>
          <p:nvPr>
            <p:ph type="dt" sz="half" idx="10"/>
          </p:nvPr>
        </p:nvSpPr>
        <p:spPr>
          <a:xfrm>
            <a:off x="0" y="6356350"/>
            <a:ext cx="2743200" cy="365125"/>
          </a:xfrm>
        </p:spPr>
        <p:txBody>
          <a:bodyPr/>
          <a:lstStyle/>
          <a:p>
            <a:r>
              <a:rPr lang="en-US" sz="2000"/>
              <a:t>16-Feb-2020</a:t>
            </a:r>
            <a:endParaRPr lang="en-US" sz="2000" dirty="0"/>
          </a:p>
        </p:txBody>
      </p:sp>
      <p:graphicFrame>
        <p:nvGraphicFramePr>
          <p:cNvPr id="25" name="Table 24">
            <a:extLst>
              <a:ext uri="{FF2B5EF4-FFF2-40B4-BE49-F238E27FC236}">
                <a16:creationId xmlns:a16="http://schemas.microsoft.com/office/drawing/2014/main" id="{008130F4-1775-4C70-BCDA-DF30D12ECCE3}"/>
              </a:ext>
            </a:extLst>
          </p:cNvPr>
          <p:cNvGraphicFramePr>
            <a:graphicFrameLocks noGrp="1"/>
          </p:cNvGraphicFramePr>
          <p:nvPr>
            <p:extLst>
              <p:ext uri="{D42A27DB-BD31-4B8C-83A1-F6EECF244321}">
                <p14:modId xmlns:p14="http://schemas.microsoft.com/office/powerpoint/2010/main" val="3262351353"/>
              </p:ext>
            </p:extLst>
          </p:nvPr>
        </p:nvGraphicFramePr>
        <p:xfrm>
          <a:off x="1511566" y="1561008"/>
          <a:ext cx="9692882" cy="2377176"/>
        </p:xfrm>
        <a:graphic>
          <a:graphicData uri="http://schemas.openxmlformats.org/drawingml/2006/table">
            <a:tbl>
              <a:tblPr firstRow="1" bandRow="1">
                <a:tableStyleId>{5940675A-B579-460E-94D1-54222C63F5DA}</a:tableStyleId>
              </a:tblPr>
              <a:tblGrid>
                <a:gridCol w="5907439">
                  <a:extLst>
                    <a:ext uri="{9D8B030D-6E8A-4147-A177-3AD203B41FA5}">
                      <a16:colId xmlns:a16="http://schemas.microsoft.com/office/drawing/2014/main" val="1539016239"/>
                    </a:ext>
                  </a:extLst>
                </a:gridCol>
                <a:gridCol w="3785443">
                  <a:extLst>
                    <a:ext uri="{9D8B030D-6E8A-4147-A177-3AD203B41FA5}">
                      <a16:colId xmlns:a16="http://schemas.microsoft.com/office/drawing/2014/main" val="451153412"/>
                    </a:ext>
                  </a:extLst>
                </a:gridCol>
              </a:tblGrid>
              <a:tr h="421801">
                <a:tc>
                  <a:txBody>
                    <a:bodyPr/>
                    <a:lstStyle/>
                    <a:p>
                      <a:pPr algn="ctr"/>
                      <a:r>
                        <a:rPr lang="en-US" sz="2400" b="1" dirty="0">
                          <a:latin typeface="Segoe UI Light (Body)"/>
                          <a:cs typeface="Times New Roman" panose="02020603050405020304" pitchFamily="18" charset="0"/>
                        </a:rPr>
                        <a:t>Hardware</a:t>
                      </a:r>
                    </a:p>
                  </a:txBody>
                  <a:tcPr marL="89395" marR="89395" marT="44698" marB="44698"/>
                </a:tc>
                <a:tc>
                  <a:txBody>
                    <a:bodyPr/>
                    <a:lstStyle/>
                    <a:p>
                      <a:pPr algn="ctr"/>
                      <a:r>
                        <a:rPr lang="en-US" sz="2400" b="1" dirty="0">
                          <a:latin typeface="Segoe UI Light (Body)"/>
                          <a:cs typeface="Times New Roman" panose="02020603050405020304" pitchFamily="18" charset="0"/>
                        </a:rPr>
                        <a:t>Software</a:t>
                      </a:r>
                    </a:p>
                  </a:txBody>
                  <a:tcPr marL="89395" marR="89395" marT="44698" marB="44698"/>
                </a:tc>
                <a:extLst>
                  <a:ext uri="{0D108BD9-81ED-4DB2-BD59-A6C34878D82A}">
                    <a16:rowId xmlns:a16="http://schemas.microsoft.com/office/drawing/2014/main" val="2334247233"/>
                  </a:ext>
                </a:extLst>
              </a:tr>
              <a:tr h="381942">
                <a:tc>
                  <a:txBody>
                    <a:bodyPr/>
                    <a:lstStyle/>
                    <a:p>
                      <a:pPr>
                        <a:lnSpc>
                          <a:spcPct val="150000"/>
                        </a:lnSpc>
                        <a:spcAft>
                          <a:spcPts val="0"/>
                        </a:spcAft>
                        <a:tabLst>
                          <a:tab pos="540385" algn="l"/>
                        </a:tabLst>
                      </a:pPr>
                      <a:r>
                        <a:rPr lang="en-US" sz="2400" b="1" dirty="0">
                          <a:latin typeface="Segoe UI Light (Body)"/>
                          <a:cs typeface="Times New Roman" panose="02020603050405020304" pitchFamily="18" charset="0"/>
                        </a:rPr>
                        <a:t>CPU</a:t>
                      </a:r>
                      <a:r>
                        <a:rPr lang="en-US" sz="2400" dirty="0">
                          <a:latin typeface="Segoe UI Light (Body)"/>
                          <a:cs typeface="Times New Roman" panose="02020603050405020304" pitchFamily="18" charset="0"/>
                        </a:rPr>
                        <a:t>: Intel Core i5-5200U 2.20GHz, 2 Core(s)</a:t>
                      </a:r>
                      <a:endParaRPr lang="en-US" sz="2400" dirty="0">
                        <a:effectLst/>
                        <a:latin typeface="Segoe UI Light (Body)"/>
                        <a:ea typeface="Calibri" panose="020F0502020204030204" pitchFamily="34" charset="0"/>
                        <a:cs typeface="Times New Roman" panose="02020603050405020304" pitchFamily="18" charset="0"/>
                      </a:endParaRPr>
                    </a:p>
                  </a:txBody>
                  <a:tcPr marL="83992" marR="83992" marT="0" marB="0"/>
                </a:tc>
                <a:tc>
                  <a:txBody>
                    <a:bodyPr/>
                    <a:lstStyle/>
                    <a:p>
                      <a:pPr>
                        <a:lnSpc>
                          <a:spcPct val="150000"/>
                        </a:lnSpc>
                        <a:spcAft>
                          <a:spcPts val="0"/>
                        </a:spcAft>
                        <a:tabLst>
                          <a:tab pos="540385" algn="l"/>
                        </a:tabLst>
                      </a:pPr>
                      <a:r>
                        <a:rPr lang="en-US" sz="2400" b="0" dirty="0">
                          <a:effectLst/>
                          <a:latin typeface="Segoe UI Light (Body)"/>
                          <a:ea typeface="Calibri" panose="020F0502020204030204" pitchFamily="34" charset="0"/>
                          <a:cs typeface="Times New Roman" panose="02020603050405020304" pitchFamily="18" charset="0"/>
                        </a:rPr>
                        <a:t>Windows 10 x64 Enterprise </a:t>
                      </a:r>
                    </a:p>
                  </a:txBody>
                  <a:tcPr marL="83992" marR="83992" marT="0" marB="0"/>
                </a:tc>
                <a:extLst>
                  <a:ext uri="{0D108BD9-81ED-4DB2-BD59-A6C34878D82A}">
                    <a16:rowId xmlns:a16="http://schemas.microsoft.com/office/drawing/2014/main" val="603436299"/>
                  </a:ext>
                </a:extLst>
              </a:tr>
              <a:tr h="381942">
                <a:tc>
                  <a:txBody>
                    <a:bodyPr/>
                    <a:lstStyle/>
                    <a:p>
                      <a:pPr>
                        <a:lnSpc>
                          <a:spcPct val="150000"/>
                        </a:lnSpc>
                        <a:spcAft>
                          <a:spcPts val="0"/>
                        </a:spcAft>
                        <a:tabLst>
                          <a:tab pos="540385" algn="l"/>
                        </a:tabLst>
                      </a:pPr>
                      <a:r>
                        <a:rPr lang="en-US" sz="2400" b="1" dirty="0">
                          <a:latin typeface="Segoe UI Light (Body)"/>
                          <a:cs typeface="Times New Roman" panose="02020603050405020304" pitchFamily="18" charset="0"/>
                        </a:rPr>
                        <a:t>RAM</a:t>
                      </a:r>
                      <a:r>
                        <a:rPr lang="en-US" sz="2400" dirty="0">
                          <a:latin typeface="Segoe UI Light (Body)"/>
                          <a:cs typeface="Times New Roman" panose="02020603050405020304" pitchFamily="18" charset="0"/>
                        </a:rPr>
                        <a:t>: 8GB</a:t>
                      </a:r>
                      <a:endParaRPr lang="en-US" sz="2400" dirty="0">
                        <a:effectLst/>
                        <a:latin typeface="Segoe UI Light (Body)"/>
                        <a:ea typeface="Calibri" panose="020F0502020204030204" pitchFamily="34" charset="0"/>
                        <a:cs typeface="Times New Roman" panose="02020603050405020304" pitchFamily="18" charset="0"/>
                      </a:endParaRPr>
                    </a:p>
                  </a:txBody>
                  <a:tcPr marL="83992" marR="83992" marT="0" marB="0"/>
                </a:tc>
                <a:tc>
                  <a:txBody>
                    <a:bodyPr/>
                    <a:lstStyle/>
                    <a:p>
                      <a:pPr>
                        <a:lnSpc>
                          <a:spcPct val="150000"/>
                        </a:lnSpc>
                        <a:spcAft>
                          <a:spcPts val="0"/>
                        </a:spcAft>
                        <a:tabLst>
                          <a:tab pos="540385" algn="l"/>
                        </a:tabLst>
                      </a:pPr>
                      <a:r>
                        <a:rPr lang="en-US" sz="2400" b="0" dirty="0">
                          <a:effectLst/>
                          <a:latin typeface="Segoe UI Light (Body)"/>
                          <a:ea typeface="Calibri" panose="020F0502020204030204" pitchFamily="34" charset="0"/>
                          <a:cs typeface="Times New Roman" panose="02020603050405020304" pitchFamily="18" charset="0"/>
                        </a:rPr>
                        <a:t>Python 3.7</a:t>
                      </a:r>
                    </a:p>
                  </a:txBody>
                  <a:tcPr marL="83992" marR="83992" marT="0" marB="0"/>
                </a:tc>
                <a:extLst>
                  <a:ext uri="{0D108BD9-81ED-4DB2-BD59-A6C34878D82A}">
                    <a16:rowId xmlns:a16="http://schemas.microsoft.com/office/drawing/2014/main" val="2518141576"/>
                  </a:ext>
                </a:extLst>
              </a:tr>
              <a:tr h="381942">
                <a:tc>
                  <a:txBody>
                    <a:bodyPr/>
                    <a:lstStyle/>
                    <a:p>
                      <a:endParaRPr lang="en-US" sz="2400" dirty="0">
                        <a:latin typeface="Segoe UI Light (Body)"/>
                      </a:endParaRPr>
                    </a:p>
                  </a:txBody>
                  <a:tcPr marL="83992" marR="83992" marT="0" marB="0"/>
                </a:tc>
                <a:tc>
                  <a:txBody>
                    <a:bodyPr/>
                    <a:lstStyle/>
                    <a:p>
                      <a:pPr marL="0" marR="0" lvl="0" indent="0" algn="l" defTabSz="914400" rtl="0" eaLnBrk="1" fontAlgn="auto" latinLnBrk="0" hangingPunct="1">
                        <a:lnSpc>
                          <a:spcPct val="150000"/>
                        </a:lnSpc>
                        <a:spcBef>
                          <a:spcPts val="0"/>
                        </a:spcBef>
                        <a:spcAft>
                          <a:spcPts val="0"/>
                        </a:spcAft>
                        <a:buClrTx/>
                        <a:buSzTx/>
                        <a:buFontTx/>
                        <a:buNone/>
                        <a:tabLst>
                          <a:tab pos="540385" algn="l"/>
                        </a:tabLst>
                        <a:defRPr/>
                      </a:pPr>
                      <a:r>
                        <a:rPr lang="en-US" sz="2400" b="0" dirty="0">
                          <a:effectLst/>
                          <a:latin typeface="Segoe UI Light (Body)"/>
                          <a:ea typeface="Calibri" panose="020F0502020204030204" pitchFamily="34" charset="0"/>
                          <a:cs typeface="Times New Roman" panose="02020603050405020304" pitchFamily="18" charset="0"/>
                        </a:rPr>
                        <a:t>PyQT5, QT Designer </a:t>
                      </a:r>
                    </a:p>
                  </a:txBody>
                  <a:tcPr marL="83992" marR="83992" marT="0" marB="0"/>
                </a:tc>
                <a:extLst>
                  <a:ext uri="{0D108BD9-81ED-4DB2-BD59-A6C34878D82A}">
                    <a16:rowId xmlns:a16="http://schemas.microsoft.com/office/drawing/2014/main" val="127137545"/>
                  </a:ext>
                </a:extLst>
              </a:tr>
              <a:tr h="381942">
                <a:tc>
                  <a:txBody>
                    <a:bodyPr/>
                    <a:lstStyle/>
                    <a:p>
                      <a:pPr marL="0" marR="0" lvl="0" indent="0" algn="l" defTabSz="914400" rtl="0" eaLnBrk="1" fontAlgn="auto" latinLnBrk="0" hangingPunct="1">
                        <a:lnSpc>
                          <a:spcPct val="150000"/>
                        </a:lnSpc>
                        <a:spcBef>
                          <a:spcPts val="0"/>
                        </a:spcBef>
                        <a:spcAft>
                          <a:spcPts val="0"/>
                        </a:spcAft>
                        <a:buClrTx/>
                        <a:buSzTx/>
                        <a:buFontTx/>
                        <a:buNone/>
                        <a:tabLst>
                          <a:tab pos="540385" algn="l"/>
                        </a:tabLst>
                        <a:defRPr/>
                      </a:pPr>
                      <a:endParaRPr lang="en-US" sz="2400" dirty="0">
                        <a:effectLst/>
                        <a:latin typeface="Segoe UI Light (Body)"/>
                        <a:ea typeface="Calibri" panose="020F0502020204030204" pitchFamily="34" charset="0"/>
                        <a:cs typeface="Times New Roman" panose="02020603050405020304" pitchFamily="18" charset="0"/>
                      </a:endParaRPr>
                    </a:p>
                  </a:txBody>
                  <a:tcPr marL="83992" marR="83992" marT="0" marB="0"/>
                </a:tc>
                <a:tc>
                  <a:txBody>
                    <a:bodyPr/>
                    <a:lstStyle/>
                    <a:p>
                      <a:pPr marL="0" marR="0" lvl="0" indent="0" algn="l" defTabSz="914400" rtl="0" eaLnBrk="1" fontAlgn="auto" latinLnBrk="0" hangingPunct="1">
                        <a:lnSpc>
                          <a:spcPct val="150000"/>
                        </a:lnSpc>
                        <a:spcBef>
                          <a:spcPts val="0"/>
                        </a:spcBef>
                        <a:spcAft>
                          <a:spcPts val="0"/>
                        </a:spcAft>
                        <a:buClrTx/>
                        <a:buSzTx/>
                        <a:buFontTx/>
                        <a:buNone/>
                        <a:tabLst>
                          <a:tab pos="540385" algn="l"/>
                        </a:tabLst>
                        <a:defRPr/>
                      </a:pPr>
                      <a:r>
                        <a:rPr lang="en-US" sz="2400" b="0" dirty="0">
                          <a:solidFill>
                            <a:srgbClr val="000000"/>
                          </a:solidFill>
                          <a:effectLst/>
                          <a:latin typeface="Segoe UI Light (Body)"/>
                          <a:ea typeface="Calibri" panose="020F0502020204030204" pitchFamily="34" charset="0"/>
                          <a:cs typeface="Times New Roman" panose="02020603050405020304" pitchFamily="18" charset="0"/>
                        </a:rPr>
                        <a:t>Visual Studio Code</a:t>
                      </a:r>
                      <a:endParaRPr lang="en-US" sz="2400" b="0" dirty="0">
                        <a:effectLst/>
                        <a:latin typeface="Segoe UI Light (Body)"/>
                        <a:ea typeface="Calibri" panose="020F0502020204030204" pitchFamily="34" charset="0"/>
                        <a:cs typeface="Times New Roman" panose="02020603050405020304" pitchFamily="18" charset="0"/>
                      </a:endParaRPr>
                    </a:p>
                  </a:txBody>
                  <a:tcPr marL="83992" marR="83992" marT="0" marB="0"/>
                </a:tc>
                <a:extLst>
                  <a:ext uri="{0D108BD9-81ED-4DB2-BD59-A6C34878D82A}">
                    <a16:rowId xmlns:a16="http://schemas.microsoft.com/office/drawing/2014/main" val="2134991043"/>
                  </a:ext>
                </a:extLst>
              </a:tr>
            </a:tbl>
          </a:graphicData>
        </a:graphic>
      </p:graphicFrame>
      <p:graphicFrame>
        <p:nvGraphicFramePr>
          <p:cNvPr id="26" name="Table 25">
            <a:extLst>
              <a:ext uri="{FF2B5EF4-FFF2-40B4-BE49-F238E27FC236}">
                <a16:creationId xmlns:a16="http://schemas.microsoft.com/office/drawing/2014/main" id="{EA047D19-6D7B-4F42-AE0C-2864A285DD1B}"/>
              </a:ext>
            </a:extLst>
          </p:cNvPr>
          <p:cNvGraphicFramePr>
            <a:graphicFrameLocks noGrp="1"/>
          </p:cNvGraphicFramePr>
          <p:nvPr>
            <p:extLst>
              <p:ext uri="{D42A27DB-BD31-4B8C-83A1-F6EECF244321}">
                <p14:modId xmlns:p14="http://schemas.microsoft.com/office/powerpoint/2010/main" val="3416052683"/>
              </p:ext>
            </p:extLst>
          </p:nvPr>
        </p:nvGraphicFramePr>
        <p:xfrm>
          <a:off x="1511566" y="4293030"/>
          <a:ext cx="9692882" cy="1416166"/>
        </p:xfrm>
        <a:graphic>
          <a:graphicData uri="http://schemas.openxmlformats.org/drawingml/2006/table">
            <a:tbl>
              <a:tblPr firstRow="1" bandRow="1">
                <a:tableStyleId>{5940675A-B579-460E-94D1-54222C63F5DA}</a:tableStyleId>
              </a:tblPr>
              <a:tblGrid>
                <a:gridCol w="2779604">
                  <a:extLst>
                    <a:ext uri="{9D8B030D-6E8A-4147-A177-3AD203B41FA5}">
                      <a16:colId xmlns:a16="http://schemas.microsoft.com/office/drawing/2014/main" val="1539016239"/>
                    </a:ext>
                  </a:extLst>
                </a:gridCol>
                <a:gridCol w="3032333">
                  <a:extLst>
                    <a:ext uri="{9D8B030D-6E8A-4147-A177-3AD203B41FA5}">
                      <a16:colId xmlns:a16="http://schemas.microsoft.com/office/drawing/2014/main" val="451153412"/>
                    </a:ext>
                  </a:extLst>
                </a:gridCol>
                <a:gridCol w="3880945">
                  <a:extLst>
                    <a:ext uri="{9D8B030D-6E8A-4147-A177-3AD203B41FA5}">
                      <a16:colId xmlns:a16="http://schemas.microsoft.com/office/drawing/2014/main" val="4197477232"/>
                    </a:ext>
                  </a:extLst>
                </a:gridCol>
              </a:tblGrid>
              <a:tr h="421801">
                <a:tc>
                  <a:txBody>
                    <a:bodyPr/>
                    <a:lstStyle/>
                    <a:p>
                      <a:pPr algn="ctr"/>
                      <a:r>
                        <a:rPr lang="en-US" sz="2400" b="1" dirty="0">
                          <a:latin typeface="+mn-lt"/>
                          <a:cs typeface="Times New Roman" panose="02020603050405020304" pitchFamily="18" charset="0"/>
                        </a:rPr>
                        <a:t>Data</a:t>
                      </a:r>
                    </a:p>
                  </a:txBody>
                  <a:tcPr marL="89395" marR="89395" marT="44698" marB="44698"/>
                </a:tc>
                <a:tc>
                  <a:txBody>
                    <a:bodyPr/>
                    <a:lstStyle/>
                    <a:p>
                      <a:pPr algn="ctr"/>
                      <a:r>
                        <a:rPr lang="en-US" sz="2400" b="1" dirty="0">
                          <a:latin typeface="+mn-lt"/>
                          <a:cs typeface="Times New Roman" panose="02020603050405020304" pitchFamily="18" charset="0"/>
                        </a:rPr>
                        <a:t>Total Transaction</a:t>
                      </a:r>
                    </a:p>
                  </a:txBody>
                  <a:tcPr marL="89395" marR="89395" marT="44698" marB="44698"/>
                </a:tc>
                <a:tc>
                  <a:txBody>
                    <a:bodyPr/>
                    <a:lstStyle/>
                    <a:p>
                      <a:pPr algn="ctr"/>
                      <a:r>
                        <a:rPr lang="en-US" sz="2400" b="1" dirty="0">
                          <a:latin typeface="+mn-lt"/>
                          <a:cs typeface="Times New Roman" panose="02020603050405020304" pitchFamily="18" charset="0"/>
                        </a:rPr>
                        <a:t>Avg. Items / Transaction</a:t>
                      </a:r>
                    </a:p>
                  </a:txBody>
                  <a:tcPr marL="89395" marR="89395" marT="44698" marB="44698"/>
                </a:tc>
                <a:extLst>
                  <a:ext uri="{0D108BD9-81ED-4DB2-BD59-A6C34878D82A}">
                    <a16:rowId xmlns:a16="http://schemas.microsoft.com/office/drawing/2014/main" val="2334247233"/>
                  </a:ext>
                </a:extLst>
              </a:tr>
              <a:tr h="381942">
                <a:tc>
                  <a:txBody>
                    <a:bodyPr/>
                    <a:lstStyle/>
                    <a:p>
                      <a:pPr>
                        <a:lnSpc>
                          <a:spcPct val="150000"/>
                        </a:lnSpc>
                        <a:spcAft>
                          <a:spcPts val="0"/>
                        </a:spcAft>
                        <a:tabLst>
                          <a:tab pos="540385" algn="l"/>
                        </a:tabLst>
                      </a:pPr>
                      <a:r>
                        <a:rPr lang="en-US" sz="2400" dirty="0">
                          <a:effectLst/>
                          <a:latin typeface="+mn-lt"/>
                          <a:ea typeface="Calibri" panose="020F0502020204030204" pitchFamily="34" charset="0"/>
                          <a:cs typeface="Times New Roman" panose="02020603050405020304" pitchFamily="18" charset="0"/>
                        </a:rPr>
                        <a:t>Dataset 1</a:t>
                      </a:r>
                    </a:p>
                  </a:txBody>
                  <a:tcPr marL="83992" marR="83992" marT="0" marB="0"/>
                </a:tc>
                <a:tc>
                  <a:txBody>
                    <a:bodyPr/>
                    <a:lstStyle/>
                    <a:p>
                      <a:pPr algn="r">
                        <a:lnSpc>
                          <a:spcPct val="150000"/>
                        </a:lnSpc>
                        <a:spcAft>
                          <a:spcPts val="0"/>
                        </a:spcAft>
                        <a:tabLst>
                          <a:tab pos="540385" algn="l"/>
                        </a:tabLst>
                      </a:pPr>
                      <a:r>
                        <a:rPr lang="en-US" sz="2400" b="0" dirty="0">
                          <a:effectLst/>
                          <a:latin typeface="+mn-lt"/>
                          <a:ea typeface="Calibri" panose="020F0502020204030204" pitchFamily="34" charset="0"/>
                          <a:cs typeface="Times New Roman" panose="02020603050405020304" pitchFamily="18" charset="0"/>
                        </a:rPr>
                        <a:t>4, 444</a:t>
                      </a:r>
                    </a:p>
                  </a:txBody>
                  <a:tcPr marL="83992" marR="83992" marT="0" marB="0"/>
                </a:tc>
                <a:tc>
                  <a:txBody>
                    <a:bodyPr/>
                    <a:lstStyle/>
                    <a:p>
                      <a:pPr algn="ctr">
                        <a:lnSpc>
                          <a:spcPct val="150000"/>
                        </a:lnSpc>
                        <a:spcAft>
                          <a:spcPts val="0"/>
                        </a:spcAft>
                        <a:tabLst>
                          <a:tab pos="540385" algn="l"/>
                        </a:tabLst>
                      </a:pPr>
                      <a:r>
                        <a:rPr lang="en-US" sz="2400" b="0" dirty="0">
                          <a:effectLst/>
                          <a:latin typeface="+mn-lt"/>
                          <a:ea typeface="Calibri" panose="020F0502020204030204" pitchFamily="34" charset="0"/>
                          <a:cs typeface="Times New Roman" panose="02020603050405020304" pitchFamily="18" charset="0"/>
                        </a:rPr>
                        <a:t>4.6</a:t>
                      </a:r>
                    </a:p>
                  </a:txBody>
                  <a:tcPr marL="83992" marR="83992" marT="0" marB="0"/>
                </a:tc>
                <a:extLst>
                  <a:ext uri="{0D108BD9-81ED-4DB2-BD59-A6C34878D82A}">
                    <a16:rowId xmlns:a16="http://schemas.microsoft.com/office/drawing/2014/main" val="603436299"/>
                  </a:ext>
                </a:extLst>
              </a:tr>
              <a:tr h="381942">
                <a:tc>
                  <a:txBody>
                    <a:bodyPr/>
                    <a:lstStyle/>
                    <a:p>
                      <a:pPr>
                        <a:lnSpc>
                          <a:spcPct val="150000"/>
                        </a:lnSpc>
                        <a:spcAft>
                          <a:spcPts val="0"/>
                        </a:spcAft>
                        <a:tabLst>
                          <a:tab pos="540385" algn="l"/>
                        </a:tabLst>
                      </a:pPr>
                      <a:r>
                        <a:rPr lang="en-US" sz="2400" b="0" dirty="0">
                          <a:effectLst/>
                          <a:latin typeface="+mn-lt"/>
                          <a:ea typeface="Calibri" panose="020F0502020204030204" pitchFamily="34" charset="0"/>
                          <a:cs typeface="Times New Roman" panose="02020603050405020304" pitchFamily="18" charset="0"/>
                        </a:rPr>
                        <a:t>Dataset 2</a:t>
                      </a:r>
                    </a:p>
                  </a:txBody>
                  <a:tcPr marL="83992" marR="83992" marT="0" marB="0"/>
                </a:tc>
                <a:tc>
                  <a:txBody>
                    <a:bodyPr/>
                    <a:lstStyle/>
                    <a:p>
                      <a:pPr algn="r">
                        <a:lnSpc>
                          <a:spcPct val="150000"/>
                        </a:lnSpc>
                        <a:spcAft>
                          <a:spcPts val="0"/>
                        </a:spcAft>
                        <a:tabLst>
                          <a:tab pos="540385" algn="l"/>
                        </a:tabLst>
                      </a:pPr>
                      <a:r>
                        <a:rPr lang="en-US" sz="2400" b="0" dirty="0">
                          <a:effectLst/>
                          <a:latin typeface="+mn-lt"/>
                          <a:ea typeface="Calibri" panose="020F0502020204030204" pitchFamily="34" charset="0"/>
                          <a:cs typeface="Times New Roman" panose="02020603050405020304" pitchFamily="18" charset="0"/>
                        </a:rPr>
                        <a:t>16, 466</a:t>
                      </a:r>
                    </a:p>
                  </a:txBody>
                  <a:tcPr marL="83992" marR="83992" marT="0" marB="0"/>
                </a:tc>
                <a:tc>
                  <a:txBody>
                    <a:bodyPr/>
                    <a:lstStyle/>
                    <a:p>
                      <a:pPr algn="ctr">
                        <a:lnSpc>
                          <a:spcPct val="150000"/>
                        </a:lnSpc>
                        <a:spcAft>
                          <a:spcPts val="0"/>
                        </a:spcAft>
                        <a:tabLst>
                          <a:tab pos="540385" algn="l"/>
                        </a:tabLst>
                      </a:pPr>
                      <a:r>
                        <a:rPr lang="en-US" sz="2400" b="0" dirty="0">
                          <a:effectLst/>
                          <a:latin typeface="+mn-lt"/>
                          <a:ea typeface="Calibri" panose="020F0502020204030204" pitchFamily="34" charset="0"/>
                          <a:cs typeface="Times New Roman" panose="02020603050405020304" pitchFamily="18" charset="0"/>
                        </a:rPr>
                        <a:t>3</a:t>
                      </a:r>
                    </a:p>
                  </a:txBody>
                  <a:tcPr marL="83992" marR="83992" marT="0" marB="0"/>
                </a:tc>
                <a:extLst>
                  <a:ext uri="{0D108BD9-81ED-4DB2-BD59-A6C34878D82A}">
                    <a16:rowId xmlns:a16="http://schemas.microsoft.com/office/drawing/2014/main" val="2518141576"/>
                  </a:ext>
                </a:extLst>
              </a:tr>
            </a:tbl>
          </a:graphicData>
        </a:graphic>
      </p:graphicFrame>
      <p:sp>
        <p:nvSpPr>
          <p:cNvPr id="2" name="Slide Number Placeholder 1">
            <a:extLst>
              <a:ext uri="{FF2B5EF4-FFF2-40B4-BE49-F238E27FC236}">
                <a16:creationId xmlns:a16="http://schemas.microsoft.com/office/drawing/2014/main" id="{35AB66DB-739B-40CC-BE46-A714966EB62D}"/>
              </a:ext>
            </a:extLst>
          </p:cNvPr>
          <p:cNvSpPr>
            <a:spLocks noGrp="1"/>
          </p:cNvSpPr>
          <p:nvPr>
            <p:ph type="sldNum" sz="quarter" idx="12"/>
          </p:nvPr>
        </p:nvSpPr>
        <p:spPr/>
        <p:txBody>
          <a:bodyPr/>
          <a:lstStyle/>
          <a:p>
            <a:fld id="{06FEDF93-2BFD-41CA-ABC7-B039102F3792}" type="slidenum">
              <a:rPr lang="en-US" smtClean="0"/>
              <a:t>11</a:t>
            </a:fld>
            <a:endParaRPr lang="en-US" dirty="0"/>
          </a:p>
        </p:txBody>
      </p:sp>
      <p:pic>
        <p:nvPicPr>
          <p:cNvPr id="3" name="Picture 2">
            <a:extLst>
              <a:ext uri="{FF2B5EF4-FFF2-40B4-BE49-F238E27FC236}">
                <a16:creationId xmlns:a16="http://schemas.microsoft.com/office/drawing/2014/main" id="{C405E558-747A-401A-BC01-968272625EDC}"/>
              </a:ext>
            </a:extLst>
          </p:cNvPr>
          <p:cNvPicPr>
            <a:picLocks noChangeAspect="1"/>
          </p:cNvPicPr>
          <p:nvPr/>
        </p:nvPicPr>
        <p:blipFill>
          <a:blip r:embed="rId3"/>
          <a:stretch>
            <a:fillRect/>
          </a:stretch>
        </p:blipFill>
        <p:spPr>
          <a:xfrm>
            <a:off x="10614622" y="3054122"/>
            <a:ext cx="387839" cy="357486"/>
          </a:xfrm>
          <a:prstGeom prst="rect">
            <a:avLst/>
          </a:prstGeom>
        </p:spPr>
      </p:pic>
      <p:pic>
        <p:nvPicPr>
          <p:cNvPr id="7" name="Picture 6" descr="A close up of a sign&#10;&#10;Description automatically generated">
            <a:extLst>
              <a:ext uri="{FF2B5EF4-FFF2-40B4-BE49-F238E27FC236}">
                <a16:creationId xmlns:a16="http://schemas.microsoft.com/office/drawing/2014/main" id="{49FE3640-DC8C-47DB-B9DE-C193860C5F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48887" y="3032463"/>
            <a:ext cx="384465" cy="400805"/>
          </a:xfrm>
          <a:prstGeom prst="rect">
            <a:avLst/>
          </a:prstGeom>
        </p:spPr>
      </p:pic>
    </p:spTree>
    <p:extLst>
      <p:ext uri="{BB962C8B-B14F-4D97-AF65-F5344CB8AC3E}">
        <p14:creationId xmlns:p14="http://schemas.microsoft.com/office/powerpoint/2010/main" val="1215233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Experiments – Cont.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TextBox 4">
            <a:extLst>
              <a:ext uri="{FF2B5EF4-FFF2-40B4-BE49-F238E27FC236}">
                <a16:creationId xmlns:a16="http://schemas.microsoft.com/office/drawing/2014/main" id="{8C2B72E8-F024-44C6-8116-63F7A3EE88EC}"/>
              </a:ext>
            </a:extLst>
          </p:cNvPr>
          <p:cNvSpPr txBox="1"/>
          <p:nvPr/>
        </p:nvSpPr>
        <p:spPr>
          <a:xfrm>
            <a:off x="987552" y="575589"/>
            <a:ext cx="10366248" cy="658385"/>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sz="2800" dirty="0"/>
              <a:t>Results</a:t>
            </a:r>
          </a:p>
        </p:txBody>
      </p:sp>
      <p:sp>
        <p:nvSpPr>
          <p:cNvPr id="6" name="Date Placeholder 5">
            <a:extLst>
              <a:ext uri="{FF2B5EF4-FFF2-40B4-BE49-F238E27FC236}">
                <a16:creationId xmlns:a16="http://schemas.microsoft.com/office/drawing/2014/main" id="{688C53CB-D86E-46B1-9A2C-4C9073E81A69}"/>
              </a:ext>
            </a:extLst>
          </p:cNvPr>
          <p:cNvSpPr>
            <a:spLocks noGrp="1"/>
          </p:cNvSpPr>
          <p:nvPr>
            <p:ph type="dt" sz="half" idx="10"/>
          </p:nvPr>
        </p:nvSpPr>
        <p:spPr>
          <a:xfrm>
            <a:off x="0" y="6356349"/>
            <a:ext cx="2743200" cy="365125"/>
          </a:xfrm>
        </p:spPr>
        <p:txBody>
          <a:bodyPr/>
          <a:lstStyle/>
          <a:p>
            <a:r>
              <a:rPr lang="en-US" sz="2000" dirty="0"/>
              <a:t>16-Feb-2020</a:t>
            </a:r>
          </a:p>
        </p:txBody>
      </p:sp>
      <p:sp>
        <p:nvSpPr>
          <p:cNvPr id="9" name="Rectangle 8">
            <a:extLst>
              <a:ext uri="{FF2B5EF4-FFF2-40B4-BE49-F238E27FC236}">
                <a16:creationId xmlns:a16="http://schemas.microsoft.com/office/drawing/2014/main" id="{989CE768-0653-4965-808F-A36AF7394896}"/>
              </a:ext>
            </a:extLst>
          </p:cNvPr>
          <p:cNvSpPr/>
          <p:nvPr/>
        </p:nvSpPr>
        <p:spPr>
          <a:xfrm>
            <a:off x="5605272" y="2158215"/>
            <a:ext cx="5827776" cy="369332"/>
          </a:xfrm>
          <a:prstGeom prst="rect">
            <a:avLst/>
          </a:prstGeom>
        </p:spPr>
        <p:txBody>
          <a:bodyPr wrap="square">
            <a:spAutoFit/>
          </a:bodyPr>
          <a:lstStyle/>
          <a:p>
            <a:endParaRPr lang="en-US" b="0" dirty="0">
              <a:solidFill>
                <a:srgbClr val="D4D4D4"/>
              </a:solidFill>
              <a:effectLst/>
              <a:latin typeface="Consolas" panose="020B0609020204030204" pitchFamily="49" charset="0"/>
            </a:endParaRPr>
          </a:p>
        </p:txBody>
      </p:sp>
      <p:sp>
        <p:nvSpPr>
          <p:cNvPr id="2" name="Slide Number Placeholder 1">
            <a:extLst>
              <a:ext uri="{FF2B5EF4-FFF2-40B4-BE49-F238E27FC236}">
                <a16:creationId xmlns:a16="http://schemas.microsoft.com/office/drawing/2014/main" id="{010B9C4B-FF60-41B5-B3A5-2905C852BF5C}"/>
              </a:ext>
            </a:extLst>
          </p:cNvPr>
          <p:cNvSpPr>
            <a:spLocks noGrp="1"/>
          </p:cNvSpPr>
          <p:nvPr>
            <p:ph type="sldNum" sz="quarter" idx="12"/>
          </p:nvPr>
        </p:nvSpPr>
        <p:spPr/>
        <p:txBody>
          <a:bodyPr/>
          <a:lstStyle/>
          <a:p>
            <a:fld id="{06FEDF93-2BFD-41CA-ABC7-B039102F3792}" type="slidenum">
              <a:rPr lang="en-US" smtClean="0"/>
              <a:t>12</a:t>
            </a:fld>
            <a:endParaRPr lang="en-US" dirty="0"/>
          </a:p>
        </p:txBody>
      </p:sp>
      <p:grpSp>
        <p:nvGrpSpPr>
          <p:cNvPr id="12" name="Group 11">
            <a:extLst>
              <a:ext uri="{FF2B5EF4-FFF2-40B4-BE49-F238E27FC236}">
                <a16:creationId xmlns:a16="http://schemas.microsoft.com/office/drawing/2014/main" id="{F59C10E2-07D3-4352-8BBA-1F83E2B307B9}"/>
              </a:ext>
            </a:extLst>
          </p:cNvPr>
          <p:cNvGrpSpPr/>
          <p:nvPr/>
        </p:nvGrpSpPr>
        <p:grpSpPr>
          <a:xfrm>
            <a:off x="710939" y="1268539"/>
            <a:ext cx="10722109" cy="4723020"/>
            <a:chOff x="710939" y="1268539"/>
            <a:chExt cx="10722109" cy="4723020"/>
          </a:xfrm>
        </p:grpSpPr>
        <p:pic>
          <p:nvPicPr>
            <p:cNvPr id="23" name="Picture 22">
              <a:extLst>
                <a:ext uri="{FF2B5EF4-FFF2-40B4-BE49-F238E27FC236}">
                  <a16:creationId xmlns:a16="http://schemas.microsoft.com/office/drawing/2014/main" id="{546A8005-8021-4CA0-9A5D-A28F3AFF0975}"/>
                </a:ext>
              </a:extLst>
            </p:cNvPr>
            <p:cNvPicPr>
              <a:picLocks noChangeAspect="1"/>
            </p:cNvPicPr>
            <p:nvPr/>
          </p:nvPicPr>
          <p:blipFill>
            <a:blip r:embed="rId3"/>
            <a:stretch>
              <a:fillRect/>
            </a:stretch>
          </p:blipFill>
          <p:spPr>
            <a:xfrm>
              <a:off x="7008299" y="1779023"/>
              <a:ext cx="4424749" cy="3022721"/>
            </a:xfrm>
            <a:prstGeom prst="rect">
              <a:avLst/>
            </a:prstGeom>
          </p:spPr>
        </p:pic>
        <p:pic>
          <p:nvPicPr>
            <p:cNvPr id="10" name="Picture 9">
              <a:extLst>
                <a:ext uri="{FF2B5EF4-FFF2-40B4-BE49-F238E27FC236}">
                  <a16:creationId xmlns:a16="http://schemas.microsoft.com/office/drawing/2014/main" id="{957B8624-05F6-412C-8A5D-28384A27F6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939" y="1268539"/>
              <a:ext cx="6297360" cy="4723020"/>
            </a:xfrm>
            <a:prstGeom prst="rect">
              <a:avLst/>
            </a:prstGeom>
          </p:spPr>
        </p:pic>
      </p:grpSp>
      <p:grpSp>
        <p:nvGrpSpPr>
          <p:cNvPr id="26" name="Group 25">
            <a:extLst>
              <a:ext uri="{FF2B5EF4-FFF2-40B4-BE49-F238E27FC236}">
                <a16:creationId xmlns:a16="http://schemas.microsoft.com/office/drawing/2014/main" id="{0AB8B1F6-1F2B-421F-93CD-60DC3201F809}"/>
              </a:ext>
            </a:extLst>
          </p:cNvPr>
          <p:cNvGrpSpPr/>
          <p:nvPr/>
        </p:nvGrpSpPr>
        <p:grpSpPr>
          <a:xfrm>
            <a:off x="692722" y="1153236"/>
            <a:ext cx="10788339" cy="4759915"/>
            <a:chOff x="692722" y="1153236"/>
            <a:chExt cx="10547693" cy="4759915"/>
          </a:xfrm>
        </p:grpSpPr>
        <p:pic>
          <p:nvPicPr>
            <p:cNvPr id="27" name="Picture 26">
              <a:extLst>
                <a:ext uri="{FF2B5EF4-FFF2-40B4-BE49-F238E27FC236}">
                  <a16:creationId xmlns:a16="http://schemas.microsoft.com/office/drawing/2014/main" id="{C9605044-4F1F-4708-A6C1-5B424F7E8AF4}"/>
                </a:ext>
              </a:extLst>
            </p:cNvPr>
            <p:cNvPicPr>
              <a:picLocks noChangeAspect="1"/>
            </p:cNvPicPr>
            <p:nvPr/>
          </p:nvPicPr>
          <p:blipFill>
            <a:blip r:embed="rId5"/>
            <a:stretch>
              <a:fillRect/>
            </a:stretch>
          </p:blipFill>
          <p:spPr>
            <a:xfrm>
              <a:off x="6740714" y="1619063"/>
              <a:ext cx="4499701" cy="3170841"/>
            </a:xfrm>
            <a:prstGeom prst="rect">
              <a:avLst/>
            </a:prstGeom>
          </p:spPr>
        </p:pic>
        <p:pic>
          <p:nvPicPr>
            <p:cNvPr id="28" name="Picture 27">
              <a:extLst>
                <a:ext uri="{FF2B5EF4-FFF2-40B4-BE49-F238E27FC236}">
                  <a16:creationId xmlns:a16="http://schemas.microsoft.com/office/drawing/2014/main" id="{A5D99725-FF80-48FD-AED4-76141CFAB4C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2722" y="1153236"/>
              <a:ext cx="6009783" cy="4759915"/>
            </a:xfrm>
            <a:prstGeom prst="rect">
              <a:avLst/>
            </a:prstGeom>
          </p:spPr>
        </p:pic>
      </p:grpSp>
    </p:spTree>
    <p:extLst>
      <p:ext uri="{BB962C8B-B14F-4D97-AF65-F5344CB8AC3E}">
        <p14:creationId xmlns:p14="http://schemas.microsoft.com/office/powerpoint/2010/main" val="3710711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Experiments – Cont.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TextBox 4">
            <a:extLst>
              <a:ext uri="{FF2B5EF4-FFF2-40B4-BE49-F238E27FC236}">
                <a16:creationId xmlns:a16="http://schemas.microsoft.com/office/drawing/2014/main" id="{8C2B72E8-F024-44C6-8116-63F7A3EE88EC}"/>
              </a:ext>
            </a:extLst>
          </p:cNvPr>
          <p:cNvSpPr txBox="1"/>
          <p:nvPr/>
        </p:nvSpPr>
        <p:spPr>
          <a:xfrm>
            <a:off x="987552" y="603481"/>
            <a:ext cx="10366248" cy="658385"/>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sz="2800" dirty="0"/>
              <a:t>Graphical User Interface</a:t>
            </a:r>
          </a:p>
        </p:txBody>
      </p:sp>
      <p:sp>
        <p:nvSpPr>
          <p:cNvPr id="22" name="Date Placeholder 5">
            <a:extLst>
              <a:ext uri="{FF2B5EF4-FFF2-40B4-BE49-F238E27FC236}">
                <a16:creationId xmlns:a16="http://schemas.microsoft.com/office/drawing/2014/main" id="{D9C79A75-37F3-4E02-867A-7B39099AD474}"/>
              </a:ext>
            </a:extLst>
          </p:cNvPr>
          <p:cNvSpPr>
            <a:spLocks noGrp="1"/>
          </p:cNvSpPr>
          <p:nvPr>
            <p:ph type="dt" sz="half" idx="10"/>
          </p:nvPr>
        </p:nvSpPr>
        <p:spPr>
          <a:xfrm>
            <a:off x="0" y="6358726"/>
            <a:ext cx="2743200" cy="365125"/>
          </a:xfrm>
        </p:spPr>
        <p:txBody>
          <a:bodyPr/>
          <a:lstStyle/>
          <a:p>
            <a:r>
              <a:rPr lang="en-US" sz="2000" dirty="0"/>
              <a:t>16-Feb-2020</a:t>
            </a:r>
          </a:p>
        </p:txBody>
      </p:sp>
      <p:sp>
        <p:nvSpPr>
          <p:cNvPr id="2" name="Slide Number Placeholder 1">
            <a:extLst>
              <a:ext uri="{FF2B5EF4-FFF2-40B4-BE49-F238E27FC236}">
                <a16:creationId xmlns:a16="http://schemas.microsoft.com/office/drawing/2014/main" id="{35AB66DB-739B-40CC-BE46-A714966EB62D}"/>
              </a:ext>
            </a:extLst>
          </p:cNvPr>
          <p:cNvSpPr>
            <a:spLocks noGrp="1"/>
          </p:cNvSpPr>
          <p:nvPr>
            <p:ph type="sldNum" sz="quarter" idx="12"/>
          </p:nvPr>
        </p:nvSpPr>
        <p:spPr/>
        <p:txBody>
          <a:bodyPr/>
          <a:lstStyle/>
          <a:p>
            <a:fld id="{06FEDF93-2BFD-41CA-ABC7-B039102F3792}" type="slidenum">
              <a:rPr lang="en-US" smtClean="0"/>
              <a:t>13</a:t>
            </a:fld>
            <a:endParaRPr lang="en-US" dirty="0"/>
          </a:p>
        </p:txBody>
      </p:sp>
      <p:pic>
        <p:nvPicPr>
          <p:cNvPr id="24" name="Picture 23">
            <a:extLst>
              <a:ext uri="{FF2B5EF4-FFF2-40B4-BE49-F238E27FC236}">
                <a16:creationId xmlns:a16="http://schemas.microsoft.com/office/drawing/2014/main" id="{3FDEA740-2A08-43BA-8544-1CB5FE9B3A87}"/>
              </a:ext>
            </a:extLst>
          </p:cNvPr>
          <p:cNvPicPr>
            <a:picLocks noChangeAspect="1"/>
          </p:cNvPicPr>
          <p:nvPr/>
        </p:nvPicPr>
        <p:blipFill>
          <a:blip r:embed="rId3"/>
          <a:stretch>
            <a:fillRect/>
          </a:stretch>
        </p:blipFill>
        <p:spPr>
          <a:xfrm>
            <a:off x="1644156" y="1563146"/>
            <a:ext cx="7267615" cy="4148467"/>
          </a:xfrm>
          <a:prstGeom prst="rect">
            <a:avLst/>
          </a:prstGeom>
        </p:spPr>
      </p:pic>
      <p:pic>
        <p:nvPicPr>
          <p:cNvPr id="27" name="Picture 26">
            <a:extLst>
              <a:ext uri="{FF2B5EF4-FFF2-40B4-BE49-F238E27FC236}">
                <a16:creationId xmlns:a16="http://schemas.microsoft.com/office/drawing/2014/main" id="{73559F19-E6F1-4D3E-A9DE-4938CEFA6A18}"/>
              </a:ext>
            </a:extLst>
          </p:cNvPr>
          <p:cNvPicPr>
            <a:picLocks noChangeAspect="1"/>
          </p:cNvPicPr>
          <p:nvPr/>
        </p:nvPicPr>
        <p:blipFill>
          <a:blip r:embed="rId4"/>
          <a:stretch>
            <a:fillRect/>
          </a:stretch>
        </p:blipFill>
        <p:spPr>
          <a:xfrm>
            <a:off x="1644156" y="1360719"/>
            <a:ext cx="8240073" cy="4807188"/>
          </a:xfrm>
          <a:prstGeom prst="rect">
            <a:avLst/>
          </a:prstGeom>
        </p:spPr>
      </p:pic>
      <p:pic>
        <p:nvPicPr>
          <p:cNvPr id="3" name="Picture 2">
            <a:extLst>
              <a:ext uri="{FF2B5EF4-FFF2-40B4-BE49-F238E27FC236}">
                <a16:creationId xmlns:a16="http://schemas.microsoft.com/office/drawing/2014/main" id="{6A43094B-D407-4945-921D-784A8CA69A2B}"/>
              </a:ext>
            </a:extLst>
          </p:cNvPr>
          <p:cNvPicPr>
            <a:picLocks noChangeAspect="1"/>
          </p:cNvPicPr>
          <p:nvPr/>
        </p:nvPicPr>
        <p:blipFill>
          <a:blip r:embed="rId5"/>
          <a:stretch>
            <a:fillRect/>
          </a:stretch>
        </p:blipFill>
        <p:spPr>
          <a:xfrm>
            <a:off x="1603293" y="1341502"/>
            <a:ext cx="8240073" cy="4845622"/>
          </a:xfrm>
          <a:prstGeom prst="rect">
            <a:avLst/>
          </a:prstGeom>
        </p:spPr>
      </p:pic>
    </p:spTree>
    <p:extLst>
      <p:ext uri="{BB962C8B-B14F-4D97-AF65-F5344CB8AC3E}">
        <p14:creationId xmlns:p14="http://schemas.microsoft.com/office/powerpoint/2010/main" val="2445603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Conclusions &amp;</a:t>
            </a:r>
          </a:p>
          <a:p>
            <a:pPr algn="ctr"/>
            <a:r>
              <a:rPr lang="en-US" sz="2800" b="1" dirty="0">
                <a:solidFill>
                  <a:schemeClr val="tx1">
                    <a:lumMod val="75000"/>
                    <a:lumOff val="25000"/>
                  </a:schemeClr>
                </a:solidFill>
              </a:rPr>
              <a:t>Future Works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TextBox 4">
            <a:extLst>
              <a:ext uri="{FF2B5EF4-FFF2-40B4-BE49-F238E27FC236}">
                <a16:creationId xmlns:a16="http://schemas.microsoft.com/office/drawing/2014/main" id="{8C2B72E8-F024-44C6-8116-63F7A3EE88EC}"/>
              </a:ext>
            </a:extLst>
          </p:cNvPr>
          <p:cNvSpPr txBox="1"/>
          <p:nvPr/>
        </p:nvSpPr>
        <p:spPr>
          <a:xfrm>
            <a:off x="675861" y="863268"/>
            <a:ext cx="10677939" cy="5748177"/>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sz="2800" dirty="0"/>
              <a:t>Conclusions</a:t>
            </a:r>
          </a:p>
          <a:p>
            <a:pPr marL="914400" lvl="1" indent="-457200">
              <a:lnSpc>
                <a:spcPct val="150000"/>
              </a:lnSpc>
              <a:buFont typeface="Courier New" panose="02070309020205020404" pitchFamily="49" charset="0"/>
              <a:buChar char="o"/>
            </a:pPr>
            <a:r>
              <a:rPr lang="en-US" sz="2400" dirty="0"/>
              <a:t>In this work, we proposed the architecture of association item analysis for the Recommendation System. </a:t>
            </a:r>
          </a:p>
          <a:p>
            <a:pPr marL="914400" lvl="1" indent="-457200">
              <a:lnSpc>
                <a:spcPct val="150000"/>
              </a:lnSpc>
              <a:buFont typeface="Courier New" panose="02070309020205020404" pitchFamily="49" charset="0"/>
              <a:buChar char="o"/>
            </a:pPr>
            <a:r>
              <a:rPr lang="en-US" sz="2400" dirty="0"/>
              <a:t>This RS used Apriori algorithm to extract rules from customer’s purchase histories.</a:t>
            </a:r>
          </a:p>
          <a:p>
            <a:pPr marL="914400" lvl="1" indent="-457200">
              <a:lnSpc>
                <a:spcPct val="150000"/>
              </a:lnSpc>
              <a:buFont typeface="Courier New" panose="02070309020205020404" pitchFamily="49" charset="0"/>
              <a:buChar char="o"/>
            </a:pPr>
            <a:r>
              <a:rPr lang="en-US" sz="2400" dirty="0"/>
              <a:t>Experimental work proved that this algorithm is efﬁcient in term of response time.</a:t>
            </a:r>
          </a:p>
          <a:p>
            <a:pPr marL="514350" indent="-514350">
              <a:lnSpc>
                <a:spcPct val="150000"/>
              </a:lnSpc>
              <a:buFont typeface="Wingdings" panose="05000000000000000000" pitchFamily="2" charset="2"/>
              <a:buChar char="Ø"/>
            </a:pPr>
            <a:r>
              <a:rPr lang="en-US" sz="2800" dirty="0"/>
              <a:t>Future Works</a:t>
            </a:r>
          </a:p>
          <a:p>
            <a:pPr marL="914400" lvl="1" indent="-457200">
              <a:lnSpc>
                <a:spcPct val="150000"/>
              </a:lnSpc>
              <a:buFont typeface="Courier New" panose="02070309020205020404" pitchFamily="49" charset="0"/>
              <a:buChar char="o"/>
            </a:pPr>
            <a:r>
              <a:rPr lang="en-US" sz="2400" dirty="0"/>
              <a:t>Make a library for recommend product to customers by using association items from proposed frameworks.</a:t>
            </a:r>
            <a:endParaRPr lang="en-US" sz="2000" dirty="0"/>
          </a:p>
        </p:txBody>
      </p:sp>
      <p:sp>
        <p:nvSpPr>
          <p:cNvPr id="23" name="Date Placeholder 5">
            <a:extLst>
              <a:ext uri="{FF2B5EF4-FFF2-40B4-BE49-F238E27FC236}">
                <a16:creationId xmlns:a16="http://schemas.microsoft.com/office/drawing/2014/main" id="{5823B503-B47E-4449-94A9-D84D2AE87A7B}"/>
              </a:ext>
            </a:extLst>
          </p:cNvPr>
          <p:cNvSpPr>
            <a:spLocks noGrp="1"/>
          </p:cNvSpPr>
          <p:nvPr>
            <p:ph type="dt" sz="half" idx="10"/>
          </p:nvPr>
        </p:nvSpPr>
        <p:spPr>
          <a:xfrm>
            <a:off x="5679" y="6492830"/>
            <a:ext cx="2743200" cy="365125"/>
          </a:xfrm>
        </p:spPr>
        <p:txBody>
          <a:bodyPr/>
          <a:lstStyle/>
          <a:p>
            <a:r>
              <a:rPr lang="en-US"/>
              <a:t>16-Feb-2020</a:t>
            </a:r>
            <a:endParaRPr lang="en-US" dirty="0"/>
          </a:p>
        </p:txBody>
      </p:sp>
      <p:sp>
        <p:nvSpPr>
          <p:cNvPr id="2" name="Slide Number Placeholder 1">
            <a:extLst>
              <a:ext uri="{FF2B5EF4-FFF2-40B4-BE49-F238E27FC236}">
                <a16:creationId xmlns:a16="http://schemas.microsoft.com/office/drawing/2014/main" id="{526DB08E-29C8-437B-90BC-890FECE1095E}"/>
              </a:ext>
            </a:extLst>
          </p:cNvPr>
          <p:cNvSpPr>
            <a:spLocks noGrp="1"/>
          </p:cNvSpPr>
          <p:nvPr>
            <p:ph type="sldNum" sz="quarter" idx="12"/>
          </p:nvPr>
        </p:nvSpPr>
        <p:spPr/>
        <p:txBody>
          <a:bodyPr/>
          <a:lstStyle/>
          <a:p>
            <a:fld id="{06FEDF93-2BFD-41CA-ABC7-B039102F3792}" type="slidenum">
              <a:rPr lang="en-US" smtClean="0"/>
              <a:t>14</a:t>
            </a:fld>
            <a:endParaRPr lang="en-US" dirty="0"/>
          </a:p>
        </p:txBody>
      </p:sp>
    </p:spTree>
    <p:extLst>
      <p:ext uri="{BB962C8B-B14F-4D97-AF65-F5344CB8AC3E}">
        <p14:creationId xmlns:p14="http://schemas.microsoft.com/office/powerpoint/2010/main" val="2048619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1933206"/>
            <a:ext cx="9144000" cy="2991588"/>
          </a:xfrm>
        </p:spPr>
        <p:txBody>
          <a:bodyPr lIns="0" tIns="0" rIns="0" bIns="0" anchor="ctr">
            <a:spAutoFit/>
          </a:bodyPr>
          <a:lstStyle/>
          <a:p>
            <a:r>
              <a:rPr lang="en-US" sz="7200" b="1" dirty="0">
                <a:solidFill>
                  <a:schemeClr val="bg1"/>
                </a:solidFill>
              </a:rPr>
              <a:t>Thank You</a:t>
            </a:r>
            <a:br>
              <a:rPr lang="en-US" sz="7200" b="1" dirty="0">
                <a:solidFill>
                  <a:schemeClr val="bg1"/>
                </a:solidFill>
              </a:rPr>
            </a:br>
            <a:br>
              <a:rPr lang="en-US" sz="7200" b="1" dirty="0">
                <a:solidFill>
                  <a:schemeClr val="bg1"/>
                </a:solidFill>
              </a:rPr>
            </a:br>
            <a:r>
              <a:rPr lang="en-US" sz="7200" b="1" dirty="0">
                <a:solidFill>
                  <a:schemeClr val="bg1"/>
                </a:solidFill>
              </a:rPr>
              <a:t>Q&amp;A</a:t>
            </a:r>
            <a:endParaRPr lang="en-US" sz="7200" dirty="0">
              <a:solidFill>
                <a:schemeClr val="accent4"/>
              </a:solidFill>
            </a:endParaRPr>
          </a:p>
        </p:txBody>
      </p:sp>
      <p:sp>
        <p:nvSpPr>
          <p:cNvPr id="5" name="Date Placeholder 5">
            <a:extLst>
              <a:ext uri="{FF2B5EF4-FFF2-40B4-BE49-F238E27FC236}">
                <a16:creationId xmlns:a16="http://schemas.microsoft.com/office/drawing/2014/main" id="{71349B90-7CE6-4CD8-BEAE-3FC404D62017}"/>
              </a:ext>
            </a:extLst>
          </p:cNvPr>
          <p:cNvSpPr>
            <a:spLocks noGrp="1"/>
          </p:cNvSpPr>
          <p:nvPr>
            <p:ph type="dt" sz="half" idx="10"/>
          </p:nvPr>
        </p:nvSpPr>
        <p:spPr>
          <a:xfrm>
            <a:off x="0" y="6356350"/>
            <a:ext cx="2743200" cy="365125"/>
          </a:xfrm>
        </p:spPr>
        <p:txBody>
          <a:bodyPr/>
          <a:lstStyle/>
          <a:p>
            <a:r>
              <a:rPr lang="en-US" sz="2000" dirty="0">
                <a:solidFill>
                  <a:schemeClr val="bg1"/>
                </a:solidFill>
              </a:rPr>
              <a:t>16-Feb-2020</a:t>
            </a:r>
          </a:p>
        </p:txBody>
      </p:sp>
      <p:sp>
        <p:nvSpPr>
          <p:cNvPr id="3" name="Slide Number Placeholder 2">
            <a:extLst>
              <a:ext uri="{FF2B5EF4-FFF2-40B4-BE49-F238E27FC236}">
                <a16:creationId xmlns:a16="http://schemas.microsoft.com/office/drawing/2014/main" id="{562A6168-8CF7-4FB2-8F3B-FD3FC5FA7221}"/>
              </a:ext>
            </a:extLst>
          </p:cNvPr>
          <p:cNvSpPr>
            <a:spLocks noGrp="1"/>
          </p:cNvSpPr>
          <p:nvPr>
            <p:ph type="sldNum" sz="quarter" idx="12"/>
          </p:nvPr>
        </p:nvSpPr>
        <p:spPr/>
        <p:txBody>
          <a:bodyPr/>
          <a:lstStyle/>
          <a:p>
            <a:fld id="{06FEDF93-2BFD-41CA-ABC7-B039102F3792}" type="slidenum">
              <a:rPr lang="en-US" smtClean="0">
                <a:solidFill>
                  <a:schemeClr val="bg1"/>
                </a:solidFill>
              </a:rPr>
              <a:pPr/>
              <a:t>15</a:t>
            </a:fld>
            <a:endParaRPr lang="en-US" dirty="0">
              <a:solidFill>
                <a:schemeClr val="bg1"/>
              </a:solidFill>
            </a:endParaRPr>
          </a:p>
        </p:txBody>
      </p:sp>
    </p:spTree>
    <p:extLst>
      <p:ext uri="{BB962C8B-B14F-4D97-AF65-F5344CB8AC3E}">
        <p14:creationId xmlns:p14="http://schemas.microsoft.com/office/powerpoint/2010/main" val="1923038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Contents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TextBox 4">
            <a:extLst>
              <a:ext uri="{FF2B5EF4-FFF2-40B4-BE49-F238E27FC236}">
                <a16:creationId xmlns:a16="http://schemas.microsoft.com/office/drawing/2014/main" id="{8C2B72E8-F024-44C6-8116-63F7A3EE88EC}"/>
              </a:ext>
            </a:extLst>
          </p:cNvPr>
          <p:cNvSpPr txBox="1"/>
          <p:nvPr/>
        </p:nvSpPr>
        <p:spPr>
          <a:xfrm>
            <a:off x="987552" y="1170432"/>
            <a:ext cx="10366248" cy="3243708"/>
          </a:xfrm>
          <a:prstGeom prst="rect">
            <a:avLst/>
          </a:prstGeom>
          <a:noFill/>
        </p:spPr>
        <p:txBody>
          <a:bodyPr wrap="square" rtlCol="0">
            <a:spAutoFit/>
          </a:bodyPr>
          <a:lstStyle/>
          <a:p>
            <a:pPr marL="571500" indent="-571500">
              <a:lnSpc>
                <a:spcPct val="150000"/>
              </a:lnSpc>
              <a:buFont typeface="+mj-lt"/>
              <a:buAutoNum type="romanUcPeriod"/>
            </a:pPr>
            <a:r>
              <a:rPr lang="en-US" sz="2800" dirty="0"/>
              <a:t>Introduction</a:t>
            </a:r>
          </a:p>
          <a:p>
            <a:pPr marL="571500" indent="-571500">
              <a:lnSpc>
                <a:spcPct val="150000"/>
              </a:lnSpc>
              <a:buFont typeface="+mj-lt"/>
              <a:buAutoNum type="romanUcPeriod"/>
            </a:pPr>
            <a:r>
              <a:rPr lang="en-US" sz="2800" dirty="0"/>
              <a:t>Literature Reviews</a:t>
            </a:r>
          </a:p>
          <a:p>
            <a:pPr marL="571500" indent="-571500">
              <a:lnSpc>
                <a:spcPct val="150000"/>
              </a:lnSpc>
              <a:buFont typeface="+mj-lt"/>
              <a:buAutoNum type="romanUcPeriod"/>
            </a:pPr>
            <a:r>
              <a:rPr lang="en-US" sz="2800" dirty="0"/>
              <a:t>Methodology</a:t>
            </a:r>
          </a:p>
          <a:p>
            <a:pPr marL="571500" indent="-571500">
              <a:lnSpc>
                <a:spcPct val="150000"/>
              </a:lnSpc>
              <a:buFont typeface="+mj-lt"/>
              <a:buAutoNum type="romanUcPeriod"/>
            </a:pPr>
            <a:r>
              <a:rPr lang="en-US" sz="2800" dirty="0"/>
              <a:t>Experiments</a:t>
            </a:r>
          </a:p>
          <a:p>
            <a:pPr marL="571500" indent="-571500">
              <a:lnSpc>
                <a:spcPct val="150000"/>
              </a:lnSpc>
              <a:buFont typeface="+mj-lt"/>
              <a:buAutoNum type="romanUcPeriod"/>
            </a:pPr>
            <a:r>
              <a:rPr lang="en-US" sz="2800" dirty="0"/>
              <a:t>Conclusions and Future Works</a:t>
            </a:r>
          </a:p>
        </p:txBody>
      </p:sp>
      <p:sp>
        <p:nvSpPr>
          <p:cNvPr id="6" name="Date Placeholder 5">
            <a:extLst>
              <a:ext uri="{FF2B5EF4-FFF2-40B4-BE49-F238E27FC236}">
                <a16:creationId xmlns:a16="http://schemas.microsoft.com/office/drawing/2014/main" id="{688C53CB-D86E-46B1-9A2C-4C9073E81A69}"/>
              </a:ext>
            </a:extLst>
          </p:cNvPr>
          <p:cNvSpPr>
            <a:spLocks noGrp="1"/>
          </p:cNvSpPr>
          <p:nvPr>
            <p:ph type="dt" sz="half" idx="10"/>
          </p:nvPr>
        </p:nvSpPr>
        <p:spPr>
          <a:xfrm>
            <a:off x="0" y="6356350"/>
            <a:ext cx="2743200" cy="365125"/>
          </a:xfrm>
        </p:spPr>
        <p:txBody>
          <a:bodyPr/>
          <a:lstStyle/>
          <a:p>
            <a:r>
              <a:rPr lang="en-US" sz="2000" dirty="0"/>
              <a:t>16-Feb-2020</a:t>
            </a:r>
          </a:p>
        </p:txBody>
      </p:sp>
      <p:sp>
        <p:nvSpPr>
          <p:cNvPr id="9" name="Rectangle 8">
            <a:extLst>
              <a:ext uri="{FF2B5EF4-FFF2-40B4-BE49-F238E27FC236}">
                <a16:creationId xmlns:a16="http://schemas.microsoft.com/office/drawing/2014/main" id="{989CE768-0653-4965-808F-A36AF7394896}"/>
              </a:ext>
            </a:extLst>
          </p:cNvPr>
          <p:cNvSpPr/>
          <p:nvPr/>
        </p:nvSpPr>
        <p:spPr>
          <a:xfrm>
            <a:off x="5605272" y="2158215"/>
            <a:ext cx="5827776" cy="369332"/>
          </a:xfrm>
          <a:prstGeom prst="rect">
            <a:avLst/>
          </a:prstGeom>
        </p:spPr>
        <p:txBody>
          <a:bodyPr wrap="square">
            <a:spAutoFit/>
          </a:bodyPr>
          <a:lstStyle/>
          <a:p>
            <a:endParaRPr lang="en-US" b="0" dirty="0">
              <a:solidFill>
                <a:srgbClr val="D4D4D4"/>
              </a:solidFill>
              <a:effectLst/>
              <a:latin typeface="Consolas" panose="020B0609020204030204" pitchFamily="49" charset="0"/>
            </a:endParaRPr>
          </a:p>
        </p:txBody>
      </p:sp>
      <p:sp>
        <p:nvSpPr>
          <p:cNvPr id="2" name="Slide Number Placeholder 1">
            <a:extLst>
              <a:ext uri="{FF2B5EF4-FFF2-40B4-BE49-F238E27FC236}">
                <a16:creationId xmlns:a16="http://schemas.microsoft.com/office/drawing/2014/main" id="{48F6EBD3-B5B6-4846-87A2-47BD297C38C3}"/>
              </a:ext>
            </a:extLst>
          </p:cNvPr>
          <p:cNvSpPr>
            <a:spLocks noGrp="1"/>
          </p:cNvSpPr>
          <p:nvPr>
            <p:ph type="sldNum" sz="quarter" idx="12"/>
          </p:nvPr>
        </p:nvSpPr>
        <p:spPr/>
        <p:txBody>
          <a:bodyPr/>
          <a:lstStyle/>
          <a:p>
            <a:fld id="{06FEDF93-2BFD-41CA-ABC7-B039102F3792}" type="slidenum">
              <a:rPr lang="en-US" smtClean="0"/>
              <a:t>2</a:t>
            </a:fld>
            <a:endParaRPr lang="en-US" dirty="0"/>
          </a:p>
        </p:txBody>
      </p:sp>
    </p:spTree>
    <p:extLst>
      <p:ext uri="{BB962C8B-B14F-4D97-AF65-F5344CB8AC3E}">
        <p14:creationId xmlns:p14="http://schemas.microsoft.com/office/powerpoint/2010/main" val="3299715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Introduction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TextBox 4">
            <a:extLst>
              <a:ext uri="{FF2B5EF4-FFF2-40B4-BE49-F238E27FC236}">
                <a16:creationId xmlns:a16="http://schemas.microsoft.com/office/drawing/2014/main" id="{8C2B72E8-F024-44C6-8116-63F7A3EE88EC}"/>
              </a:ext>
            </a:extLst>
          </p:cNvPr>
          <p:cNvSpPr txBox="1"/>
          <p:nvPr/>
        </p:nvSpPr>
        <p:spPr>
          <a:xfrm>
            <a:off x="987552" y="566710"/>
            <a:ext cx="10366248" cy="3347519"/>
          </a:xfrm>
          <a:prstGeom prst="rect">
            <a:avLst/>
          </a:prstGeom>
          <a:noFill/>
        </p:spPr>
        <p:txBody>
          <a:bodyPr wrap="square" rtlCol="0">
            <a:spAutoFit/>
          </a:bodyPr>
          <a:lstStyle/>
          <a:p>
            <a:pPr marL="571500" indent="-571500">
              <a:lnSpc>
                <a:spcPct val="150000"/>
              </a:lnSpc>
              <a:buFont typeface="Wingdings" panose="05000000000000000000" pitchFamily="2" charset="2"/>
              <a:buChar char="Ø"/>
            </a:pPr>
            <a:r>
              <a:rPr lang="en-US" sz="2400" dirty="0"/>
              <a:t>E-commerce and retail companies are using the power of data and boost sales by implementing Recommendation System (RS) on their websites.</a:t>
            </a:r>
          </a:p>
          <a:p>
            <a:pPr marL="571500" indent="-571500">
              <a:lnSpc>
                <a:spcPct val="150000"/>
              </a:lnSpc>
              <a:buFont typeface="Wingdings" panose="05000000000000000000" pitchFamily="2" charset="2"/>
              <a:buChar char="Ø"/>
            </a:pPr>
            <a:r>
              <a:rPr lang="en-US" sz="2400" dirty="0"/>
              <a:t>What is a RS?</a:t>
            </a:r>
          </a:p>
          <a:p>
            <a:pPr marL="571500" indent="-571500">
              <a:lnSpc>
                <a:spcPct val="150000"/>
              </a:lnSpc>
              <a:buFont typeface="Wingdings" panose="05000000000000000000" pitchFamily="2" charset="2"/>
              <a:buChar char="Ø"/>
            </a:pPr>
            <a:r>
              <a:rPr lang="en-US" sz="2400" dirty="0"/>
              <a:t>Why do we need RS?</a:t>
            </a:r>
          </a:p>
          <a:p>
            <a:pPr marL="571500" indent="-571500">
              <a:lnSpc>
                <a:spcPct val="150000"/>
              </a:lnSpc>
              <a:buFont typeface="Wingdings" panose="05000000000000000000" pitchFamily="2" charset="2"/>
              <a:buChar char="Ø"/>
            </a:pPr>
            <a:r>
              <a:rPr lang="en-US" sz="2400" dirty="0"/>
              <a:t>Example:</a:t>
            </a:r>
          </a:p>
          <a:p>
            <a:pPr marL="571500" indent="-571500">
              <a:lnSpc>
                <a:spcPct val="150000"/>
              </a:lnSpc>
              <a:buFont typeface="Wingdings" panose="05000000000000000000" pitchFamily="2" charset="2"/>
              <a:buChar char="Ø"/>
            </a:pPr>
            <a:endParaRPr lang="en-US" sz="2400" dirty="0"/>
          </a:p>
        </p:txBody>
      </p:sp>
      <p:sp>
        <p:nvSpPr>
          <p:cNvPr id="21" name="Date Placeholder 5">
            <a:extLst>
              <a:ext uri="{FF2B5EF4-FFF2-40B4-BE49-F238E27FC236}">
                <a16:creationId xmlns:a16="http://schemas.microsoft.com/office/drawing/2014/main" id="{B872B52F-1F2A-4A6D-9168-76D53DB68994}"/>
              </a:ext>
            </a:extLst>
          </p:cNvPr>
          <p:cNvSpPr>
            <a:spLocks noGrp="1"/>
          </p:cNvSpPr>
          <p:nvPr>
            <p:ph type="dt" sz="half" idx="10"/>
          </p:nvPr>
        </p:nvSpPr>
        <p:spPr>
          <a:xfrm>
            <a:off x="0" y="6356350"/>
            <a:ext cx="2743200" cy="365125"/>
          </a:xfrm>
        </p:spPr>
        <p:txBody>
          <a:bodyPr/>
          <a:lstStyle/>
          <a:p>
            <a:r>
              <a:rPr lang="en-US" sz="2000" dirty="0"/>
              <a:t>16-Feb-2020</a:t>
            </a:r>
          </a:p>
        </p:txBody>
      </p:sp>
      <p:sp>
        <p:nvSpPr>
          <p:cNvPr id="2" name="Slide Number Placeholder 1">
            <a:extLst>
              <a:ext uri="{FF2B5EF4-FFF2-40B4-BE49-F238E27FC236}">
                <a16:creationId xmlns:a16="http://schemas.microsoft.com/office/drawing/2014/main" id="{138FCA76-77EF-4BD1-BBED-DE5596AB13A9}"/>
              </a:ext>
            </a:extLst>
          </p:cNvPr>
          <p:cNvSpPr>
            <a:spLocks noGrp="1"/>
          </p:cNvSpPr>
          <p:nvPr>
            <p:ph type="sldNum" sz="quarter" idx="12"/>
          </p:nvPr>
        </p:nvSpPr>
        <p:spPr/>
        <p:txBody>
          <a:bodyPr/>
          <a:lstStyle/>
          <a:p>
            <a:fld id="{06FEDF93-2BFD-41CA-ABC7-B039102F3792}" type="slidenum">
              <a:rPr lang="en-US" smtClean="0"/>
              <a:t>3</a:t>
            </a:fld>
            <a:endParaRPr lang="en-US" dirty="0"/>
          </a:p>
        </p:txBody>
      </p:sp>
      <p:pic>
        <p:nvPicPr>
          <p:cNvPr id="9" name="Picture 8">
            <a:extLst>
              <a:ext uri="{FF2B5EF4-FFF2-40B4-BE49-F238E27FC236}">
                <a16:creationId xmlns:a16="http://schemas.microsoft.com/office/drawing/2014/main" id="{8F5A09D3-38F9-4CF6-B60D-AE95258AA01C}"/>
              </a:ext>
            </a:extLst>
          </p:cNvPr>
          <p:cNvPicPr>
            <a:picLocks noChangeAspect="1"/>
          </p:cNvPicPr>
          <p:nvPr/>
        </p:nvPicPr>
        <p:blipFill>
          <a:blip r:embed="rId3"/>
          <a:stretch>
            <a:fillRect/>
          </a:stretch>
        </p:blipFill>
        <p:spPr>
          <a:xfrm>
            <a:off x="1756254" y="3628468"/>
            <a:ext cx="8679492" cy="2886606"/>
          </a:xfrm>
          <a:prstGeom prst="rect">
            <a:avLst/>
          </a:prstGeom>
        </p:spPr>
      </p:pic>
    </p:spTree>
    <p:extLst>
      <p:ext uri="{BB962C8B-B14F-4D97-AF65-F5344CB8AC3E}">
        <p14:creationId xmlns:p14="http://schemas.microsoft.com/office/powerpoint/2010/main" val="551707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Introduction – Cont.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TextBox 4">
            <a:extLst>
              <a:ext uri="{FF2B5EF4-FFF2-40B4-BE49-F238E27FC236}">
                <a16:creationId xmlns:a16="http://schemas.microsoft.com/office/drawing/2014/main" id="{8C2B72E8-F024-44C6-8116-63F7A3EE88EC}"/>
              </a:ext>
            </a:extLst>
          </p:cNvPr>
          <p:cNvSpPr txBox="1"/>
          <p:nvPr/>
        </p:nvSpPr>
        <p:spPr>
          <a:xfrm>
            <a:off x="987552" y="966097"/>
            <a:ext cx="10366248" cy="2885855"/>
          </a:xfrm>
          <a:prstGeom prst="rect">
            <a:avLst/>
          </a:prstGeom>
          <a:noFill/>
        </p:spPr>
        <p:txBody>
          <a:bodyPr wrap="square" rtlCol="0">
            <a:spAutoFit/>
          </a:bodyPr>
          <a:lstStyle/>
          <a:p>
            <a:pPr marL="571500" indent="-571500">
              <a:lnSpc>
                <a:spcPct val="150000"/>
              </a:lnSpc>
              <a:buFont typeface="Wingdings" panose="05000000000000000000" pitchFamily="2" charset="2"/>
              <a:buChar char="Ø"/>
            </a:pPr>
            <a:r>
              <a:rPr lang="en-US" sz="2800" b="1" dirty="0"/>
              <a:t>Objectives</a:t>
            </a:r>
          </a:p>
          <a:p>
            <a:pPr marL="914400" lvl="1" indent="-457200">
              <a:lnSpc>
                <a:spcPct val="150000"/>
              </a:lnSpc>
              <a:buFont typeface="Courier New" panose="02070309020205020404" pitchFamily="49" charset="0"/>
              <a:buChar char="o"/>
            </a:pPr>
            <a:r>
              <a:rPr lang="en-US" sz="2400" dirty="0"/>
              <a:t>Proposed the architecture of association item analysis for the Recommendation System.</a:t>
            </a:r>
          </a:p>
          <a:p>
            <a:pPr marL="914400" lvl="1" indent="-457200">
              <a:lnSpc>
                <a:spcPct val="150000"/>
              </a:lnSpc>
              <a:buFont typeface="Courier New" panose="02070309020205020404" pitchFamily="49" charset="0"/>
              <a:buChar char="o"/>
            </a:pPr>
            <a:r>
              <a:rPr lang="en-US" sz="2400" dirty="0"/>
              <a:t>Developed and conducted experiments of Recommendation System by using Apriori Algorithm.</a:t>
            </a:r>
          </a:p>
        </p:txBody>
      </p:sp>
      <p:sp>
        <p:nvSpPr>
          <p:cNvPr id="21" name="Date Placeholder 5">
            <a:extLst>
              <a:ext uri="{FF2B5EF4-FFF2-40B4-BE49-F238E27FC236}">
                <a16:creationId xmlns:a16="http://schemas.microsoft.com/office/drawing/2014/main" id="{B872B52F-1F2A-4A6D-9168-76D53DB68994}"/>
              </a:ext>
            </a:extLst>
          </p:cNvPr>
          <p:cNvSpPr>
            <a:spLocks noGrp="1"/>
          </p:cNvSpPr>
          <p:nvPr>
            <p:ph type="dt" sz="half" idx="10"/>
          </p:nvPr>
        </p:nvSpPr>
        <p:spPr>
          <a:xfrm>
            <a:off x="0" y="6356350"/>
            <a:ext cx="2743200" cy="365125"/>
          </a:xfrm>
        </p:spPr>
        <p:txBody>
          <a:bodyPr/>
          <a:lstStyle/>
          <a:p>
            <a:r>
              <a:rPr lang="en-US" sz="2000" dirty="0"/>
              <a:t>16-Feb-2020</a:t>
            </a:r>
          </a:p>
        </p:txBody>
      </p:sp>
      <p:sp>
        <p:nvSpPr>
          <p:cNvPr id="2" name="Slide Number Placeholder 1">
            <a:extLst>
              <a:ext uri="{FF2B5EF4-FFF2-40B4-BE49-F238E27FC236}">
                <a16:creationId xmlns:a16="http://schemas.microsoft.com/office/drawing/2014/main" id="{138FCA76-77EF-4BD1-BBED-DE5596AB13A9}"/>
              </a:ext>
            </a:extLst>
          </p:cNvPr>
          <p:cNvSpPr>
            <a:spLocks noGrp="1"/>
          </p:cNvSpPr>
          <p:nvPr>
            <p:ph type="sldNum" sz="quarter" idx="12"/>
          </p:nvPr>
        </p:nvSpPr>
        <p:spPr/>
        <p:txBody>
          <a:bodyPr/>
          <a:lstStyle/>
          <a:p>
            <a:fld id="{06FEDF93-2BFD-41CA-ABC7-B039102F3792}" type="slidenum">
              <a:rPr lang="en-US" smtClean="0"/>
              <a:t>4</a:t>
            </a:fld>
            <a:endParaRPr lang="en-US" dirty="0"/>
          </a:p>
        </p:txBody>
      </p:sp>
    </p:spTree>
    <p:extLst>
      <p:ext uri="{BB962C8B-B14F-4D97-AF65-F5344CB8AC3E}">
        <p14:creationId xmlns:p14="http://schemas.microsoft.com/office/powerpoint/2010/main" val="2466910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48937"/>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Literature Reviews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9" name="Rectangle 8">
            <a:extLst>
              <a:ext uri="{FF2B5EF4-FFF2-40B4-BE49-F238E27FC236}">
                <a16:creationId xmlns:a16="http://schemas.microsoft.com/office/drawing/2014/main" id="{989CE768-0653-4965-808F-A36AF7394896}"/>
              </a:ext>
            </a:extLst>
          </p:cNvPr>
          <p:cNvSpPr/>
          <p:nvPr/>
        </p:nvSpPr>
        <p:spPr>
          <a:xfrm>
            <a:off x="5605272" y="2158215"/>
            <a:ext cx="5827776" cy="369332"/>
          </a:xfrm>
          <a:prstGeom prst="rect">
            <a:avLst/>
          </a:prstGeom>
        </p:spPr>
        <p:txBody>
          <a:bodyPr wrap="square">
            <a:spAutoFit/>
          </a:bodyPr>
          <a:lstStyle/>
          <a:p>
            <a:endParaRPr lang="en-US" b="0" dirty="0">
              <a:solidFill>
                <a:srgbClr val="D4D4D4"/>
              </a:solidFill>
              <a:effectLst/>
              <a:latin typeface="Consolas" panose="020B0609020204030204" pitchFamily="49" charset="0"/>
            </a:endParaRPr>
          </a:p>
        </p:txBody>
      </p:sp>
      <p:sp>
        <p:nvSpPr>
          <p:cNvPr id="21" name="Date Placeholder 5">
            <a:extLst>
              <a:ext uri="{FF2B5EF4-FFF2-40B4-BE49-F238E27FC236}">
                <a16:creationId xmlns:a16="http://schemas.microsoft.com/office/drawing/2014/main" id="{EC4C94C4-A8B5-4D8C-87C0-B955C67D2EC7}"/>
              </a:ext>
            </a:extLst>
          </p:cNvPr>
          <p:cNvSpPr>
            <a:spLocks noGrp="1"/>
          </p:cNvSpPr>
          <p:nvPr>
            <p:ph type="dt" sz="half" idx="10"/>
          </p:nvPr>
        </p:nvSpPr>
        <p:spPr>
          <a:xfrm>
            <a:off x="0" y="6356349"/>
            <a:ext cx="2743200" cy="365125"/>
          </a:xfrm>
        </p:spPr>
        <p:txBody>
          <a:bodyPr/>
          <a:lstStyle/>
          <a:p>
            <a:r>
              <a:rPr lang="en-US" sz="2000" dirty="0"/>
              <a:t>16-Feb-2020</a:t>
            </a:r>
          </a:p>
        </p:txBody>
      </p:sp>
      <p:sp>
        <p:nvSpPr>
          <p:cNvPr id="2" name="Slide Number Placeholder 1">
            <a:extLst>
              <a:ext uri="{FF2B5EF4-FFF2-40B4-BE49-F238E27FC236}">
                <a16:creationId xmlns:a16="http://schemas.microsoft.com/office/drawing/2014/main" id="{4BABB830-E919-4942-8EF9-D6E5CF551624}"/>
              </a:ext>
            </a:extLst>
          </p:cNvPr>
          <p:cNvSpPr>
            <a:spLocks noGrp="1"/>
          </p:cNvSpPr>
          <p:nvPr>
            <p:ph type="sldNum" sz="quarter" idx="12"/>
          </p:nvPr>
        </p:nvSpPr>
        <p:spPr/>
        <p:txBody>
          <a:bodyPr/>
          <a:lstStyle/>
          <a:p>
            <a:fld id="{06FEDF93-2BFD-41CA-ABC7-B039102F3792}" type="slidenum">
              <a:rPr lang="en-US" smtClean="0"/>
              <a:t>5</a:t>
            </a:fld>
            <a:endParaRPr lang="en-US" dirty="0"/>
          </a:p>
        </p:txBody>
      </p:sp>
      <p:graphicFrame>
        <p:nvGraphicFramePr>
          <p:cNvPr id="20" name="Table 19">
            <a:extLst>
              <a:ext uri="{FF2B5EF4-FFF2-40B4-BE49-F238E27FC236}">
                <a16:creationId xmlns:a16="http://schemas.microsoft.com/office/drawing/2014/main" id="{ECF3D6D3-5679-492E-A1C0-3CC6DF4883DD}"/>
              </a:ext>
            </a:extLst>
          </p:cNvPr>
          <p:cNvGraphicFramePr>
            <a:graphicFrameLocks noGrp="1"/>
          </p:cNvGraphicFramePr>
          <p:nvPr>
            <p:extLst>
              <p:ext uri="{D42A27DB-BD31-4B8C-83A1-F6EECF244321}">
                <p14:modId xmlns:p14="http://schemas.microsoft.com/office/powerpoint/2010/main" val="1388218446"/>
              </p:ext>
            </p:extLst>
          </p:nvPr>
        </p:nvGraphicFramePr>
        <p:xfrm>
          <a:off x="924492" y="1214389"/>
          <a:ext cx="10343016" cy="4240976"/>
        </p:xfrm>
        <a:graphic>
          <a:graphicData uri="http://schemas.openxmlformats.org/drawingml/2006/table">
            <a:tbl>
              <a:tblPr firstRow="1" bandRow="1">
                <a:tableStyleId>{5940675A-B579-460E-94D1-54222C63F5DA}</a:tableStyleId>
              </a:tblPr>
              <a:tblGrid>
                <a:gridCol w="4584559">
                  <a:extLst>
                    <a:ext uri="{9D8B030D-6E8A-4147-A177-3AD203B41FA5}">
                      <a16:colId xmlns:a16="http://schemas.microsoft.com/office/drawing/2014/main" val="2291782608"/>
                    </a:ext>
                  </a:extLst>
                </a:gridCol>
                <a:gridCol w="5758457">
                  <a:extLst>
                    <a:ext uri="{9D8B030D-6E8A-4147-A177-3AD203B41FA5}">
                      <a16:colId xmlns:a16="http://schemas.microsoft.com/office/drawing/2014/main" val="3336593773"/>
                    </a:ext>
                  </a:extLst>
                </a:gridCol>
              </a:tblGrid>
              <a:tr h="698171">
                <a:tc>
                  <a:txBody>
                    <a:bodyPr/>
                    <a:lstStyle/>
                    <a:p>
                      <a:pPr algn="ctr"/>
                      <a:r>
                        <a:rPr lang="en-US" sz="2500" b="1" dirty="0"/>
                        <a:t>Author(s)</a:t>
                      </a:r>
                    </a:p>
                  </a:txBody>
                  <a:tcPr marL="101339" marR="101339" marT="50669" marB="50669" anchor="ctr"/>
                </a:tc>
                <a:tc>
                  <a:txBody>
                    <a:bodyPr/>
                    <a:lstStyle/>
                    <a:p>
                      <a:pPr algn="ctr"/>
                      <a:r>
                        <a:rPr lang="en-US" sz="2500" b="1" dirty="0"/>
                        <a:t>Proposed</a:t>
                      </a:r>
                    </a:p>
                  </a:txBody>
                  <a:tcPr marL="101339" marR="101339" marT="50669" marB="50669" anchor="ctr"/>
                </a:tc>
                <a:extLst>
                  <a:ext uri="{0D108BD9-81ED-4DB2-BD59-A6C34878D82A}">
                    <a16:rowId xmlns:a16="http://schemas.microsoft.com/office/drawing/2014/main" val="2121555232"/>
                  </a:ext>
                </a:extLst>
              </a:tr>
              <a:tr h="1029493">
                <a:tc>
                  <a:txBody>
                    <a:bodyPr/>
                    <a:lstStyle/>
                    <a:p>
                      <a:r>
                        <a:rPr lang="en-US" sz="2500" dirty="0" err="1"/>
                        <a:t>Bendakir</a:t>
                      </a:r>
                      <a:r>
                        <a:rPr lang="en-US" sz="2500" dirty="0"/>
                        <a:t>, and E.,</a:t>
                      </a:r>
                      <a:r>
                        <a:rPr lang="en-US" sz="2500" dirty="0" err="1"/>
                        <a:t>Aımeur</a:t>
                      </a:r>
                      <a:r>
                        <a:rPr lang="en-US" sz="2500" dirty="0"/>
                        <a:t>, 2006</a:t>
                      </a:r>
                    </a:p>
                  </a:txBody>
                  <a:tcPr marL="101339" marR="101339" marT="50669" marB="50669"/>
                </a:tc>
                <a:tc>
                  <a:txBody>
                    <a:bodyPr/>
                    <a:lstStyle/>
                    <a:p>
                      <a:r>
                        <a:rPr lang="en-US" sz="2500" kern="1200" dirty="0">
                          <a:effectLst/>
                        </a:rPr>
                        <a:t>Using association rules for course recommendation.</a:t>
                      </a:r>
                      <a:endParaRPr lang="en-US" sz="2500" dirty="0"/>
                    </a:p>
                  </a:txBody>
                  <a:tcPr marL="101339" marR="101339" marT="50669" marB="50669"/>
                </a:tc>
                <a:extLst>
                  <a:ext uri="{0D108BD9-81ED-4DB2-BD59-A6C34878D82A}">
                    <a16:rowId xmlns:a16="http://schemas.microsoft.com/office/drawing/2014/main" val="77151691"/>
                  </a:ext>
                </a:extLst>
              </a:tr>
              <a:tr h="1029493">
                <a:tc>
                  <a:txBody>
                    <a:bodyPr/>
                    <a:lstStyle/>
                    <a:p>
                      <a:r>
                        <a:rPr lang="en-US" sz="2500" dirty="0"/>
                        <a:t>T.,</a:t>
                      </a:r>
                      <a:r>
                        <a:rPr lang="en-US" sz="2500" dirty="0" err="1"/>
                        <a:t>Chellatamilan</a:t>
                      </a:r>
                      <a:r>
                        <a:rPr lang="en-US" sz="2500" dirty="0"/>
                        <a:t>, R.,SURESH, 2011</a:t>
                      </a:r>
                    </a:p>
                  </a:txBody>
                  <a:tcPr marL="101339" marR="101339" marT="50669" marB="50669"/>
                </a:tc>
                <a:tc>
                  <a:txBody>
                    <a:bodyPr/>
                    <a:lstStyle/>
                    <a:p>
                      <a:r>
                        <a:rPr lang="en-US" sz="2500" kern="1200" dirty="0">
                          <a:effectLst/>
                        </a:rPr>
                        <a:t>An e-Learning RS using Association Rule Mining Technique.</a:t>
                      </a:r>
                      <a:endParaRPr lang="en-US" sz="2500" dirty="0"/>
                    </a:p>
                  </a:txBody>
                  <a:tcPr marL="101339" marR="101339" marT="50669" marB="50669"/>
                </a:tc>
                <a:extLst>
                  <a:ext uri="{0D108BD9-81ED-4DB2-BD59-A6C34878D82A}">
                    <a16:rowId xmlns:a16="http://schemas.microsoft.com/office/drawing/2014/main" val="3142495506"/>
                  </a:ext>
                </a:extLst>
              </a:tr>
              <a:tr h="1483819">
                <a:tc>
                  <a:txBody>
                    <a:bodyPr/>
                    <a:lstStyle/>
                    <a:p>
                      <a:r>
                        <a:rPr lang="en-US" sz="2500" dirty="0" err="1"/>
                        <a:t>Shadi</a:t>
                      </a:r>
                      <a:r>
                        <a:rPr lang="en-US" sz="2500" dirty="0"/>
                        <a:t>, et al., 2018</a:t>
                      </a:r>
                    </a:p>
                  </a:txBody>
                  <a:tcPr marL="101339" marR="101339" marT="50669" marB="5066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500" dirty="0"/>
                        <a:t>A Novel Recommendation System Based on Apriori Algorithm for Requirements Engineering.</a:t>
                      </a:r>
                    </a:p>
                  </a:txBody>
                  <a:tcPr marL="101339" marR="101339" marT="50669" marB="50669"/>
                </a:tc>
                <a:extLst>
                  <a:ext uri="{0D108BD9-81ED-4DB2-BD59-A6C34878D82A}">
                    <a16:rowId xmlns:a16="http://schemas.microsoft.com/office/drawing/2014/main" val="1300069502"/>
                  </a:ext>
                </a:extLst>
              </a:tr>
            </a:tbl>
          </a:graphicData>
        </a:graphic>
      </p:graphicFrame>
    </p:spTree>
    <p:extLst>
      <p:ext uri="{BB962C8B-B14F-4D97-AF65-F5344CB8AC3E}">
        <p14:creationId xmlns:p14="http://schemas.microsoft.com/office/powerpoint/2010/main" val="2351894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Methodology</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TextBox 4">
            <a:extLst>
              <a:ext uri="{FF2B5EF4-FFF2-40B4-BE49-F238E27FC236}">
                <a16:creationId xmlns:a16="http://schemas.microsoft.com/office/drawing/2014/main" id="{8C2B72E8-F024-44C6-8116-63F7A3EE88EC}"/>
              </a:ext>
            </a:extLst>
          </p:cNvPr>
          <p:cNvSpPr txBox="1"/>
          <p:nvPr/>
        </p:nvSpPr>
        <p:spPr>
          <a:xfrm>
            <a:off x="987552" y="527776"/>
            <a:ext cx="5451963" cy="658385"/>
          </a:xfrm>
          <a:prstGeom prst="rect">
            <a:avLst/>
          </a:prstGeom>
          <a:noFill/>
        </p:spPr>
        <p:txBody>
          <a:bodyPr wrap="square" rtlCol="0">
            <a:spAutoFit/>
          </a:bodyPr>
          <a:lstStyle/>
          <a:p>
            <a:pPr marL="571500" indent="-571500">
              <a:lnSpc>
                <a:spcPct val="150000"/>
              </a:lnSpc>
              <a:buFont typeface="Wingdings" panose="05000000000000000000" pitchFamily="2" charset="2"/>
              <a:buChar char="Ø"/>
            </a:pPr>
            <a:r>
              <a:rPr lang="en-US" sz="2800" dirty="0"/>
              <a:t>System Overview</a:t>
            </a:r>
          </a:p>
        </p:txBody>
      </p:sp>
      <p:sp>
        <p:nvSpPr>
          <p:cNvPr id="22" name="Date Placeholder 5">
            <a:extLst>
              <a:ext uri="{FF2B5EF4-FFF2-40B4-BE49-F238E27FC236}">
                <a16:creationId xmlns:a16="http://schemas.microsoft.com/office/drawing/2014/main" id="{F5610D2D-EC8A-4F25-A6E6-EE5A094CF8C5}"/>
              </a:ext>
            </a:extLst>
          </p:cNvPr>
          <p:cNvSpPr>
            <a:spLocks noGrp="1"/>
          </p:cNvSpPr>
          <p:nvPr>
            <p:ph type="dt" sz="half" idx="10"/>
          </p:nvPr>
        </p:nvSpPr>
        <p:spPr>
          <a:xfrm>
            <a:off x="0" y="6384712"/>
            <a:ext cx="2743200" cy="365125"/>
          </a:xfrm>
        </p:spPr>
        <p:txBody>
          <a:bodyPr/>
          <a:lstStyle/>
          <a:p>
            <a:r>
              <a:rPr lang="en-US" sz="2000" dirty="0"/>
              <a:t>16-Feb-2020</a:t>
            </a:r>
          </a:p>
        </p:txBody>
      </p:sp>
      <p:pic>
        <p:nvPicPr>
          <p:cNvPr id="9" name="Picture 8" descr="A screenshot of a cell phone&#10;&#10;Description automatically generated">
            <a:extLst>
              <a:ext uri="{FF2B5EF4-FFF2-40B4-BE49-F238E27FC236}">
                <a16:creationId xmlns:a16="http://schemas.microsoft.com/office/drawing/2014/main" id="{9EAEFBBC-A489-43A0-BD1A-604465829D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762" y="1469347"/>
            <a:ext cx="9578470" cy="4943726"/>
          </a:xfrm>
          <a:prstGeom prst="rect">
            <a:avLst/>
          </a:prstGeom>
        </p:spPr>
      </p:pic>
      <p:sp>
        <p:nvSpPr>
          <p:cNvPr id="12" name="Slide Number Placeholder 11">
            <a:extLst>
              <a:ext uri="{FF2B5EF4-FFF2-40B4-BE49-F238E27FC236}">
                <a16:creationId xmlns:a16="http://schemas.microsoft.com/office/drawing/2014/main" id="{4D64E1A7-B130-48BA-A7B8-816D8AF3A577}"/>
              </a:ext>
            </a:extLst>
          </p:cNvPr>
          <p:cNvSpPr>
            <a:spLocks noGrp="1"/>
          </p:cNvSpPr>
          <p:nvPr>
            <p:ph type="sldNum" sz="quarter" idx="12"/>
          </p:nvPr>
        </p:nvSpPr>
        <p:spPr/>
        <p:txBody>
          <a:bodyPr/>
          <a:lstStyle/>
          <a:p>
            <a:fld id="{06FEDF93-2BFD-41CA-ABC7-B039102F3792}" type="slidenum">
              <a:rPr lang="en-US" smtClean="0"/>
              <a:t>6</a:t>
            </a:fld>
            <a:endParaRPr lang="en-US" dirty="0"/>
          </a:p>
        </p:txBody>
      </p:sp>
    </p:spTree>
    <p:extLst>
      <p:ext uri="{BB962C8B-B14F-4D97-AF65-F5344CB8AC3E}">
        <p14:creationId xmlns:p14="http://schemas.microsoft.com/office/powerpoint/2010/main" val="3480751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2E8863-6E07-4DCD-825F-58A6FC2CEAC1}"/>
              </a:ext>
            </a:extLst>
          </p:cNvPr>
          <p:cNvPicPr>
            <a:picLocks noChangeAspect="1"/>
          </p:cNvPicPr>
          <p:nvPr/>
        </p:nvPicPr>
        <p:blipFill>
          <a:blip r:embed="rId3"/>
          <a:stretch>
            <a:fillRect/>
          </a:stretch>
        </p:blipFill>
        <p:spPr>
          <a:xfrm>
            <a:off x="1126946" y="2025635"/>
            <a:ext cx="4390640" cy="2744152"/>
          </a:xfrm>
          <a:prstGeom prst="rect">
            <a:avLst/>
          </a:prstGeom>
        </p:spPr>
      </p:pic>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Methodology – Cont.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TextBox 4">
            <a:extLst>
              <a:ext uri="{FF2B5EF4-FFF2-40B4-BE49-F238E27FC236}">
                <a16:creationId xmlns:a16="http://schemas.microsoft.com/office/drawing/2014/main" id="{8C2B72E8-F024-44C6-8116-63F7A3EE88EC}"/>
              </a:ext>
            </a:extLst>
          </p:cNvPr>
          <p:cNvSpPr txBox="1"/>
          <p:nvPr/>
        </p:nvSpPr>
        <p:spPr>
          <a:xfrm>
            <a:off x="963628" y="885285"/>
            <a:ext cx="6348477" cy="658385"/>
          </a:xfrm>
          <a:prstGeom prst="rect">
            <a:avLst/>
          </a:prstGeom>
          <a:noFill/>
        </p:spPr>
        <p:txBody>
          <a:bodyPr wrap="square" rtlCol="0">
            <a:spAutoFit/>
          </a:bodyPr>
          <a:lstStyle/>
          <a:p>
            <a:pPr marL="571500" indent="-571500">
              <a:lnSpc>
                <a:spcPct val="150000"/>
              </a:lnSpc>
              <a:buFont typeface="Wingdings" panose="05000000000000000000" pitchFamily="2" charset="2"/>
              <a:buChar char="Ø"/>
            </a:pPr>
            <a:r>
              <a:rPr lang="en-US" sz="2800" dirty="0"/>
              <a:t>Importing Data</a:t>
            </a:r>
          </a:p>
        </p:txBody>
      </p:sp>
      <p:sp>
        <p:nvSpPr>
          <p:cNvPr id="9" name="Rectangle 8">
            <a:extLst>
              <a:ext uri="{FF2B5EF4-FFF2-40B4-BE49-F238E27FC236}">
                <a16:creationId xmlns:a16="http://schemas.microsoft.com/office/drawing/2014/main" id="{989CE768-0653-4965-808F-A36AF7394896}"/>
              </a:ext>
            </a:extLst>
          </p:cNvPr>
          <p:cNvSpPr/>
          <p:nvPr/>
        </p:nvSpPr>
        <p:spPr>
          <a:xfrm>
            <a:off x="5605272" y="2158215"/>
            <a:ext cx="5827776" cy="369332"/>
          </a:xfrm>
          <a:prstGeom prst="rect">
            <a:avLst/>
          </a:prstGeom>
        </p:spPr>
        <p:txBody>
          <a:bodyPr wrap="square">
            <a:spAutoFit/>
          </a:bodyPr>
          <a:lstStyle/>
          <a:p>
            <a:endParaRPr lang="en-US" b="0" dirty="0">
              <a:solidFill>
                <a:srgbClr val="D4D4D4"/>
              </a:solidFill>
              <a:effectLst/>
              <a:latin typeface="Consolas" panose="020B0609020204030204" pitchFamily="49" charset="0"/>
            </a:endParaRPr>
          </a:p>
        </p:txBody>
      </p:sp>
      <p:graphicFrame>
        <p:nvGraphicFramePr>
          <p:cNvPr id="10" name="Table 9">
            <a:extLst>
              <a:ext uri="{FF2B5EF4-FFF2-40B4-BE49-F238E27FC236}">
                <a16:creationId xmlns:a16="http://schemas.microsoft.com/office/drawing/2014/main" id="{BCA8C7B1-EE14-4F7F-9C2C-C8293C9940BE}"/>
              </a:ext>
            </a:extLst>
          </p:cNvPr>
          <p:cNvGraphicFramePr>
            <a:graphicFrameLocks noGrp="1"/>
          </p:cNvGraphicFramePr>
          <p:nvPr>
            <p:extLst>
              <p:ext uri="{D42A27DB-BD31-4B8C-83A1-F6EECF244321}">
                <p14:modId xmlns:p14="http://schemas.microsoft.com/office/powerpoint/2010/main" val="1277129367"/>
              </p:ext>
            </p:extLst>
          </p:nvPr>
        </p:nvGraphicFramePr>
        <p:xfrm>
          <a:off x="6435502" y="1860255"/>
          <a:ext cx="4629552" cy="3160194"/>
        </p:xfrm>
        <a:graphic>
          <a:graphicData uri="http://schemas.openxmlformats.org/drawingml/2006/table">
            <a:tbl>
              <a:tblPr firstRow="1" bandRow="1">
                <a:tableStyleId>{5940675A-B579-460E-94D1-54222C63F5DA}</a:tableStyleId>
              </a:tblPr>
              <a:tblGrid>
                <a:gridCol w="2314776">
                  <a:extLst>
                    <a:ext uri="{9D8B030D-6E8A-4147-A177-3AD203B41FA5}">
                      <a16:colId xmlns:a16="http://schemas.microsoft.com/office/drawing/2014/main" val="2291782608"/>
                    </a:ext>
                  </a:extLst>
                </a:gridCol>
                <a:gridCol w="2314776">
                  <a:extLst>
                    <a:ext uri="{9D8B030D-6E8A-4147-A177-3AD203B41FA5}">
                      <a16:colId xmlns:a16="http://schemas.microsoft.com/office/drawing/2014/main" val="3336593773"/>
                    </a:ext>
                  </a:extLst>
                </a:gridCol>
              </a:tblGrid>
              <a:tr h="382863">
                <a:tc>
                  <a:txBody>
                    <a:bodyPr/>
                    <a:lstStyle/>
                    <a:p>
                      <a:r>
                        <a:rPr lang="en-US" sz="1900" b="1" dirty="0"/>
                        <a:t>TID</a:t>
                      </a:r>
                    </a:p>
                  </a:txBody>
                  <a:tcPr marL="97863" marR="97863" marT="48931" marB="48931"/>
                </a:tc>
                <a:tc>
                  <a:txBody>
                    <a:bodyPr/>
                    <a:lstStyle/>
                    <a:p>
                      <a:r>
                        <a:rPr lang="en-US" sz="1900" b="1" dirty="0"/>
                        <a:t>Item</a:t>
                      </a:r>
                    </a:p>
                  </a:txBody>
                  <a:tcPr marL="97863" marR="97863" marT="48931" marB="48931"/>
                </a:tc>
                <a:extLst>
                  <a:ext uri="{0D108BD9-81ED-4DB2-BD59-A6C34878D82A}">
                    <a16:rowId xmlns:a16="http://schemas.microsoft.com/office/drawing/2014/main" val="2121555232"/>
                  </a:ext>
                </a:extLst>
              </a:tr>
              <a:tr h="391450">
                <a:tc>
                  <a:txBody>
                    <a:bodyPr/>
                    <a:lstStyle/>
                    <a:p>
                      <a:r>
                        <a:rPr lang="en-US" sz="1900" dirty="0"/>
                        <a:t>T1</a:t>
                      </a:r>
                    </a:p>
                  </a:txBody>
                  <a:tcPr marL="97863" marR="97863" marT="48931" marB="48931"/>
                </a:tc>
                <a:tc>
                  <a:txBody>
                    <a:bodyPr/>
                    <a:lstStyle/>
                    <a:p>
                      <a:r>
                        <a:rPr lang="en-US" sz="1900" kern="1200" dirty="0">
                          <a:effectLst/>
                        </a:rPr>
                        <a:t>ESPRESSO</a:t>
                      </a:r>
                      <a:endParaRPr lang="en-US" sz="1900" dirty="0"/>
                    </a:p>
                  </a:txBody>
                  <a:tcPr marL="97863" marR="97863" marT="48931" marB="48931"/>
                </a:tc>
                <a:extLst>
                  <a:ext uri="{0D108BD9-81ED-4DB2-BD59-A6C34878D82A}">
                    <a16:rowId xmlns:a16="http://schemas.microsoft.com/office/drawing/2014/main" val="77151691"/>
                  </a:ext>
                </a:extLst>
              </a:tr>
              <a:tr h="396887">
                <a:tc>
                  <a:txBody>
                    <a:bodyPr/>
                    <a:lstStyle/>
                    <a:p>
                      <a:r>
                        <a:rPr lang="en-US" sz="1900" dirty="0"/>
                        <a:t>T1</a:t>
                      </a:r>
                    </a:p>
                  </a:txBody>
                  <a:tcPr marL="97863" marR="97863" marT="48931" marB="48931"/>
                </a:tc>
                <a:tc>
                  <a:txBody>
                    <a:bodyPr/>
                    <a:lstStyle/>
                    <a:p>
                      <a:r>
                        <a:rPr lang="en-US" sz="1900" kern="1200" dirty="0">
                          <a:effectLst/>
                        </a:rPr>
                        <a:t>SUGAR</a:t>
                      </a:r>
                      <a:endParaRPr lang="en-US" sz="1900" dirty="0"/>
                    </a:p>
                  </a:txBody>
                  <a:tcPr marL="97863" marR="97863" marT="48931" marB="48931"/>
                </a:tc>
                <a:extLst>
                  <a:ext uri="{0D108BD9-81ED-4DB2-BD59-A6C34878D82A}">
                    <a16:rowId xmlns:a16="http://schemas.microsoft.com/office/drawing/2014/main" val="3142495506"/>
                  </a:ext>
                </a:extLst>
              </a:tr>
              <a:tr h="396887">
                <a:tc>
                  <a:txBody>
                    <a:bodyPr/>
                    <a:lstStyle/>
                    <a:p>
                      <a:r>
                        <a:rPr lang="en-US" sz="1900" dirty="0"/>
                        <a:t>T1</a:t>
                      </a:r>
                    </a:p>
                  </a:txBody>
                  <a:tcPr marL="97863" marR="97863" marT="48931" marB="48931"/>
                </a:tc>
                <a:tc>
                  <a:txBody>
                    <a:bodyPr/>
                    <a:lstStyle/>
                    <a:p>
                      <a:r>
                        <a:rPr lang="en-US" sz="1900" kern="1200" dirty="0">
                          <a:effectLst/>
                        </a:rPr>
                        <a:t>NEWSPAPER</a:t>
                      </a:r>
                      <a:endParaRPr lang="en-US" sz="1900" dirty="0"/>
                    </a:p>
                  </a:txBody>
                  <a:tcPr marL="97863" marR="97863" marT="48931" marB="48931"/>
                </a:tc>
                <a:extLst>
                  <a:ext uri="{0D108BD9-81ED-4DB2-BD59-A6C34878D82A}">
                    <a16:rowId xmlns:a16="http://schemas.microsoft.com/office/drawing/2014/main" val="4220243607"/>
                  </a:ext>
                </a:extLst>
              </a:tr>
              <a:tr h="396887">
                <a:tc>
                  <a:txBody>
                    <a:bodyPr/>
                    <a:lstStyle/>
                    <a:p>
                      <a:r>
                        <a:rPr lang="en-US" sz="1900" dirty="0"/>
                        <a:t>T2</a:t>
                      </a:r>
                    </a:p>
                  </a:txBody>
                  <a:tcPr marL="97863" marR="97863" marT="48931" marB="4893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kern="1200" dirty="0">
                          <a:effectLst/>
                        </a:rPr>
                        <a:t>ESPRESSO</a:t>
                      </a:r>
                      <a:endParaRPr lang="en-US" sz="1900" dirty="0"/>
                    </a:p>
                  </a:txBody>
                  <a:tcPr marL="97863" marR="97863" marT="48931" marB="48931"/>
                </a:tc>
                <a:extLst>
                  <a:ext uri="{0D108BD9-81ED-4DB2-BD59-A6C34878D82A}">
                    <a16:rowId xmlns:a16="http://schemas.microsoft.com/office/drawing/2014/main" val="1300069502"/>
                  </a:ext>
                </a:extLst>
              </a:tr>
              <a:tr h="396887">
                <a:tc>
                  <a:txBody>
                    <a:bodyPr/>
                    <a:lstStyle/>
                    <a:p>
                      <a:r>
                        <a:rPr lang="en-US" sz="1900" kern="1200" dirty="0">
                          <a:effectLst/>
                        </a:rPr>
                        <a:t>T2</a:t>
                      </a:r>
                      <a:endParaRPr lang="en-US" sz="1900" dirty="0"/>
                    </a:p>
                  </a:txBody>
                  <a:tcPr marL="97863" marR="97863" marT="48931" marB="48931"/>
                </a:tc>
                <a:tc>
                  <a:txBody>
                    <a:bodyPr/>
                    <a:lstStyle/>
                    <a:p>
                      <a:r>
                        <a:rPr lang="en-US" sz="1900" kern="1200" dirty="0">
                          <a:effectLst/>
                        </a:rPr>
                        <a:t>SUGAR</a:t>
                      </a:r>
                      <a:endParaRPr lang="en-US" sz="1900" dirty="0"/>
                    </a:p>
                  </a:txBody>
                  <a:tcPr marL="97863" marR="97863" marT="48931" marB="48931"/>
                </a:tc>
                <a:extLst>
                  <a:ext uri="{0D108BD9-81ED-4DB2-BD59-A6C34878D82A}">
                    <a16:rowId xmlns:a16="http://schemas.microsoft.com/office/drawing/2014/main" val="1658458900"/>
                  </a:ext>
                </a:extLst>
              </a:tr>
              <a:tr h="396887">
                <a:tc>
                  <a:txBody>
                    <a:bodyPr/>
                    <a:lstStyle/>
                    <a:p>
                      <a:r>
                        <a:rPr lang="en-US" sz="1900" dirty="0"/>
                        <a:t>T2</a:t>
                      </a:r>
                    </a:p>
                  </a:txBody>
                  <a:tcPr marL="97863" marR="97863" marT="48931" marB="48931"/>
                </a:tc>
                <a:tc>
                  <a:txBody>
                    <a:bodyPr/>
                    <a:lstStyle/>
                    <a:p>
                      <a:r>
                        <a:rPr lang="en-US" sz="1900" dirty="0"/>
                        <a:t>COLA</a:t>
                      </a:r>
                    </a:p>
                  </a:txBody>
                  <a:tcPr marL="97863" marR="97863" marT="48931" marB="48931"/>
                </a:tc>
                <a:extLst>
                  <a:ext uri="{0D108BD9-81ED-4DB2-BD59-A6C34878D82A}">
                    <a16:rowId xmlns:a16="http://schemas.microsoft.com/office/drawing/2014/main" val="372638818"/>
                  </a:ext>
                </a:extLst>
              </a:tr>
              <a:tr h="396887">
                <a:tc>
                  <a:txBody>
                    <a:bodyPr/>
                    <a:lstStyle/>
                    <a:p>
                      <a:r>
                        <a:rPr lang="en-US" sz="1900" dirty="0"/>
                        <a:t>…</a:t>
                      </a:r>
                    </a:p>
                  </a:txBody>
                  <a:tcPr marL="97863" marR="97863" marT="48931" marB="48931"/>
                </a:tc>
                <a:tc>
                  <a:txBody>
                    <a:bodyPr/>
                    <a:lstStyle/>
                    <a:p>
                      <a:r>
                        <a:rPr lang="en-US" sz="1900" dirty="0"/>
                        <a:t>…</a:t>
                      </a:r>
                    </a:p>
                  </a:txBody>
                  <a:tcPr marL="97863" marR="97863" marT="48931" marB="48931"/>
                </a:tc>
                <a:extLst>
                  <a:ext uri="{0D108BD9-81ED-4DB2-BD59-A6C34878D82A}">
                    <a16:rowId xmlns:a16="http://schemas.microsoft.com/office/drawing/2014/main" val="3098375504"/>
                  </a:ext>
                </a:extLst>
              </a:tr>
            </a:tbl>
          </a:graphicData>
        </a:graphic>
      </p:graphicFrame>
      <p:cxnSp>
        <p:nvCxnSpPr>
          <p:cNvPr id="13" name="Connector: Elbow 12">
            <a:extLst>
              <a:ext uri="{FF2B5EF4-FFF2-40B4-BE49-F238E27FC236}">
                <a16:creationId xmlns:a16="http://schemas.microsoft.com/office/drawing/2014/main" id="{A9753327-9D94-4F5C-82EB-6D8E69959FF7}"/>
              </a:ext>
            </a:extLst>
          </p:cNvPr>
          <p:cNvCxnSpPr>
            <a:cxnSpLocks/>
            <a:stCxn id="2" idx="2"/>
            <a:endCxn id="10" idx="1"/>
          </p:cNvCxnSpPr>
          <p:nvPr/>
        </p:nvCxnSpPr>
        <p:spPr>
          <a:xfrm rot="5400000" flipH="1" flipV="1">
            <a:off x="4214166" y="2548452"/>
            <a:ext cx="1329435" cy="3113236"/>
          </a:xfrm>
          <a:prstGeom prst="bentConnector4">
            <a:avLst>
              <a:gd name="adj1" fmla="val -17195"/>
              <a:gd name="adj2" fmla="val 85258"/>
            </a:avLst>
          </a:prstGeom>
          <a:ln>
            <a:tailEnd type="triangle"/>
          </a:ln>
        </p:spPr>
        <p:style>
          <a:lnRef idx="2">
            <a:schemeClr val="dk1"/>
          </a:lnRef>
          <a:fillRef idx="0">
            <a:schemeClr val="dk1"/>
          </a:fillRef>
          <a:effectRef idx="1">
            <a:schemeClr val="dk1"/>
          </a:effectRef>
          <a:fontRef idx="minor">
            <a:schemeClr val="tx1"/>
          </a:fontRef>
        </p:style>
      </p:cxnSp>
      <p:sp>
        <p:nvSpPr>
          <p:cNvPr id="24" name="Date Placeholder 5">
            <a:extLst>
              <a:ext uri="{FF2B5EF4-FFF2-40B4-BE49-F238E27FC236}">
                <a16:creationId xmlns:a16="http://schemas.microsoft.com/office/drawing/2014/main" id="{BDCA1BAF-6BBB-498E-97F5-85A29322D353}"/>
              </a:ext>
            </a:extLst>
          </p:cNvPr>
          <p:cNvSpPr>
            <a:spLocks noGrp="1"/>
          </p:cNvSpPr>
          <p:nvPr>
            <p:ph type="dt" sz="half" idx="10"/>
          </p:nvPr>
        </p:nvSpPr>
        <p:spPr>
          <a:xfrm>
            <a:off x="0" y="6356350"/>
            <a:ext cx="2743200" cy="365125"/>
          </a:xfrm>
        </p:spPr>
        <p:txBody>
          <a:bodyPr/>
          <a:lstStyle/>
          <a:p>
            <a:r>
              <a:rPr lang="en-US" sz="2000"/>
              <a:t>16-Feb-2020</a:t>
            </a:r>
            <a:endParaRPr lang="en-US" sz="2000" dirty="0"/>
          </a:p>
        </p:txBody>
      </p:sp>
      <p:sp>
        <p:nvSpPr>
          <p:cNvPr id="7" name="Slide Number Placeholder 6">
            <a:extLst>
              <a:ext uri="{FF2B5EF4-FFF2-40B4-BE49-F238E27FC236}">
                <a16:creationId xmlns:a16="http://schemas.microsoft.com/office/drawing/2014/main" id="{D5B89E3F-8D1B-4009-B75D-B01D720264EF}"/>
              </a:ext>
            </a:extLst>
          </p:cNvPr>
          <p:cNvSpPr>
            <a:spLocks noGrp="1"/>
          </p:cNvSpPr>
          <p:nvPr>
            <p:ph type="sldNum" sz="quarter" idx="12"/>
          </p:nvPr>
        </p:nvSpPr>
        <p:spPr/>
        <p:txBody>
          <a:bodyPr/>
          <a:lstStyle/>
          <a:p>
            <a:fld id="{06FEDF93-2BFD-41CA-ABC7-B039102F3792}" type="slidenum">
              <a:rPr lang="en-US" smtClean="0"/>
              <a:t>7</a:t>
            </a:fld>
            <a:endParaRPr lang="en-US" dirty="0"/>
          </a:p>
        </p:txBody>
      </p:sp>
    </p:spTree>
    <p:extLst>
      <p:ext uri="{BB962C8B-B14F-4D97-AF65-F5344CB8AC3E}">
        <p14:creationId xmlns:p14="http://schemas.microsoft.com/office/powerpoint/2010/main" val="3334745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Methodology – Cont.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TextBox 4">
            <a:extLst>
              <a:ext uri="{FF2B5EF4-FFF2-40B4-BE49-F238E27FC236}">
                <a16:creationId xmlns:a16="http://schemas.microsoft.com/office/drawing/2014/main" id="{8C2B72E8-F024-44C6-8116-63F7A3EE88EC}"/>
              </a:ext>
            </a:extLst>
          </p:cNvPr>
          <p:cNvSpPr txBox="1"/>
          <p:nvPr/>
        </p:nvSpPr>
        <p:spPr>
          <a:xfrm>
            <a:off x="463279" y="992286"/>
            <a:ext cx="5165972" cy="2331857"/>
          </a:xfrm>
          <a:prstGeom prst="rect">
            <a:avLst/>
          </a:prstGeom>
          <a:noFill/>
        </p:spPr>
        <p:txBody>
          <a:bodyPr wrap="square" rtlCol="0">
            <a:spAutoFit/>
          </a:bodyPr>
          <a:lstStyle/>
          <a:p>
            <a:pPr marL="571500" indent="-571500">
              <a:lnSpc>
                <a:spcPct val="150000"/>
              </a:lnSpc>
              <a:buFont typeface="Wingdings" panose="05000000000000000000" pitchFamily="2" charset="2"/>
              <a:buChar char="Ø"/>
            </a:pPr>
            <a:r>
              <a:rPr lang="en-US" sz="2800" dirty="0"/>
              <a:t>Preprocessing Data</a:t>
            </a:r>
          </a:p>
          <a:p>
            <a:pPr marL="1028700" lvl="1" indent="-571500">
              <a:lnSpc>
                <a:spcPct val="150000"/>
              </a:lnSpc>
              <a:buFont typeface="Courier New" panose="02070309020205020404" pitchFamily="49" charset="0"/>
              <a:buChar char="o"/>
            </a:pPr>
            <a:r>
              <a:rPr lang="en-US" sz="2400" dirty="0"/>
              <a:t>Format transaction data to algorithm formation.</a:t>
            </a:r>
          </a:p>
          <a:p>
            <a:pPr marL="1028700" lvl="1" indent="-571500">
              <a:lnSpc>
                <a:spcPct val="150000"/>
              </a:lnSpc>
              <a:buFont typeface="Courier New" panose="02070309020205020404" pitchFamily="49" charset="0"/>
              <a:buChar char="o"/>
            </a:pPr>
            <a:r>
              <a:rPr lang="en-US" sz="2400" dirty="0"/>
              <a:t>Labeled the item as a number.</a:t>
            </a:r>
            <a:endParaRPr lang="en-US" sz="2000" dirty="0"/>
          </a:p>
        </p:txBody>
      </p:sp>
      <p:sp>
        <p:nvSpPr>
          <p:cNvPr id="9" name="Rectangle 8">
            <a:extLst>
              <a:ext uri="{FF2B5EF4-FFF2-40B4-BE49-F238E27FC236}">
                <a16:creationId xmlns:a16="http://schemas.microsoft.com/office/drawing/2014/main" id="{989CE768-0653-4965-808F-A36AF7394896}"/>
              </a:ext>
            </a:extLst>
          </p:cNvPr>
          <p:cNvSpPr/>
          <p:nvPr/>
        </p:nvSpPr>
        <p:spPr>
          <a:xfrm>
            <a:off x="5605272" y="2158215"/>
            <a:ext cx="5827776" cy="369332"/>
          </a:xfrm>
          <a:prstGeom prst="rect">
            <a:avLst/>
          </a:prstGeom>
        </p:spPr>
        <p:txBody>
          <a:bodyPr wrap="square">
            <a:spAutoFit/>
          </a:bodyPr>
          <a:lstStyle/>
          <a:p>
            <a:endParaRPr lang="en-US" b="0" dirty="0">
              <a:solidFill>
                <a:srgbClr val="D4D4D4"/>
              </a:solidFill>
              <a:effectLst/>
              <a:latin typeface="Consolas" panose="020B0609020204030204" pitchFamily="49" charset="0"/>
            </a:endParaRPr>
          </a:p>
        </p:txBody>
      </p:sp>
      <p:sp>
        <p:nvSpPr>
          <p:cNvPr id="22" name="Date Placeholder 5">
            <a:extLst>
              <a:ext uri="{FF2B5EF4-FFF2-40B4-BE49-F238E27FC236}">
                <a16:creationId xmlns:a16="http://schemas.microsoft.com/office/drawing/2014/main" id="{5BD7AD3E-6B77-4785-8D9C-AAAFD161E7BA}"/>
              </a:ext>
            </a:extLst>
          </p:cNvPr>
          <p:cNvSpPr>
            <a:spLocks noGrp="1"/>
          </p:cNvSpPr>
          <p:nvPr>
            <p:ph type="dt" sz="half" idx="10"/>
          </p:nvPr>
        </p:nvSpPr>
        <p:spPr>
          <a:xfrm>
            <a:off x="0" y="6356350"/>
            <a:ext cx="2743200" cy="365125"/>
          </a:xfrm>
        </p:spPr>
        <p:txBody>
          <a:bodyPr/>
          <a:lstStyle/>
          <a:p>
            <a:r>
              <a:rPr lang="en-US" sz="2000"/>
              <a:t>16-Feb-2020</a:t>
            </a:r>
            <a:endParaRPr lang="en-US" sz="2000" dirty="0"/>
          </a:p>
        </p:txBody>
      </p:sp>
      <p:pic>
        <p:nvPicPr>
          <p:cNvPr id="6" name="Picture 5">
            <a:extLst>
              <a:ext uri="{FF2B5EF4-FFF2-40B4-BE49-F238E27FC236}">
                <a16:creationId xmlns:a16="http://schemas.microsoft.com/office/drawing/2014/main" id="{D8FDB09D-76DF-4168-B34B-5209EEA5DC3F}"/>
              </a:ext>
            </a:extLst>
          </p:cNvPr>
          <p:cNvPicPr>
            <a:picLocks noChangeAspect="1"/>
          </p:cNvPicPr>
          <p:nvPr/>
        </p:nvPicPr>
        <p:blipFill>
          <a:blip r:embed="rId3"/>
          <a:stretch>
            <a:fillRect/>
          </a:stretch>
        </p:blipFill>
        <p:spPr>
          <a:xfrm>
            <a:off x="5603351" y="855297"/>
            <a:ext cx="6125369" cy="5358339"/>
          </a:xfrm>
          <a:prstGeom prst="rect">
            <a:avLst/>
          </a:prstGeom>
        </p:spPr>
      </p:pic>
      <p:sp>
        <p:nvSpPr>
          <p:cNvPr id="2" name="Slide Number Placeholder 1">
            <a:extLst>
              <a:ext uri="{FF2B5EF4-FFF2-40B4-BE49-F238E27FC236}">
                <a16:creationId xmlns:a16="http://schemas.microsoft.com/office/drawing/2014/main" id="{06BFC5EB-AA8E-4A57-B833-F1F835592B64}"/>
              </a:ext>
            </a:extLst>
          </p:cNvPr>
          <p:cNvSpPr>
            <a:spLocks noGrp="1"/>
          </p:cNvSpPr>
          <p:nvPr>
            <p:ph type="sldNum" sz="quarter" idx="12"/>
          </p:nvPr>
        </p:nvSpPr>
        <p:spPr/>
        <p:txBody>
          <a:bodyPr/>
          <a:lstStyle/>
          <a:p>
            <a:fld id="{06FEDF93-2BFD-41CA-ABC7-B039102F3792}" type="slidenum">
              <a:rPr lang="en-US" smtClean="0"/>
              <a:t>8</a:t>
            </a:fld>
            <a:endParaRPr lang="en-US" dirty="0"/>
          </a:p>
        </p:txBody>
      </p:sp>
    </p:spTree>
    <p:extLst>
      <p:ext uri="{BB962C8B-B14F-4D97-AF65-F5344CB8AC3E}">
        <p14:creationId xmlns:p14="http://schemas.microsoft.com/office/powerpoint/2010/main" val="223510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Methodology – Cont.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TextBox 4">
            <a:extLst>
              <a:ext uri="{FF2B5EF4-FFF2-40B4-BE49-F238E27FC236}">
                <a16:creationId xmlns:a16="http://schemas.microsoft.com/office/drawing/2014/main" id="{8C2B72E8-F024-44C6-8116-63F7A3EE88EC}"/>
              </a:ext>
            </a:extLst>
          </p:cNvPr>
          <p:cNvSpPr txBox="1"/>
          <p:nvPr/>
        </p:nvSpPr>
        <p:spPr>
          <a:xfrm>
            <a:off x="987551" y="560842"/>
            <a:ext cx="10246505" cy="658385"/>
          </a:xfrm>
          <a:prstGeom prst="rect">
            <a:avLst/>
          </a:prstGeom>
          <a:noFill/>
        </p:spPr>
        <p:txBody>
          <a:bodyPr wrap="square" rtlCol="0">
            <a:spAutoFit/>
          </a:bodyPr>
          <a:lstStyle/>
          <a:p>
            <a:pPr marL="571500" indent="-571500">
              <a:lnSpc>
                <a:spcPct val="150000"/>
              </a:lnSpc>
              <a:buFont typeface="Wingdings" panose="05000000000000000000" pitchFamily="2" charset="2"/>
              <a:buChar char="Ø"/>
            </a:pPr>
            <a:r>
              <a:rPr lang="en-US" sz="2800" dirty="0"/>
              <a:t>Frequent Itemset for Apriori Algorithm</a:t>
            </a:r>
            <a:endParaRPr lang="en-US" sz="2400" dirty="0"/>
          </a:p>
        </p:txBody>
      </p:sp>
      <p:sp>
        <p:nvSpPr>
          <p:cNvPr id="6" name="Date Placeholder 5">
            <a:extLst>
              <a:ext uri="{FF2B5EF4-FFF2-40B4-BE49-F238E27FC236}">
                <a16:creationId xmlns:a16="http://schemas.microsoft.com/office/drawing/2014/main" id="{688C53CB-D86E-46B1-9A2C-4C9073E81A69}"/>
              </a:ext>
            </a:extLst>
          </p:cNvPr>
          <p:cNvSpPr>
            <a:spLocks noGrp="1"/>
          </p:cNvSpPr>
          <p:nvPr>
            <p:ph type="dt" sz="half" idx="10"/>
          </p:nvPr>
        </p:nvSpPr>
        <p:spPr>
          <a:xfrm>
            <a:off x="0" y="6356351"/>
            <a:ext cx="2743200" cy="365125"/>
          </a:xfrm>
        </p:spPr>
        <p:txBody>
          <a:bodyPr/>
          <a:lstStyle/>
          <a:p>
            <a:r>
              <a:rPr lang="en-US" sz="2000"/>
              <a:t>16-Feb-2020</a:t>
            </a:r>
            <a:endParaRPr lang="en-US" sz="2000" dirty="0"/>
          </a:p>
        </p:txBody>
      </p:sp>
      <p:sp>
        <p:nvSpPr>
          <p:cNvPr id="9" name="Rectangle 8">
            <a:extLst>
              <a:ext uri="{FF2B5EF4-FFF2-40B4-BE49-F238E27FC236}">
                <a16:creationId xmlns:a16="http://schemas.microsoft.com/office/drawing/2014/main" id="{989CE768-0653-4965-808F-A36AF7394896}"/>
              </a:ext>
            </a:extLst>
          </p:cNvPr>
          <p:cNvSpPr/>
          <p:nvPr/>
        </p:nvSpPr>
        <p:spPr>
          <a:xfrm>
            <a:off x="5605272" y="2158215"/>
            <a:ext cx="5827776" cy="369332"/>
          </a:xfrm>
          <a:prstGeom prst="rect">
            <a:avLst/>
          </a:prstGeom>
        </p:spPr>
        <p:txBody>
          <a:bodyPr wrap="square">
            <a:spAutoFit/>
          </a:bodyPr>
          <a:lstStyle/>
          <a:p>
            <a:endParaRPr lang="en-US" b="0" dirty="0">
              <a:solidFill>
                <a:srgbClr val="D4D4D4"/>
              </a:solidFill>
              <a:effectLst/>
              <a:latin typeface="Consolas" panose="020B0609020204030204" pitchFamily="49" charset="0"/>
            </a:endParaRPr>
          </a:p>
        </p:txBody>
      </p:sp>
      <p:sp>
        <p:nvSpPr>
          <p:cNvPr id="2" name="Slide Number Placeholder 1">
            <a:extLst>
              <a:ext uri="{FF2B5EF4-FFF2-40B4-BE49-F238E27FC236}">
                <a16:creationId xmlns:a16="http://schemas.microsoft.com/office/drawing/2014/main" id="{813BC1EE-2BA7-40E9-B485-6C93E9F161A7}"/>
              </a:ext>
            </a:extLst>
          </p:cNvPr>
          <p:cNvSpPr>
            <a:spLocks noGrp="1"/>
          </p:cNvSpPr>
          <p:nvPr>
            <p:ph type="sldNum" sz="quarter" idx="12"/>
          </p:nvPr>
        </p:nvSpPr>
        <p:spPr/>
        <p:txBody>
          <a:bodyPr/>
          <a:lstStyle/>
          <a:p>
            <a:fld id="{06FEDF93-2BFD-41CA-ABC7-B039102F3792}" type="slidenum">
              <a:rPr lang="en-US" smtClean="0"/>
              <a:t>9</a:t>
            </a:fld>
            <a:endParaRPr lang="en-US" dirty="0"/>
          </a:p>
        </p:txBody>
      </p:sp>
      <p:pic>
        <p:nvPicPr>
          <p:cNvPr id="3" name="Picture 2">
            <a:extLst>
              <a:ext uri="{FF2B5EF4-FFF2-40B4-BE49-F238E27FC236}">
                <a16:creationId xmlns:a16="http://schemas.microsoft.com/office/drawing/2014/main" id="{096D11F3-E19D-4CDB-83A3-BAB022F70F3D}"/>
              </a:ext>
            </a:extLst>
          </p:cNvPr>
          <p:cNvPicPr>
            <a:picLocks noChangeAspect="1"/>
          </p:cNvPicPr>
          <p:nvPr/>
        </p:nvPicPr>
        <p:blipFill>
          <a:blip r:embed="rId3"/>
          <a:stretch>
            <a:fillRect/>
          </a:stretch>
        </p:blipFill>
        <p:spPr>
          <a:xfrm>
            <a:off x="1371599" y="1214390"/>
            <a:ext cx="9673771" cy="5302524"/>
          </a:xfrm>
          <a:prstGeom prst="rect">
            <a:avLst/>
          </a:prstGeom>
        </p:spPr>
      </p:pic>
    </p:spTree>
    <p:extLst>
      <p:ext uri="{BB962C8B-B14F-4D97-AF65-F5344CB8AC3E}">
        <p14:creationId xmlns:p14="http://schemas.microsoft.com/office/powerpoint/2010/main" val="1220058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609EDA-869E-4BE5-AE5D-B898C584B6FF}">
  <ds:schemaRefs>
    <ds:schemaRef ds:uri="http://purl.org/dc/dcmitype/"/>
    <ds:schemaRef ds:uri="http://schemas.microsoft.com/office/2006/metadata/properties"/>
    <ds:schemaRef ds:uri="http://schemas.microsoft.com/office/2006/documentManagement/types"/>
    <ds:schemaRef ds:uri="http://purl.org/dc/terms/"/>
    <ds:schemaRef ds:uri="http://www.w3.org/XML/1998/namespace"/>
    <ds:schemaRef ds:uri="http://purl.org/dc/elements/1.1/"/>
    <ds:schemaRef ds:uri="http://schemas.microsoft.com/office/infopath/2007/PartnerControls"/>
    <ds:schemaRef ds:uri="http://schemas.openxmlformats.org/package/2006/metadata/core-properties"/>
    <ds:schemaRef ds:uri="71af3243-3dd4-4a8d-8c0d-dd76da1f02a5"/>
    <ds:schemaRef ds:uri="16c05727-aa75-4e4a-9b5f-8a80a1165891"/>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964</Words>
  <Application>Microsoft Office PowerPoint</Application>
  <PresentationFormat>Widescreen</PresentationFormat>
  <Paragraphs>215</Paragraphs>
  <Slides>15</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Calibri</vt:lpstr>
      <vt:lpstr>Cambria Math</vt:lpstr>
      <vt:lpstr>Century Gothic</vt:lpstr>
      <vt:lpstr>Century Gothic (Headings)</vt:lpstr>
      <vt:lpstr>Consolas</vt:lpstr>
      <vt:lpstr>Courier New</vt:lpstr>
      <vt:lpstr>Segoe UI Light</vt:lpstr>
      <vt:lpstr>Segoe UI Light (Body)</vt:lpstr>
      <vt:lpstr>Wingdings</vt:lpstr>
      <vt:lpstr>Office Theme</vt:lpstr>
      <vt:lpstr>Recommendation System Application Development by using Association Analysis Apriori Algorithm</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Thank You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2020-01-30T08:24:03Z</dcterms:created>
  <dcterms:modified xsi:type="dcterms:W3CDTF">2020-02-16T03:14:37Z</dcterms:modified>
</cp:coreProperties>
</file>