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6" r:id="rId6"/>
    <p:sldId id="294" r:id="rId7"/>
    <p:sldId id="319" r:id="rId8"/>
    <p:sldId id="320" r:id="rId9"/>
    <p:sldId id="296" r:id="rId10"/>
    <p:sldId id="300" r:id="rId11"/>
    <p:sldId id="301" r:id="rId12"/>
    <p:sldId id="316" r:id="rId13"/>
    <p:sldId id="314" r:id="rId14"/>
    <p:sldId id="305" r:id="rId15"/>
    <p:sldId id="297" r:id="rId16"/>
    <p:sldId id="318" r:id="rId17"/>
    <p:sldId id="306" r:id="rId18"/>
    <p:sldId id="29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213" autoAdjust="0"/>
  </p:normalViewPr>
  <p:slideViewPr>
    <p:cSldViewPr snapToGrid="0" showGuides="1">
      <p:cViewPr varScale="1">
        <p:scale>
          <a:sx n="54" d="100"/>
          <a:sy n="54" d="100"/>
        </p:scale>
        <p:origin x="1733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2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association rules are considered strong because they meet the minimum confidence 60% and support 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3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datasets that contains 4,444 and 16,466 transactions.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number of items contained in a transaction is 10, while the variance is ± 7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25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of our implementation in means of response time (seconds) while the minimum support threshold varies from 0.5% down to 0.1%.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observe that while the minimum support decreases, the response time of the algorithm increases.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expected, since lower values of minimum support result more frequent itemsets to be discovered and consequently more possible extensions.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of our implementation in means of response time (seconds) while the minimum support threshold varies from 0.5% down to 0.1%.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observe that while the minimum support decreases, the response time of the algorithm increases.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expected, since lower values of minimum support result more frequent itemsets to be discovered and consequently more possible extensions.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17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also research the profile of a customer and evaluate the reviews given by the customer.</a:t>
            </a:r>
            <a:endParaRPr lang="en-US" sz="1200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200" dirty="0"/>
              <a:t>What is a </a:t>
            </a:r>
            <a:r>
              <a:rPr lang="en-US" sz="1200" b="1" dirty="0"/>
              <a:t>recommendation system</a:t>
            </a:r>
            <a:r>
              <a:rPr lang="en-US" sz="1200" dirty="0"/>
              <a:t>?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software tool that used for predicting users’ interests and recommend product items that quite likely are interesting for them.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Mining purchasing patterns allows retailers to better customize promotions and store settings.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analysis of their customer data are useful for understanding the purchasing behavior of retail businesses.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Recommendations?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sales as a result of very personalized offers and an enhanced customer experience.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 up searches and make it easier for users to access content they’re interested in, and surprise them with offers they would have never searched for.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starts to feel known and understood and is more likely to buy additional products or consume more content.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What is a </a:t>
            </a:r>
            <a:r>
              <a:rPr lang="en-US" sz="2400" b="1" dirty="0"/>
              <a:t>association analysis</a:t>
            </a:r>
            <a:r>
              <a:rPr lang="en-US" sz="2400" dirty="0"/>
              <a:t>?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for discovering interesting relationships hidden in large data sets.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Relationships can be represented in the form of </a:t>
            </a:r>
            <a:r>
              <a:rPr lang="en-US" b="1" dirty="0"/>
              <a:t>association rules</a:t>
            </a:r>
            <a:r>
              <a:rPr lang="en-US" dirty="0"/>
              <a:t> or sets of frequent items.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200" dirty="0"/>
              <a:t>What is a </a:t>
            </a:r>
            <a:r>
              <a:rPr lang="en-US" sz="1200" b="1" dirty="0"/>
              <a:t>recommendation system</a:t>
            </a:r>
            <a:r>
              <a:rPr lang="en-US" sz="1200" dirty="0"/>
              <a:t>?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Software tools and techniques.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To provide recommendations for user-friendly products.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Given aim to help their users in various decision-making processes.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Consequently, various techniques for the generation of recommendations have been developed and many of them have also been successfully deployed in commercial environments over the past decade.</a:t>
            </a:r>
            <a:endParaRPr lang="en-US" dirty="0"/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What is a </a:t>
            </a:r>
            <a:r>
              <a:rPr lang="en-US" sz="2400" b="1" dirty="0"/>
              <a:t>association analysis</a:t>
            </a:r>
            <a:r>
              <a:rPr lang="en-US" sz="2400" dirty="0"/>
              <a:t>?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for discovering interesting relationships hidden in large data sets.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Relationships can be represented in the form of </a:t>
            </a:r>
            <a:r>
              <a:rPr lang="en-US" b="1" dirty="0"/>
              <a:t>association rules</a:t>
            </a:r>
            <a:r>
              <a:rPr lang="en-US" dirty="0"/>
              <a:t> or sets of frequent items.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Bendakir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Aimeur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dirty="0"/>
              <a:t>2006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Proposed a course recommendation system based on association rules for students.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does not make use of a student’s academic background.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dirty="0" err="1"/>
              <a:t>Chellatamilan</a:t>
            </a:r>
            <a:r>
              <a:rPr lang="en-US" sz="1200" dirty="0"/>
              <a:t>, 2011: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idea is to gather data from students using a survey questionnaire in area of educational background.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the system analyzes students’ logs of a Learning Management System (LMS) Moodle.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The disadvantage of their proposed idea is about gather data from student.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JinHyun</a:t>
            </a:r>
            <a:r>
              <a:rPr lang="en-US" sz="1200" dirty="0"/>
              <a:t>, et al., 2016: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Implemented the mobile coupon recommendation system.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Recommended coupons to the user based on the consumer usage pattern 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 cooperative filtering to collect customer data on customer visits to NFC (Near Field Communication) firms.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recommendation system is a Java-based server program.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 algorithm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err="1"/>
              <a:t>Shadi</a:t>
            </a:r>
            <a:r>
              <a:rPr lang="en-US" sz="1200" dirty="0"/>
              <a:t>, et al., 2018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Proposed a new recommender framework for requirements engineering.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They used Apriori algorithm to extract rules from user requirements data not transaction database.</a:t>
            </a:r>
          </a:p>
          <a:p>
            <a:pPr marL="228600" indent="-228600">
              <a:buAutoNum type="arabicPeriod"/>
            </a:pPr>
            <a:r>
              <a:rPr lang="en-US" sz="1200" dirty="0"/>
              <a:t>Aijaz, </a:t>
            </a:r>
            <a:r>
              <a:rPr lang="en-US" sz="1200" dirty="0" err="1"/>
              <a:t>Tasleem</a:t>
            </a:r>
            <a:r>
              <a:rPr lang="en-US" sz="1200" dirty="0"/>
              <a:t>, and Majid, 2018: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Proposed technique for recommender system be using Opinion Based.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Because they used KNN for recommendation process so it make memory intensive.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4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4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Collect customer purchase history data taken from any data source and import into relational database. </a:t>
            </a: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We need to match the data source column with our relational database formation column called target columns.</a:t>
            </a: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The source columns that provide must be the same size of target columns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4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4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RUPP, MITE 12, Natural Language Processing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398" y="2933460"/>
            <a:ext cx="9823204" cy="13295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Recommendation System Application Development by using Association Analysis Apriori Algorithm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CBBEE-B452-476E-96EB-0A9953C34423}"/>
              </a:ext>
            </a:extLst>
          </p:cNvPr>
          <p:cNvSpPr txBox="1"/>
          <p:nvPr/>
        </p:nvSpPr>
        <p:spPr>
          <a:xfrm>
            <a:off x="2642152" y="4622640"/>
            <a:ext cx="6907696" cy="112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/>
                </a:solidFill>
                <a:latin typeface="Century Gothic (Headings)"/>
              </a:rPr>
              <a:t>SAO Kimsong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/>
                </a:solidFill>
                <a:latin typeface="Century Gothic (Headings)"/>
              </a:rPr>
              <a:t>Advisor: Dr. SRUN </a:t>
            </a:r>
            <a:r>
              <a:rPr lang="en-US" sz="2400" b="1" dirty="0" err="1">
                <a:solidFill>
                  <a:schemeClr val="accent4"/>
                </a:solidFill>
                <a:latin typeface="Century Gothic (Headings)"/>
              </a:rPr>
              <a:t>Sovila</a:t>
            </a:r>
            <a:endParaRPr lang="en-US" sz="2400" b="1" dirty="0">
              <a:solidFill>
                <a:schemeClr val="accent4"/>
              </a:solidFill>
              <a:latin typeface="Century Gothic (Headings)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AF66C9B-F13F-4D99-98B7-684D7DA4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15859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16-Feb-2020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A94791-ADD8-4A9B-AEE8-592FBEB868E8}"/>
              </a:ext>
            </a:extLst>
          </p:cNvPr>
          <p:cNvGrpSpPr/>
          <p:nvPr/>
        </p:nvGrpSpPr>
        <p:grpSpPr>
          <a:xfrm>
            <a:off x="2373555" y="442141"/>
            <a:ext cx="7444889" cy="1767526"/>
            <a:chOff x="507173" y="196175"/>
            <a:chExt cx="5818642" cy="1381431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525E65DB-FC86-4C37-A24A-719D01AB0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73" y="196175"/>
              <a:ext cx="1354450" cy="138143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CA2C6E-B0F8-45D6-992B-71A6973ADC7B}"/>
                </a:ext>
              </a:extLst>
            </p:cNvPr>
            <p:cNvSpPr/>
            <p:nvPr/>
          </p:nvSpPr>
          <p:spPr>
            <a:xfrm>
              <a:off x="2004498" y="462890"/>
              <a:ext cx="4321317" cy="408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m-KH" sz="2800" dirty="0">
                  <a:solidFill>
                    <a:schemeClr val="bg1"/>
                  </a:solidFill>
                  <a:ea typeface="Calibri" panose="020F0502020204030204" pitchFamily="34" charset="0"/>
                  <a:cs typeface="Khmer OS Muol Light" panose="02000500000000020004" pitchFamily="2" charset="0"/>
                </a:rPr>
                <a:t>សាកលវិទ្យាល័យ ភូមិន្ទភ្នំពេញ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97EE7E-F8C9-471B-951A-5932FF4880C8}"/>
                </a:ext>
              </a:extLst>
            </p:cNvPr>
            <p:cNvSpPr/>
            <p:nvPr/>
          </p:nvSpPr>
          <p:spPr>
            <a:xfrm>
              <a:off x="2274634" y="847601"/>
              <a:ext cx="3687376" cy="357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 b="1" dirty="0">
                  <a:solidFill>
                    <a:schemeClr val="bg1"/>
                  </a:solidFill>
                  <a:latin typeface="Century Gothic (Headings)"/>
                  <a:ea typeface="Calibri" panose="020F0502020204030204" pitchFamily="34" charset="0"/>
                  <a:cs typeface="DaunPenh" panose="01010101010101010101" pitchFamily="2" charset="0"/>
                </a:rPr>
                <a:t>ROYAL UNIVERSITY OF PHNOM </a:t>
              </a:r>
              <a:r>
                <a:rPr lang="en-US" sz="2400" b="1" dirty="0">
                  <a:solidFill>
                    <a:schemeClr val="bg1"/>
                  </a:solidFill>
                  <a:latin typeface="Century Gothic (Headings)"/>
                  <a:ea typeface="Calibri" panose="020F0502020204030204" pitchFamily="34" charset="0"/>
                  <a:cs typeface="DaunPenh" panose="01010101010101010101" pitchFamily="2" charset="0"/>
                </a:rPr>
                <a:t>PENH</a:t>
              </a:r>
              <a:endParaRPr lang="en-US" dirty="0">
                <a:solidFill>
                  <a:schemeClr val="bg1"/>
                </a:solidFill>
                <a:effectLst/>
                <a:latin typeface="Century Gothic (Headings)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0802-8E8F-4A80-82CD-36FC08D1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1" y="560842"/>
            <a:ext cx="10246505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Frequent Itemset for Apriori Algorithm – Example.</a:t>
            </a: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C53CB-D86E-46B1-9A2C-4C9073E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31" y="649126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BC1EE-2BA7-40E9-B485-6C93E9F1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6FA1E-51FB-42E7-AAFF-BD50A9C0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336439"/>
            <a:ext cx="9884665" cy="53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5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797942"/>
            <a:ext cx="10445496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Rule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FEAB6-9D45-473C-BDFC-72C78CB4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59" y="1573539"/>
            <a:ext cx="8804503" cy="4352336"/>
          </a:xfrm>
          <a:prstGeom prst="rect">
            <a:avLst/>
          </a:prstGeom>
        </p:spPr>
      </p:pic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583C4DB2-2F49-4875-A5A7-46D28C29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86" y="649126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4BE34-A818-4497-9119-7E30135B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546330"/>
            <a:ext cx="10366248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Experiment Setup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Datasets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D9C79A75-37F3-4E02-867A-7B39099A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70" y="6506477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08130F4-1775-4C70-BCDA-DF30D12EC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50132"/>
              </p:ext>
            </p:extLst>
          </p:nvPr>
        </p:nvGraphicFramePr>
        <p:xfrm>
          <a:off x="1511566" y="1197705"/>
          <a:ext cx="9692882" cy="3406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7439">
                  <a:extLst>
                    <a:ext uri="{9D8B030D-6E8A-4147-A177-3AD203B41FA5}">
                      <a16:colId xmlns:a16="http://schemas.microsoft.com/office/drawing/2014/main" val="1539016239"/>
                    </a:ext>
                  </a:extLst>
                </a:gridCol>
                <a:gridCol w="3785443">
                  <a:extLst>
                    <a:ext uri="{9D8B030D-6E8A-4147-A177-3AD203B41FA5}">
                      <a16:colId xmlns:a16="http://schemas.microsoft.com/office/drawing/2014/main" val="451153412"/>
                    </a:ext>
                  </a:extLst>
                </a:gridCol>
              </a:tblGrid>
              <a:tr h="4218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Segoe UI Light (Body)"/>
                          <a:cs typeface="Times New Roman" panose="02020603050405020304" pitchFamily="18" charset="0"/>
                        </a:rPr>
                        <a:t>Hardware</a:t>
                      </a:r>
                    </a:p>
                  </a:txBody>
                  <a:tcPr marL="89395" marR="89395" marT="44698" marB="44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Segoe UI Light (Body)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 marL="89395" marR="89395" marT="44698" marB="44698"/>
                </a:tc>
                <a:extLst>
                  <a:ext uri="{0D108BD9-81ED-4DB2-BD59-A6C34878D82A}">
                    <a16:rowId xmlns:a16="http://schemas.microsoft.com/office/drawing/2014/main" val="2334247233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1" dirty="0">
                          <a:latin typeface="Segoe UI Light (Body)"/>
                          <a:cs typeface="Times New Roman" panose="02020603050405020304" pitchFamily="18" charset="0"/>
                        </a:rPr>
                        <a:t>Processor</a:t>
                      </a:r>
                      <a:r>
                        <a:rPr lang="en-US" sz="2400" dirty="0">
                          <a:latin typeface="Segoe UI Light (Body)"/>
                          <a:cs typeface="Times New Roman" panose="02020603050405020304" pitchFamily="18" charset="0"/>
                        </a:rPr>
                        <a:t>: Intel Core i5-5200U CPU @ 2.20GHz, 2 Core(s)</a:t>
                      </a:r>
                      <a:endParaRPr lang="en-US" sz="2400" dirty="0">
                        <a:effectLst/>
                        <a:latin typeface="Segoe UI Ligh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Segoe UI Ligh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 10 x64 Enterprise version 1809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603436299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1" dirty="0">
                          <a:latin typeface="Segoe UI Light (Body)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lang="en-US" sz="2400" dirty="0">
                          <a:latin typeface="Segoe UI Light (Body)"/>
                          <a:cs typeface="Times New Roman" panose="02020603050405020304" pitchFamily="18" charset="0"/>
                        </a:rPr>
                        <a:t>: 16GB</a:t>
                      </a:r>
                      <a:endParaRPr lang="en-US" sz="2400" dirty="0">
                        <a:effectLst/>
                        <a:latin typeface="Segoe UI Ligh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Segoe UI Ligh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 3.7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2518141576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endParaRPr lang="en-US" sz="2400" dirty="0">
                        <a:latin typeface="Segoe UI Light (Body)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Segoe UI Ligh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PyQT5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127137545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</a:tabLst>
                        <a:defRPr/>
                      </a:pPr>
                      <a:endParaRPr lang="en-US" sz="2400" dirty="0">
                        <a:effectLst/>
                        <a:latin typeface="Segoe UI Ligh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Segoe UI Ligh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QT Designer 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1754856484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</a:tabLst>
                        <a:defRPr/>
                      </a:pPr>
                      <a:endParaRPr lang="en-US" sz="2400" dirty="0">
                        <a:effectLst/>
                        <a:latin typeface="Segoe UI Ligh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</a:tabLst>
                        <a:defRPr/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Segoe UI Light (Body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en-US" sz="2400" b="0" dirty="0">
                        <a:effectLst/>
                        <a:latin typeface="Segoe UI Light (Body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21349910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A047D19-6D7B-4F42-AE0C-2864A285D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92511"/>
              </p:ext>
            </p:extLst>
          </p:nvPr>
        </p:nvGraphicFramePr>
        <p:xfrm>
          <a:off x="1511566" y="5088098"/>
          <a:ext cx="7748886" cy="1416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6281">
                  <a:extLst>
                    <a:ext uri="{9D8B030D-6E8A-4147-A177-3AD203B41FA5}">
                      <a16:colId xmlns:a16="http://schemas.microsoft.com/office/drawing/2014/main" val="1539016239"/>
                    </a:ext>
                  </a:extLst>
                </a:gridCol>
                <a:gridCol w="2723018">
                  <a:extLst>
                    <a:ext uri="{9D8B030D-6E8A-4147-A177-3AD203B41FA5}">
                      <a16:colId xmlns:a16="http://schemas.microsoft.com/office/drawing/2014/main" val="451153412"/>
                    </a:ext>
                  </a:extLst>
                </a:gridCol>
                <a:gridCol w="3429587">
                  <a:extLst>
                    <a:ext uri="{9D8B030D-6E8A-4147-A177-3AD203B41FA5}">
                      <a16:colId xmlns:a16="http://schemas.microsoft.com/office/drawing/2014/main" val="2891101758"/>
                    </a:ext>
                  </a:extLst>
                </a:gridCol>
              </a:tblGrid>
              <a:tr h="4218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89395" marR="89395" marT="44698" marB="44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Times New Roman" panose="02020603050405020304" pitchFamily="18" charset="0"/>
                        </a:rPr>
                        <a:t>Total Transaction</a:t>
                      </a:r>
                    </a:p>
                  </a:txBody>
                  <a:tcPr marL="89395" marR="89395" marT="44698" marB="44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  <a:cs typeface="Times New Roman" panose="02020603050405020304" pitchFamily="18" charset="0"/>
                        </a:rPr>
                        <a:t>Avg. item/transaction</a:t>
                      </a:r>
                    </a:p>
                  </a:txBody>
                  <a:tcPr marL="89395" marR="89395" marT="44698" marB="44698"/>
                </a:tc>
                <a:extLst>
                  <a:ext uri="{0D108BD9-81ED-4DB2-BD59-A6C34878D82A}">
                    <a16:rowId xmlns:a16="http://schemas.microsoft.com/office/drawing/2014/main" val="2334247233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1</a:t>
                      </a: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4, 444</a:t>
                      </a: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603436299"/>
                  </a:ext>
                </a:extLst>
              </a:tr>
              <a:tr h="3819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latin typeface="+mn-lt"/>
                          <a:cs typeface="Times New Roman" panose="02020603050405020304" pitchFamily="18" charset="0"/>
                        </a:rPr>
                        <a:t>Dataset 2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16, 466</a:t>
                      </a:r>
                    </a:p>
                  </a:txBody>
                  <a:tcPr marL="83992" marR="839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3992" marR="83992" marT="0" marB="0"/>
                </a:tc>
                <a:extLst>
                  <a:ext uri="{0D108BD9-81ED-4DB2-BD59-A6C34878D82A}">
                    <a16:rowId xmlns:a16="http://schemas.microsoft.com/office/drawing/2014/main" val="251814157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AB66DB-739B-40CC-BE46-A714966E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5E558-747A-401A-BC01-96827262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314" y="3719665"/>
            <a:ext cx="387839" cy="35748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FE3640-DC8C-47DB-B9DE-C193860C5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34" y="3203916"/>
            <a:ext cx="384465" cy="4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3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575589"/>
            <a:ext cx="10366248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User Interface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C53CB-D86E-46B1-9A2C-4C9073E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27" y="649283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B9C4B-FF60-41B5-B3A5-2905C85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9E8AF-6A12-494B-A4A0-EB424A0A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405" y="1558935"/>
            <a:ext cx="7058439" cy="4029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EE7AD-8B5C-4F56-A4D7-CFCD38835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550" y="1395176"/>
            <a:ext cx="8490650" cy="51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Experiments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575589"/>
            <a:ext cx="10366248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Results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C53CB-D86E-46B1-9A2C-4C9073E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27" y="649283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DB08D4-0C6D-45E8-86D8-9D3A099C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71" y="1092961"/>
            <a:ext cx="6825342" cy="5528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2E47B-C3A8-497E-8F89-BC38DE89A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71" y="1109376"/>
            <a:ext cx="6852875" cy="55539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B9C4B-FF60-41B5-B3A5-2905C85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 &amp;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Works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675861" y="863268"/>
            <a:ext cx="10677939" cy="566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Conclusions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Proposed an architecture for association item analysis for RSs.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Developed and conducted experiment of RS by using Association Analysis Apriori Algorithm.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The results can provide recommended a new item to customers by understanding historical transaction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Future Works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Make a library for recommend product to customers by using association items from our proposed frameworks.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3" name="Date Placeholder 5">
            <a:extLst>
              <a:ext uri="{FF2B5EF4-FFF2-40B4-BE49-F238E27FC236}">
                <a16:creationId xmlns:a16="http://schemas.microsoft.com/office/drawing/2014/main" id="{5823B503-B47E-4449-94A9-D84D2AE8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79" y="649283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DB08E-29C8-437B-90BC-890FECE1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206"/>
            <a:ext cx="9144000" cy="2991588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Q&amp;A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1349B90-7CE6-4CD8-BEAE-3FC404D6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16-Feb-2020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A6168-8CF7-4FB2-8F3B-FD3FC5FA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1170432"/>
            <a:ext cx="10366248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Literature Reviews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Methodology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Experiments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/>
              <a:t>Conclusions and Future Works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8C53CB-D86E-46B1-9A2C-4C9073E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89" y="649283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6EBD3-B5B6-4846-87A2-47BD297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566710"/>
            <a:ext cx="10366248" cy="500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E-commerce and retail companies are using the power of data and boost sales by implementing Recommendation System (RS) on their websites.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What is a RS?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Why do we need RS?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Aims of the Study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Proposed the architecture of association item analysis for the RS.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Developed and conducted experiments of RS by using Apriori Algorithm.</a:t>
            </a: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B872B52F-1F2A-4A6D-9168-76D53DB6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30" y="6484942"/>
            <a:ext cx="2743200" cy="365125"/>
          </a:xfrm>
        </p:spPr>
        <p:txBody>
          <a:bodyPr/>
          <a:lstStyle/>
          <a:p>
            <a:r>
              <a:rPr lang="en-US" dirty="0"/>
              <a:t>16-Feb-2020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FCA76-77EF-4BD1-BBED-DE5596AB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5A09D3-38F9-4CF6-B60D-AE95258AA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15" y="1774276"/>
            <a:ext cx="6317434" cy="21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0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B872B52F-1F2A-4A6D-9168-76D53DB6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30" y="6484942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FCA76-77EF-4BD1-BBED-DE5596AB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D86ACC-11AC-4CED-B341-0E08347448B3}"/>
              </a:ext>
            </a:extLst>
          </p:cNvPr>
          <p:cNvGrpSpPr/>
          <p:nvPr/>
        </p:nvGrpSpPr>
        <p:grpSpPr>
          <a:xfrm>
            <a:off x="2043112" y="1451175"/>
            <a:ext cx="6908970" cy="5033767"/>
            <a:chOff x="2421843" y="1151485"/>
            <a:chExt cx="7232260" cy="526931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BAA5667-71D1-4844-A973-9FAE0F64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1843" y="1151485"/>
              <a:ext cx="6492803" cy="35512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1EC577-FB96-4C7F-8E7D-743C79C06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1843" y="4643023"/>
              <a:ext cx="7232260" cy="1777773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B9D1C78-1448-40B0-BD2B-283BBED378AF}"/>
              </a:ext>
            </a:extLst>
          </p:cNvPr>
          <p:cNvSpPr/>
          <p:nvPr/>
        </p:nvSpPr>
        <p:spPr>
          <a:xfrm>
            <a:off x="1494503" y="695270"/>
            <a:ext cx="9859296" cy="57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Amazon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5225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Reviews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642937" y="951078"/>
            <a:ext cx="11001375" cy="500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Bendakir</a:t>
            </a:r>
            <a:r>
              <a:rPr lang="en-US" sz="2400" dirty="0"/>
              <a:t> and </a:t>
            </a:r>
            <a:r>
              <a:rPr lang="en-US" sz="2400" dirty="0" err="1"/>
              <a:t>Aimeur</a:t>
            </a:r>
            <a:r>
              <a:rPr lang="en-US" sz="2400" dirty="0"/>
              <a:t>, 2006: </a:t>
            </a:r>
            <a:r>
              <a:rPr lang="en-US" sz="2400" i="1" dirty="0"/>
              <a:t>Proposed a course recommendation system based on association rules for students.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Chellatamilan</a:t>
            </a:r>
            <a:r>
              <a:rPr lang="en-US" sz="2400" dirty="0"/>
              <a:t>, 2011: </a:t>
            </a:r>
            <a:r>
              <a:rPr lang="en-US" sz="2400" i="1" dirty="0"/>
              <a:t>Proposed an idea for building a recommendation system for the e-Learning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JinHyun</a:t>
            </a:r>
            <a:r>
              <a:rPr lang="en-US" sz="2400" dirty="0"/>
              <a:t>, et al., 2016: </a:t>
            </a:r>
            <a:r>
              <a:rPr lang="en-US" sz="2400" i="1" dirty="0"/>
              <a:t>Implemented the mobile coupon recommendation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Shadi</a:t>
            </a:r>
            <a:r>
              <a:rPr lang="en-US" sz="2400" dirty="0"/>
              <a:t>, et al., 2018: </a:t>
            </a:r>
            <a:r>
              <a:rPr lang="en-US" sz="2400" i="1" dirty="0"/>
              <a:t>Proposed a new recommender framework for requirements engineering.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Aijaz, et al., 2018: </a:t>
            </a:r>
            <a:r>
              <a:rPr lang="en-US" sz="2400" i="1" dirty="0"/>
              <a:t>Proposed technique for recommender system be using Opinion Based.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EC4C94C4-A8B5-4D8C-87C0-B955C67D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BB830-E919-4942-8EF9-D6E5CF55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1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87552" y="527776"/>
            <a:ext cx="545196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System Overview</a:t>
            </a:r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F5610D2D-EC8A-4F25-A6E6-EE5A094C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615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EFBBC-A489-43A0-BD1A-604465829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62" y="1469347"/>
            <a:ext cx="9578470" cy="494372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64E1A7-B130-48BA-A7B8-816D8AF3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2E8863-6E07-4DCD-825F-58A6FC2C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47" y="1810536"/>
            <a:ext cx="4390640" cy="2744152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963628" y="885285"/>
            <a:ext cx="6348477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Importing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A8C7B1-EE14-4F7F-9C2C-C8293C994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29367"/>
              </p:ext>
            </p:extLst>
          </p:nvPr>
        </p:nvGraphicFramePr>
        <p:xfrm>
          <a:off x="6435502" y="1860255"/>
          <a:ext cx="4629552" cy="3160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4776">
                  <a:extLst>
                    <a:ext uri="{9D8B030D-6E8A-4147-A177-3AD203B41FA5}">
                      <a16:colId xmlns:a16="http://schemas.microsoft.com/office/drawing/2014/main" val="2291782608"/>
                    </a:ext>
                  </a:extLst>
                </a:gridCol>
                <a:gridCol w="2314776">
                  <a:extLst>
                    <a:ext uri="{9D8B030D-6E8A-4147-A177-3AD203B41FA5}">
                      <a16:colId xmlns:a16="http://schemas.microsoft.com/office/drawing/2014/main" val="3336593773"/>
                    </a:ext>
                  </a:extLst>
                </a:gridCol>
              </a:tblGrid>
              <a:tr h="382863">
                <a:tc>
                  <a:txBody>
                    <a:bodyPr/>
                    <a:lstStyle/>
                    <a:p>
                      <a:r>
                        <a:rPr lang="en-US" sz="1900" b="1" dirty="0"/>
                        <a:t>TID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Item</a:t>
                      </a:r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2121555232"/>
                  </a:ext>
                </a:extLst>
              </a:tr>
              <a:tr h="391450">
                <a:tc>
                  <a:txBody>
                    <a:bodyPr/>
                    <a:lstStyle/>
                    <a:p>
                      <a:r>
                        <a:rPr lang="en-US" sz="1900" dirty="0"/>
                        <a:t>T1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ESPRESSO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77151691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T1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SUGAR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3142495506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T1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NEWSPAPER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4220243607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T2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200" dirty="0">
                          <a:effectLst/>
                        </a:rPr>
                        <a:t>ESPRESSO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1300069502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T2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kern="1200" dirty="0">
                          <a:effectLst/>
                        </a:rPr>
                        <a:t>SUGAR</a:t>
                      </a:r>
                      <a:endParaRPr lang="en-US" sz="1900" dirty="0"/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1658458900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T2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COLA</a:t>
                      </a:r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372638818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r>
                        <a:rPr lang="en-US" sz="1900" dirty="0"/>
                        <a:t>…</a:t>
                      </a:r>
                    </a:p>
                  </a:txBody>
                  <a:tcPr marL="97863" marR="97863" marT="48931" marB="489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…</a:t>
                      </a:r>
                    </a:p>
                  </a:txBody>
                  <a:tcPr marL="97863" marR="97863" marT="48931" marB="48931"/>
                </a:tc>
                <a:extLst>
                  <a:ext uri="{0D108BD9-81ED-4DB2-BD59-A6C34878D82A}">
                    <a16:rowId xmlns:a16="http://schemas.microsoft.com/office/drawing/2014/main" val="3098375504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753327-9D94-4F5C-82EB-6D8E69959FF7}"/>
              </a:ext>
            </a:extLst>
          </p:cNvPr>
          <p:cNvCxnSpPr>
            <a:cxnSpLocks/>
            <a:stCxn id="2" idx="2"/>
            <a:endCxn id="10" idx="1"/>
          </p:cNvCxnSpPr>
          <p:nvPr/>
        </p:nvCxnSpPr>
        <p:spPr>
          <a:xfrm rot="5400000" flipH="1" flipV="1">
            <a:off x="4486116" y="2605302"/>
            <a:ext cx="1114336" cy="2784435"/>
          </a:xfrm>
          <a:prstGeom prst="bentConnector4">
            <a:avLst>
              <a:gd name="adj1" fmla="val -20514"/>
              <a:gd name="adj2" fmla="val 894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Date Placeholder 5">
            <a:extLst>
              <a:ext uri="{FF2B5EF4-FFF2-40B4-BE49-F238E27FC236}">
                <a16:creationId xmlns:a16="http://schemas.microsoft.com/office/drawing/2014/main" id="{BDCA1BAF-6BBB-498E-97F5-85A29322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31" y="648494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89E3F-8D1B-4009-B75D-B01D720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594360" y="727419"/>
            <a:ext cx="4701128" cy="288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Preprocessing Data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Format transaction data to algorithm formation.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Labeled the item as a number.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5BD7AD3E-6B77-4785-8D9C-AAAFD161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81" y="6484940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DB09D-76DF-4168-B34B-5209EEA5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88" y="727419"/>
            <a:ext cx="5827777" cy="54655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FC5EB-AA8E-4A57-B833-F1F83559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– Cont.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2B72E8-F024-44C6-8116-63F7A3EE88EC}"/>
              </a:ext>
            </a:extLst>
          </p:cNvPr>
          <p:cNvSpPr txBox="1"/>
          <p:nvPr/>
        </p:nvSpPr>
        <p:spPr>
          <a:xfrm>
            <a:off x="642937" y="660084"/>
            <a:ext cx="11001375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Frequent Itemset for Apriori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CE768-0653-4965-808F-A36AF7394896}"/>
              </a:ext>
            </a:extLst>
          </p:cNvPr>
          <p:cNvSpPr/>
          <p:nvPr/>
        </p:nvSpPr>
        <p:spPr>
          <a:xfrm>
            <a:off x="5605272" y="2158215"/>
            <a:ext cx="5827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EC4C94C4-A8B5-4D8C-87C0-B955C67D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r>
              <a:rPr lang="en-US"/>
              <a:t>16-Feb-2020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A5980-9A1F-4631-B899-4E1D8D6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FB7D692-9B28-453F-AC73-8BDE96542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33" y="1788052"/>
            <a:ext cx="8309155" cy="46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5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Microsoft Office PowerPoint</Application>
  <PresentationFormat>Widescreen</PresentationFormat>
  <Paragraphs>209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Gothic</vt:lpstr>
      <vt:lpstr>Century Gothic (Headings)</vt:lpstr>
      <vt:lpstr>Consolas</vt:lpstr>
      <vt:lpstr>Courier New</vt:lpstr>
      <vt:lpstr>Segoe UI Light</vt:lpstr>
      <vt:lpstr>Segoe UI Light (Body)</vt:lpstr>
      <vt:lpstr>Wingdings</vt:lpstr>
      <vt:lpstr>Office Theme</vt:lpstr>
      <vt:lpstr>Recommendation System Application Development by using Association Analysis Apriori Algorithm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2020-01-30T08:24:03Z</dcterms:created>
  <dcterms:modified xsi:type="dcterms:W3CDTF">2020-02-14T16:35:19Z</dcterms:modified>
</cp:coreProperties>
</file>