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76" r:id="rId6"/>
    <p:sldId id="294" r:id="rId7"/>
    <p:sldId id="311" r:id="rId8"/>
    <p:sldId id="313" r:id="rId9"/>
    <p:sldId id="295" r:id="rId10"/>
    <p:sldId id="319" r:id="rId11"/>
    <p:sldId id="316" r:id="rId12"/>
    <p:sldId id="317" r:id="rId13"/>
    <p:sldId id="320" r:id="rId14"/>
    <p:sldId id="296" r:id="rId15"/>
    <p:sldId id="300" r:id="rId16"/>
    <p:sldId id="301" r:id="rId17"/>
    <p:sldId id="302" r:id="rId18"/>
    <p:sldId id="314" r:id="rId19"/>
    <p:sldId id="305" r:id="rId20"/>
    <p:sldId id="297" r:id="rId21"/>
    <p:sldId id="306" r:id="rId22"/>
    <p:sldId id="292"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1566" autoAdjust="0"/>
  </p:normalViewPr>
  <p:slideViewPr>
    <p:cSldViewPr snapToGrid="0" showGuides="1">
      <p:cViewPr varScale="1">
        <p:scale>
          <a:sx n="50" d="100"/>
          <a:sy n="50" d="100"/>
        </p:scale>
        <p:origin x="1862" y="38"/>
      </p:cViewPr>
      <p:guideLst>
        <p:guide orient="horz" pos="2328"/>
        <p:guide pos="3864"/>
        <p:guide pos="7512"/>
        <p:guide pos="144"/>
        <p:guide orient="horz" pos="624"/>
        <p:guide orient="horz" pos="4056"/>
      </p:guideLst>
    </p:cSldViewPr>
  </p:slideViewPr>
  <p:outlineViewPr>
    <p:cViewPr>
      <p:scale>
        <a:sx n="33" d="100"/>
        <a:sy n="33" d="100"/>
      </p:scale>
      <p:origin x="0" y="-282"/>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2/11/2020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52055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335841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50000"/>
              </a:lnSpc>
              <a:buFont typeface="Courier New" panose="02070309020205020404" pitchFamily="49" charset="0"/>
              <a:buChar char="o"/>
            </a:pPr>
            <a:r>
              <a:rPr lang="en-US" sz="2400" dirty="0"/>
              <a:t>Collect customer purchase history data taken from any data source and import into relational database. </a:t>
            </a:r>
          </a:p>
          <a:p>
            <a:pPr marL="342900" lvl="0" indent="-342900">
              <a:lnSpc>
                <a:spcPct val="150000"/>
              </a:lnSpc>
              <a:buFont typeface="Courier New" panose="02070309020205020404" pitchFamily="49" charset="0"/>
              <a:buChar char="o"/>
            </a:pPr>
            <a:r>
              <a:rPr lang="en-US" sz="2400" dirty="0"/>
              <a:t>We need to match the data source column with our relational database formation column called target columns.</a:t>
            </a:r>
          </a:p>
          <a:p>
            <a:pPr marL="342900" lvl="0" indent="-342900">
              <a:lnSpc>
                <a:spcPct val="150000"/>
              </a:lnSpc>
              <a:buFont typeface="Courier New" panose="02070309020205020404" pitchFamily="49" charset="0"/>
              <a:buChar char="o"/>
            </a:pPr>
            <a:r>
              <a:rPr lang="en-US" sz="2400" dirty="0"/>
              <a:t>The source columns that provide must be the same size of target columns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77278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746739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32193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04638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657173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Stemming </a:t>
            </a:r>
            <a:r>
              <a:rPr lang="en-US" sz="1200" b="0" i="0" kern="1200" dirty="0">
                <a:solidFill>
                  <a:schemeClr val="tx1"/>
                </a:solidFill>
                <a:effectLst/>
                <a:latin typeface="+mn-lt"/>
                <a:ea typeface="+mn-ea"/>
                <a:cs typeface="+mn-cs"/>
              </a:rPr>
              <a:t>work by slicing the end or the beginning of the word, using a list of common prefixes and suffixes like (-</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-ed, -es). This slicing can be successful on most occasions, but not always.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335725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datasets that contains 4,444 and 16,466 transactions. The average number of items contained in a transaction is 10, while the variance is ± 7 items. The graph in Figure 5 and Figure 6 illustrates the performance of our implementation in means of response time (seconds) while the minimum support threshold varies from 0.5% down to 0.1%. We observe that while the minimum support decreases, the response time of the algorithm increases. This is expected, since lower values of minimum support result more frequent itemsets to be discovered and consequently more possible extensions.</a:t>
            </a:r>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204517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64872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Stemming </a:t>
            </a:r>
            <a:r>
              <a:rPr lang="en-US" sz="1200" b="0" i="0" kern="1200" dirty="0">
                <a:solidFill>
                  <a:schemeClr val="tx1"/>
                </a:solidFill>
                <a:effectLst/>
                <a:latin typeface="+mn-lt"/>
                <a:ea typeface="+mn-ea"/>
                <a:cs typeface="+mn-cs"/>
              </a:rPr>
              <a:t>work by slicing the end or the beginning of the word, using a list of common prefixes and suffixes like (-</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-ed, -es). This slicing can be successful on most occasions, but not always.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US" sz="1200" dirty="0"/>
              <a:t>What is a </a:t>
            </a:r>
            <a:r>
              <a:rPr lang="en-US" sz="1200" b="1" dirty="0"/>
              <a:t>recommendation system</a:t>
            </a:r>
            <a:r>
              <a:rPr lang="en-US" sz="1200" dirty="0"/>
              <a:t>?</a:t>
            </a:r>
            <a:endParaRPr lang="en-US" dirty="0"/>
          </a:p>
          <a:p>
            <a:pPr marL="742950" lvl="1" indent="-285750">
              <a:lnSpc>
                <a:spcPct val="150000"/>
              </a:lnSpc>
              <a:buFont typeface="Courier New" panose="02070309020205020404" pitchFamily="49" charset="0"/>
              <a:buChar char="o"/>
            </a:pPr>
            <a:r>
              <a:rPr lang="en-US" dirty="0"/>
              <a:t>Software tools and techniques.</a:t>
            </a:r>
          </a:p>
          <a:p>
            <a:pPr marL="742950" lvl="1" indent="-285750">
              <a:lnSpc>
                <a:spcPct val="150000"/>
              </a:lnSpc>
              <a:buFont typeface="Courier New" panose="02070309020205020404" pitchFamily="49" charset="0"/>
              <a:buChar char="o"/>
            </a:pPr>
            <a:r>
              <a:rPr lang="en-US" dirty="0"/>
              <a:t>To provide recommendations for user-friendly products.</a:t>
            </a:r>
          </a:p>
          <a:p>
            <a:pPr marL="742950" lvl="1" indent="-285750">
              <a:lnSpc>
                <a:spcPct val="150000"/>
              </a:lnSpc>
              <a:buFont typeface="Courier New" panose="02070309020205020404" pitchFamily="49" charset="0"/>
              <a:buChar char="o"/>
            </a:pPr>
            <a:r>
              <a:rPr lang="en-US" dirty="0"/>
              <a:t>Given aim to help their users in various decision-making processes.</a:t>
            </a:r>
          </a:p>
          <a:p>
            <a:pPr marL="742950" lvl="1" indent="-285750">
              <a:lnSpc>
                <a:spcPct val="150000"/>
              </a:lnSpc>
              <a:buFont typeface="Courier New" panose="02070309020205020404" pitchFamily="49" charset="0"/>
              <a:buChar char="o"/>
            </a:pPr>
            <a:r>
              <a:rPr lang="en-US" sz="1200" kern="1200" dirty="0">
                <a:solidFill>
                  <a:schemeClr val="tx1"/>
                </a:solidFill>
                <a:effectLst/>
                <a:latin typeface="+mn-lt"/>
                <a:ea typeface="+mn-ea"/>
                <a:cs typeface="+mn-cs"/>
              </a:rPr>
              <a:t>Consequently, various techniques for the generation of recommendations have been developed and many of them have also been successfully deployed in commercial environments over the past decade.</a:t>
            </a:r>
            <a:endParaRPr lang="en-US" dirty="0"/>
          </a:p>
          <a:p>
            <a:pPr marL="342900" lvl="0" indent="-342900">
              <a:lnSpc>
                <a:spcPct val="150000"/>
              </a:lnSpc>
              <a:buFont typeface="Courier New" panose="02070309020205020404" pitchFamily="49" charset="0"/>
              <a:buChar char="o"/>
            </a:pPr>
            <a:r>
              <a:rPr lang="en-US" sz="2400" dirty="0"/>
              <a:t>What is a </a:t>
            </a:r>
            <a:r>
              <a:rPr lang="en-US" sz="2400" b="1" dirty="0"/>
              <a:t>association analysis</a:t>
            </a:r>
            <a:r>
              <a:rPr lang="en-US" sz="2400" dirty="0"/>
              <a:t>?</a:t>
            </a:r>
          </a:p>
          <a:p>
            <a:pPr marL="800100" lvl="1" indent="-342900">
              <a:lnSpc>
                <a:spcPct val="150000"/>
              </a:lnSpc>
              <a:buFont typeface="Courier New" panose="02070309020205020404" pitchFamily="49" charset="0"/>
              <a:buChar char="o"/>
            </a:pPr>
            <a:r>
              <a:rPr lang="en-US" dirty="0"/>
              <a:t>Use for discovering interesting relationships hidden in large data sets.</a:t>
            </a:r>
          </a:p>
          <a:p>
            <a:pPr marL="800100" lvl="1" indent="-342900">
              <a:lnSpc>
                <a:spcPct val="150000"/>
              </a:lnSpc>
              <a:buFont typeface="Courier New" panose="02070309020205020404" pitchFamily="49" charset="0"/>
              <a:buChar char="o"/>
            </a:pPr>
            <a:r>
              <a:rPr lang="en-US" dirty="0"/>
              <a:t>Relationships can be represented in the form of </a:t>
            </a:r>
            <a:r>
              <a:rPr lang="en-US" b="1" dirty="0"/>
              <a:t>association rules</a:t>
            </a:r>
            <a:r>
              <a:rPr lang="en-US" dirty="0"/>
              <a:t> or sets of frequent items.</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43625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32332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78171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system is required to gather personal and background data from the users in the form of a survey questionnaire. e. This is a major step in this system, and it can be considered as a disadvantage of the proposed recommendation system. Recommendation systems that require gathering data such as demographic data work well only if the data is available.</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53469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lnSpc>
                <a:spcPct val="150000"/>
              </a:lnSpc>
              <a:buFont typeface="Courier New" panose="02070309020205020404" pitchFamily="49" charset="0"/>
              <a:buChar char="o"/>
            </a:pPr>
            <a:r>
              <a:rPr lang="en-US" sz="2400" dirty="0"/>
              <a:t>Content-Based Recommendation</a:t>
            </a:r>
          </a:p>
          <a:p>
            <a:pPr marL="457200" lvl="0" indent="-457200">
              <a:lnSpc>
                <a:spcPct val="150000"/>
              </a:lnSpc>
              <a:buFont typeface="Courier New" panose="02070309020205020404" pitchFamily="49" charset="0"/>
              <a:buChar char="o"/>
            </a:pPr>
            <a:endParaRPr lang="en-US" sz="2400" dirty="0"/>
          </a:p>
          <a:p>
            <a:pPr marL="914400" lvl="1" indent="-457200">
              <a:lnSpc>
                <a:spcPct val="150000"/>
              </a:lnSpc>
              <a:buFont typeface="Courier New" panose="02070309020205020404" pitchFamily="49" charset="0"/>
              <a:buChar char="o"/>
            </a:pPr>
            <a:r>
              <a:rPr lang="en-US" sz="2400" dirty="0"/>
              <a:t>Over-Specialization, New User Problem</a:t>
            </a:r>
          </a:p>
          <a:p>
            <a:pPr marL="457200" lvl="0" indent="-457200">
              <a:lnSpc>
                <a:spcPct val="150000"/>
              </a:lnSpc>
              <a:buFont typeface="Courier New" panose="02070309020205020404" pitchFamily="49" charset="0"/>
              <a:buChar char="o"/>
            </a:pPr>
            <a:r>
              <a:rPr lang="en-US" sz="2400" dirty="0"/>
              <a:t>Collaborative Filtering Recommendation</a:t>
            </a:r>
          </a:p>
          <a:p>
            <a:pPr marL="914400" lvl="1" indent="-457200">
              <a:lnSpc>
                <a:spcPct val="150000"/>
              </a:lnSpc>
              <a:buFont typeface="Courier New" panose="02070309020205020404" pitchFamily="49" charset="0"/>
              <a:buChar char="o"/>
            </a:pPr>
            <a:r>
              <a:rPr lang="en-US" sz="2400" dirty="0"/>
              <a:t>New User Problem, New Item Problem, </a:t>
            </a:r>
            <a:r>
              <a:rPr lang="en-US" sz="1200" kern="1200" dirty="0">
                <a:solidFill>
                  <a:schemeClr val="tx1"/>
                </a:solidFill>
                <a:effectLst/>
                <a:latin typeface="+mn-lt"/>
                <a:ea typeface="+mn-ea"/>
                <a:cs typeface="+mn-cs"/>
              </a:rPr>
              <a:t>Sparsity, Scalability</a:t>
            </a:r>
            <a:endParaRPr lang="en-US" sz="2400" dirty="0"/>
          </a:p>
          <a:p>
            <a:pPr marL="457200" lvl="0" indent="-457200">
              <a:lnSpc>
                <a:spcPct val="150000"/>
              </a:lnSpc>
              <a:buFont typeface="Courier New" panose="02070309020205020404" pitchFamily="49" charset="0"/>
              <a:buChar char="o"/>
            </a:pPr>
            <a:r>
              <a:rPr lang="en-US" sz="2400" dirty="0"/>
              <a:t>Demographic Based Approach</a:t>
            </a:r>
          </a:p>
          <a:p>
            <a:pPr marL="914400" lvl="1" indent="-457200">
              <a:lnSpc>
                <a:spcPct val="150000"/>
              </a:lnSpc>
              <a:buFont typeface="Courier New" panose="02070309020205020404" pitchFamily="49" charset="0"/>
              <a:buChar char="o"/>
            </a:pPr>
            <a:r>
              <a:rPr lang="en-US" sz="1200" kern="1200" dirty="0">
                <a:solidFill>
                  <a:schemeClr val="tx1"/>
                </a:solidFill>
                <a:effectLst/>
                <a:latin typeface="+mn-lt"/>
                <a:ea typeface="+mn-ea"/>
                <a:cs typeface="+mn-cs"/>
              </a:rPr>
              <a:t>How to classify the party or category to which the user belongs when the user is new to the system.</a:t>
            </a:r>
          </a:p>
          <a:p>
            <a:pPr marL="914400" lvl="1" indent="-457200">
              <a:lnSpc>
                <a:spcPct val="150000"/>
              </a:lnSpc>
              <a:buFont typeface="Courier New" panose="02070309020205020404" pitchFamily="49" charset="0"/>
              <a:buChar char="o"/>
            </a:pPr>
            <a:r>
              <a:rPr lang="en-US" sz="2400" dirty="0"/>
              <a:t>Users' interests and preferences.</a:t>
            </a:r>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14324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system is required to gather personal and background data from the users in the form of a survey questionnaire. e. This is a major step in this system, and it can be considered as a disadvantage of the proposed recommendation system. Recommendation systems that require gathering data such as demographic data work well only if the data is available.</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231943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71321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r>
              <a:rPr lang="en-US"/>
              <a:t>7/6/2019</a:t>
            </a:r>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lvl1pPr>
              <a:defRPr sz="1600"/>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r>
              <a:rPr lang="en-US"/>
              <a:t>7/6/2019</a:t>
            </a:r>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r>
              <a:rPr lang="en-US"/>
              <a:t>7/6/2019</a:t>
            </a:r>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r>
              <a:rPr lang="en-US"/>
              <a:t>7/6/2019</a:t>
            </a:r>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r>
              <a:rPr lang="en-US"/>
              <a:t>7/6/2019</a:t>
            </a:r>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r>
              <a:rPr lang="en-US"/>
              <a:t>7/6/2019</a:t>
            </a:r>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RUPP, MITE 12, Natural Language Processing</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r>
              <a:rPr lang="en-US"/>
              <a:t>7/6/2019</a:t>
            </a:r>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RUPP, MITE 12, Natural Language Processing</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r>
              <a:rPr lang="en-US"/>
              <a:t>7/6/2019</a:t>
            </a:r>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RUPP, MITE 12, Natural Language Processing</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r>
              <a:rPr lang="en-US"/>
              <a:t>7/6/2019</a:t>
            </a:r>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r>
              <a:rPr lang="en-US"/>
              <a:t>RUPP, MITE 12, Natural Language Processing</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r>
              <a:rPr lang="en-US"/>
              <a:t>7/6/2019</a:t>
            </a:r>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RUPP, MITE 12, Natural Language Processing</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r>
              <a:rPr lang="en-US"/>
              <a:t>7/6/2019</a:t>
            </a:r>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RUPP, MITE 12, Natural Language Processing</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7/6/2019</a:t>
            </a:r>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RUPP, MITE 12, Natural Language Processing</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84398" y="3618211"/>
            <a:ext cx="9823204" cy="1329595"/>
          </a:xfrm>
        </p:spPr>
        <p:txBody>
          <a:bodyPr wrap="square" lIns="0" tIns="0" rIns="0" bIns="0" anchor="t">
            <a:spAutoFit/>
          </a:bodyPr>
          <a:lstStyle/>
          <a:p>
            <a:r>
              <a:rPr lang="en-US" sz="3200" b="1" dirty="0">
                <a:solidFill>
                  <a:schemeClr val="bg1"/>
                </a:solidFill>
              </a:rPr>
              <a:t>Recommendation System Application Development by using Association Analysis Apriori Algorithm</a:t>
            </a:r>
            <a:endParaRPr lang="en-US" sz="32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5492397" y="1933783"/>
            <a:ext cx="1207203" cy="119407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5263769" y="1698590"/>
            <a:ext cx="1664461" cy="1664461"/>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78257" y="2311869"/>
            <a:ext cx="435481" cy="43790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Slide Number Placeholder 5">
            <a:extLst>
              <a:ext uri="{FF2B5EF4-FFF2-40B4-BE49-F238E27FC236}">
                <a16:creationId xmlns:a16="http://schemas.microsoft.com/office/drawing/2014/main" id="{66AF3105-05DD-4304-AB9C-4DEFAEF256FD}"/>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solidFill>
                  <a:schemeClr val="bg1"/>
                </a:solidFill>
              </a:rPr>
              <a:t>1</a:t>
            </a:fld>
            <a:endParaRPr lang="en-US" dirty="0">
              <a:solidFill>
                <a:schemeClr val="bg1"/>
              </a:solidFill>
            </a:endParaRPr>
          </a:p>
        </p:txBody>
      </p:sp>
      <p:sp>
        <p:nvSpPr>
          <p:cNvPr id="3" name="TextBox 2">
            <a:extLst>
              <a:ext uri="{FF2B5EF4-FFF2-40B4-BE49-F238E27FC236}">
                <a16:creationId xmlns:a16="http://schemas.microsoft.com/office/drawing/2014/main" id="{65CCBBEE-B452-476E-96EB-0A9953C34423}"/>
              </a:ext>
            </a:extLst>
          </p:cNvPr>
          <p:cNvSpPr txBox="1"/>
          <p:nvPr/>
        </p:nvSpPr>
        <p:spPr>
          <a:xfrm>
            <a:off x="2642152" y="5049285"/>
            <a:ext cx="6907696" cy="1128899"/>
          </a:xfrm>
          <a:prstGeom prst="rect">
            <a:avLst/>
          </a:prstGeom>
          <a:noFill/>
        </p:spPr>
        <p:txBody>
          <a:bodyPr wrap="square" rtlCol="0">
            <a:spAutoFit/>
          </a:bodyPr>
          <a:lstStyle/>
          <a:p>
            <a:pPr algn="ctr">
              <a:lnSpc>
                <a:spcPct val="150000"/>
              </a:lnSpc>
            </a:pPr>
            <a:r>
              <a:rPr lang="en-US" sz="2400" b="1" dirty="0">
                <a:solidFill>
                  <a:schemeClr val="accent4"/>
                </a:solidFill>
                <a:latin typeface="Century Gothic (Headings)"/>
              </a:rPr>
              <a:t>SAO Kimsong</a:t>
            </a:r>
          </a:p>
          <a:p>
            <a:pPr algn="ctr">
              <a:lnSpc>
                <a:spcPct val="150000"/>
              </a:lnSpc>
            </a:pPr>
            <a:r>
              <a:rPr lang="en-US" sz="2400" b="1" dirty="0">
                <a:solidFill>
                  <a:schemeClr val="accent4"/>
                </a:solidFill>
                <a:latin typeface="Century Gothic (Headings)"/>
              </a:rPr>
              <a:t>Advisor: Dr. SRUN </a:t>
            </a:r>
            <a:r>
              <a:rPr lang="en-US" sz="2400" b="1" dirty="0" err="1">
                <a:solidFill>
                  <a:schemeClr val="accent4"/>
                </a:solidFill>
                <a:latin typeface="Century Gothic (Headings)"/>
              </a:rPr>
              <a:t>Sovila</a:t>
            </a:r>
            <a:endParaRPr lang="en-US" sz="2400" b="1" dirty="0">
              <a:solidFill>
                <a:schemeClr val="accent4"/>
              </a:solidFill>
              <a:latin typeface="Century Gothic (Headings)"/>
            </a:endParaRPr>
          </a:p>
        </p:txBody>
      </p:sp>
      <p:sp>
        <p:nvSpPr>
          <p:cNvPr id="13" name="Date Placeholder 12">
            <a:extLst>
              <a:ext uri="{FF2B5EF4-FFF2-40B4-BE49-F238E27FC236}">
                <a16:creationId xmlns:a16="http://schemas.microsoft.com/office/drawing/2014/main" id="{6AF66C9B-F13F-4D99-98B7-684D7DA4DDB3}"/>
              </a:ext>
            </a:extLst>
          </p:cNvPr>
          <p:cNvSpPr>
            <a:spLocks noGrp="1"/>
          </p:cNvSpPr>
          <p:nvPr>
            <p:ph type="dt" sz="half" idx="10"/>
          </p:nvPr>
        </p:nvSpPr>
        <p:spPr>
          <a:xfrm>
            <a:off x="838200" y="6356350"/>
            <a:ext cx="2743200" cy="365125"/>
          </a:xfrm>
        </p:spPr>
        <p:txBody>
          <a:bodyPr/>
          <a:lstStyle/>
          <a:p>
            <a:r>
              <a:rPr lang="en-US" dirty="0">
                <a:solidFill>
                  <a:schemeClr val="bg1"/>
                </a:solidFill>
              </a:rPr>
              <a:t>16-Feb-2020</a:t>
            </a:r>
          </a:p>
        </p:txBody>
      </p:sp>
      <p:grpSp>
        <p:nvGrpSpPr>
          <p:cNvPr id="10" name="Group 9">
            <a:extLst>
              <a:ext uri="{FF2B5EF4-FFF2-40B4-BE49-F238E27FC236}">
                <a16:creationId xmlns:a16="http://schemas.microsoft.com/office/drawing/2014/main" id="{58A94791-ADD8-4A9B-AEE8-592FBEB868E8}"/>
              </a:ext>
            </a:extLst>
          </p:cNvPr>
          <p:cNvGrpSpPr/>
          <p:nvPr/>
        </p:nvGrpSpPr>
        <p:grpSpPr>
          <a:xfrm>
            <a:off x="2965111" y="226166"/>
            <a:ext cx="6261771" cy="1381431"/>
            <a:chOff x="507173" y="196175"/>
            <a:chExt cx="6261771" cy="1381431"/>
          </a:xfrm>
        </p:grpSpPr>
        <p:pic>
          <p:nvPicPr>
            <p:cNvPr id="11" name="Picture 10" descr="A close up of a sign&#10;&#10;Description automatically generated">
              <a:extLst>
                <a:ext uri="{FF2B5EF4-FFF2-40B4-BE49-F238E27FC236}">
                  <a16:creationId xmlns:a16="http://schemas.microsoft.com/office/drawing/2014/main" id="{525E65DB-FC86-4C37-A24A-719D01AB0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73" y="196175"/>
              <a:ext cx="1354450" cy="1381431"/>
            </a:xfrm>
            <a:prstGeom prst="rect">
              <a:avLst/>
            </a:prstGeom>
          </p:spPr>
        </p:pic>
        <p:sp>
          <p:nvSpPr>
            <p:cNvPr id="16" name="Rectangle 15">
              <a:extLst>
                <a:ext uri="{FF2B5EF4-FFF2-40B4-BE49-F238E27FC236}">
                  <a16:creationId xmlns:a16="http://schemas.microsoft.com/office/drawing/2014/main" id="{2ACA2C6E-B0F8-45D6-992B-71A6973ADC7B}"/>
                </a:ext>
              </a:extLst>
            </p:cNvPr>
            <p:cNvSpPr/>
            <p:nvPr/>
          </p:nvSpPr>
          <p:spPr>
            <a:xfrm>
              <a:off x="2004498" y="462890"/>
              <a:ext cx="4764446" cy="461665"/>
            </a:xfrm>
            <a:prstGeom prst="rect">
              <a:avLst/>
            </a:prstGeom>
          </p:spPr>
          <p:txBody>
            <a:bodyPr wrap="none">
              <a:spAutoFit/>
            </a:bodyPr>
            <a:lstStyle/>
            <a:p>
              <a:r>
                <a:rPr lang="km-KH" sz="2400" dirty="0">
                  <a:solidFill>
                    <a:schemeClr val="bg1"/>
                  </a:solidFill>
                  <a:ea typeface="Calibri" panose="020F0502020204030204" pitchFamily="34" charset="0"/>
                  <a:cs typeface="Khmer OS Muol Light" panose="02000500000000020004" pitchFamily="2" charset="0"/>
                </a:rPr>
                <a:t>សាកលវិទ្យាល័យ ភូមិន្ទភ្នំពេញ</a:t>
              </a:r>
              <a:endParaRPr lang="en-US" sz="2400" dirty="0">
                <a:solidFill>
                  <a:schemeClr val="bg1"/>
                </a:solidFill>
              </a:endParaRPr>
            </a:p>
          </p:txBody>
        </p:sp>
        <p:sp>
          <p:nvSpPr>
            <p:cNvPr id="17" name="Rectangle 16">
              <a:extLst>
                <a:ext uri="{FF2B5EF4-FFF2-40B4-BE49-F238E27FC236}">
                  <a16:creationId xmlns:a16="http://schemas.microsoft.com/office/drawing/2014/main" id="{5497EE7E-F8C9-471B-951A-5932FF4880C8}"/>
                </a:ext>
              </a:extLst>
            </p:cNvPr>
            <p:cNvSpPr/>
            <p:nvPr/>
          </p:nvSpPr>
          <p:spPr>
            <a:xfrm>
              <a:off x="2037664" y="904723"/>
              <a:ext cx="4588115" cy="396006"/>
            </a:xfrm>
            <a:prstGeom prst="rect">
              <a:avLst/>
            </a:prstGeom>
          </p:spPr>
          <p:txBody>
            <a:bodyPr wrap="none">
              <a:spAutoFit/>
            </a:bodyPr>
            <a:lstStyle/>
            <a:p>
              <a:pPr algn="ctr">
                <a:lnSpc>
                  <a:spcPct val="107000"/>
                </a:lnSpc>
                <a:spcAft>
                  <a:spcPts val="0"/>
                </a:spcAft>
              </a:pPr>
              <a:r>
                <a:rPr lang="en-US" sz="2000" b="1" dirty="0">
                  <a:solidFill>
                    <a:schemeClr val="bg1"/>
                  </a:solidFill>
                  <a:latin typeface="Century Gothic (Headings)"/>
                  <a:ea typeface="Calibri" panose="020F0502020204030204" pitchFamily="34" charset="0"/>
                  <a:cs typeface="DaunPenh" panose="01010101010101010101" pitchFamily="2" charset="0"/>
                </a:rPr>
                <a:t>ROYAL UNIVERSITY OF PHNOM PENH</a:t>
              </a:r>
              <a:endParaRPr lang="en-US" dirty="0">
                <a:solidFill>
                  <a:schemeClr val="bg1"/>
                </a:solidFill>
                <a:effectLst/>
                <a:latin typeface="Century Gothic (Headings)"/>
                <a:ea typeface="Calibri" panose="020F0502020204030204" pitchFamily="34" charset="0"/>
                <a:cs typeface="DaunPenh" panose="01010101010101010101" pitchFamily="2" charset="0"/>
              </a:endParaRPr>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Literature Reviews –</a:t>
            </a:r>
          </a:p>
          <a:p>
            <a:pPr algn="ctr"/>
            <a:r>
              <a:rPr lang="en-US" sz="2800" b="1" dirty="0">
                <a:solidFill>
                  <a:schemeClr val="tx1">
                    <a:lumMod val="75000"/>
                    <a:lumOff val="25000"/>
                  </a:schemeClr>
                </a:solidFill>
              </a:rPr>
              <a:t>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10</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945844"/>
            <a:ext cx="10366248" cy="464018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err="1"/>
              <a:t>Bendakir</a:t>
            </a:r>
            <a:r>
              <a:rPr lang="en-US" sz="2800" dirty="0"/>
              <a:t> and </a:t>
            </a:r>
            <a:r>
              <a:rPr lang="en-US" sz="2800" dirty="0" err="1"/>
              <a:t>Aimeur</a:t>
            </a:r>
            <a:r>
              <a:rPr lang="en-US" sz="2800" dirty="0"/>
              <a:t>, 2006</a:t>
            </a:r>
          </a:p>
          <a:p>
            <a:pPr marL="914400" lvl="1" indent="-457200">
              <a:lnSpc>
                <a:spcPct val="150000"/>
              </a:lnSpc>
              <a:buFont typeface="Courier New" panose="02070309020205020404" pitchFamily="49" charset="0"/>
              <a:buChar char="o"/>
            </a:pPr>
            <a:r>
              <a:rPr lang="en-US" sz="2400" dirty="0"/>
              <a:t>Proposed a course recommendation system based on association rules for students.</a:t>
            </a:r>
          </a:p>
          <a:p>
            <a:pPr marL="914400" lvl="1" indent="-457200">
              <a:lnSpc>
                <a:spcPct val="150000"/>
              </a:lnSpc>
              <a:buFont typeface="Courier New" panose="02070309020205020404" pitchFamily="49" charset="0"/>
              <a:buChar char="o"/>
            </a:pPr>
            <a:r>
              <a:rPr lang="en-US" sz="2400" dirty="0"/>
              <a:t>It does not make use of a student’s academic background.</a:t>
            </a:r>
          </a:p>
          <a:p>
            <a:pPr marL="457200" indent="-457200">
              <a:lnSpc>
                <a:spcPct val="150000"/>
              </a:lnSpc>
              <a:buFont typeface="Wingdings" panose="05000000000000000000" pitchFamily="2" charset="2"/>
              <a:buChar char="Ø"/>
            </a:pPr>
            <a:r>
              <a:rPr lang="en-US" sz="2800" dirty="0"/>
              <a:t>Aijaz, </a:t>
            </a:r>
            <a:r>
              <a:rPr lang="en-US" sz="2800" dirty="0" err="1"/>
              <a:t>Tasleem</a:t>
            </a:r>
            <a:r>
              <a:rPr lang="en-US" sz="2800" dirty="0"/>
              <a:t>, and Majid, 2018</a:t>
            </a:r>
          </a:p>
          <a:p>
            <a:pPr marL="914400" lvl="1" indent="-457200">
              <a:lnSpc>
                <a:spcPct val="150000"/>
              </a:lnSpc>
              <a:buFont typeface="Courier New" panose="02070309020205020404" pitchFamily="49" charset="0"/>
              <a:buChar char="o"/>
            </a:pPr>
            <a:r>
              <a:rPr lang="en-US" sz="2400" dirty="0"/>
              <a:t>Proposed technique for recommender system be using Opinion Based.</a:t>
            </a:r>
          </a:p>
          <a:p>
            <a:pPr marL="914400" lvl="1" indent="-457200">
              <a:lnSpc>
                <a:spcPct val="150000"/>
              </a:lnSpc>
              <a:buFont typeface="Courier New" panose="02070309020205020404" pitchFamily="49" charset="0"/>
              <a:buChar char="o"/>
            </a:pPr>
            <a:r>
              <a:rPr lang="en-US" sz="2400" dirty="0"/>
              <a:t>Because they used KNN for recommendation process so it make memory intensive.</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1" name="Date Placeholder 5">
            <a:extLst>
              <a:ext uri="{FF2B5EF4-FFF2-40B4-BE49-F238E27FC236}">
                <a16:creationId xmlns:a16="http://schemas.microsoft.com/office/drawing/2014/main" id="{D81F4DB2-0256-4C71-B608-F71A570BE0D3}"/>
              </a:ext>
            </a:extLst>
          </p:cNvPr>
          <p:cNvSpPr>
            <a:spLocks noGrp="1"/>
          </p:cNvSpPr>
          <p:nvPr>
            <p:ph type="dt" sz="half" idx="10"/>
          </p:nvPr>
        </p:nvSpPr>
        <p:spPr>
          <a:xfrm>
            <a:off x="838200" y="6356350"/>
            <a:ext cx="2743200" cy="365125"/>
          </a:xfrm>
        </p:spPr>
        <p:txBody>
          <a:bodyPr/>
          <a:lstStyle/>
          <a:p>
            <a:r>
              <a:rPr lang="en-US" dirty="0"/>
              <a:t>15-Feb-2020</a:t>
            </a:r>
          </a:p>
        </p:txBody>
      </p:sp>
    </p:spTree>
    <p:extLst>
      <p:ext uri="{BB962C8B-B14F-4D97-AF65-F5344CB8AC3E}">
        <p14:creationId xmlns:p14="http://schemas.microsoft.com/office/powerpoint/2010/main" val="424072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a:xfrm>
            <a:off x="8610600" y="6491260"/>
            <a:ext cx="2743200" cy="365125"/>
          </a:xfrm>
        </p:spPr>
        <p:txBody>
          <a:bodyPr/>
          <a:lstStyle/>
          <a:p>
            <a:fld id="{06FEDF93-2BFD-41CA-ABC7-B039102F3792}" type="slidenum">
              <a:rPr lang="en-US" smtClean="0"/>
              <a:t>11</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897718"/>
            <a:ext cx="5451963" cy="288585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System Overview</a:t>
            </a:r>
          </a:p>
          <a:p>
            <a:pPr marL="800100" lvl="1" indent="-342900">
              <a:lnSpc>
                <a:spcPct val="150000"/>
              </a:lnSpc>
              <a:buFont typeface="Courier New" panose="02070309020205020404" pitchFamily="49" charset="0"/>
              <a:buChar char="o"/>
            </a:pPr>
            <a:r>
              <a:rPr lang="en-US" sz="2400" dirty="0"/>
              <a:t>Importing Data</a:t>
            </a:r>
          </a:p>
          <a:p>
            <a:pPr marL="800100" lvl="1" indent="-342900">
              <a:lnSpc>
                <a:spcPct val="150000"/>
              </a:lnSpc>
              <a:buFont typeface="Courier New" panose="02070309020205020404" pitchFamily="49" charset="0"/>
              <a:buChar char="o"/>
            </a:pPr>
            <a:r>
              <a:rPr lang="en-US" sz="2400" dirty="0"/>
              <a:t>Preprocessing Data</a:t>
            </a:r>
          </a:p>
          <a:p>
            <a:pPr marL="800100" lvl="1" indent="-342900">
              <a:lnSpc>
                <a:spcPct val="150000"/>
              </a:lnSpc>
              <a:buFont typeface="Courier New" panose="02070309020205020404" pitchFamily="49" charset="0"/>
              <a:buChar char="o"/>
            </a:pPr>
            <a:r>
              <a:rPr lang="en-US" sz="2400" dirty="0"/>
              <a:t>Apply the Apriori Algorithm</a:t>
            </a:r>
          </a:p>
          <a:p>
            <a:pPr marL="800100" lvl="1" indent="-342900">
              <a:lnSpc>
                <a:spcPct val="150000"/>
              </a:lnSpc>
              <a:buFont typeface="Courier New" panose="02070309020205020404" pitchFamily="49" charset="0"/>
              <a:buChar char="o"/>
            </a:pPr>
            <a:r>
              <a:rPr lang="en-US" sz="2400" dirty="0"/>
              <a:t>Generated Association Rules</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49126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pic>
        <p:nvPicPr>
          <p:cNvPr id="10" name="Picture 9" descr="A screenshot of a cell phone&#10;&#10;Description automatically generated">
            <a:extLst>
              <a:ext uri="{FF2B5EF4-FFF2-40B4-BE49-F238E27FC236}">
                <a16:creationId xmlns:a16="http://schemas.microsoft.com/office/drawing/2014/main" id="{27AD1C67-203F-497C-96CF-9D9178939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515" y="1093710"/>
            <a:ext cx="4764933" cy="4875351"/>
          </a:xfrm>
          <a:prstGeom prst="rect">
            <a:avLst/>
          </a:prstGeom>
        </p:spPr>
      </p:pic>
      <p:sp>
        <p:nvSpPr>
          <p:cNvPr id="22" name="Date Placeholder 5">
            <a:extLst>
              <a:ext uri="{FF2B5EF4-FFF2-40B4-BE49-F238E27FC236}">
                <a16:creationId xmlns:a16="http://schemas.microsoft.com/office/drawing/2014/main" id="{F5610D2D-EC8A-4F25-A6E6-EE5A094CF8C5}"/>
              </a:ext>
            </a:extLst>
          </p:cNvPr>
          <p:cNvSpPr>
            <a:spLocks noGrp="1"/>
          </p:cNvSpPr>
          <p:nvPr>
            <p:ph type="dt" sz="half" idx="10"/>
          </p:nvPr>
        </p:nvSpPr>
        <p:spPr>
          <a:xfrm>
            <a:off x="838200" y="6484942"/>
            <a:ext cx="2743200" cy="365125"/>
          </a:xfrm>
        </p:spPr>
        <p:txBody>
          <a:bodyPr/>
          <a:lstStyle/>
          <a:p>
            <a:r>
              <a:rPr lang="en-US" dirty="0"/>
              <a:t>15-Feb-2020</a:t>
            </a:r>
          </a:p>
        </p:txBody>
      </p:sp>
    </p:spTree>
    <p:extLst>
      <p:ext uri="{BB962C8B-B14F-4D97-AF65-F5344CB8AC3E}">
        <p14:creationId xmlns:p14="http://schemas.microsoft.com/office/powerpoint/2010/main" val="348075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2E8863-6E07-4DCD-825F-58A6FC2CEAC1}"/>
              </a:ext>
            </a:extLst>
          </p:cNvPr>
          <p:cNvPicPr>
            <a:picLocks noChangeAspect="1"/>
          </p:cNvPicPr>
          <p:nvPr/>
        </p:nvPicPr>
        <p:blipFill>
          <a:blip r:embed="rId3"/>
          <a:stretch>
            <a:fillRect/>
          </a:stretch>
        </p:blipFill>
        <p:spPr>
          <a:xfrm>
            <a:off x="954713" y="2180403"/>
            <a:ext cx="5359001" cy="3349377"/>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a:xfrm>
            <a:off x="8610600" y="6491260"/>
            <a:ext cx="2743200" cy="365125"/>
          </a:xfrm>
        </p:spPr>
        <p:txBody>
          <a:bodyPr/>
          <a:lstStyle/>
          <a:p>
            <a:fld id="{06FEDF93-2BFD-41CA-ABC7-B039102F3792}" type="slidenum">
              <a:rPr lang="en-US" smtClean="0"/>
              <a:t>12</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1170432"/>
            <a:ext cx="6348477" cy="65838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Importing Data</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49126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graphicFrame>
        <p:nvGraphicFramePr>
          <p:cNvPr id="10" name="Table 9">
            <a:extLst>
              <a:ext uri="{FF2B5EF4-FFF2-40B4-BE49-F238E27FC236}">
                <a16:creationId xmlns:a16="http://schemas.microsoft.com/office/drawing/2014/main" id="{BCA8C7B1-EE14-4F7F-9C2C-C8293C9940BE}"/>
              </a:ext>
            </a:extLst>
          </p:cNvPr>
          <p:cNvGraphicFramePr>
            <a:graphicFrameLocks noGrp="1"/>
          </p:cNvGraphicFramePr>
          <p:nvPr>
            <p:extLst>
              <p:ext uri="{D42A27DB-BD31-4B8C-83A1-F6EECF244321}">
                <p14:modId xmlns:p14="http://schemas.microsoft.com/office/powerpoint/2010/main" val="879759824"/>
              </p:ext>
            </p:extLst>
          </p:nvPr>
        </p:nvGraphicFramePr>
        <p:xfrm>
          <a:off x="6734113" y="2329853"/>
          <a:ext cx="4325722" cy="2961640"/>
        </p:xfrm>
        <a:graphic>
          <a:graphicData uri="http://schemas.openxmlformats.org/drawingml/2006/table">
            <a:tbl>
              <a:tblPr firstRow="1" bandRow="1">
                <a:tableStyleId>{5940675A-B579-460E-94D1-54222C63F5DA}</a:tableStyleId>
              </a:tblPr>
              <a:tblGrid>
                <a:gridCol w="2162861">
                  <a:extLst>
                    <a:ext uri="{9D8B030D-6E8A-4147-A177-3AD203B41FA5}">
                      <a16:colId xmlns:a16="http://schemas.microsoft.com/office/drawing/2014/main" val="2291782608"/>
                    </a:ext>
                  </a:extLst>
                </a:gridCol>
                <a:gridCol w="2162861">
                  <a:extLst>
                    <a:ext uri="{9D8B030D-6E8A-4147-A177-3AD203B41FA5}">
                      <a16:colId xmlns:a16="http://schemas.microsoft.com/office/drawing/2014/main" val="3336593773"/>
                    </a:ext>
                  </a:extLst>
                </a:gridCol>
              </a:tblGrid>
              <a:tr h="370840">
                <a:tc>
                  <a:txBody>
                    <a:bodyPr/>
                    <a:lstStyle/>
                    <a:p>
                      <a:r>
                        <a:rPr lang="en-US" b="1" dirty="0"/>
                        <a:t>TID</a:t>
                      </a:r>
                    </a:p>
                  </a:txBody>
                  <a:tcPr/>
                </a:tc>
                <a:tc>
                  <a:txBody>
                    <a:bodyPr/>
                    <a:lstStyle/>
                    <a:p>
                      <a:r>
                        <a:rPr lang="en-US" b="1" dirty="0"/>
                        <a:t>Item</a:t>
                      </a:r>
                    </a:p>
                  </a:txBody>
                  <a:tcPr/>
                </a:tc>
                <a:extLst>
                  <a:ext uri="{0D108BD9-81ED-4DB2-BD59-A6C34878D82A}">
                    <a16:rowId xmlns:a16="http://schemas.microsoft.com/office/drawing/2014/main" val="2121555232"/>
                  </a:ext>
                </a:extLst>
              </a:tr>
              <a:tr h="0">
                <a:tc>
                  <a:txBody>
                    <a:bodyPr/>
                    <a:lstStyle/>
                    <a:p>
                      <a:r>
                        <a:rPr lang="en-US" dirty="0"/>
                        <a:t>T1</a:t>
                      </a:r>
                    </a:p>
                  </a:txBody>
                  <a:tcPr/>
                </a:tc>
                <a:tc>
                  <a:txBody>
                    <a:bodyPr/>
                    <a:lstStyle/>
                    <a:p>
                      <a:r>
                        <a:rPr lang="en-US" sz="1800" kern="1200" dirty="0">
                          <a:effectLst/>
                        </a:rPr>
                        <a:t>ESPRESSO</a:t>
                      </a:r>
                      <a:endParaRPr lang="en-US" dirty="0"/>
                    </a:p>
                  </a:txBody>
                  <a:tcPr/>
                </a:tc>
                <a:extLst>
                  <a:ext uri="{0D108BD9-81ED-4DB2-BD59-A6C34878D82A}">
                    <a16:rowId xmlns:a16="http://schemas.microsoft.com/office/drawing/2014/main" val="77151691"/>
                  </a:ext>
                </a:extLst>
              </a:tr>
              <a:tr h="370840">
                <a:tc>
                  <a:txBody>
                    <a:bodyPr/>
                    <a:lstStyle/>
                    <a:p>
                      <a:r>
                        <a:rPr lang="en-US" dirty="0"/>
                        <a:t>T1</a:t>
                      </a:r>
                    </a:p>
                  </a:txBody>
                  <a:tcPr/>
                </a:tc>
                <a:tc>
                  <a:txBody>
                    <a:bodyPr/>
                    <a:lstStyle/>
                    <a:p>
                      <a:r>
                        <a:rPr lang="en-US" sz="1800" kern="1200" dirty="0">
                          <a:effectLst/>
                        </a:rPr>
                        <a:t>SUGAR</a:t>
                      </a:r>
                      <a:endParaRPr lang="en-US" dirty="0"/>
                    </a:p>
                  </a:txBody>
                  <a:tcPr/>
                </a:tc>
                <a:extLst>
                  <a:ext uri="{0D108BD9-81ED-4DB2-BD59-A6C34878D82A}">
                    <a16:rowId xmlns:a16="http://schemas.microsoft.com/office/drawing/2014/main" val="3142495506"/>
                  </a:ext>
                </a:extLst>
              </a:tr>
              <a:tr h="370840">
                <a:tc>
                  <a:txBody>
                    <a:bodyPr/>
                    <a:lstStyle/>
                    <a:p>
                      <a:r>
                        <a:rPr lang="en-US" dirty="0"/>
                        <a:t>T1</a:t>
                      </a:r>
                    </a:p>
                  </a:txBody>
                  <a:tcPr/>
                </a:tc>
                <a:tc>
                  <a:txBody>
                    <a:bodyPr/>
                    <a:lstStyle/>
                    <a:p>
                      <a:r>
                        <a:rPr lang="en-US" sz="1800" kern="1200" dirty="0">
                          <a:effectLst/>
                        </a:rPr>
                        <a:t>NEWSPAPER</a:t>
                      </a:r>
                      <a:endParaRPr lang="en-US" dirty="0"/>
                    </a:p>
                  </a:txBody>
                  <a:tcPr/>
                </a:tc>
                <a:extLst>
                  <a:ext uri="{0D108BD9-81ED-4DB2-BD59-A6C34878D82A}">
                    <a16:rowId xmlns:a16="http://schemas.microsoft.com/office/drawing/2014/main" val="4220243607"/>
                  </a:ext>
                </a:extLst>
              </a:tr>
              <a:tr h="370840">
                <a:tc>
                  <a:txBody>
                    <a:bodyPr/>
                    <a:lstStyle/>
                    <a:p>
                      <a:r>
                        <a:rPr lang="en-US" dirty="0"/>
                        <a:t>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ESPRESSO</a:t>
                      </a:r>
                      <a:endParaRPr lang="en-US" dirty="0"/>
                    </a:p>
                  </a:txBody>
                  <a:tcPr/>
                </a:tc>
                <a:extLst>
                  <a:ext uri="{0D108BD9-81ED-4DB2-BD59-A6C34878D82A}">
                    <a16:rowId xmlns:a16="http://schemas.microsoft.com/office/drawing/2014/main" val="1300069502"/>
                  </a:ext>
                </a:extLst>
              </a:tr>
              <a:tr h="370840">
                <a:tc>
                  <a:txBody>
                    <a:bodyPr/>
                    <a:lstStyle/>
                    <a:p>
                      <a:r>
                        <a:rPr lang="en-US" sz="1800" kern="1200" dirty="0">
                          <a:effectLst/>
                        </a:rPr>
                        <a:t>T2</a:t>
                      </a:r>
                      <a:endParaRPr lang="en-US" dirty="0"/>
                    </a:p>
                  </a:txBody>
                  <a:tcPr/>
                </a:tc>
                <a:tc>
                  <a:txBody>
                    <a:bodyPr/>
                    <a:lstStyle/>
                    <a:p>
                      <a:r>
                        <a:rPr lang="en-US" sz="1800" kern="1200" dirty="0">
                          <a:effectLst/>
                        </a:rPr>
                        <a:t>SUGAR</a:t>
                      </a:r>
                      <a:endParaRPr lang="en-US" dirty="0"/>
                    </a:p>
                  </a:txBody>
                  <a:tcPr/>
                </a:tc>
                <a:extLst>
                  <a:ext uri="{0D108BD9-81ED-4DB2-BD59-A6C34878D82A}">
                    <a16:rowId xmlns:a16="http://schemas.microsoft.com/office/drawing/2014/main" val="1658458900"/>
                  </a:ext>
                </a:extLst>
              </a:tr>
              <a:tr h="370840">
                <a:tc>
                  <a:txBody>
                    <a:bodyPr/>
                    <a:lstStyle/>
                    <a:p>
                      <a:r>
                        <a:rPr lang="en-US" dirty="0"/>
                        <a:t>T2</a:t>
                      </a:r>
                    </a:p>
                  </a:txBody>
                  <a:tcPr/>
                </a:tc>
                <a:tc>
                  <a:txBody>
                    <a:bodyPr/>
                    <a:lstStyle/>
                    <a:p>
                      <a:r>
                        <a:rPr lang="en-US" dirty="0"/>
                        <a:t>COLA</a:t>
                      </a:r>
                    </a:p>
                  </a:txBody>
                  <a:tcPr/>
                </a:tc>
                <a:extLst>
                  <a:ext uri="{0D108BD9-81ED-4DB2-BD59-A6C34878D82A}">
                    <a16:rowId xmlns:a16="http://schemas.microsoft.com/office/drawing/2014/main" val="372638818"/>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098375504"/>
                  </a:ext>
                </a:extLst>
              </a:tr>
            </a:tbl>
          </a:graphicData>
        </a:graphic>
      </p:graphicFrame>
      <p:cxnSp>
        <p:nvCxnSpPr>
          <p:cNvPr id="13" name="Connector: Elbow 12">
            <a:extLst>
              <a:ext uri="{FF2B5EF4-FFF2-40B4-BE49-F238E27FC236}">
                <a16:creationId xmlns:a16="http://schemas.microsoft.com/office/drawing/2014/main" id="{A9753327-9D94-4F5C-82EB-6D8E69959FF7}"/>
              </a:ext>
            </a:extLst>
          </p:cNvPr>
          <p:cNvCxnSpPr>
            <a:stCxn id="2" idx="2"/>
          </p:cNvCxnSpPr>
          <p:nvPr/>
        </p:nvCxnSpPr>
        <p:spPr>
          <a:xfrm rot="5400000" flipH="1" flipV="1">
            <a:off x="4184966" y="2980633"/>
            <a:ext cx="1998394" cy="3099899"/>
          </a:xfrm>
          <a:prstGeom prst="bentConnector4">
            <a:avLst>
              <a:gd name="adj1" fmla="val -11439"/>
              <a:gd name="adj2" fmla="val 93219"/>
            </a:avLst>
          </a:prstGeom>
          <a:ln>
            <a:tailEnd type="triangle"/>
          </a:ln>
        </p:spPr>
        <p:style>
          <a:lnRef idx="2">
            <a:schemeClr val="dk1"/>
          </a:lnRef>
          <a:fillRef idx="0">
            <a:schemeClr val="dk1"/>
          </a:fillRef>
          <a:effectRef idx="1">
            <a:schemeClr val="dk1"/>
          </a:effectRef>
          <a:fontRef idx="minor">
            <a:schemeClr val="tx1"/>
          </a:fontRef>
        </p:style>
      </p:cxnSp>
      <p:sp>
        <p:nvSpPr>
          <p:cNvPr id="24" name="Date Placeholder 5">
            <a:extLst>
              <a:ext uri="{FF2B5EF4-FFF2-40B4-BE49-F238E27FC236}">
                <a16:creationId xmlns:a16="http://schemas.microsoft.com/office/drawing/2014/main" id="{BDCA1BAF-6BBB-498E-97F5-85A29322D353}"/>
              </a:ext>
            </a:extLst>
          </p:cNvPr>
          <p:cNvSpPr>
            <a:spLocks noGrp="1"/>
          </p:cNvSpPr>
          <p:nvPr>
            <p:ph type="dt" sz="half" idx="10"/>
          </p:nvPr>
        </p:nvSpPr>
        <p:spPr>
          <a:xfrm>
            <a:off x="838200" y="6484940"/>
            <a:ext cx="2743200" cy="365125"/>
          </a:xfrm>
        </p:spPr>
        <p:txBody>
          <a:bodyPr/>
          <a:lstStyle/>
          <a:p>
            <a:r>
              <a:rPr lang="en-US" dirty="0"/>
              <a:t>15-Feb-2020</a:t>
            </a:r>
          </a:p>
        </p:txBody>
      </p:sp>
    </p:spTree>
    <p:extLst>
      <p:ext uri="{BB962C8B-B14F-4D97-AF65-F5344CB8AC3E}">
        <p14:creationId xmlns:p14="http://schemas.microsoft.com/office/powerpoint/2010/main" val="333474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a:xfrm>
            <a:off x="8610600" y="6491260"/>
            <a:ext cx="2743200" cy="365125"/>
          </a:xfrm>
        </p:spPr>
        <p:txBody>
          <a:bodyPr/>
          <a:lstStyle/>
          <a:p>
            <a:fld id="{06FEDF93-2BFD-41CA-ABC7-B039102F3792}" type="slidenum">
              <a:rPr lang="en-US" smtClean="0"/>
              <a:t>13</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1" y="836603"/>
            <a:ext cx="10115878" cy="2331857"/>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Preprocessing Data</a:t>
            </a:r>
          </a:p>
          <a:p>
            <a:pPr marL="1028700" lvl="1" indent="-571500">
              <a:lnSpc>
                <a:spcPct val="150000"/>
              </a:lnSpc>
              <a:buFont typeface="Courier New" panose="02070309020205020404" pitchFamily="49" charset="0"/>
              <a:buChar char="o"/>
            </a:pPr>
            <a:r>
              <a:rPr lang="en-US" sz="2400" dirty="0"/>
              <a:t>Converted historical transaction data into our algorithm formation.</a:t>
            </a:r>
          </a:p>
          <a:p>
            <a:pPr marL="1028700" lvl="1" indent="-571500">
              <a:lnSpc>
                <a:spcPct val="150000"/>
              </a:lnSpc>
              <a:buFont typeface="Courier New" panose="02070309020205020404" pitchFamily="49" charset="0"/>
              <a:buChar char="o"/>
            </a:pPr>
            <a:r>
              <a:rPr lang="en-US" sz="2400" dirty="0"/>
              <a:t>Labeled the item as a number.</a:t>
            </a:r>
          </a:p>
          <a:p>
            <a:pPr marL="1028700" lvl="1" indent="-571500">
              <a:lnSpc>
                <a:spcPct val="150000"/>
              </a:lnSpc>
              <a:buFont typeface="Courier New" panose="02070309020205020404" pitchFamily="49" charset="0"/>
              <a:buChar char="o"/>
            </a:pPr>
            <a:r>
              <a:rPr lang="en-US" sz="2400" dirty="0"/>
              <a:t>For example, </a:t>
            </a:r>
            <a:r>
              <a:rPr lang="en-US" sz="2400" dirty="0">
                <a:solidFill>
                  <a:schemeClr val="dk1"/>
                </a:solidFill>
              </a:rPr>
              <a:t>ESPRESSO</a:t>
            </a:r>
            <a:r>
              <a:rPr lang="en-US" sz="2400" dirty="0"/>
              <a:t> -&gt; 1, SUGAR -&gt; 2, </a:t>
            </a:r>
            <a:r>
              <a:rPr lang="en-US" sz="2400" dirty="0">
                <a:solidFill>
                  <a:schemeClr val="dk1"/>
                </a:solidFill>
              </a:rPr>
              <a:t>NEWSPAPER</a:t>
            </a:r>
            <a:r>
              <a:rPr lang="en-US" sz="2400" dirty="0"/>
              <a:t> -&gt; 3 etc.</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49126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graphicFrame>
        <p:nvGraphicFramePr>
          <p:cNvPr id="23" name="Table 22">
            <a:extLst>
              <a:ext uri="{FF2B5EF4-FFF2-40B4-BE49-F238E27FC236}">
                <a16:creationId xmlns:a16="http://schemas.microsoft.com/office/drawing/2014/main" id="{F0D517B1-455F-4AF0-92A3-8ABD2FB00303}"/>
              </a:ext>
            </a:extLst>
          </p:cNvPr>
          <p:cNvGraphicFramePr>
            <a:graphicFrameLocks noGrp="1"/>
          </p:cNvGraphicFramePr>
          <p:nvPr>
            <p:extLst>
              <p:ext uri="{D42A27DB-BD31-4B8C-83A1-F6EECF244321}">
                <p14:modId xmlns:p14="http://schemas.microsoft.com/office/powerpoint/2010/main" val="1995182815"/>
              </p:ext>
            </p:extLst>
          </p:nvPr>
        </p:nvGraphicFramePr>
        <p:xfrm>
          <a:off x="2129769" y="3468806"/>
          <a:ext cx="7413768" cy="2288184"/>
        </p:xfrm>
        <a:graphic>
          <a:graphicData uri="http://schemas.openxmlformats.org/drawingml/2006/table">
            <a:tbl>
              <a:tblPr firstRow="1" bandRow="1">
                <a:tableStyleId>{5940675A-B579-460E-94D1-54222C63F5DA}</a:tableStyleId>
              </a:tblPr>
              <a:tblGrid>
                <a:gridCol w="1751367">
                  <a:extLst>
                    <a:ext uri="{9D8B030D-6E8A-4147-A177-3AD203B41FA5}">
                      <a16:colId xmlns:a16="http://schemas.microsoft.com/office/drawing/2014/main" val="2291782608"/>
                    </a:ext>
                  </a:extLst>
                </a:gridCol>
                <a:gridCol w="3888728">
                  <a:extLst>
                    <a:ext uri="{9D8B030D-6E8A-4147-A177-3AD203B41FA5}">
                      <a16:colId xmlns:a16="http://schemas.microsoft.com/office/drawing/2014/main" val="3336593773"/>
                    </a:ext>
                  </a:extLst>
                </a:gridCol>
                <a:gridCol w="1773673">
                  <a:extLst>
                    <a:ext uri="{9D8B030D-6E8A-4147-A177-3AD203B41FA5}">
                      <a16:colId xmlns:a16="http://schemas.microsoft.com/office/drawing/2014/main" val="1545346680"/>
                    </a:ext>
                  </a:extLst>
                </a:gridCol>
              </a:tblGrid>
              <a:tr h="381364">
                <a:tc>
                  <a:txBody>
                    <a:bodyPr/>
                    <a:lstStyle/>
                    <a:p>
                      <a:r>
                        <a:rPr lang="en-US" b="1" dirty="0"/>
                        <a:t>TID</a:t>
                      </a:r>
                    </a:p>
                  </a:txBody>
                  <a:tcPr/>
                </a:tc>
                <a:tc>
                  <a:txBody>
                    <a:bodyPr/>
                    <a:lstStyle/>
                    <a:p>
                      <a:r>
                        <a:rPr lang="en-US" b="1" dirty="0"/>
                        <a:t>Item</a:t>
                      </a:r>
                    </a:p>
                  </a:txBody>
                  <a:tcPr/>
                </a:tc>
                <a:tc>
                  <a:txBody>
                    <a:bodyPr/>
                    <a:lstStyle/>
                    <a:p>
                      <a:r>
                        <a:rPr lang="en-US" b="1" dirty="0"/>
                        <a:t>Item Label</a:t>
                      </a:r>
                    </a:p>
                  </a:txBody>
                  <a:tcPr/>
                </a:tc>
                <a:extLst>
                  <a:ext uri="{0D108BD9-81ED-4DB2-BD59-A6C34878D82A}">
                    <a16:rowId xmlns:a16="http://schemas.microsoft.com/office/drawing/2014/main" val="2121555232"/>
                  </a:ext>
                </a:extLst>
              </a:tr>
              <a:tr h="381364">
                <a:tc>
                  <a:txBody>
                    <a:bodyPr/>
                    <a:lstStyle/>
                    <a:p>
                      <a:r>
                        <a:rPr lang="en-US" dirty="0"/>
                        <a:t>T1</a:t>
                      </a:r>
                    </a:p>
                  </a:txBody>
                  <a:tcPr/>
                </a:tc>
                <a:tc>
                  <a:txBody>
                    <a:bodyPr/>
                    <a:lstStyle/>
                    <a:p>
                      <a:r>
                        <a:rPr lang="en-US" dirty="0"/>
                        <a:t>ESPRESSO, SUGAR, NEWSPAPER</a:t>
                      </a:r>
                    </a:p>
                  </a:txBody>
                  <a:tcPr/>
                </a:tc>
                <a:tc>
                  <a:txBody>
                    <a:bodyPr/>
                    <a:lstStyle/>
                    <a:p>
                      <a:r>
                        <a:rPr lang="en-US" dirty="0"/>
                        <a:t>1, 2, 3</a:t>
                      </a:r>
                    </a:p>
                  </a:txBody>
                  <a:tcPr/>
                </a:tc>
                <a:extLst>
                  <a:ext uri="{0D108BD9-81ED-4DB2-BD59-A6C34878D82A}">
                    <a16:rowId xmlns:a16="http://schemas.microsoft.com/office/drawing/2014/main" val="77151691"/>
                  </a:ext>
                </a:extLst>
              </a:tr>
              <a:tr h="381364">
                <a:tc>
                  <a:txBody>
                    <a:bodyPr/>
                    <a:lstStyle/>
                    <a:p>
                      <a:r>
                        <a:rPr lang="en-US" dirty="0"/>
                        <a:t>T2</a:t>
                      </a:r>
                    </a:p>
                  </a:txBody>
                  <a:tcPr/>
                </a:tc>
                <a:tc>
                  <a:txBody>
                    <a:bodyPr/>
                    <a:lstStyle/>
                    <a:p>
                      <a:r>
                        <a:rPr lang="en-US" sz="1800" kern="1200" dirty="0">
                          <a:effectLst/>
                        </a:rPr>
                        <a:t>ESPRESSO, SUGAR, COLA</a:t>
                      </a:r>
                      <a:endParaRPr lang="en-US" dirty="0"/>
                    </a:p>
                  </a:txBody>
                  <a:tcPr/>
                </a:tc>
                <a:tc>
                  <a:txBody>
                    <a:bodyPr/>
                    <a:lstStyle/>
                    <a:p>
                      <a:r>
                        <a:rPr lang="en-US" dirty="0"/>
                        <a:t>1, 2, 4</a:t>
                      </a:r>
                    </a:p>
                  </a:txBody>
                  <a:tcPr/>
                </a:tc>
                <a:extLst>
                  <a:ext uri="{0D108BD9-81ED-4DB2-BD59-A6C34878D82A}">
                    <a16:rowId xmlns:a16="http://schemas.microsoft.com/office/drawing/2014/main" val="3142495506"/>
                  </a:ext>
                </a:extLst>
              </a:tr>
              <a:tr h="381364">
                <a:tc>
                  <a:txBody>
                    <a:bodyPr/>
                    <a:lstStyle/>
                    <a:p>
                      <a:r>
                        <a:rPr lang="en-US" dirty="0"/>
                        <a:t>T3</a:t>
                      </a:r>
                    </a:p>
                  </a:txBody>
                  <a:tcPr/>
                </a:tc>
                <a:tc>
                  <a:txBody>
                    <a:bodyPr/>
                    <a:lstStyle/>
                    <a:p>
                      <a:r>
                        <a:rPr lang="en-US" sz="1800" kern="1200" dirty="0">
                          <a:effectLst/>
                        </a:rPr>
                        <a:t>ESPRESSO, SUGAR</a:t>
                      </a:r>
                      <a:endParaRPr lang="en-US" dirty="0"/>
                    </a:p>
                  </a:txBody>
                  <a:tcPr/>
                </a:tc>
                <a:tc>
                  <a:txBody>
                    <a:bodyPr/>
                    <a:lstStyle/>
                    <a:p>
                      <a:r>
                        <a:rPr lang="en-US" dirty="0"/>
                        <a:t>1, 2</a:t>
                      </a:r>
                    </a:p>
                  </a:txBody>
                  <a:tcPr/>
                </a:tc>
                <a:extLst>
                  <a:ext uri="{0D108BD9-81ED-4DB2-BD59-A6C34878D82A}">
                    <a16:rowId xmlns:a16="http://schemas.microsoft.com/office/drawing/2014/main" val="4220243607"/>
                  </a:ext>
                </a:extLst>
              </a:tr>
              <a:tr h="381364">
                <a:tc>
                  <a:txBody>
                    <a:bodyPr/>
                    <a:lstStyle/>
                    <a:p>
                      <a:r>
                        <a:rPr lang="en-US" dirty="0"/>
                        <a:t>T4</a:t>
                      </a:r>
                    </a:p>
                  </a:txBody>
                  <a:tcPr/>
                </a:tc>
                <a:tc>
                  <a:txBody>
                    <a:bodyPr/>
                    <a:lstStyle/>
                    <a:p>
                      <a:r>
                        <a:rPr lang="en-US" sz="1800" kern="1200" dirty="0">
                          <a:effectLst/>
                        </a:rPr>
                        <a:t>CAPPUCCINO, CIGARETTES</a:t>
                      </a:r>
                      <a:endParaRPr lang="en-US" dirty="0"/>
                    </a:p>
                  </a:txBody>
                  <a:tcPr/>
                </a:tc>
                <a:tc>
                  <a:txBody>
                    <a:bodyPr/>
                    <a:lstStyle/>
                    <a:p>
                      <a:r>
                        <a:rPr lang="en-US" dirty="0"/>
                        <a:t>5, 6</a:t>
                      </a:r>
                    </a:p>
                  </a:txBody>
                  <a:tcPr/>
                </a:tc>
                <a:extLst>
                  <a:ext uri="{0D108BD9-81ED-4DB2-BD59-A6C34878D82A}">
                    <a16:rowId xmlns:a16="http://schemas.microsoft.com/office/drawing/2014/main" val="3842018690"/>
                  </a:ext>
                </a:extLst>
              </a:tr>
              <a:tr h="381364">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098375504"/>
                  </a:ext>
                </a:extLst>
              </a:tr>
            </a:tbl>
          </a:graphicData>
        </a:graphic>
      </p:graphicFrame>
      <p:sp>
        <p:nvSpPr>
          <p:cNvPr id="22" name="Date Placeholder 5">
            <a:extLst>
              <a:ext uri="{FF2B5EF4-FFF2-40B4-BE49-F238E27FC236}">
                <a16:creationId xmlns:a16="http://schemas.microsoft.com/office/drawing/2014/main" id="{5BD7AD3E-6B77-4785-8D9C-AAAFD161E7BA}"/>
              </a:ext>
            </a:extLst>
          </p:cNvPr>
          <p:cNvSpPr>
            <a:spLocks noGrp="1"/>
          </p:cNvSpPr>
          <p:nvPr>
            <p:ph type="dt" sz="half" idx="10"/>
          </p:nvPr>
        </p:nvSpPr>
        <p:spPr>
          <a:xfrm>
            <a:off x="838200" y="6484940"/>
            <a:ext cx="2743200" cy="365125"/>
          </a:xfrm>
        </p:spPr>
        <p:txBody>
          <a:bodyPr/>
          <a:lstStyle/>
          <a:p>
            <a:r>
              <a:rPr lang="en-US" dirty="0"/>
              <a:t>15-Feb-2020</a:t>
            </a:r>
          </a:p>
        </p:txBody>
      </p:sp>
    </p:spTree>
    <p:extLst>
      <p:ext uri="{BB962C8B-B14F-4D97-AF65-F5344CB8AC3E}">
        <p14:creationId xmlns:p14="http://schemas.microsoft.com/office/powerpoint/2010/main" val="22351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a:xfrm>
            <a:off x="8610600" y="6491260"/>
            <a:ext cx="2743200" cy="365125"/>
          </a:xfrm>
        </p:spPr>
        <p:txBody>
          <a:bodyPr/>
          <a:lstStyle/>
          <a:p>
            <a:fld id="{06FEDF93-2BFD-41CA-ABC7-B039102F3792}" type="slidenum">
              <a:rPr lang="en-US" smtClean="0"/>
              <a:t>14</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1" y="880152"/>
            <a:ext cx="10246505" cy="1223861"/>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Apriori Algorithm</a:t>
            </a:r>
            <a:endParaRPr lang="en-US" sz="2400" dirty="0"/>
          </a:p>
          <a:p>
            <a:pPr marL="1028700" lvl="1" indent="-571500">
              <a:lnSpc>
                <a:spcPct val="150000"/>
              </a:lnSpc>
              <a:buFont typeface="Courier New" panose="02070309020205020404" pitchFamily="49" charset="0"/>
              <a:buChar char="o"/>
            </a:pPr>
            <a:r>
              <a:rPr lang="en-US" sz="2400" dirty="0"/>
              <a:t>The example customer purchase histories.</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49126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F1002113-E257-4657-B6F6-63FB980A2904}"/>
              </a:ext>
            </a:extLst>
          </p:cNvPr>
          <p:cNvPicPr>
            <a:picLocks noChangeAspect="1"/>
          </p:cNvPicPr>
          <p:nvPr/>
        </p:nvPicPr>
        <p:blipFill>
          <a:blip r:embed="rId3"/>
          <a:stretch>
            <a:fillRect/>
          </a:stretch>
        </p:blipFill>
        <p:spPr>
          <a:xfrm>
            <a:off x="2043112" y="2156248"/>
            <a:ext cx="6854145" cy="3924732"/>
          </a:xfrm>
          <a:prstGeom prst="rect">
            <a:avLst/>
          </a:prstGeom>
        </p:spPr>
      </p:pic>
      <p:sp>
        <p:nvSpPr>
          <p:cNvPr id="22" name="Date Placeholder 5">
            <a:extLst>
              <a:ext uri="{FF2B5EF4-FFF2-40B4-BE49-F238E27FC236}">
                <a16:creationId xmlns:a16="http://schemas.microsoft.com/office/drawing/2014/main" id="{501E490C-EB14-43EF-A663-3E32080DE115}"/>
              </a:ext>
            </a:extLst>
          </p:cNvPr>
          <p:cNvSpPr>
            <a:spLocks noGrp="1"/>
          </p:cNvSpPr>
          <p:nvPr>
            <p:ph type="dt" sz="half" idx="10"/>
          </p:nvPr>
        </p:nvSpPr>
        <p:spPr>
          <a:xfrm>
            <a:off x="838200" y="6484941"/>
            <a:ext cx="2743200" cy="365125"/>
          </a:xfrm>
        </p:spPr>
        <p:txBody>
          <a:bodyPr/>
          <a:lstStyle/>
          <a:p>
            <a:r>
              <a:rPr lang="en-US" dirty="0"/>
              <a:t>15-Feb-2020</a:t>
            </a:r>
          </a:p>
        </p:txBody>
      </p:sp>
    </p:spTree>
    <p:extLst>
      <p:ext uri="{BB962C8B-B14F-4D97-AF65-F5344CB8AC3E}">
        <p14:creationId xmlns:p14="http://schemas.microsoft.com/office/powerpoint/2010/main" val="84507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a:xfrm>
            <a:off x="8610600" y="6491260"/>
            <a:ext cx="2743200" cy="365125"/>
          </a:xfrm>
        </p:spPr>
        <p:txBody>
          <a:bodyPr/>
          <a:lstStyle/>
          <a:p>
            <a:fld id="{06FEDF93-2BFD-41CA-ABC7-B039102F3792}" type="slidenum">
              <a:rPr lang="en-US" smtClean="0"/>
              <a:t>15</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1" y="560842"/>
            <a:ext cx="10246505" cy="1223861"/>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Apriori Algorithm – Cont.</a:t>
            </a:r>
          </a:p>
          <a:p>
            <a:pPr marL="800100" lvl="1" indent="-342900">
              <a:lnSpc>
                <a:spcPct val="150000"/>
              </a:lnSpc>
              <a:buFont typeface="Courier New" panose="02070309020205020404" pitchFamily="49" charset="0"/>
              <a:buChar char="o"/>
            </a:pPr>
            <a:r>
              <a:rPr lang="en-US" sz="2400" dirty="0"/>
              <a:t>The high level of frequent itemset generation for the Apriori.</a:t>
            </a:r>
          </a:p>
        </p:txBody>
      </p:sp>
      <p:sp>
        <p:nvSpPr>
          <p:cNvPr id="6" name="Date Placeholder 5">
            <a:extLst>
              <a:ext uri="{FF2B5EF4-FFF2-40B4-BE49-F238E27FC236}">
                <a16:creationId xmlns:a16="http://schemas.microsoft.com/office/drawing/2014/main" id="{688C53CB-D86E-46B1-9A2C-4C9073E81A69}"/>
              </a:ext>
            </a:extLst>
          </p:cNvPr>
          <p:cNvSpPr>
            <a:spLocks noGrp="1"/>
          </p:cNvSpPr>
          <p:nvPr>
            <p:ph type="dt" sz="half" idx="10"/>
          </p:nvPr>
        </p:nvSpPr>
        <p:spPr>
          <a:xfrm>
            <a:off x="838200" y="6491260"/>
            <a:ext cx="2743200" cy="365125"/>
          </a:xfrm>
        </p:spPr>
        <p:txBody>
          <a:bodyPr/>
          <a:lstStyle/>
          <a:p>
            <a:r>
              <a:rPr lang="en-US" dirty="0"/>
              <a:t>15-Feb-2020</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49126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1229167F-E7C3-42B3-AA82-B27705909BEC}"/>
              </a:ext>
            </a:extLst>
          </p:cNvPr>
          <p:cNvPicPr>
            <a:picLocks noChangeAspect="1"/>
          </p:cNvPicPr>
          <p:nvPr/>
        </p:nvPicPr>
        <p:blipFill>
          <a:blip r:embed="rId3"/>
          <a:stretch>
            <a:fillRect/>
          </a:stretch>
        </p:blipFill>
        <p:spPr>
          <a:xfrm>
            <a:off x="1719665" y="1862077"/>
            <a:ext cx="8338735" cy="4668481"/>
          </a:xfrm>
          <a:prstGeom prst="rect">
            <a:avLst/>
          </a:prstGeom>
        </p:spPr>
      </p:pic>
    </p:spTree>
    <p:extLst>
      <p:ext uri="{BB962C8B-B14F-4D97-AF65-F5344CB8AC3E}">
        <p14:creationId xmlns:p14="http://schemas.microsoft.com/office/powerpoint/2010/main" val="122005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a:xfrm>
            <a:off x="8610600" y="6491260"/>
            <a:ext cx="2743200" cy="365125"/>
          </a:xfrm>
        </p:spPr>
        <p:txBody>
          <a:bodyPr/>
          <a:lstStyle/>
          <a:p>
            <a:fld id="{06FEDF93-2BFD-41CA-ABC7-B039102F3792}" type="slidenum">
              <a:rPr lang="en-US" smtClean="0"/>
              <a:t>16</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797942"/>
            <a:ext cx="10445496" cy="658385"/>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Association Rule Generation</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49126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7B6FEAB6-9D45-473C-BDFC-72C78CB4EA30}"/>
              </a:ext>
            </a:extLst>
          </p:cNvPr>
          <p:cNvPicPr>
            <a:picLocks noChangeAspect="1"/>
          </p:cNvPicPr>
          <p:nvPr/>
        </p:nvPicPr>
        <p:blipFill>
          <a:blip r:embed="rId3"/>
          <a:stretch>
            <a:fillRect/>
          </a:stretch>
        </p:blipFill>
        <p:spPr>
          <a:xfrm>
            <a:off x="1414317" y="1837771"/>
            <a:ext cx="8498021" cy="4200832"/>
          </a:xfrm>
          <a:prstGeom prst="rect">
            <a:avLst/>
          </a:prstGeom>
        </p:spPr>
      </p:pic>
      <p:sp>
        <p:nvSpPr>
          <p:cNvPr id="22" name="Date Placeholder 5">
            <a:extLst>
              <a:ext uri="{FF2B5EF4-FFF2-40B4-BE49-F238E27FC236}">
                <a16:creationId xmlns:a16="http://schemas.microsoft.com/office/drawing/2014/main" id="{583C4DB2-2F49-4875-A5A7-46D28C29BE78}"/>
              </a:ext>
            </a:extLst>
          </p:cNvPr>
          <p:cNvSpPr>
            <a:spLocks noGrp="1"/>
          </p:cNvSpPr>
          <p:nvPr>
            <p:ph type="dt" sz="half" idx="10"/>
          </p:nvPr>
        </p:nvSpPr>
        <p:spPr>
          <a:xfrm>
            <a:off x="838200" y="6491260"/>
            <a:ext cx="2743200" cy="365125"/>
          </a:xfrm>
        </p:spPr>
        <p:txBody>
          <a:bodyPr/>
          <a:lstStyle/>
          <a:p>
            <a:r>
              <a:rPr lang="en-US" dirty="0"/>
              <a:t>15-Feb-2020</a:t>
            </a:r>
          </a:p>
        </p:txBody>
      </p:sp>
    </p:spTree>
    <p:extLst>
      <p:ext uri="{BB962C8B-B14F-4D97-AF65-F5344CB8AC3E}">
        <p14:creationId xmlns:p14="http://schemas.microsoft.com/office/powerpoint/2010/main" val="22946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Experiments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17</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662442"/>
            <a:ext cx="10366248" cy="288585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Environmental Setup</a:t>
            </a:r>
          </a:p>
          <a:p>
            <a:pPr marL="914400" lvl="1" indent="-457200">
              <a:lnSpc>
                <a:spcPct val="150000"/>
              </a:lnSpc>
              <a:buFont typeface="Arial" panose="020B0604020202020204" pitchFamily="34" charset="0"/>
              <a:buChar char="•"/>
            </a:pPr>
            <a:r>
              <a:rPr lang="en-US" sz="2400" dirty="0"/>
              <a:t>Processor: Intel(R) Core (TM) i5-5200U CPU @ 2.20GHz, 2201Mhz, 2 Core(s), 4 Logical Processor(s).</a:t>
            </a:r>
          </a:p>
          <a:p>
            <a:pPr marL="914400" lvl="1" indent="-457200">
              <a:lnSpc>
                <a:spcPct val="150000"/>
              </a:lnSpc>
              <a:buFont typeface="Arial" panose="020B0604020202020204" pitchFamily="34" charset="0"/>
              <a:buChar char="•"/>
            </a:pPr>
            <a:r>
              <a:rPr lang="en-US" sz="2400" dirty="0"/>
              <a:t>RAM: 16.00 GB</a:t>
            </a:r>
          </a:p>
          <a:p>
            <a:pPr marL="457200" indent="-457200">
              <a:lnSpc>
                <a:spcPct val="150000"/>
              </a:lnSpc>
              <a:buFont typeface="Wingdings" panose="05000000000000000000" pitchFamily="2" charset="2"/>
              <a:buChar char="Ø"/>
            </a:pPr>
            <a:r>
              <a:rPr lang="en-US" sz="2400" dirty="0"/>
              <a:t>Datasets</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2E1BC05C-9082-45B5-8066-4D903B4B3DEA}"/>
              </a:ext>
            </a:extLst>
          </p:cNvPr>
          <p:cNvPicPr>
            <a:picLocks noChangeAspect="1"/>
          </p:cNvPicPr>
          <p:nvPr/>
        </p:nvPicPr>
        <p:blipFill>
          <a:blip r:embed="rId3"/>
          <a:stretch>
            <a:fillRect/>
          </a:stretch>
        </p:blipFill>
        <p:spPr>
          <a:xfrm>
            <a:off x="1473121" y="3660787"/>
            <a:ext cx="8865634" cy="1695613"/>
          </a:xfrm>
          <a:prstGeom prst="rect">
            <a:avLst/>
          </a:prstGeom>
        </p:spPr>
      </p:pic>
      <p:sp>
        <p:nvSpPr>
          <p:cNvPr id="22" name="Date Placeholder 5">
            <a:extLst>
              <a:ext uri="{FF2B5EF4-FFF2-40B4-BE49-F238E27FC236}">
                <a16:creationId xmlns:a16="http://schemas.microsoft.com/office/drawing/2014/main" id="{D9C79A75-37F3-4E02-867A-7B39099AD474}"/>
              </a:ext>
            </a:extLst>
          </p:cNvPr>
          <p:cNvSpPr>
            <a:spLocks noGrp="1"/>
          </p:cNvSpPr>
          <p:nvPr>
            <p:ph type="dt" sz="half" idx="10"/>
          </p:nvPr>
        </p:nvSpPr>
        <p:spPr>
          <a:xfrm>
            <a:off x="762000" y="6356349"/>
            <a:ext cx="2743200" cy="365125"/>
          </a:xfrm>
        </p:spPr>
        <p:txBody>
          <a:bodyPr/>
          <a:lstStyle/>
          <a:p>
            <a:r>
              <a:rPr lang="en-US" dirty="0"/>
              <a:t>15-Feb-2020</a:t>
            </a:r>
          </a:p>
        </p:txBody>
      </p:sp>
    </p:spTree>
    <p:extLst>
      <p:ext uri="{BB962C8B-B14F-4D97-AF65-F5344CB8AC3E}">
        <p14:creationId xmlns:p14="http://schemas.microsoft.com/office/powerpoint/2010/main" val="121523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Experiments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18</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720729"/>
            <a:ext cx="10366248" cy="65838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Results</a:t>
            </a:r>
          </a:p>
        </p:txBody>
      </p:sp>
      <p:sp>
        <p:nvSpPr>
          <p:cNvPr id="6" name="Date Placeholder 5">
            <a:extLst>
              <a:ext uri="{FF2B5EF4-FFF2-40B4-BE49-F238E27FC236}">
                <a16:creationId xmlns:a16="http://schemas.microsoft.com/office/drawing/2014/main" id="{688C53CB-D86E-46B1-9A2C-4C9073E81A69}"/>
              </a:ext>
            </a:extLst>
          </p:cNvPr>
          <p:cNvSpPr>
            <a:spLocks noGrp="1"/>
          </p:cNvSpPr>
          <p:nvPr>
            <p:ph type="dt" sz="half" idx="10"/>
          </p:nvPr>
        </p:nvSpPr>
        <p:spPr/>
        <p:txBody>
          <a:bodyPr/>
          <a:lstStyle/>
          <a:p>
            <a:r>
              <a:rPr lang="en-US" dirty="0"/>
              <a:t>15-Feb-2020</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2EDB08D4-0C6D-45E8-86D8-9D3A099C2811}"/>
              </a:ext>
            </a:extLst>
          </p:cNvPr>
          <p:cNvPicPr>
            <a:picLocks noChangeAspect="1"/>
          </p:cNvPicPr>
          <p:nvPr/>
        </p:nvPicPr>
        <p:blipFill>
          <a:blip r:embed="rId3"/>
          <a:stretch>
            <a:fillRect/>
          </a:stretch>
        </p:blipFill>
        <p:spPr>
          <a:xfrm>
            <a:off x="987552" y="1620808"/>
            <a:ext cx="5184463" cy="4199415"/>
          </a:xfrm>
          <a:prstGeom prst="rect">
            <a:avLst/>
          </a:prstGeom>
        </p:spPr>
      </p:pic>
      <p:pic>
        <p:nvPicPr>
          <p:cNvPr id="12" name="Picture 11">
            <a:extLst>
              <a:ext uri="{FF2B5EF4-FFF2-40B4-BE49-F238E27FC236}">
                <a16:creationId xmlns:a16="http://schemas.microsoft.com/office/drawing/2014/main" id="{B3C2E47B-C3A8-497E-8F89-BC38DE89A55C}"/>
              </a:ext>
            </a:extLst>
          </p:cNvPr>
          <p:cNvPicPr>
            <a:picLocks noChangeAspect="1"/>
          </p:cNvPicPr>
          <p:nvPr/>
        </p:nvPicPr>
        <p:blipFill>
          <a:blip r:embed="rId4"/>
          <a:stretch>
            <a:fillRect/>
          </a:stretch>
        </p:blipFill>
        <p:spPr>
          <a:xfrm>
            <a:off x="6400798" y="1572376"/>
            <a:ext cx="5165558" cy="4186464"/>
          </a:xfrm>
          <a:prstGeom prst="rect">
            <a:avLst/>
          </a:prstGeom>
        </p:spPr>
      </p:pic>
    </p:spTree>
    <p:extLst>
      <p:ext uri="{BB962C8B-B14F-4D97-AF65-F5344CB8AC3E}">
        <p14:creationId xmlns:p14="http://schemas.microsoft.com/office/powerpoint/2010/main" val="371071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Conclusions &amp;</a:t>
            </a:r>
          </a:p>
          <a:p>
            <a:pPr algn="ctr"/>
            <a:r>
              <a:rPr lang="en-US" sz="2800" b="1" dirty="0">
                <a:solidFill>
                  <a:schemeClr val="tx1">
                    <a:lumMod val="75000"/>
                    <a:lumOff val="25000"/>
                  </a:schemeClr>
                </a:solidFill>
              </a:rPr>
              <a:t>Future Works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C2B72E8-F024-44C6-8116-63F7A3EE88EC}"/>
              </a:ext>
            </a:extLst>
          </p:cNvPr>
          <p:cNvSpPr txBox="1"/>
          <p:nvPr/>
        </p:nvSpPr>
        <p:spPr>
          <a:xfrm>
            <a:off x="675861" y="863268"/>
            <a:ext cx="10677939" cy="566732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Conclusions</a:t>
            </a:r>
          </a:p>
          <a:p>
            <a:pPr marL="914400" lvl="1" indent="-457200">
              <a:lnSpc>
                <a:spcPct val="150000"/>
              </a:lnSpc>
              <a:buFont typeface="Courier New" panose="02070309020205020404" pitchFamily="49" charset="0"/>
              <a:buChar char="o"/>
            </a:pPr>
            <a:r>
              <a:rPr lang="en-US" sz="2400" dirty="0"/>
              <a:t>Proposed an architecture for association item analysis for RSs.</a:t>
            </a:r>
          </a:p>
          <a:p>
            <a:pPr marL="914400" lvl="1" indent="-457200">
              <a:lnSpc>
                <a:spcPct val="150000"/>
              </a:lnSpc>
              <a:buFont typeface="Courier New" panose="02070309020205020404" pitchFamily="49" charset="0"/>
              <a:buChar char="o"/>
            </a:pPr>
            <a:r>
              <a:rPr lang="en-US" sz="2400" dirty="0"/>
              <a:t>Developed and conducted experiment of RS by using Association Analysis Apriori Algorithm.</a:t>
            </a:r>
          </a:p>
          <a:p>
            <a:pPr marL="914400" lvl="1" indent="-457200">
              <a:lnSpc>
                <a:spcPct val="150000"/>
              </a:lnSpc>
              <a:buFont typeface="Courier New" panose="02070309020205020404" pitchFamily="49" charset="0"/>
              <a:buChar char="o"/>
            </a:pPr>
            <a:r>
              <a:rPr lang="en-US" sz="2400" dirty="0"/>
              <a:t>The results can provide recommended a new item to customers by understanding historical transaction data.</a:t>
            </a:r>
          </a:p>
          <a:p>
            <a:pPr marL="457200" indent="-457200">
              <a:lnSpc>
                <a:spcPct val="150000"/>
              </a:lnSpc>
              <a:buFont typeface="Wingdings" panose="05000000000000000000" pitchFamily="2" charset="2"/>
              <a:buChar char="Ø"/>
            </a:pPr>
            <a:r>
              <a:rPr lang="en-US" sz="2800" dirty="0"/>
              <a:t>Future Works</a:t>
            </a:r>
          </a:p>
          <a:p>
            <a:pPr marL="914400" lvl="1" indent="-457200">
              <a:lnSpc>
                <a:spcPct val="150000"/>
              </a:lnSpc>
              <a:buFont typeface="Courier New" panose="02070309020205020404" pitchFamily="49" charset="0"/>
              <a:buChar char="o"/>
            </a:pPr>
            <a:r>
              <a:rPr lang="en-US" sz="2400" dirty="0"/>
              <a:t>Make a library for recommend product to customers by using association items from our proposed frameworks.</a:t>
            </a:r>
          </a:p>
          <a:p>
            <a:pPr marL="457200" indent="-457200">
              <a:lnSpc>
                <a:spcPct val="150000"/>
              </a:lnSpc>
              <a:buFont typeface="Wingdings" panose="05000000000000000000" pitchFamily="2" charset="2"/>
              <a:buChar char="Ø"/>
            </a:pPr>
            <a:endParaRPr lang="en-US" sz="2000" dirty="0"/>
          </a:p>
        </p:txBody>
      </p:sp>
      <p:sp>
        <p:nvSpPr>
          <p:cNvPr id="20" name="Slide Number Placeholder 2">
            <a:extLst>
              <a:ext uri="{FF2B5EF4-FFF2-40B4-BE49-F238E27FC236}">
                <a16:creationId xmlns:a16="http://schemas.microsoft.com/office/drawing/2014/main" id="{1CAA10BD-D5E4-4DC5-A2F2-20E16FB295A0}"/>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t>19</a:t>
            </a:fld>
            <a:endParaRPr lang="en-US" dirty="0"/>
          </a:p>
        </p:txBody>
      </p:sp>
      <p:sp>
        <p:nvSpPr>
          <p:cNvPr id="22" name="Footer Placeholder 6">
            <a:extLst>
              <a:ext uri="{FF2B5EF4-FFF2-40B4-BE49-F238E27FC236}">
                <a16:creationId xmlns:a16="http://schemas.microsoft.com/office/drawing/2014/main" id="{BE8C6A26-B571-4777-8C12-0BCB31276BDB}"/>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23" name="Date Placeholder 5">
            <a:extLst>
              <a:ext uri="{FF2B5EF4-FFF2-40B4-BE49-F238E27FC236}">
                <a16:creationId xmlns:a16="http://schemas.microsoft.com/office/drawing/2014/main" id="{5823B503-B47E-4449-94A9-D84D2AE87A7B}"/>
              </a:ext>
            </a:extLst>
          </p:cNvPr>
          <p:cNvSpPr>
            <a:spLocks noGrp="1"/>
          </p:cNvSpPr>
          <p:nvPr>
            <p:ph type="dt" sz="half" idx="10"/>
          </p:nvPr>
        </p:nvSpPr>
        <p:spPr>
          <a:xfrm>
            <a:off x="838200" y="6356350"/>
            <a:ext cx="2743200" cy="365125"/>
          </a:xfrm>
        </p:spPr>
        <p:txBody>
          <a:bodyPr/>
          <a:lstStyle/>
          <a:p>
            <a:r>
              <a:rPr lang="en-US" dirty="0"/>
              <a:t>15-Feb-2020</a:t>
            </a:r>
          </a:p>
        </p:txBody>
      </p:sp>
    </p:spTree>
    <p:extLst>
      <p:ext uri="{BB962C8B-B14F-4D97-AF65-F5344CB8AC3E}">
        <p14:creationId xmlns:p14="http://schemas.microsoft.com/office/powerpoint/2010/main" val="204861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2</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1170432"/>
            <a:ext cx="10366248" cy="4536370"/>
          </a:xfrm>
          <a:prstGeom prst="rect">
            <a:avLst/>
          </a:prstGeom>
          <a:noFill/>
        </p:spPr>
        <p:txBody>
          <a:bodyPr wrap="square" rtlCol="0">
            <a:spAutoFit/>
          </a:bodyPr>
          <a:lstStyle/>
          <a:p>
            <a:pPr marL="571500" indent="-571500">
              <a:lnSpc>
                <a:spcPct val="150000"/>
              </a:lnSpc>
              <a:buFont typeface="+mj-lt"/>
              <a:buAutoNum type="romanUcPeriod"/>
            </a:pPr>
            <a:r>
              <a:rPr lang="en-US" sz="2800" dirty="0"/>
              <a:t>Introduction</a:t>
            </a:r>
          </a:p>
          <a:p>
            <a:pPr marL="571500" indent="-571500">
              <a:lnSpc>
                <a:spcPct val="150000"/>
              </a:lnSpc>
              <a:buFont typeface="+mj-lt"/>
              <a:buAutoNum type="romanUcPeriod"/>
            </a:pPr>
            <a:r>
              <a:rPr lang="en-US" sz="2800" dirty="0"/>
              <a:t>Literature Reviews</a:t>
            </a:r>
          </a:p>
          <a:p>
            <a:pPr marL="571500" indent="-571500">
              <a:lnSpc>
                <a:spcPct val="150000"/>
              </a:lnSpc>
              <a:buFont typeface="+mj-lt"/>
              <a:buAutoNum type="romanUcPeriod"/>
            </a:pPr>
            <a:r>
              <a:rPr lang="en-US" sz="2800" dirty="0"/>
              <a:t>Methodology</a:t>
            </a:r>
          </a:p>
          <a:p>
            <a:pPr marL="571500" indent="-571500">
              <a:lnSpc>
                <a:spcPct val="150000"/>
              </a:lnSpc>
              <a:buFont typeface="+mj-lt"/>
              <a:buAutoNum type="romanUcPeriod"/>
            </a:pPr>
            <a:r>
              <a:rPr lang="en-US" sz="2800" dirty="0"/>
              <a:t>Experiments</a:t>
            </a:r>
          </a:p>
          <a:p>
            <a:pPr marL="571500" indent="-571500">
              <a:lnSpc>
                <a:spcPct val="150000"/>
              </a:lnSpc>
              <a:buFont typeface="+mj-lt"/>
              <a:buAutoNum type="romanUcPeriod"/>
            </a:pPr>
            <a:r>
              <a:rPr lang="en-US" sz="2800" dirty="0"/>
              <a:t>Conclusions and Future Works</a:t>
            </a:r>
          </a:p>
          <a:p>
            <a:pPr lvl="1">
              <a:lnSpc>
                <a:spcPct val="150000"/>
              </a:lnSpc>
            </a:pPr>
            <a:endParaRPr lang="en-US" sz="2800" dirty="0"/>
          </a:p>
          <a:p>
            <a:pPr marL="285750" indent="-285750">
              <a:lnSpc>
                <a:spcPct val="150000"/>
              </a:lnSpc>
              <a:buFont typeface="Wingdings" panose="05000000000000000000" pitchFamily="2" charset="2"/>
              <a:buChar char="Ø"/>
            </a:pPr>
            <a:endParaRPr lang="en-US" sz="2800" dirty="0"/>
          </a:p>
        </p:txBody>
      </p:sp>
      <p:sp>
        <p:nvSpPr>
          <p:cNvPr id="6" name="Date Placeholder 5">
            <a:extLst>
              <a:ext uri="{FF2B5EF4-FFF2-40B4-BE49-F238E27FC236}">
                <a16:creationId xmlns:a16="http://schemas.microsoft.com/office/drawing/2014/main" id="{688C53CB-D86E-46B1-9A2C-4C9073E81A69}"/>
              </a:ext>
            </a:extLst>
          </p:cNvPr>
          <p:cNvSpPr>
            <a:spLocks noGrp="1"/>
          </p:cNvSpPr>
          <p:nvPr>
            <p:ph type="dt" sz="half" idx="10"/>
          </p:nvPr>
        </p:nvSpPr>
        <p:spPr/>
        <p:txBody>
          <a:bodyPr/>
          <a:lstStyle/>
          <a:p>
            <a:r>
              <a:rPr lang="en-US" dirty="0"/>
              <a:t>16-Feb-2020</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2"/>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5" name="Date Placeholder 5">
            <a:extLst>
              <a:ext uri="{FF2B5EF4-FFF2-40B4-BE49-F238E27FC236}">
                <a16:creationId xmlns:a16="http://schemas.microsoft.com/office/drawing/2014/main" id="{71349B90-7CE6-4CD8-BEAE-3FC404D62017}"/>
              </a:ext>
            </a:extLst>
          </p:cNvPr>
          <p:cNvSpPr>
            <a:spLocks noGrp="1"/>
          </p:cNvSpPr>
          <p:nvPr>
            <p:ph type="dt" sz="half" idx="10"/>
          </p:nvPr>
        </p:nvSpPr>
        <p:spPr>
          <a:xfrm>
            <a:off x="838200" y="6356350"/>
            <a:ext cx="2743200" cy="365125"/>
          </a:xfrm>
        </p:spPr>
        <p:txBody>
          <a:bodyPr/>
          <a:lstStyle/>
          <a:p>
            <a:r>
              <a:rPr lang="en-US" dirty="0">
                <a:solidFill>
                  <a:schemeClr val="bg1"/>
                </a:solidFill>
              </a:rPr>
              <a:t>15-Feb-2020</a:t>
            </a: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3</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652438"/>
            <a:ext cx="10232898" cy="4824847"/>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Background of the Study</a:t>
            </a:r>
          </a:p>
          <a:p>
            <a:pPr marL="800100" lvl="1" indent="-342900">
              <a:lnSpc>
                <a:spcPct val="150000"/>
              </a:lnSpc>
              <a:buFont typeface="Courier New" panose="02070309020205020404" pitchFamily="49" charset="0"/>
              <a:buChar char="o"/>
            </a:pPr>
            <a:r>
              <a:rPr lang="en-US" sz="2400" dirty="0"/>
              <a:t>What is a </a:t>
            </a:r>
            <a:r>
              <a:rPr lang="en-US" sz="2400" b="1" dirty="0"/>
              <a:t>recommendation system</a:t>
            </a:r>
            <a:r>
              <a:rPr lang="en-US" sz="2400" dirty="0"/>
              <a:t>?</a:t>
            </a:r>
          </a:p>
          <a:p>
            <a:pPr marL="800100" lvl="1" indent="-342900">
              <a:lnSpc>
                <a:spcPct val="150000"/>
              </a:lnSpc>
              <a:buFont typeface="Courier New" panose="02070309020205020404" pitchFamily="49" charset="0"/>
              <a:buChar char="o"/>
            </a:pPr>
            <a:r>
              <a:rPr lang="en-US" sz="2400" dirty="0"/>
              <a:t>What is a </a:t>
            </a:r>
            <a:r>
              <a:rPr lang="en-US" sz="2400" b="1" dirty="0"/>
              <a:t>association analysis</a:t>
            </a:r>
            <a:r>
              <a:rPr lang="en-US" sz="2400" dirty="0"/>
              <a:t>?</a:t>
            </a:r>
          </a:p>
          <a:p>
            <a:pPr marL="571500" indent="-571500">
              <a:lnSpc>
                <a:spcPct val="150000"/>
              </a:lnSpc>
              <a:buFont typeface="Wingdings" panose="05000000000000000000" pitchFamily="2" charset="2"/>
              <a:buChar char="Ø"/>
            </a:pPr>
            <a:r>
              <a:rPr lang="en-US" sz="2800" dirty="0"/>
              <a:t>Problem Statement</a:t>
            </a:r>
          </a:p>
          <a:p>
            <a:pPr marL="571500" indent="-571500">
              <a:lnSpc>
                <a:spcPct val="150000"/>
              </a:lnSpc>
              <a:buFont typeface="Wingdings" panose="05000000000000000000" pitchFamily="2" charset="2"/>
              <a:buChar char="Ø"/>
            </a:pPr>
            <a:r>
              <a:rPr lang="en-US" sz="2800" dirty="0"/>
              <a:t>Aims and Objectives of the Study</a:t>
            </a:r>
          </a:p>
          <a:p>
            <a:pPr marL="571500" indent="-571500">
              <a:lnSpc>
                <a:spcPct val="150000"/>
              </a:lnSpc>
              <a:buFont typeface="Wingdings" panose="05000000000000000000" pitchFamily="2" charset="2"/>
              <a:buChar char="Ø"/>
            </a:pPr>
            <a:r>
              <a:rPr lang="en-US" sz="2800" dirty="0"/>
              <a:t>Limitation and Scope</a:t>
            </a:r>
            <a:endParaRPr lang="en-US" sz="2400" dirty="0"/>
          </a:p>
          <a:p>
            <a:pPr marL="571500" indent="-571500">
              <a:lnSpc>
                <a:spcPct val="150000"/>
              </a:lnSpc>
              <a:buFont typeface="Wingdings" panose="05000000000000000000" pitchFamily="2" charset="2"/>
              <a:buChar char="Ø"/>
            </a:pPr>
            <a:endParaRPr lang="en-US" sz="2400" dirty="0"/>
          </a:p>
          <a:p>
            <a:pPr marL="800100" lvl="1" indent="-342900">
              <a:lnSpc>
                <a:spcPct val="150000"/>
              </a:lnSpc>
              <a:buFont typeface="Courier New" panose="02070309020205020404" pitchFamily="49" charset="0"/>
              <a:buChar char="o"/>
            </a:pPr>
            <a:endParaRPr lang="en-US" sz="2400" dirty="0"/>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21" name="Date Placeholder 5">
            <a:extLst>
              <a:ext uri="{FF2B5EF4-FFF2-40B4-BE49-F238E27FC236}">
                <a16:creationId xmlns:a16="http://schemas.microsoft.com/office/drawing/2014/main" id="{B872B52F-1F2A-4A6D-9168-76D53DB68994}"/>
              </a:ext>
            </a:extLst>
          </p:cNvPr>
          <p:cNvSpPr>
            <a:spLocks noGrp="1"/>
          </p:cNvSpPr>
          <p:nvPr>
            <p:ph type="dt" sz="half" idx="10"/>
          </p:nvPr>
        </p:nvSpPr>
        <p:spPr>
          <a:xfrm>
            <a:off x="838200" y="6356350"/>
            <a:ext cx="2743200" cy="365125"/>
          </a:xfrm>
        </p:spPr>
        <p:txBody>
          <a:bodyPr/>
          <a:lstStyle/>
          <a:p>
            <a:r>
              <a:rPr lang="en-US" dirty="0"/>
              <a:t>16-Feb-2020</a:t>
            </a:r>
          </a:p>
        </p:txBody>
      </p:sp>
    </p:spTree>
    <p:extLst>
      <p:ext uri="{BB962C8B-B14F-4D97-AF65-F5344CB8AC3E}">
        <p14:creationId xmlns:p14="http://schemas.microsoft.com/office/powerpoint/2010/main" val="55170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4</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570654"/>
            <a:ext cx="10366248" cy="5101846"/>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2800" dirty="0"/>
              <a:t>Problem Statement</a:t>
            </a:r>
          </a:p>
          <a:p>
            <a:pPr marL="914400" lvl="1" indent="-457200">
              <a:lnSpc>
                <a:spcPct val="150000"/>
              </a:lnSpc>
              <a:buFont typeface="Courier New" panose="02070309020205020404" pitchFamily="49" charset="0"/>
              <a:buChar char="o"/>
            </a:pPr>
            <a:r>
              <a:rPr lang="en-US" sz="2400" dirty="0"/>
              <a:t>Th analysis of shopping baskets has been very attractive to retailers in recent years.</a:t>
            </a:r>
          </a:p>
          <a:p>
            <a:pPr marL="914400" lvl="1" indent="-457200">
              <a:lnSpc>
                <a:spcPct val="150000"/>
              </a:lnSpc>
              <a:buFont typeface="Courier New" panose="02070309020205020404" pitchFamily="49" charset="0"/>
              <a:buChar char="o"/>
            </a:pPr>
            <a:r>
              <a:rPr lang="en-US" sz="2400" dirty="0"/>
              <a:t>Advanced technology allowed them to collect information about and purchase from their customers.</a:t>
            </a:r>
          </a:p>
          <a:p>
            <a:pPr marL="914400" lvl="1" indent="-457200">
              <a:lnSpc>
                <a:spcPct val="150000"/>
              </a:lnSpc>
              <a:buFont typeface="Courier New" panose="02070309020205020404" pitchFamily="49" charset="0"/>
              <a:buChar char="o"/>
            </a:pPr>
            <a:r>
              <a:rPr lang="en-US" sz="2400" dirty="0"/>
              <a:t>The analysis of their customer data are useful for understanding the purchasing behavior of retail businesses.</a:t>
            </a:r>
          </a:p>
          <a:p>
            <a:pPr marL="914400" lvl="1" indent="-457200">
              <a:lnSpc>
                <a:spcPct val="150000"/>
              </a:lnSpc>
              <a:buFont typeface="Courier New" panose="02070309020205020404" pitchFamily="49" charset="0"/>
              <a:buChar char="o"/>
            </a:pPr>
            <a:r>
              <a:rPr lang="en-US" sz="2400" dirty="0"/>
              <a:t>Mining purchasing patterns allows retailers to better customize promotions and store settings.</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1" name="Date Placeholder 5">
            <a:extLst>
              <a:ext uri="{FF2B5EF4-FFF2-40B4-BE49-F238E27FC236}">
                <a16:creationId xmlns:a16="http://schemas.microsoft.com/office/drawing/2014/main" id="{0613B621-0AB9-483A-8CE5-5D4F47BB6F03}"/>
              </a:ext>
            </a:extLst>
          </p:cNvPr>
          <p:cNvSpPr>
            <a:spLocks noGrp="1"/>
          </p:cNvSpPr>
          <p:nvPr>
            <p:ph type="dt" sz="half" idx="10"/>
          </p:nvPr>
        </p:nvSpPr>
        <p:spPr>
          <a:xfrm>
            <a:off x="838200" y="6356350"/>
            <a:ext cx="2743200" cy="365125"/>
          </a:xfrm>
        </p:spPr>
        <p:txBody>
          <a:bodyPr/>
          <a:lstStyle/>
          <a:p>
            <a:r>
              <a:rPr lang="en-US" dirty="0"/>
              <a:t>16-Feb-2020</a:t>
            </a:r>
          </a:p>
        </p:txBody>
      </p:sp>
    </p:spTree>
    <p:extLst>
      <p:ext uri="{BB962C8B-B14F-4D97-AF65-F5344CB8AC3E}">
        <p14:creationId xmlns:p14="http://schemas.microsoft.com/office/powerpoint/2010/main" val="299767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 –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5</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730309"/>
            <a:ext cx="10366248" cy="519417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Aims and Objectives of the Study</a:t>
            </a:r>
          </a:p>
          <a:p>
            <a:pPr marL="914400" lvl="1" indent="-457200">
              <a:lnSpc>
                <a:spcPct val="150000"/>
              </a:lnSpc>
              <a:buFont typeface="Courier New" panose="02070309020205020404" pitchFamily="49" charset="0"/>
              <a:buChar char="o"/>
            </a:pPr>
            <a:r>
              <a:rPr lang="en-US" sz="2400" dirty="0"/>
              <a:t>Proposed the architecture of association item analysis for the recommendation system.</a:t>
            </a:r>
          </a:p>
          <a:p>
            <a:pPr marL="914400" lvl="1" indent="-457200">
              <a:lnSpc>
                <a:spcPct val="150000"/>
              </a:lnSpc>
              <a:buFont typeface="Courier New" panose="02070309020205020404" pitchFamily="49" charset="0"/>
              <a:buChar char="o"/>
            </a:pPr>
            <a:r>
              <a:rPr lang="en-US" sz="2400" dirty="0"/>
              <a:t>Developed and conducted experiments of recommendation system by using association analysis Apriori algorithm.</a:t>
            </a:r>
          </a:p>
          <a:p>
            <a:pPr marL="457200" indent="-457200">
              <a:lnSpc>
                <a:spcPct val="150000"/>
              </a:lnSpc>
              <a:buFont typeface="Wingdings" panose="05000000000000000000" pitchFamily="2" charset="2"/>
              <a:buChar char="Ø"/>
            </a:pPr>
            <a:r>
              <a:rPr lang="en-US" sz="2800" dirty="0"/>
              <a:t>Limitation and Scope</a:t>
            </a:r>
          </a:p>
          <a:p>
            <a:pPr marL="914400" lvl="1" indent="-457200">
              <a:lnSpc>
                <a:spcPct val="150000"/>
              </a:lnSpc>
              <a:buFont typeface="Courier New" panose="02070309020205020404" pitchFamily="49" charset="0"/>
              <a:buChar char="o"/>
            </a:pPr>
            <a:r>
              <a:rPr lang="en-US" sz="2400" dirty="0"/>
              <a:t>Focused on the propose architecture of association item analysis for recommendation system.</a:t>
            </a:r>
          </a:p>
          <a:p>
            <a:pPr marL="914400" lvl="1" indent="-457200">
              <a:lnSpc>
                <a:spcPct val="150000"/>
              </a:lnSpc>
              <a:buFont typeface="Courier New" panose="02070309020205020404" pitchFamily="49" charset="0"/>
              <a:buChar char="o"/>
            </a:pPr>
            <a:r>
              <a:rPr lang="en-US" sz="2400" dirty="0"/>
              <a:t>Conducted experiment of Apriori algorithm. </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1" name="Date Placeholder 5">
            <a:extLst>
              <a:ext uri="{FF2B5EF4-FFF2-40B4-BE49-F238E27FC236}">
                <a16:creationId xmlns:a16="http://schemas.microsoft.com/office/drawing/2014/main" id="{096D9869-0C5F-4E90-8526-4E9D8068B796}"/>
              </a:ext>
            </a:extLst>
          </p:cNvPr>
          <p:cNvSpPr>
            <a:spLocks noGrp="1"/>
          </p:cNvSpPr>
          <p:nvPr>
            <p:ph type="dt" sz="half" idx="10"/>
          </p:nvPr>
        </p:nvSpPr>
        <p:spPr>
          <a:xfrm>
            <a:off x="838200" y="6356350"/>
            <a:ext cx="2743200" cy="365125"/>
          </a:xfrm>
        </p:spPr>
        <p:txBody>
          <a:bodyPr/>
          <a:lstStyle/>
          <a:p>
            <a:r>
              <a:rPr lang="en-US" dirty="0"/>
              <a:t>16-Feb-2020</a:t>
            </a:r>
          </a:p>
        </p:txBody>
      </p:sp>
    </p:spTree>
    <p:extLst>
      <p:ext uri="{BB962C8B-B14F-4D97-AF65-F5344CB8AC3E}">
        <p14:creationId xmlns:p14="http://schemas.microsoft.com/office/powerpoint/2010/main" val="412847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Literature Reviews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6</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833550"/>
            <a:ext cx="10366248" cy="233185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Association Rules</a:t>
            </a:r>
          </a:p>
          <a:p>
            <a:pPr marL="914400" lvl="1" indent="-457200">
              <a:lnSpc>
                <a:spcPct val="150000"/>
              </a:lnSpc>
              <a:buFont typeface="Courier New" panose="02070309020205020404" pitchFamily="49" charset="0"/>
              <a:buChar char="o"/>
            </a:pPr>
            <a:r>
              <a:rPr lang="en-US" sz="2400" dirty="0"/>
              <a:t>A model that identifies how data items are associated with each other.</a:t>
            </a:r>
          </a:p>
          <a:p>
            <a:pPr marL="914400" lvl="1" indent="-457200">
              <a:lnSpc>
                <a:spcPct val="150000"/>
              </a:lnSpc>
              <a:buFont typeface="Courier New" panose="02070309020205020404" pitchFamily="49" charset="0"/>
              <a:buChar char="o"/>
            </a:pPr>
            <a:r>
              <a:rPr lang="en-US" sz="2400" dirty="0"/>
              <a:t>Structure of Rule: </a:t>
            </a:r>
            <a:r>
              <a:rPr lang="en-US" sz="2400" b="1" i="1" dirty="0"/>
              <a:t>If (Condition) Then (Result)</a:t>
            </a:r>
          </a:p>
          <a:p>
            <a:pPr marL="914400" lvl="1" indent="-457200">
              <a:lnSpc>
                <a:spcPct val="150000"/>
              </a:lnSpc>
              <a:buFont typeface="Courier New" panose="02070309020205020404" pitchFamily="49" charset="0"/>
              <a:buChar char="o"/>
            </a:pPr>
            <a:r>
              <a:rPr lang="en-US" sz="2400" dirty="0"/>
              <a:t>Support and Confidence measures the strong of rule. </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99FD4FD-82B6-44C4-A8F7-8A9487B59B83}"/>
                  </a:ext>
                </a:extLst>
              </p:cNvPr>
              <p:cNvSpPr/>
              <p:nvPr/>
            </p:nvSpPr>
            <p:spPr>
              <a:xfrm>
                <a:off x="2358190" y="3664522"/>
                <a:ext cx="7251031" cy="7863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𝑆𝑢𝑝𝑝𝑜𝑟𝑡</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𝑇𝑟𝑎𝑛𝑠𝑎𝑐𝑡𝑖𝑜𝑛</m:t>
                          </m:r>
                          <m:r>
                            <a:rPr lang="en-US" sz="2400" i="0">
                              <a:latin typeface="Cambria Math" panose="02040503050406030204" pitchFamily="18" charset="0"/>
                            </a:rPr>
                            <m:t> </m:t>
                          </m:r>
                          <m:r>
                            <a:rPr lang="en-US" sz="2400" i="1">
                              <a:latin typeface="Cambria Math" panose="02040503050406030204" pitchFamily="18" charset="0"/>
                            </a:rPr>
                            <m:t>𝑐𝑜𝑛𝑡𝑖𝑎𝑛𝑖𝑛𝑔</m:t>
                          </m:r>
                          <m:r>
                            <a:rPr lang="en-US" sz="2400" i="0">
                              <a:latin typeface="Cambria Math" panose="02040503050406030204" pitchFamily="18" charset="0"/>
                            </a:rPr>
                            <m:t> </m:t>
                          </m:r>
                          <m:r>
                            <a:rPr lang="en-US" sz="2400" i="1">
                              <a:latin typeface="Cambria Math" panose="02040503050406030204" pitchFamily="18" charset="0"/>
                            </a:rPr>
                            <m:t>𝐴</m:t>
                          </m:r>
                        </m:num>
                        <m:den>
                          <m:r>
                            <a:rPr lang="en-US" sz="2400" i="1">
                              <a:latin typeface="Cambria Math" panose="02040503050406030204" pitchFamily="18" charset="0"/>
                            </a:rPr>
                            <m:t>𝑇𝑜𝑡𝑎𝑙</m:t>
                          </m:r>
                          <m:r>
                            <a:rPr lang="en-US" sz="2400" i="0">
                              <a:latin typeface="Cambria Math" panose="02040503050406030204" pitchFamily="18" charset="0"/>
                            </a:rPr>
                            <m:t> </m:t>
                          </m:r>
                          <m:r>
                            <a:rPr lang="en-US" sz="2400" i="1">
                              <a:latin typeface="Cambria Math" panose="02040503050406030204" pitchFamily="18" charset="0"/>
                            </a:rPr>
                            <m:t>𝑇𝑟𝑎𝑛𝑠𝑎𝑐𝑡𝑖𝑜𝑛𝑠</m:t>
                          </m:r>
                        </m:den>
                      </m:f>
                    </m:oMath>
                  </m:oMathPara>
                </a14:m>
                <a:endParaRPr lang="en-US" sz="2400" dirty="0"/>
              </a:p>
            </p:txBody>
          </p:sp>
        </mc:Choice>
        <mc:Fallback xmlns="">
          <p:sp>
            <p:nvSpPr>
              <p:cNvPr id="10" name="Rectangle 9">
                <a:extLst>
                  <a:ext uri="{FF2B5EF4-FFF2-40B4-BE49-F238E27FC236}">
                    <a16:creationId xmlns:a16="http://schemas.microsoft.com/office/drawing/2014/main" id="{899FD4FD-82B6-44C4-A8F7-8A9487B59B83}"/>
                  </a:ext>
                </a:extLst>
              </p:cNvPr>
              <p:cNvSpPr>
                <a:spLocks noRot="1" noChangeAspect="1" noMove="1" noResize="1" noEditPoints="1" noAdjustHandles="1" noChangeArrowheads="1" noChangeShapeType="1" noTextEdit="1"/>
              </p:cNvSpPr>
              <p:nvPr/>
            </p:nvSpPr>
            <p:spPr>
              <a:xfrm>
                <a:off x="2358190" y="3664522"/>
                <a:ext cx="7251031" cy="7863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6AA6902-616F-47BA-A7B3-D2F6EA544B58}"/>
                  </a:ext>
                </a:extLst>
              </p:cNvPr>
              <p:cNvSpPr/>
              <p:nvPr/>
            </p:nvSpPr>
            <p:spPr>
              <a:xfrm>
                <a:off x="2358190" y="5012388"/>
                <a:ext cx="7251031"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𝐶𝑜𝑛𝑓𝑖𝑑𝑒𝑛𝑐𝑒</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0">
                              <a:latin typeface="Cambria Math" panose="02040503050406030204" pitchFamily="18" charset="0"/>
                            </a:rPr>
                            <m:t>⇒</m:t>
                          </m:r>
                          <m:r>
                            <a:rPr lang="en-US" sz="2400" i="1">
                              <a:latin typeface="Cambria Math" panose="02040503050406030204" pitchFamily="18" charset="0"/>
                            </a:rPr>
                            <m:t>𝐵</m:t>
                          </m:r>
                        </m:e>
                      </m:d>
                      <m:r>
                        <a:rPr lang="en-US" sz="2400" i="0">
                          <a:latin typeface="Cambria Math" panose="02040503050406030204" pitchFamily="18" charset="0"/>
                        </a:rPr>
                        <m:t>=</m:t>
                      </m:r>
                      <m:f>
                        <m:fPr>
                          <m:ctrlPr>
                            <a:rPr lang="en-US" sz="2400" i="1">
                              <a:latin typeface="Cambria Math" panose="02040503050406030204" pitchFamily="18" charset="0"/>
                            </a:rPr>
                          </m:ctrlPr>
                        </m:fPr>
                        <m:num>
                          <m:d>
                            <m:dPr>
                              <m:begChr m:val=""/>
                              <m:ctrlPr>
                                <a:rPr lang="en-US" sz="2400" i="1">
                                  <a:latin typeface="Cambria Math" panose="02040503050406030204" pitchFamily="18" charset="0"/>
                                </a:rPr>
                              </m:ctrlPr>
                            </m:dPr>
                            <m:e>
                              <m:r>
                                <a:rPr lang="en-US" sz="2400" i="1">
                                  <a:latin typeface="Cambria Math" panose="02040503050406030204" pitchFamily="18" charset="0"/>
                                </a:rPr>
                                <m:t>𝑠𝑢𝑝𝑝𝑜𝑟𝑡</m:t>
                              </m:r>
                              <m:r>
                                <a:rPr lang="en-US" sz="2400" i="0">
                                  <a:latin typeface="Cambria Math" panose="02040503050406030204" pitchFamily="18" charset="0"/>
                                </a:rPr>
                                <m:t>(</m:t>
                              </m:r>
                              <m:r>
                                <a:rPr lang="en-US" sz="2400" i="1">
                                  <a:latin typeface="Cambria Math" panose="02040503050406030204" pitchFamily="18" charset="0"/>
                                </a:rPr>
                                <m:t>𝐴</m:t>
                              </m:r>
                              <m:r>
                                <a:rPr lang="en-US" sz="2400" i="0">
                                  <a:latin typeface="Cambria Math" panose="02040503050406030204" pitchFamily="18" charset="0"/>
                                </a:rPr>
                                <m:t>∪</m:t>
                              </m:r>
                              <m:r>
                                <a:rPr lang="en-US" sz="2400" i="1">
                                  <a:latin typeface="Cambria Math" panose="02040503050406030204" pitchFamily="18" charset="0"/>
                                </a:rPr>
                                <m:t>𝐵</m:t>
                              </m:r>
                            </m:e>
                          </m:d>
                        </m:num>
                        <m:den>
                          <m:d>
                            <m:dPr>
                              <m:begChr m:val=""/>
                              <m:ctrlPr>
                                <a:rPr lang="en-US" sz="2400" i="1">
                                  <a:latin typeface="Cambria Math" panose="02040503050406030204" pitchFamily="18" charset="0"/>
                                </a:rPr>
                              </m:ctrlPr>
                            </m:dPr>
                            <m:e>
                              <m:r>
                                <a:rPr lang="en-US" sz="2400" i="1">
                                  <a:latin typeface="Cambria Math" panose="02040503050406030204" pitchFamily="18" charset="0"/>
                                </a:rPr>
                                <m:t>𝑠𝑢𝑝𝑝𝑜𝑟𝑡</m:t>
                              </m:r>
                              <m:r>
                                <a:rPr lang="en-US" sz="2400" i="0">
                                  <a:latin typeface="Cambria Math" panose="02040503050406030204" pitchFamily="18" charset="0"/>
                                </a:rPr>
                                <m:t>(</m:t>
                              </m:r>
                              <m:r>
                                <a:rPr lang="en-US" sz="2400" i="1">
                                  <a:latin typeface="Cambria Math" panose="02040503050406030204" pitchFamily="18" charset="0"/>
                                </a:rPr>
                                <m:t>𝐴</m:t>
                              </m:r>
                            </m:e>
                          </m:d>
                        </m:den>
                      </m:f>
                    </m:oMath>
                  </m:oMathPara>
                </a14:m>
                <a:endParaRPr lang="en-US" sz="2400" dirty="0"/>
              </a:p>
            </p:txBody>
          </p:sp>
        </mc:Choice>
        <mc:Fallback xmlns="">
          <p:sp>
            <p:nvSpPr>
              <p:cNvPr id="12" name="Rectangle 11">
                <a:extLst>
                  <a:ext uri="{FF2B5EF4-FFF2-40B4-BE49-F238E27FC236}">
                    <a16:creationId xmlns:a16="http://schemas.microsoft.com/office/drawing/2014/main" id="{46AA6902-616F-47BA-A7B3-D2F6EA544B58}"/>
                  </a:ext>
                </a:extLst>
              </p:cNvPr>
              <p:cNvSpPr>
                <a:spLocks noRot="1" noChangeAspect="1" noMove="1" noResize="1" noEditPoints="1" noAdjustHandles="1" noChangeArrowheads="1" noChangeShapeType="1" noTextEdit="1"/>
              </p:cNvSpPr>
              <p:nvPr/>
            </p:nvSpPr>
            <p:spPr>
              <a:xfrm>
                <a:off x="2358190" y="5012388"/>
                <a:ext cx="7251031" cy="874598"/>
              </a:xfrm>
              <a:prstGeom prst="rect">
                <a:avLst/>
              </a:prstGeom>
              <a:blipFill>
                <a:blip r:embed="rId4"/>
                <a:stretch>
                  <a:fillRect/>
                </a:stretch>
              </a:blipFill>
            </p:spPr>
            <p:txBody>
              <a:bodyPr/>
              <a:lstStyle/>
              <a:p>
                <a:r>
                  <a:rPr lang="en-US">
                    <a:noFill/>
                  </a:rPr>
                  <a:t> </a:t>
                </a:r>
              </a:p>
            </p:txBody>
          </p:sp>
        </mc:Fallback>
      </mc:AlternateContent>
      <p:sp>
        <p:nvSpPr>
          <p:cNvPr id="23" name="Date Placeholder 5">
            <a:extLst>
              <a:ext uri="{FF2B5EF4-FFF2-40B4-BE49-F238E27FC236}">
                <a16:creationId xmlns:a16="http://schemas.microsoft.com/office/drawing/2014/main" id="{33C1303A-03C4-4DB6-A811-0B5D1A631F68}"/>
              </a:ext>
            </a:extLst>
          </p:cNvPr>
          <p:cNvSpPr>
            <a:spLocks noGrp="1"/>
          </p:cNvSpPr>
          <p:nvPr>
            <p:ph type="dt" sz="half" idx="10"/>
          </p:nvPr>
        </p:nvSpPr>
        <p:spPr>
          <a:xfrm>
            <a:off x="838200" y="6356350"/>
            <a:ext cx="2743200" cy="365125"/>
          </a:xfrm>
        </p:spPr>
        <p:txBody>
          <a:bodyPr/>
          <a:lstStyle/>
          <a:p>
            <a:r>
              <a:rPr lang="en-US" dirty="0"/>
              <a:t>15-Feb-2020</a:t>
            </a:r>
          </a:p>
        </p:txBody>
      </p:sp>
    </p:spTree>
    <p:extLst>
      <p:ext uri="{BB962C8B-B14F-4D97-AF65-F5344CB8AC3E}">
        <p14:creationId xmlns:p14="http://schemas.microsoft.com/office/powerpoint/2010/main" val="115072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Literature Reviews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7</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688404"/>
            <a:ext cx="10366248" cy="519417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a:t>Apriori algorithm</a:t>
            </a:r>
          </a:p>
          <a:p>
            <a:pPr marL="914400" lvl="1" indent="-457200">
              <a:lnSpc>
                <a:spcPct val="150000"/>
              </a:lnSpc>
              <a:buFont typeface="Courier New" panose="02070309020205020404" pitchFamily="49" charset="0"/>
              <a:buChar char="o"/>
            </a:pPr>
            <a:r>
              <a:rPr lang="en-US" sz="2400" dirty="0"/>
              <a:t>A well-known algorithm that is used for mining frequent itemsets for association rules.</a:t>
            </a:r>
          </a:p>
          <a:p>
            <a:pPr marL="914400" lvl="1" indent="-457200">
              <a:lnSpc>
                <a:spcPct val="150000"/>
              </a:lnSpc>
              <a:buFont typeface="Courier New" panose="02070309020205020404" pitchFamily="49" charset="0"/>
              <a:buChar char="o"/>
            </a:pPr>
            <a:r>
              <a:rPr lang="en-US" sz="2400" dirty="0"/>
              <a:t>Easy to understand and implement.</a:t>
            </a:r>
          </a:p>
          <a:p>
            <a:pPr marL="914400" lvl="1" indent="-457200">
              <a:lnSpc>
                <a:spcPct val="150000"/>
              </a:lnSpc>
              <a:buFont typeface="Courier New" panose="02070309020205020404" pitchFamily="49" charset="0"/>
              <a:buChar char="o"/>
            </a:pPr>
            <a:r>
              <a:rPr lang="en-US" sz="2400" dirty="0"/>
              <a:t>Can use on large itemsets.</a:t>
            </a:r>
          </a:p>
          <a:p>
            <a:pPr marL="457200" indent="-457200">
              <a:lnSpc>
                <a:spcPct val="150000"/>
              </a:lnSpc>
              <a:buFont typeface="Wingdings" panose="05000000000000000000" pitchFamily="2" charset="2"/>
              <a:buChar char="Ø"/>
            </a:pPr>
            <a:r>
              <a:rPr lang="en-US" sz="2800" dirty="0"/>
              <a:t>Recommendation System Techniques</a:t>
            </a:r>
          </a:p>
          <a:p>
            <a:pPr marL="914400" lvl="1" indent="-457200">
              <a:lnSpc>
                <a:spcPct val="150000"/>
              </a:lnSpc>
              <a:buFont typeface="Courier New" panose="02070309020205020404" pitchFamily="49" charset="0"/>
              <a:buChar char="o"/>
            </a:pPr>
            <a:r>
              <a:rPr lang="en-US" sz="2400" dirty="0"/>
              <a:t>Content-Based Recommendation</a:t>
            </a:r>
          </a:p>
          <a:p>
            <a:pPr marL="914400" lvl="1" indent="-457200">
              <a:lnSpc>
                <a:spcPct val="150000"/>
              </a:lnSpc>
              <a:buFont typeface="Courier New" panose="02070309020205020404" pitchFamily="49" charset="0"/>
              <a:buChar char="o"/>
            </a:pPr>
            <a:r>
              <a:rPr lang="en-US" sz="2400" dirty="0"/>
              <a:t>Collaborative Filtering Recommendation</a:t>
            </a:r>
          </a:p>
          <a:p>
            <a:pPr marL="914400" lvl="1" indent="-457200">
              <a:lnSpc>
                <a:spcPct val="150000"/>
              </a:lnSpc>
              <a:buFont typeface="Courier New" panose="02070309020205020404" pitchFamily="49" charset="0"/>
              <a:buChar char="o"/>
            </a:pPr>
            <a:r>
              <a:rPr lang="en-US" sz="2400" dirty="0"/>
              <a:t>Demographic Based Approach</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15" name="Date Placeholder 5">
            <a:extLst>
              <a:ext uri="{FF2B5EF4-FFF2-40B4-BE49-F238E27FC236}">
                <a16:creationId xmlns:a16="http://schemas.microsoft.com/office/drawing/2014/main" id="{C1C4D9DF-1BC4-486A-A38F-9A5415B60370}"/>
              </a:ext>
            </a:extLst>
          </p:cNvPr>
          <p:cNvSpPr>
            <a:spLocks noGrp="1"/>
          </p:cNvSpPr>
          <p:nvPr>
            <p:ph type="dt" sz="half" idx="10"/>
          </p:nvPr>
        </p:nvSpPr>
        <p:spPr>
          <a:xfrm>
            <a:off x="838200" y="6356350"/>
            <a:ext cx="2743200" cy="365125"/>
          </a:xfrm>
        </p:spPr>
        <p:txBody>
          <a:bodyPr/>
          <a:lstStyle/>
          <a:p>
            <a:r>
              <a:rPr lang="en-US" dirty="0"/>
              <a:t>15-Feb-2020</a:t>
            </a:r>
          </a:p>
        </p:txBody>
      </p:sp>
    </p:spTree>
    <p:extLst>
      <p:ext uri="{BB962C8B-B14F-4D97-AF65-F5344CB8AC3E}">
        <p14:creationId xmlns:p14="http://schemas.microsoft.com/office/powerpoint/2010/main" val="80643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Literature Reviews –</a:t>
            </a:r>
          </a:p>
          <a:p>
            <a:pPr algn="ctr"/>
            <a:r>
              <a:rPr lang="en-US" sz="2800" b="1" dirty="0">
                <a:solidFill>
                  <a:schemeClr val="tx1">
                    <a:lumMod val="75000"/>
                    <a:lumOff val="25000"/>
                  </a:schemeClr>
                </a:solidFill>
              </a:rPr>
              <a:t>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8</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945844"/>
            <a:ext cx="10366248" cy="464018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err="1"/>
              <a:t>Chellatamilan</a:t>
            </a:r>
            <a:r>
              <a:rPr lang="en-US" sz="2800" dirty="0"/>
              <a:t> and Suresh, 2011</a:t>
            </a:r>
          </a:p>
          <a:p>
            <a:pPr marL="914400" lvl="1" indent="-457200">
              <a:lnSpc>
                <a:spcPct val="150000"/>
              </a:lnSpc>
              <a:buFont typeface="Courier New" panose="02070309020205020404" pitchFamily="49" charset="0"/>
              <a:buChar char="o"/>
            </a:pPr>
            <a:r>
              <a:rPr lang="en-US" sz="2400" dirty="0"/>
              <a:t>Presented an idea for building a recommendation system for the e-Learning system.</a:t>
            </a:r>
          </a:p>
          <a:p>
            <a:pPr marL="914400" lvl="1" indent="-457200">
              <a:lnSpc>
                <a:spcPct val="150000"/>
              </a:lnSpc>
              <a:buFont typeface="Courier New" panose="02070309020205020404" pitchFamily="49" charset="0"/>
              <a:buChar char="o"/>
            </a:pPr>
            <a:r>
              <a:rPr lang="en-US" sz="2400" dirty="0"/>
              <a:t>Their proposed require gathering information from users.</a:t>
            </a:r>
          </a:p>
          <a:p>
            <a:pPr marL="457200" indent="-457200">
              <a:lnSpc>
                <a:spcPct val="150000"/>
              </a:lnSpc>
              <a:buFont typeface="Wingdings" panose="05000000000000000000" pitchFamily="2" charset="2"/>
              <a:buChar char="Ø"/>
            </a:pPr>
            <a:r>
              <a:rPr lang="en-US" sz="2800" dirty="0"/>
              <a:t>Abhishek Saxena, Navneet K Gaur, 2015</a:t>
            </a:r>
          </a:p>
          <a:p>
            <a:pPr marL="914400" lvl="1" indent="-457200">
              <a:lnSpc>
                <a:spcPct val="150000"/>
              </a:lnSpc>
              <a:buFont typeface="Courier New" panose="02070309020205020404" pitchFamily="49" charset="0"/>
              <a:buChar char="o"/>
            </a:pPr>
            <a:r>
              <a:rPr lang="en-US" sz="2400" dirty="0"/>
              <a:t>Proposed the recommendation system by using Apriori. </a:t>
            </a:r>
          </a:p>
          <a:p>
            <a:pPr marL="914400" lvl="1" indent="-457200">
              <a:lnSpc>
                <a:spcPct val="150000"/>
              </a:lnSpc>
              <a:buFont typeface="Courier New" panose="02070309020205020404" pitchFamily="49" charset="0"/>
              <a:buChar char="o"/>
            </a:pPr>
            <a:r>
              <a:rPr lang="en-US" sz="2400" dirty="0"/>
              <a:t>It won’t require the customer’s profile to recommend products.</a:t>
            </a:r>
          </a:p>
          <a:p>
            <a:pPr marL="914400" lvl="1" indent="-457200">
              <a:lnSpc>
                <a:spcPct val="150000"/>
              </a:lnSpc>
              <a:buFont typeface="Courier New" panose="02070309020205020404" pitchFamily="49" charset="0"/>
              <a:buChar char="o"/>
            </a:pPr>
            <a:r>
              <a:rPr lang="en-US" sz="2400" dirty="0"/>
              <a:t>Authors are not show the experimental with real life transaction data.</a:t>
            </a:r>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1" name="Date Placeholder 5">
            <a:extLst>
              <a:ext uri="{FF2B5EF4-FFF2-40B4-BE49-F238E27FC236}">
                <a16:creationId xmlns:a16="http://schemas.microsoft.com/office/drawing/2014/main" id="{EC4C94C4-A8B5-4D8C-87C0-B955C67D2EC7}"/>
              </a:ext>
            </a:extLst>
          </p:cNvPr>
          <p:cNvSpPr>
            <a:spLocks noGrp="1"/>
          </p:cNvSpPr>
          <p:nvPr>
            <p:ph type="dt" sz="half" idx="10"/>
          </p:nvPr>
        </p:nvSpPr>
        <p:spPr>
          <a:xfrm>
            <a:off x="838200" y="6356350"/>
            <a:ext cx="2743200" cy="365125"/>
          </a:xfrm>
        </p:spPr>
        <p:txBody>
          <a:bodyPr/>
          <a:lstStyle/>
          <a:p>
            <a:r>
              <a:rPr lang="en-US" dirty="0"/>
              <a:t>15-Feb-2020</a:t>
            </a:r>
          </a:p>
        </p:txBody>
      </p:sp>
    </p:spTree>
    <p:extLst>
      <p:ext uri="{BB962C8B-B14F-4D97-AF65-F5344CB8AC3E}">
        <p14:creationId xmlns:p14="http://schemas.microsoft.com/office/powerpoint/2010/main" val="420305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Literature Reviews –</a:t>
            </a:r>
          </a:p>
          <a:p>
            <a:pPr algn="ctr"/>
            <a:r>
              <a:rPr lang="en-US" sz="2800" b="1" dirty="0">
                <a:solidFill>
                  <a:schemeClr val="tx1">
                    <a:lumMod val="75000"/>
                    <a:lumOff val="25000"/>
                  </a:schemeClr>
                </a:solidFill>
              </a:rPr>
              <a:t>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a:extLst>
              <a:ext uri="{FF2B5EF4-FFF2-40B4-BE49-F238E27FC236}">
                <a16:creationId xmlns:a16="http://schemas.microsoft.com/office/drawing/2014/main" id="{AB4B081B-D695-4CAB-8406-1575FA4C3722}"/>
              </a:ext>
            </a:extLst>
          </p:cNvPr>
          <p:cNvSpPr>
            <a:spLocks noGrp="1"/>
          </p:cNvSpPr>
          <p:nvPr>
            <p:ph type="sldNum" sz="quarter" idx="12"/>
          </p:nvPr>
        </p:nvSpPr>
        <p:spPr/>
        <p:txBody>
          <a:bodyPr/>
          <a:lstStyle/>
          <a:p>
            <a:fld id="{06FEDF93-2BFD-41CA-ABC7-B039102F3792}" type="slidenum">
              <a:rPr lang="en-US" smtClean="0"/>
              <a:t>9</a:t>
            </a:fld>
            <a:endParaRPr lang="en-US" dirty="0"/>
          </a:p>
        </p:txBody>
      </p:sp>
      <p:sp>
        <p:nvSpPr>
          <p:cNvPr id="5" name="TextBox 4">
            <a:extLst>
              <a:ext uri="{FF2B5EF4-FFF2-40B4-BE49-F238E27FC236}">
                <a16:creationId xmlns:a16="http://schemas.microsoft.com/office/drawing/2014/main" id="{8C2B72E8-F024-44C6-8116-63F7A3EE88EC}"/>
              </a:ext>
            </a:extLst>
          </p:cNvPr>
          <p:cNvSpPr txBox="1"/>
          <p:nvPr/>
        </p:nvSpPr>
        <p:spPr>
          <a:xfrm>
            <a:off x="987552" y="945844"/>
            <a:ext cx="10366248" cy="574817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err="1"/>
              <a:t>Shadi</a:t>
            </a:r>
            <a:r>
              <a:rPr lang="en-US" sz="2800" dirty="0"/>
              <a:t>, et al., 2018</a:t>
            </a:r>
          </a:p>
          <a:p>
            <a:pPr marL="914400" lvl="1" indent="-457200">
              <a:lnSpc>
                <a:spcPct val="150000"/>
              </a:lnSpc>
              <a:buFont typeface="Courier New" panose="02070309020205020404" pitchFamily="49" charset="0"/>
              <a:buChar char="o"/>
            </a:pPr>
            <a:r>
              <a:rPr lang="en-US" sz="2400" dirty="0"/>
              <a:t>Proposed a new recommender framework for requirements engineering.</a:t>
            </a:r>
          </a:p>
          <a:p>
            <a:pPr marL="914400" lvl="1" indent="-457200">
              <a:lnSpc>
                <a:spcPct val="150000"/>
              </a:lnSpc>
              <a:buFont typeface="Courier New" panose="02070309020205020404" pitchFamily="49" charset="0"/>
              <a:buChar char="o"/>
            </a:pPr>
            <a:r>
              <a:rPr lang="en-US" sz="2400" dirty="0"/>
              <a:t>They used Apriori algorithm to extract rules from user requirements data not transaction database.</a:t>
            </a:r>
          </a:p>
          <a:p>
            <a:pPr marL="457200" indent="-457200">
              <a:lnSpc>
                <a:spcPct val="150000"/>
              </a:lnSpc>
              <a:buFont typeface="Wingdings" panose="05000000000000000000" pitchFamily="2" charset="2"/>
              <a:buChar char="Ø"/>
            </a:pPr>
            <a:r>
              <a:rPr lang="en-US" sz="2800" dirty="0" err="1"/>
              <a:t>JinHyun</a:t>
            </a:r>
            <a:r>
              <a:rPr lang="en-US" sz="2800" dirty="0"/>
              <a:t>, et al., 2016</a:t>
            </a:r>
          </a:p>
          <a:p>
            <a:pPr marL="914400" lvl="1" indent="-457200">
              <a:lnSpc>
                <a:spcPct val="150000"/>
              </a:lnSpc>
              <a:buFont typeface="Courier New" panose="02070309020205020404" pitchFamily="49" charset="0"/>
              <a:buChar char="o"/>
            </a:pPr>
            <a:r>
              <a:rPr lang="en-US" sz="2400" dirty="0"/>
              <a:t>Implemented the mobile coupon recommendation system.</a:t>
            </a:r>
          </a:p>
          <a:p>
            <a:pPr marL="914400" lvl="1" indent="-457200">
              <a:lnSpc>
                <a:spcPct val="150000"/>
              </a:lnSpc>
              <a:buFont typeface="Courier New" panose="02070309020205020404" pitchFamily="49" charset="0"/>
              <a:buChar char="o"/>
            </a:pPr>
            <a:r>
              <a:rPr lang="en-US" sz="2400" dirty="0"/>
              <a:t>Recommended coupons to the user based on the consumer usage pattern.</a:t>
            </a:r>
          </a:p>
          <a:p>
            <a:pPr marL="914400" lvl="1" indent="-457200">
              <a:lnSpc>
                <a:spcPct val="150000"/>
              </a:lnSpc>
              <a:buFont typeface="Courier New" panose="02070309020205020404" pitchFamily="49" charset="0"/>
              <a:buChar char="o"/>
            </a:pPr>
            <a:endParaRPr lang="en-US" sz="2400" dirty="0"/>
          </a:p>
          <a:p>
            <a:pPr marL="914400" lvl="1" indent="-457200">
              <a:lnSpc>
                <a:spcPct val="150000"/>
              </a:lnSpc>
              <a:buFont typeface="Courier New" panose="02070309020205020404" pitchFamily="49" charset="0"/>
              <a:buChar char="o"/>
            </a:pPr>
            <a:endParaRPr lang="en-US" sz="2400" dirty="0"/>
          </a:p>
        </p:txBody>
      </p:sp>
      <p:sp>
        <p:nvSpPr>
          <p:cNvPr id="7" name="Footer Placeholder 6">
            <a:extLst>
              <a:ext uri="{FF2B5EF4-FFF2-40B4-BE49-F238E27FC236}">
                <a16:creationId xmlns:a16="http://schemas.microsoft.com/office/drawing/2014/main" id="{583B5A97-5490-4ED6-9E83-AB4404B8B782}"/>
              </a:ext>
            </a:extLst>
          </p:cNvPr>
          <p:cNvSpPr>
            <a:spLocks noGrp="1"/>
          </p:cNvSpPr>
          <p:nvPr>
            <p:ph type="ftr" sz="quarter" idx="11"/>
          </p:nvPr>
        </p:nvSpPr>
        <p:spPr>
          <a:xfrm>
            <a:off x="2133600" y="6356350"/>
            <a:ext cx="8067040" cy="365125"/>
          </a:xfrm>
        </p:spPr>
        <p:txBody>
          <a:bodyPr/>
          <a:lstStyle/>
          <a:p>
            <a:r>
              <a:rPr lang="en-US" dirty="0"/>
              <a:t>RUPP, MITE 12, Recommendation System App. Dev. by using Association Analysis Apriori Algorithm</a:t>
            </a:r>
          </a:p>
        </p:txBody>
      </p:sp>
      <p:sp>
        <p:nvSpPr>
          <p:cNvPr id="9" name="Rectangle 8">
            <a:extLst>
              <a:ext uri="{FF2B5EF4-FFF2-40B4-BE49-F238E27FC236}">
                <a16:creationId xmlns:a16="http://schemas.microsoft.com/office/drawing/2014/main" id="{989CE768-0653-4965-808F-A36AF7394896}"/>
              </a:ext>
            </a:extLst>
          </p:cNvPr>
          <p:cNvSpPr/>
          <p:nvPr/>
        </p:nvSpPr>
        <p:spPr>
          <a:xfrm>
            <a:off x="5605272" y="2158215"/>
            <a:ext cx="5827776" cy="369332"/>
          </a:xfrm>
          <a:prstGeom prst="rect">
            <a:avLst/>
          </a:prstGeom>
        </p:spPr>
        <p:txBody>
          <a:bodyPr wrap="square">
            <a:spAutoFit/>
          </a:bodyPr>
          <a:lstStyle/>
          <a:p>
            <a:endParaRPr lang="en-US" b="0" dirty="0">
              <a:solidFill>
                <a:srgbClr val="D4D4D4"/>
              </a:solidFill>
              <a:effectLst/>
              <a:latin typeface="Consolas" panose="020B0609020204030204" pitchFamily="49" charset="0"/>
            </a:endParaRPr>
          </a:p>
        </p:txBody>
      </p:sp>
      <p:sp>
        <p:nvSpPr>
          <p:cNvPr id="21" name="Date Placeholder 5">
            <a:extLst>
              <a:ext uri="{FF2B5EF4-FFF2-40B4-BE49-F238E27FC236}">
                <a16:creationId xmlns:a16="http://schemas.microsoft.com/office/drawing/2014/main" id="{EA0E69DB-BC00-47A5-BF65-711C0E5C4863}"/>
              </a:ext>
            </a:extLst>
          </p:cNvPr>
          <p:cNvSpPr>
            <a:spLocks noGrp="1"/>
          </p:cNvSpPr>
          <p:nvPr>
            <p:ph type="dt" sz="half" idx="10"/>
          </p:nvPr>
        </p:nvSpPr>
        <p:spPr>
          <a:xfrm>
            <a:off x="838200" y="6356350"/>
            <a:ext cx="2743200" cy="365125"/>
          </a:xfrm>
        </p:spPr>
        <p:txBody>
          <a:bodyPr/>
          <a:lstStyle/>
          <a:p>
            <a:r>
              <a:rPr lang="en-US" dirty="0"/>
              <a:t>15-Feb-2020</a:t>
            </a:r>
          </a:p>
        </p:txBody>
      </p:sp>
    </p:spTree>
    <p:extLst>
      <p:ext uri="{BB962C8B-B14F-4D97-AF65-F5344CB8AC3E}">
        <p14:creationId xmlns:p14="http://schemas.microsoft.com/office/powerpoint/2010/main" val="292425281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16c05727-aa75-4e4a-9b5f-8a80a1165891"/>
    <ds:schemaRef ds:uri="http://purl.org/dc/elements/1.1/"/>
    <ds:schemaRef ds:uri="http://schemas.microsoft.com/office/2006/metadata/properties"/>
    <ds:schemaRef ds:uri="71af3243-3dd4-4a8d-8c0d-dd76da1f02a5"/>
    <ds:schemaRef ds:uri="http://purl.org/dc/te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1590</Words>
  <Application>Microsoft Office PowerPoint</Application>
  <PresentationFormat>Widescreen</PresentationFormat>
  <Paragraphs>262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 Math</vt:lpstr>
      <vt:lpstr>Century Gothic</vt:lpstr>
      <vt:lpstr>Century Gothic (Headings)</vt:lpstr>
      <vt:lpstr>Consolas</vt:lpstr>
      <vt:lpstr>Courier New</vt:lpstr>
      <vt:lpstr>Segoe UI Light</vt:lpstr>
      <vt:lpstr>Wingdings</vt:lpstr>
      <vt:lpstr>Office Theme</vt:lpstr>
      <vt:lpstr>Recommendation System Application Development by using Association Analysis Apriori Algorithm</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2020-01-30T08:24:03Z</dcterms:created>
  <dcterms:modified xsi:type="dcterms:W3CDTF">2020-02-11T15:53:42Z</dcterms:modified>
</cp:coreProperties>
</file>