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08788" cy="9940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9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4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153309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8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11" y="212451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40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4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9" y="212451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40" y="212451"/>
            <a:ext cx="142098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baranovskiy.github.io/raphael" TargetMode="External"/><Relationship Id="rId2" Type="http://schemas.openxmlformats.org/officeDocument/2006/relationships/hyperlink" Target="h%20t%20t%20p:/d3j%20s.o%20r%20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html/" TargetMode="External"/><Relationship Id="rId2" Type="http://schemas.openxmlformats.org/officeDocument/2006/relationships/hyperlink" Target="http://www.w3c.org/TR/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/>
              <a:t>01. HTML </a:t>
            </a:r>
            <a:r>
              <a:rPr lang="ko-KR" altLang="en-US"/>
              <a:t>기본기 다지기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86227" y="2522420"/>
            <a:ext cx="4454690" cy="486000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01-1</a:t>
              </a: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3" y="1811894"/>
              <a:ext cx="305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HTML</a:t>
              </a:r>
              <a:r>
                <a:rPr lang="ko-KR" altLang="en-US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686228" y="3376155"/>
            <a:ext cx="4713429" cy="486000"/>
            <a:chOff x="742951" y="2724150"/>
            <a:chExt cx="4242935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01-2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63" y="2764394"/>
              <a:ext cx="334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686227" y="4229890"/>
            <a:ext cx="4454690" cy="486000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01-3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63" y="3711330"/>
              <a:ext cx="286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HTML </a:t>
              </a:r>
              <a:r>
                <a:rPr lang="ko-KR" altLang="en-US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686227" y="5083626"/>
            <a:ext cx="4454690" cy="842104"/>
            <a:chOff x="742951" y="4332856"/>
            <a:chExt cx="4010024" cy="842104"/>
          </a:xfrm>
        </p:grpSpPr>
        <p:sp>
          <p:nvSpPr>
            <p:cNvPr id="22" name="직사각형 21"/>
            <p:cNvSpPr/>
            <p:nvPr/>
          </p:nvSpPr>
          <p:spPr>
            <a:xfrm>
              <a:off x="1438276" y="468896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951" y="433285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01-4</a:t>
              </a: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63" y="4373100"/>
              <a:ext cx="286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419226" y="479958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67485"/>
            <a:ext cx="507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6" y="1867845"/>
            <a:ext cx="4117936" cy="2984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299" y="2212286"/>
            <a:ext cx="5399616" cy="18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67485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5" y="1790479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Courier"/>
              </a:rPr>
              <a:t>&lt;!doctype&gt; - </a:t>
            </a:r>
            <a:r>
              <a:rPr lang="ko-KR" altLang="en-US" sz="1600">
                <a:latin typeface="Courier"/>
              </a:rPr>
              <a:t>웹 브라우저에게 ‘이제부터 처리할 문서는 </a:t>
            </a:r>
            <a:r>
              <a:rPr lang="en-US" altLang="ko-KR" sz="1600">
                <a:latin typeface="Courier"/>
              </a:rPr>
              <a:t>HTML </a:t>
            </a:r>
            <a:r>
              <a:rPr lang="ko-KR" altLang="en-US" sz="1600"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Courier"/>
              </a:rPr>
              <a:t>했으니 그 버전에 맞는 방법으로 해석하라</a:t>
            </a:r>
            <a:r>
              <a:rPr lang="en-US" altLang="ko-KR" sz="1600">
                <a:latin typeface="Courier"/>
              </a:rPr>
              <a:t>.’</a:t>
            </a:r>
            <a:r>
              <a:rPr lang="ko-KR" altLang="en-US" sz="1600">
                <a:latin typeface="Courier"/>
              </a:rPr>
              <a:t>라고 알려주는 것</a:t>
            </a:r>
            <a:endParaRPr lang="en-US" altLang="ko-KR" sz="16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3075" y="3401758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urier"/>
              </a:rPr>
              <a:t>lang</a:t>
            </a:r>
            <a:r>
              <a:rPr lang="ko-KR" altLang="en-US" sz="1600">
                <a:latin typeface="Courier"/>
              </a:rPr>
              <a:t>이라는 속성을 사용해 문서에서 사용할 언어 지정 가능</a:t>
            </a:r>
            <a:r>
              <a:rPr lang="en-US" altLang="ko-KR" sz="1600">
                <a:latin typeface="Courier"/>
              </a:rPr>
              <a:t> </a:t>
            </a:r>
            <a:r>
              <a:rPr lang="ko-KR" altLang="en-US" sz="160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문서 정보를 지정하는 </a:t>
            </a:r>
            <a:r>
              <a:rPr lang="en-US" altLang="ko-KR" sz="1600">
                <a:latin typeface="Courier"/>
              </a:rPr>
              <a:t>&lt;head&gt; </a:t>
            </a:r>
            <a:r>
              <a:rPr lang="ko-KR" altLang="en-US" sz="1600">
                <a:latin typeface="Courier"/>
              </a:rPr>
              <a:t>부분과 </a:t>
            </a:r>
            <a:r>
              <a:rPr lang="en-US" altLang="ko-KR" sz="1600">
                <a:latin typeface="Courier"/>
              </a:rPr>
              <a:t/>
            </a:r>
            <a:br>
              <a:rPr lang="en-US" altLang="ko-KR" sz="1600">
                <a:latin typeface="Courier"/>
              </a:rPr>
            </a:br>
            <a:r>
              <a:rPr lang="ko-KR" altLang="en-US" sz="1600">
                <a:latin typeface="Courier"/>
              </a:rPr>
              <a:t>실제 화면에 보이는 문서 내용을 입력하는 </a:t>
            </a:r>
            <a:r>
              <a:rPr lang="en-US" altLang="ko-KR" sz="1600">
                <a:latin typeface="Courier"/>
              </a:rPr>
              <a:t>&lt;body&gt; </a:t>
            </a:r>
            <a:r>
              <a:rPr lang="ko-KR" altLang="en-US" sz="1600">
                <a:latin typeface="Courier"/>
              </a:rPr>
              <a:t>부분</a:t>
            </a:r>
            <a:endParaRPr lang="en-US" altLang="ko-KR" sz="160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40"/>
            <a:ext cx="2146750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87409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브라우저에게 정보를 주는 </a:t>
            </a:r>
            <a:r>
              <a:rPr lang="en-US" altLang="ko-KR" b="1"/>
              <a:t>&lt;head&gt; </a:t>
            </a:r>
            <a:r>
              <a:rPr lang="ko-KR" altLang="en-US" b="1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5" y="179047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브라우저 화면에는 보이지 않지만</a:t>
            </a:r>
            <a:r>
              <a:rPr lang="en-US" altLang="ko-KR" sz="1600"/>
              <a:t>, </a:t>
            </a:r>
            <a:r>
              <a:rPr lang="ko-KR" altLang="en-US" sz="1600"/>
              <a:t>웹 브라우저가 알아두어야 할 정보들 입력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문서에서 사용할 외부 파일들 링크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 b="1"/>
              <a:t>&lt;title&gt;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브라우저의 제목 표시줄에 표시되는 내용</a:t>
            </a:r>
            <a:r>
              <a:rPr lang="en-US" altLang="ko-KR" sz="1600"/>
              <a:t>.      </a:t>
            </a:r>
            <a:r>
              <a:rPr lang="en-US" altLang="ko-KR" sz="1600" i="1">
                <a:solidFill>
                  <a:srgbClr val="0070C0"/>
                </a:solidFill>
              </a:rPr>
              <a:t>&lt;title&gt; </a:t>
            </a:r>
            <a:r>
              <a:rPr lang="ko-KR" altLang="en-US" sz="1600" i="1">
                <a:solidFill>
                  <a:srgbClr val="0070C0"/>
                </a:solidFill>
              </a:rPr>
              <a:t>문서 제목 </a:t>
            </a:r>
            <a:r>
              <a:rPr lang="en-US" altLang="ko-KR" sz="1600" i="1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&lt;meta&gt;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문자</a:t>
            </a:r>
            <a:r>
              <a:rPr lang="en-US" altLang="ko-KR" sz="1600"/>
              <a:t> </a:t>
            </a:r>
            <a:r>
              <a:rPr lang="ko-KR" altLang="en-US" sz="1600"/>
              <a:t>인코딩 방법 및 문서의 키워드와 요약 정보를 지정     </a:t>
            </a:r>
            <a:r>
              <a:rPr lang="en-US" altLang="ko-KR" sz="1600" i="1">
                <a:solidFill>
                  <a:srgbClr val="0070C0"/>
                </a:solidFill>
              </a:rPr>
              <a:t>&lt;meta charset="utf-8"&gt;</a:t>
            </a:r>
            <a:endParaRPr lang="ko-KR" altLang="en-US" sz="1600" i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75" y="4211678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문서의 몸통 </a:t>
            </a:r>
            <a:r>
              <a:rPr lang="en-US" altLang="ko-KR" b="1"/>
              <a:t>&lt;body&gt; </a:t>
            </a:r>
            <a:r>
              <a:rPr lang="ko-KR" altLang="en-US" b="1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075" y="4764454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87408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문자 입력하기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75" y="3596042"/>
            <a:ext cx="50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5757" y="1756373"/>
            <a:ext cx="853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키보드에서 한글 자음을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누른 후 </a:t>
            </a:r>
            <a:r>
              <a:rPr lang="en-US" altLang="ko-KR" sz="1600"/>
              <a:t>&lt;</a:t>
            </a:r>
            <a:r>
              <a:rPr lang="ko-KR" altLang="en-US" sz="1600"/>
              <a:t>한자</a:t>
            </a:r>
            <a:r>
              <a:rPr lang="en-US" altLang="ko-KR" sz="1600"/>
              <a:t>&gt;</a:t>
            </a:r>
            <a:r>
              <a:rPr lang="ko-KR" altLang="en-US" sz="1600"/>
              <a:t>키를 누르면 특수문자가 표시된다</a:t>
            </a:r>
            <a:r>
              <a:rPr lang="en-US" altLang="ko-KR" sz="1600"/>
              <a:t>.</a:t>
            </a:r>
            <a:br>
              <a:rPr lang="en-US" altLang="ko-KR" sz="1600"/>
            </a:br>
            <a:r>
              <a:rPr lang="ko-KR" altLang="en-US" sz="1600"/>
              <a:t>한글 각 자음마다 서로 다른 특수 문자가 표시된다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57" y="4200810"/>
            <a:ext cx="853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때에도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특수 기호로 입력한다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18" y="1493566"/>
            <a:ext cx="3805818" cy="172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41" y="3482724"/>
            <a:ext cx="1954158" cy="26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75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01-4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문서 만들고 업로드하기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2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6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5" y="4694458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2" y="1451520"/>
            <a:ext cx="4219575" cy="26479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9396" y="5926721"/>
            <a:ext cx="4794990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9395" y="593577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17620" y="5935775"/>
            <a:ext cx="4794990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17620" y="5944827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텍스트 관련 태그들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8320" y="2753427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2994" y="2753429"/>
            <a:ext cx="4010025" cy="485775"/>
            <a:chOff x="2282994" y="2753427"/>
            <a:chExt cx="4010024" cy="485775"/>
          </a:xfrm>
        </p:grpSpPr>
        <p:sp>
          <p:nvSpPr>
            <p:cNvPr id="5" name="직사각형 4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02-1</a:t>
              </a: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233" y="2791371"/>
              <a:ext cx="326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텍스트를 묶어주는 태그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282995" y="3538491"/>
            <a:ext cx="4586786" cy="486000"/>
            <a:chOff x="2282994" y="3705927"/>
            <a:chExt cx="4586787" cy="486000"/>
          </a:xfrm>
        </p:grpSpPr>
        <p:sp>
          <p:nvSpPr>
            <p:cNvPr id="8" name="직사각형 7"/>
            <p:cNvSpPr/>
            <p:nvPr/>
          </p:nvSpPr>
          <p:spPr>
            <a:xfrm>
              <a:off x="2978319" y="3705927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82994" y="3705927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02-2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8318" y="3756374"/>
              <a:ext cx="389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텍스트를 한 줄로 표시하는 태그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959269" y="41726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82994" y="4323780"/>
            <a:ext cx="4010025" cy="486000"/>
            <a:chOff x="2282994" y="4677478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978319" y="4677478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82994" y="4677478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02-3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8319" y="4708650"/>
              <a:ext cx="305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목록을 만드는 태그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959269" y="5144203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282994" y="5109070"/>
            <a:ext cx="4010025" cy="486000"/>
            <a:chOff x="2282994" y="4677478"/>
            <a:chExt cx="4010024" cy="486000"/>
          </a:xfrm>
        </p:grpSpPr>
        <p:sp>
          <p:nvSpPr>
            <p:cNvPr id="19" name="직사각형 18"/>
            <p:cNvSpPr/>
            <p:nvPr/>
          </p:nvSpPr>
          <p:spPr>
            <a:xfrm>
              <a:off x="2978319" y="4677478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82994" y="4677478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02-4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8319" y="4726175"/>
              <a:ext cx="2948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표를 만드는 태그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959269" y="5144203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43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1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3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02-1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2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5" y="1216107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6" y="1216107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80" y="3124540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9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6" y="1572163"/>
            <a:ext cx="3911087" cy="10618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80" y="4694131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6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5"/>
            <a:ext cx="3846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6" y="3517586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3" y="5153222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4" y="4697836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</p:spTree>
    <p:extLst>
      <p:ext uri="{BB962C8B-B14F-4D97-AF65-F5344CB8AC3E}">
        <p14:creationId xmlns:p14="http://schemas.microsoft.com/office/powerpoint/2010/main" val="157412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02-1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43048" y="1857394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지닌다고 전문가들은 평가합니다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성이시돌목장은 제주특별자치도 제주시 한림읍 금악리에 있는 목장이다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이시돌목장은 제주 지역 최초의 전기업목장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한림읍 금악리에 세워 양돈 사업을 실시하였으며 면양을 사육하였던 것으로 알려져 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 특색있는 건축양식으로 테쉬폰도 유명하다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3" y="2390864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9"/>
            <a:ext cx="1257300" cy="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3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1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8"/>
            <a:ext cx="5102537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7"/>
            <a:ext cx="5102537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5" y="1652812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5" y="1216107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400" y="2681311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40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6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6" y="5036529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1" y="1357478"/>
            <a:ext cx="5703682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1" y="2629665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90" y="3779205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20" y="4632108"/>
            <a:ext cx="5703682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1" y="5699951"/>
            <a:ext cx="3989042" cy="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21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6"/>
            <a:ext cx="5102537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7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5" y="1652812"/>
            <a:ext cx="50654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5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4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4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6" y="5029064"/>
            <a:ext cx="54892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1" y="1357478"/>
            <a:ext cx="5703682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1" y="4560170"/>
            <a:ext cx="5703682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1" y="2686334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8" y="3554420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1" y="5310657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3" y="5767648"/>
            <a:ext cx="1151487" cy="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컴퓨터에서 사용하는 모든 파일에는 각각 고유의 형식이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웹에서는 웹에 맞는 형식인 *</a:t>
            </a:r>
            <a:r>
              <a:rPr lang="en-US" altLang="ko-KR" sz="1600"/>
              <a:t>.html(</a:t>
            </a:r>
            <a:r>
              <a:rPr lang="ko-KR" altLang="en-US" sz="1600"/>
              <a:t>또는 *</a:t>
            </a:r>
            <a:r>
              <a:rPr lang="en-US" altLang="ko-KR" sz="1600"/>
              <a:t>.htm)</a:t>
            </a:r>
            <a:r>
              <a:rPr lang="ko-KR" altLang="en-US" sz="1600"/>
              <a:t>로 문서를 저장해야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텍스트뿐만 아니라 이미지</a:t>
            </a:r>
            <a:r>
              <a:rPr lang="en-US" altLang="ko-KR" sz="1600"/>
              <a:t>, </a:t>
            </a:r>
            <a:r>
              <a:rPr lang="ko-KR" altLang="en-US" sz="1600"/>
              <a:t>링크 등 여러 요소들을 다루고 표시할 수 있어야 한다</a:t>
            </a:r>
            <a:r>
              <a:rPr lang="en-US" altLang="ko-KR" sz="16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 자유롭게 오갈 수 있는 웹 문서를 만드는 언어가 </a:t>
            </a:r>
            <a:r>
              <a:rPr lang="en-US" altLang="ko-KR" sz="1600" b="1">
                <a:solidFill>
                  <a:srgbClr val="C00000"/>
                </a:solidFill>
              </a:rPr>
              <a:t>HTML 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324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</a:t>
            </a:r>
            <a:r>
              <a:rPr lang="ko-KR" altLang="en-US" sz="2000" b="1"/>
              <a:t>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301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8"/>
            <a:ext cx="2866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70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2" cy="7352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5" y="4146801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651" y="2982537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2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651" y="3398364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34409" y="995882"/>
            <a:ext cx="3135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1" y="4441917"/>
            <a:ext cx="3367038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19" y="1060612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4" y="6152959"/>
            <a:ext cx="1104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</p:spTree>
    <p:extLst>
      <p:ext uri="{BB962C8B-B14F-4D97-AF65-F5344CB8AC3E}">
        <p14:creationId xmlns:p14="http://schemas.microsoft.com/office/powerpoint/2010/main" val="297536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&lt;dl&gt;, &lt;dt&gt;, &lt;dd&gt; - </a:t>
            </a:r>
            <a:r>
              <a:rPr lang="ko-KR" altLang="en-US" b="1"/>
              <a:t>설명</a:t>
            </a:r>
            <a:r>
              <a:rPr lang="en-US" altLang="ko-KR" b="1"/>
              <a:t> </a:t>
            </a:r>
            <a:r>
              <a:rPr lang="ko-KR" altLang="en-US" b="1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1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34408" y="1497420"/>
            <a:ext cx="48647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 포구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10" y="3988948"/>
            <a:ext cx="3325639" cy="185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0049" y="1235809"/>
            <a:ext cx="139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예제</a:t>
            </a:r>
            <a:r>
              <a:rPr lang="en-US" altLang="ko-KR" sz="1100" b="1"/>
              <a:t>:02/dl.html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95242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</a:t>
            </a:r>
            <a:r>
              <a:rPr lang="en-US" altLang="ko-KR" b="1"/>
              <a:t>(table)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1"/>
            <a:ext cx="526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정리한 것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732047"/>
              </p:ext>
            </p:extLst>
          </p:nvPr>
        </p:nvGraphicFramePr>
        <p:xfrm>
          <a:off x="787651" y="2562130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5" y="2811216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80" y="2671922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5" y="3403705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2" y="3255277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3991978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9" y="3901608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900" y="4495318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08178" y="4088969"/>
            <a:ext cx="6937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9" y="4732840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4732840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6" y="4081540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5" y="4088971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209862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8" y="3367517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138622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1" y="942935"/>
            <a:ext cx="41101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r>
              <a:rPr lang="en-US" altLang="ko-KR" sz="1400"/>
              <a:t>: </a:t>
            </a:r>
            <a:r>
              <a:rPr lang="ko-KR" altLang="en-US" sz="1400" dirty="0"/>
              <a:t>행</a:t>
            </a:r>
            <a:r>
              <a:rPr lang="en-US" altLang="ko-KR" sz="1400"/>
              <a:t> </a:t>
            </a:r>
            <a:endParaRPr lang="en-US" altLang="ko-KR" sz="1400" dirty="0"/>
          </a:p>
          <a:p>
            <a:r>
              <a:rPr lang="en-US" altLang="ko-KR" sz="1400" dirty="0"/>
              <a:t>&lt;td&gt; ~ &lt;/td&gt; </a:t>
            </a:r>
            <a:r>
              <a:rPr lang="en-US" altLang="ko-KR" sz="1400"/>
              <a:t>: </a:t>
            </a:r>
            <a:r>
              <a:rPr lang="ko-KR" altLang="en-US" sz="1400"/>
              <a:t>셀</a:t>
            </a:r>
            <a:r>
              <a:rPr lang="en-US" altLang="ko-KR" sz="1400"/>
              <a:t>, &lt;th&gt; ~ &lt;/th&gt;  </a:t>
            </a:r>
            <a:r>
              <a:rPr lang="ko-KR" altLang="en-US" sz="140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/>
              <a:t>) 2*3 (2</a:t>
            </a:r>
            <a:r>
              <a:rPr lang="ko-KR" altLang="en-US" sz="1400" b="1"/>
              <a:t>행 </a:t>
            </a:r>
            <a:r>
              <a:rPr lang="en-US" altLang="ko-KR" sz="1400" b="1"/>
              <a:t>3</a:t>
            </a:r>
            <a:r>
              <a:rPr lang="ko-KR" altLang="en-US" sz="1400" b="1"/>
              <a:t>열</a:t>
            </a:r>
            <a:r>
              <a:rPr lang="en-US" altLang="ko-KR" sz="1400" b="1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5" y="5040616"/>
            <a:ext cx="2390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3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colspan, rowspan </a:t>
            </a:r>
            <a:r>
              <a:rPr lang="ko-KR" altLang="en-US" b="1"/>
              <a:t>속성 </a:t>
            </a:r>
            <a:r>
              <a:rPr lang="en-US" altLang="ko-KR" b="1"/>
              <a:t>– </a:t>
            </a:r>
            <a:r>
              <a:rPr lang="ko-KR" altLang="en-US" b="1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8631" y="530860"/>
            <a:ext cx="41101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99783" y="2370417"/>
            <a:ext cx="4829175" cy="1039714"/>
            <a:chOff x="937882" y="1777175"/>
            <a:chExt cx="4829175" cy="10397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882" y="1931064"/>
              <a:ext cx="4829175" cy="8858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09456" y="1777175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colspan=“3”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20593" y="4563265"/>
            <a:ext cx="4867275" cy="1088581"/>
            <a:chOff x="937882" y="3070638"/>
            <a:chExt cx="4867275" cy="108858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82" y="3187669"/>
              <a:ext cx="4867275" cy="97155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018921" y="3070638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rowspan=“2”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00" y="4914044"/>
            <a:ext cx="3533775" cy="12382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3597" y="873836"/>
            <a:ext cx="1066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20" y="1312752"/>
            <a:ext cx="31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4" y="1312753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4" y="2370418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9" y="1813225"/>
            <a:ext cx="316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4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3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64" y="1763728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63" y="3735593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1990357"/>
            <a:ext cx="521607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433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1" y="206249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90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3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&lt;col&gt;, &lt;colgroup&gt; – </a:t>
            </a:r>
            <a:r>
              <a:rPr lang="ko-KR" altLang="en-US" b="1"/>
              <a:t>열끼리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</a:t>
            </a:r>
            <a:r>
              <a:rPr lang="en-US" altLang="ko-KR" sz="1400"/>
              <a:t> 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열에 있는 모든 셀에 같은 스타일을 적 용하려고 할 때 사용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태그에 </a:t>
            </a:r>
            <a:r>
              <a:rPr lang="en-US" altLang="ko-KR" sz="1400"/>
              <a:t>span </a:t>
            </a:r>
            <a:r>
              <a:rPr lang="ko-KR" altLang="en-US" sz="1400"/>
              <a:t>속성을 사용해 여러 열을 묶을 수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&lt;colgroup&gt; </a:t>
            </a:r>
            <a:r>
              <a:rPr lang="ko-KR" altLang="en-US" sz="1400"/>
              <a:t>태그로 여러 열을 묶을 수도 있는데</a:t>
            </a:r>
            <a:r>
              <a:rPr lang="en-US" altLang="ko-KR" sz="1400"/>
              <a:t>, &lt;colgroup&gt; </a:t>
            </a:r>
            <a:r>
              <a:rPr lang="ko-KR" altLang="en-US" sz="1400"/>
              <a:t>태그 안에</a:t>
            </a:r>
            <a:r>
              <a:rPr lang="en-US" altLang="ko-KR" sz="1400"/>
              <a:t> </a:t>
            </a:r>
            <a:r>
              <a:rPr lang="ko-KR" altLang="en-US" sz="1400"/>
              <a:t>묶는 열의 개수만큼 </a:t>
            </a:r>
            <a:r>
              <a:rPr lang="en-US" altLang="ko-KR" sz="1400"/>
              <a:t>&lt;col&gt;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&lt;tr&gt;, &lt;td&gt;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4050" y="106552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50" y="4656216"/>
            <a:ext cx="3952875" cy="895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7641" y="6025315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7640" y="6025314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–</a:t>
            </a:r>
            <a:r>
              <a:rPr lang="ko-KR" altLang="en-US" b="1"/>
              <a:t> 표 추가하기</a:t>
            </a:r>
          </a:p>
        </p:txBody>
      </p:sp>
    </p:spTree>
    <p:extLst>
      <p:ext uri="{BB962C8B-B14F-4D97-AF65-F5344CB8AC3E}">
        <p14:creationId xmlns:p14="http://schemas.microsoft.com/office/powerpoint/2010/main" val="73230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03. </a:t>
            </a:r>
            <a:r>
              <a:rPr lang="ko-KR" altLang="en-US" sz="4400"/>
              <a:t>이미지와 하이퍼링크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14526" y="2838450"/>
            <a:ext cx="4010025" cy="486000"/>
            <a:chOff x="1914526" y="2838450"/>
            <a:chExt cx="4010024" cy="486000"/>
          </a:xfrm>
        </p:grpSpPr>
        <p:sp>
          <p:nvSpPr>
            <p:cNvPr id="6" name="직사각형 5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03-1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4638" y="2878694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이미지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14526" y="3674641"/>
            <a:ext cx="4010025" cy="486000"/>
            <a:chOff x="1914526" y="3790950"/>
            <a:chExt cx="4010024" cy="486000"/>
          </a:xfrm>
        </p:grpSpPr>
        <p:sp>
          <p:nvSpPr>
            <p:cNvPr id="10" name="직사각형 9"/>
            <p:cNvSpPr/>
            <p:nvPr/>
          </p:nvSpPr>
          <p:spPr>
            <a:xfrm>
              <a:off x="2609851" y="37909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14526" y="37909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03-2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4638" y="3831194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링크 만들기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590801" y="42576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914526" y="4510832"/>
            <a:ext cx="4010025" cy="486000"/>
            <a:chOff x="1914526" y="4762501"/>
            <a:chExt cx="4010024" cy="486000"/>
          </a:xfrm>
        </p:grpSpPr>
        <p:sp>
          <p:nvSpPr>
            <p:cNvPr id="14" name="직사각형 13"/>
            <p:cNvSpPr/>
            <p:nvPr/>
          </p:nvSpPr>
          <p:spPr>
            <a:xfrm>
              <a:off x="2609851" y="4762501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4526" y="4762501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03-3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4638" y="4802745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SVG </a:t>
              </a:r>
              <a:r>
                <a:rPr lang="ko-KR" altLang="en-US"/>
                <a:t>이미지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590801" y="5229226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422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 문서와 이미지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4"/>
            <a:ext cx="1013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페이지에서 사용할 수 있는 이미지 파일은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파일 크기가 크지 않으면서도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화질은 좋게 유지해야 하기 때문에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몇 가지 파일 형식만 사용할 수 있다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pic>
        <p:nvPicPr>
          <p:cNvPr id="36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85" y="3138713"/>
            <a:ext cx="259466" cy="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9581" y="4356904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7576" y="4970735"/>
            <a:ext cx="380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이미지를 삽입할 때 사용</a:t>
            </a:r>
            <a:endParaRPr lang="en-US" altLang="ko-KR" sz="140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90" y="1847406"/>
            <a:ext cx="5657850" cy="20859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1" y="5330100"/>
            <a:ext cx="2790825" cy="5143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395" y="4440565"/>
            <a:ext cx="4657536" cy="204439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05081" y="4059214"/>
            <a:ext cx="101330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34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src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 파일 경로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문서 파일의 위치를 기준으로 이미지 경로 지정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사이트에 있는 이미지도 주소를 알아내어 </a:t>
            </a:r>
            <a:r>
              <a:rPr lang="en-US" altLang="ko-KR" sz="1600"/>
              <a:t>src </a:t>
            </a:r>
            <a:r>
              <a:rPr lang="ko-KR" altLang="en-US" sz="1600"/>
              <a:t>속성에 사용할 수 있다</a:t>
            </a:r>
            <a:r>
              <a:rPr lang="en-US" altLang="ko-KR" sz="16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alt </a:t>
            </a:r>
            <a:r>
              <a:rPr lang="ko-KR" altLang="en-US" sz="1600"/>
              <a:t>속성</a:t>
            </a:r>
            <a:r>
              <a:rPr lang="en-US" altLang="ko-KR" sz="1600"/>
              <a:t> : </a:t>
            </a:r>
            <a:r>
              <a:rPr lang="ko-KR" altLang="en-US" sz="1600"/>
              <a:t>이미지를</a:t>
            </a:r>
            <a:r>
              <a:rPr lang="en-US" altLang="ko-KR" sz="1600"/>
              <a:t> </a:t>
            </a:r>
            <a:r>
              <a:rPr lang="ko-KR" altLang="en-US" sz="1600"/>
              <a:t>설명하는 대체 텍스트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대체 텍스트를 화면 낭독기가 읽어 줌</a:t>
            </a:r>
            <a:r>
              <a:rPr lang="en-US" altLang="ko-KR" sz="16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이미지를 표시할 수 없는 상황일 때 대체 텍스트 표시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width, height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크기 조정하기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사용하지 않으면 원래 이미지 크기대로 표시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이용해 화면에 표시하는 이미지 크기 조정</a:t>
            </a:r>
            <a:r>
              <a:rPr lang="en-US" altLang="ko-KR" sz="1600"/>
              <a:t>, </a:t>
            </a:r>
            <a:br>
              <a:rPr lang="en-US" altLang="ko-KR" sz="1600"/>
            </a:br>
            <a:r>
              <a:rPr lang="en-US" altLang="ko-KR" sz="1600"/>
              <a:t>but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파일의 용량은 그대로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89" y="4868791"/>
            <a:ext cx="3504775" cy="1832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33" y="3349782"/>
            <a:ext cx="2208690" cy="1303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597" y="2045796"/>
            <a:ext cx="2671150" cy="8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88948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사이트를 만들 때 지켜야 하는 약속들을 정리한 것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표준을 지켜 사이트를 제작하면 장소나 브라우저와 상관없이 쉽게 웹 사이트를 볼 수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표준으로 문서 하나를 만들면 어떤 기기에서나 볼 수 있기 때문에 웹 개발자와 디자이너의 시간 절약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HTML5</a:t>
            </a:r>
            <a:r>
              <a:rPr lang="ko-KR" altLang="en-US" sz="1600"/>
              <a:t>로 문서를 만드는 것 </a:t>
            </a:r>
            <a:r>
              <a:rPr lang="en-US" altLang="ko-KR" sz="1600"/>
              <a:t>= </a:t>
            </a:r>
            <a:r>
              <a:rPr lang="ko-KR" altLang="en-US" sz="1600"/>
              <a:t>웹 표준을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324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웹 표준이란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476504"/>
            <a:ext cx="1010505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&lt;figure&gt;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설명글을 붙일 대상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안에서 한 단위가 되는 요소를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설명 글을 표시할 때 </a:t>
            </a:r>
            <a:r>
              <a:rPr lang="en-US" altLang="ko-KR" sz="1400"/>
              <a:t>&lt;figure&gt;</a:t>
            </a:r>
            <a:r>
              <a:rPr lang="ko-KR" altLang="en-US" sz="1400"/>
              <a:t>로 먼저 묶어야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&lt;figcaption&gt;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대체 텍스트를 화면 낭독기가 읽어 줌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33073" y="921406"/>
            <a:ext cx="578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- </a:t>
            </a:r>
            <a:r>
              <a:rPr lang="ko-KR" altLang="en-US" b="1"/>
              <a:t>이미지에 설명글 붙이기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3" y="1888345"/>
            <a:ext cx="31623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7" y="3775254"/>
            <a:ext cx="3267074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14" y="1476503"/>
            <a:ext cx="5065509" cy="19006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2591" y="5630033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591" y="5630032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-</a:t>
            </a:r>
            <a:r>
              <a:rPr lang="ko-KR" altLang="en-US" b="1"/>
              <a:t> 이미지 삽입하기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6592614" y="3324124"/>
            <a:ext cx="497497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하이퍼링크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4"/>
            <a:ext cx="101330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혹은 다른 사이트로 바로 연결해 주는 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외부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사이트나 외부 페이지로도 연결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메뉴 뿐만 아니라 원하는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곳에 링크를 만들 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9310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89309" y="2662920"/>
            <a:ext cx="4287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반드시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href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속성을 함께 사용해서 어떤 대상으로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연결하는지 알려주어야 한다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 사용할 수 있는 속성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09" y="4047915"/>
            <a:ext cx="4630034" cy="21179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5" y="1804472"/>
            <a:ext cx="5086350" cy="6286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40073" y="1057012"/>
            <a:ext cx="0" cy="5243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78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target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–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새 탭에서 링크 열기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3"/>
            <a:ext cx="5467881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사이트로 링크하거나 현재 페이지를 유지한 상태에서 링크 페이지를 표시할 때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페이지는 그대로 유지하면서 새 창이나 새 탭에 표시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사용할 수 있는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4" y="3512634"/>
            <a:ext cx="5061822" cy="162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63542" y="1553549"/>
            <a:ext cx="512287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링크 만들기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현재 화면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새 창 또는 새 탭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32" y="3512634"/>
            <a:ext cx="5729330" cy="204722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한 페이지 안에서 점프하기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4"/>
            <a:ext cx="54678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앵커를 사용하려면 우선 이동하고 싶은 위치마다 </a:t>
            </a:r>
            <a:r>
              <a:rPr lang="en-US" altLang="ko-KR" sz="1400"/>
              <a:t>id </a:t>
            </a:r>
            <a:r>
              <a:rPr lang="ko-KR" altLang="en-US" sz="1400"/>
              <a:t>속성을 이용해 앵커를 만듦</a:t>
            </a:r>
            <a:r>
              <a:rPr lang="en-US" altLang="ko-KR" sz="140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&lt;a&gt; </a:t>
            </a:r>
            <a:r>
              <a:rPr lang="ko-KR" altLang="en-US" sz="1400"/>
              <a:t>태그의 </a:t>
            </a:r>
            <a:r>
              <a:rPr lang="en-US" altLang="ko-KR" sz="1400"/>
              <a:t>href </a:t>
            </a:r>
            <a:r>
              <a:rPr lang="ko-KR" altLang="en-US" sz="1400"/>
              <a:t>속성을 사용해 링크함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앵커 이름 앞에 </a:t>
            </a:r>
            <a:r>
              <a:rPr lang="en-US" altLang="ko-KR" sz="1400"/>
              <a:t>#</a:t>
            </a:r>
            <a:r>
              <a:rPr lang="ko-KR" altLang="en-US" sz="1400"/>
              <a:t>을 붙여 앵커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3512634"/>
            <a:ext cx="4048126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52" y="1124125"/>
            <a:ext cx="5448300" cy="51435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2591" y="5135083"/>
            <a:ext cx="500454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2591" y="513508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–</a:t>
            </a:r>
            <a:r>
              <a:rPr lang="ko-KR" altLang="en-US" b="1"/>
              <a:t> 링크 추가하기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2591" y="5629038"/>
            <a:ext cx="500454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592" y="5629037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인터넷에 내 온라인 프로필 올리기</a:t>
            </a:r>
          </a:p>
        </p:txBody>
      </p:sp>
    </p:spTree>
    <p:extLst>
      <p:ext uri="{BB962C8B-B14F-4D97-AF65-F5344CB8AC3E}">
        <p14:creationId xmlns:p14="http://schemas.microsoft.com/office/powerpoint/2010/main" val="1088224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6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&lt;area&gt;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usemap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lang="ko-KR" altLang="en-US" b="1" kern="0">
                <a:solidFill>
                  <a:sysClr val="windowText" lastClr="000000"/>
                </a:solidFill>
              </a:rPr>
              <a:t>이미지맵</a:t>
            </a: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/>
              <a:t>이미지맵 </a:t>
            </a:r>
            <a:r>
              <a:rPr lang="en-US" altLang="ko-KR" sz="1400"/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이미지 상에 여러 다른 링크를 만드는 것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9" y="2205702"/>
            <a:ext cx="2251662" cy="1284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205" y="3704266"/>
            <a:ext cx="34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&lt;area&gt; </a:t>
            </a:r>
            <a:r>
              <a:rPr lang="ko-KR" altLang="en-US" sz="1400" b="1"/>
              <a:t>태그의 속성들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8" y="4012041"/>
            <a:ext cx="4170082" cy="24978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62523" y="1452151"/>
            <a:ext cx="557588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="images/kids.jpg"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usemap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="10,10,160,200"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="http://cafe.naver.com/doithtml5"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네이버 카페로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="220,10,380,200"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="http://www.facebook.com/do.it.html5"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페이스북 페이지로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36" y="4540020"/>
            <a:ext cx="2667174" cy="13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40" y="195953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SVG </a:t>
            </a:r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5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SVG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파일 형식이란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9"/>
            <a:ext cx="5467881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Scalable Vector Graphics(</a:t>
            </a:r>
            <a:r>
              <a:rPr lang="ko-KR" altLang="en-US" sz="1400"/>
              <a:t>스케일 러블 벡터 그래픽</a:t>
            </a:r>
            <a:r>
              <a:rPr lang="en-US" altLang="ko-KR" sz="1400"/>
              <a:t>)</a:t>
            </a:r>
            <a:r>
              <a:rPr lang="ko-KR" altLang="en-US" sz="1400"/>
              <a:t>의 약자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이미지를 확대하거나 축소하더라도 테두리가 원래의 깨끗한 상태로 유지되는 벡터 이미지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참고</a:t>
            </a:r>
            <a:r>
              <a:rPr lang="en-US" altLang="ko-KR" sz="1200">
                <a:solidFill>
                  <a:srgbClr val="0070C0"/>
                </a:solidFill>
              </a:rPr>
              <a:t>: jpg</a:t>
            </a:r>
            <a:r>
              <a:rPr lang="ko-KR" altLang="en-US" sz="1200">
                <a:solidFill>
                  <a:srgbClr val="0070C0"/>
                </a:solidFill>
              </a:rPr>
              <a:t>나 </a:t>
            </a:r>
            <a:r>
              <a:rPr lang="en-US" altLang="ko-KR" sz="1200">
                <a:solidFill>
                  <a:srgbClr val="0070C0"/>
                </a:solidFill>
              </a:rPr>
              <a:t>png </a:t>
            </a:r>
            <a:r>
              <a:rPr lang="ko-KR" altLang="en-US" sz="1200">
                <a:solidFill>
                  <a:srgbClr val="0070C0"/>
                </a:solidFill>
              </a:rPr>
              <a:t>등의 이미지는 확대</a:t>
            </a:r>
            <a:r>
              <a:rPr lang="en-US" altLang="ko-KR" sz="1200">
                <a:solidFill>
                  <a:srgbClr val="0070C0"/>
                </a:solidFill>
              </a:rPr>
              <a:t>/</a:t>
            </a:r>
            <a:r>
              <a:rPr lang="ko-KR" altLang="en-US" sz="1200">
                <a:solidFill>
                  <a:srgbClr val="0070C0"/>
                </a:solidFill>
              </a:rPr>
              <a:t>축소하면 테두리가 울퉁불퉁해지는 비트맵 이미지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로고나 아이 콘에서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데이터 시각화에서 차트나 다이어그램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지도 등을 구현할 때도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d3.js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/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3"/>
              </a:rPr>
              <a:t>Raphael.js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등의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시각화 라이브러리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074" y="5176008"/>
            <a:ext cx="5087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&lt;img&gt;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파일 형태로 삽입할 수도 있고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직접 만들 수도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일러스트레이터나 포토샵에서 제작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편집할 수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325297" y="3989220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편집기에서 </a:t>
            </a:r>
            <a:r>
              <a:rPr lang="en-US" altLang="ko-KR" sz="1400"/>
              <a:t>svg </a:t>
            </a:r>
            <a:r>
              <a:rPr lang="ko-KR" altLang="en-US" sz="1400"/>
              <a:t>파일 내용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98" y="4296997"/>
            <a:ext cx="5353487" cy="1940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7484" y="1385233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&lt;img&gt; </a:t>
            </a:r>
            <a:r>
              <a:rPr lang="ko-KR" altLang="en-US" sz="1400"/>
              <a:t>태그로 </a:t>
            </a:r>
            <a:r>
              <a:rPr lang="en-US" altLang="ko-KR" sz="1400"/>
              <a:t>svg </a:t>
            </a:r>
            <a:r>
              <a:rPr lang="ko-KR" altLang="en-US" sz="1400"/>
              <a:t>파일 삽입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83" y="1912078"/>
            <a:ext cx="3200400" cy="8191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603" y="1385233"/>
            <a:ext cx="1407366" cy="16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10727" y="188948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30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91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990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인터랙티브한 사이트 제작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3170" y="4520142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플러그인을 제작할 줄 몰라도 </a:t>
            </a:r>
            <a:r>
              <a:rPr lang="en-US" altLang="ko-KR" sz="1600"/>
              <a:t>HTML5</a:t>
            </a:r>
            <a:r>
              <a:rPr lang="ko-KR" altLang="en-US" sz="1600"/>
              <a:t>과 함께 </a:t>
            </a:r>
            <a:r>
              <a:rPr lang="en-US" altLang="ko-KR" sz="1600"/>
              <a:t>CSS3</a:t>
            </a:r>
            <a:r>
              <a:rPr lang="ko-KR" altLang="en-US" sz="1600"/>
              <a:t>를 이용하면 인터랙티브한 사이트 제작 가능</a:t>
            </a:r>
            <a:endParaRPr lang="en-US" altLang="ko-KR" sz="1600"/>
          </a:p>
        </p:txBody>
      </p:sp>
      <p:sp>
        <p:nvSpPr>
          <p:cNvPr id="22" name="TextBox 21"/>
          <p:cNvSpPr txBox="1"/>
          <p:nvPr/>
        </p:nvSpPr>
        <p:spPr>
          <a:xfrm>
            <a:off x="649904" y="513968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170" y="5514754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5" y="1267485"/>
            <a:ext cx="507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5" y="1923969"/>
            <a:ext cx="10394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5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2016</a:t>
            </a:r>
            <a:r>
              <a:rPr lang="ko-KR" altLang="en-US" sz="1600"/>
              <a:t>년 </a:t>
            </a:r>
            <a:r>
              <a:rPr lang="en-US" altLang="ko-KR" sz="1600"/>
              <a:t>11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5.1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http://www.w3c.org/TR/html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5.2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https://w3c.github.io/html/</a:t>
            </a:r>
            <a:r>
              <a:rPr lang="en-US" altLang="ko-KR" sz="160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56" y="1046656"/>
            <a:ext cx="5345486" cy="4140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2315" y="1158846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http://html5test.com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314" y="2740183"/>
            <a:ext cx="2719426" cy="22482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3075" y="5495455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3075" y="5495454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5"/>
            <a:ext cx="5444994" cy="30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웹 브라우저와 웹 편집기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67485"/>
            <a:ext cx="507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항목을 한꺼번에 변경할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70"/>
            <a:ext cx="5161142" cy="41455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3076" y="5504508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3075" y="5495454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살펴보기</a:t>
            </a: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074" y="5486402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01-3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1510727" y="188948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5" y="1267485"/>
            <a:ext cx="507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소문자로 쓴다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여는 태그와 닫는 태그를 정확히 입력한다 </a:t>
            </a:r>
            <a:r>
              <a:rPr lang="en-US" altLang="ko-KR" sz="1600"/>
              <a:t>(</a:t>
            </a:r>
            <a:r>
              <a:rPr lang="ko-KR" altLang="en-US" sz="1600"/>
              <a:t>닫는 태그가 없는 태그도 있다</a:t>
            </a:r>
            <a:r>
              <a:rPr lang="en-US" altLang="ko-KR" sz="160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적당하게 들여쓴다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속성과 함께 사용된다           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인코딩 방식은 </a:t>
            </a:r>
            <a:r>
              <a:rPr lang="en-US" altLang="ko-KR" sz="1600"/>
              <a:t>utf-8</a:t>
            </a:r>
            <a:r>
              <a:rPr lang="ko-KR" altLang="en-US" sz="1600"/>
              <a:t>로 한다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33075" y="5495454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3154</Words>
  <Application>Microsoft Office PowerPoint</Application>
  <PresentationFormat>사용자 지정</PresentationFormat>
  <Paragraphs>449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01. HTML 기본기 다지기</vt:lpstr>
      <vt:lpstr>HTML과의 첫 만남</vt:lpstr>
      <vt:lpstr>HTML과의 첫 만남</vt:lpstr>
      <vt:lpstr>HTML과의 첫 만남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텍스트 관련 태그들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03. 이미지와 하이퍼링크</vt:lpstr>
      <vt:lpstr>이미지</vt:lpstr>
      <vt:lpstr>이미지</vt:lpstr>
      <vt:lpstr>이미지</vt:lpstr>
      <vt:lpstr>링크 만들기</vt:lpstr>
      <vt:lpstr>링크 만들기</vt:lpstr>
      <vt:lpstr>링크 만들기</vt:lpstr>
      <vt:lpstr>링크 만들기</vt:lpstr>
      <vt:lpstr>SVG 이미지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user</cp:lastModifiedBy>
  <cp:revision>22</cp:revision>
  <cp:lastPrinted>2019-11-28T08:32:43Z</cp:lastPrinted>
  <dcterms:created xsi:type="dcterms:W3CDTF">2016-12-02T05:48:21Z</dcterms:created>
  <dcterms:modified xsi:type="dcterms:W3CDTF">2019-11-28T08:35:26Z</dcterms:modified>
</cp:coreProperties>
</file>