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2" r:id="rId7"/>
    <p:sldId id="264" r:id="rId8"/>
    <p:sldId id="261" r:id="rId9"/>
    <p:sldId id="265" r:id="rId10"/>
    <p:sldId id="266" r:id="rId11"/>
    <p:sldId id="267" r:id="rId12"/>
    <p:sldId id="268"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2" autoAdjust="0"/>
    <p:restoredTop sz="94660"/>
  </p:normalViewPr>
  <p:slideViewPr>
    <p:cSldViewPr snapToGrid="0">
      <p:cViewPr varScale="1">
        <p:scale>
          <a:sx n="87" d="100"/>
          <a:sy n="87"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226250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44953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96803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30914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64383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311437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77394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0615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26873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263057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CF2AAF6-8831-4066-A464-896277C1AC1D}" type="datetimeFigureOut">
              <a:rPr lang="ko-KR" altLang="en-US" smtClean="0"/>
              <a:t>2020-04-25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33150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2AAF6-8831-4066-A464-896277C1AC1D}" type="datetimeFigureOut">
              <a:rPr lang="ko-KR" altLang="en-US" smtClean="0"/>
              <a:t>2020-04-25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E901F-D478-4E47-BC8A-910C048DD50C}" type="slidenum">
              <a:rPr lang="ko-KR" altLang="en-US" smtClean="0"/>
              <a:t>‹#›</a:t>
            </a:fld>
            <a:endParaRPr lang="ko-KR" altLang="en-US"/>
          </a:p>
        </p:txBody>
      </p:sp>
    </p:spTree>
    <p:extLst>
      <p:ext uri="{BB962C8B-B14F-4D97-AF65-F5344CB8AC3E}">
        <p14:creationId xmlns:p14="http://schemas.microsoft.com/office/powerpoint/2010/main" val="195750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AE_International" TargetMode="External"/><Relationship Id="rId2" Type="http://schemas.openxmlformats.org/officeDocument/2006/relationships/hyperlink" Target="https://en.wikipedia.org/wiki/On-board_diagnostics" TargetMode="External"/><Relationship Id="rId1" Type="http://schemas.openxmlformats.org/officeDocument/2006/relationships/slideLayout" Target="../slideLayouts/slideLayout2.xml"/><Relationship Id="rId5" Type="http://schemas.openxmlformats.org/officeDocument/2006/relationships/hyperlink" Target="https://en.wikipedia.org/wiki/SAE_J1962" TargetMode="External"/><Relationship Id="rId4" Type="http://schemas.openxmlformats.org/officeDocument/2006/relationships/hyperlink" Target="https://en.wikipedia.org/wiki/Data_link_connector_(automotiv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OBD-II PIDs</a:t>
            </a:r>
          </a:p>
        </p:txBody>
      </p:sp>
      <p:sp>
        <p:nvSpPr>
          <p:cNvPr id="3" name="부제목 2"/>
          <p:cNvSpPr>
            <a:spLocks noGrp="1"/>
          </p:cNvSpPr>
          <p:nvPr>
            <p:ph type="subTitle" idx="1"/>
          </p:nvPr>
        </p:nvSpPr>
        <p:spPr/>
        <p:txBody>
          <a:bodyPr/>
          <a:lstStyle/>
          <a:p>
            <a:endParaRPr lang="en-US" altLang="ko-KR" dirty="0" smtClean="0"/>
          </a:p>
          <a:p>
            <a:r>
              <a:rPr lang="en-US" altLang="ko-KR" dirty="0" smtClean="0"/>
              <a:t>2020.4.25</a:t>
            </a:r>
            <a:endParaRPr lang="en-US" altLang="ko-KR" dirty="0" smtClean="0"/>
          </a:p>
          <a:p>
            <a:r>
              <a:rPr lang="en-US" altLang="ko-KR" dirty="0" smtClean="0"/>
              <a:t>Sub Han</a:t>
            </a:r>
            <a:endParaRPr lang="ko-KR" altLang="en-US" dirty="0"/>
          </a:p>
        </p:txBody>
      </p:sp>
    </p:spTree>
    <p:extLst>
      <p:ext uri="{BB962C8B-B14F-4D97-AF65-F5344CB8AC3E}">
        <p14:creationId xmlns:p14="http://schemas.microsoft.com/office/powerpoint/2010/main" val="3665802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Response</a:t>
            </a:r>
            <a:endParaRPr lang="ko-KR" altLang="en-US" dirty="0"/>
          </a:p>
        </p:txBody>
      </p:sp>
      <p:pic>
        <p:nvPicPr>
          <p:cNvPr id="7" name="그림 6"/>
          <p:cNvPicPr>
            <a:picLocks noChangeAspect="1"/>
          </p:cNvPicPr>
          <p:nvPr/>
        </p:nvPicPr>
        <p:blipFill rotWithShape="1">
          <a:blip r:embed="rId2"/>
          <a:srcRect l="15095" t="18482" r="3583" b="20089"/>
          <a:stretch/>
        </p:blipFill>
        <p:spPr>
          <a:xfrm>
            <a:off x="838200" y="2286003"/>
            <a:ext cx="10580914" cy="4493623"/>
          </a:xfrm>
          <a:prstGeom prst="rect">
            <a:avLst/>
          </a:prstGeom>
        </p:spPr>
      </p:pic>
      <p:sp>
        <p:nvSpPr>
          <p:cNvPr id="8" name="내용 개체 틀 2"/>
          <p:cNvSpPr>
            <a:spLocks noGrp="1"/>
          </p:cNvSpPr>
          <p:nvPr>
            <p:ph idx="1"/>
          </p:nvPr>
        </p:nvSpPr>
        <p:spPr>
          <a:xfrm>
            <a:off x="838200" y="1472924"/>
            <a:ext cx="10515600" cy="4351338"/>
          </a:xfrm>
        </p:spPr>
        <p:txBody>
          <a:bodyPr>
            <a:normAutofit/>
          </a:bodyPr>
          <a:lstStyle/>
          <a:p>
            <a:pPr>
              <a:lnSpc>
                <a:spcPct val="150000"/>
              </a:lnSpc>
            </a:pPr>
            <a:r>
              <a:rPr lang="en-US" altLang="ko-KR" sz="2400" dirty="0"/>
              <a:t>The vehicle responds to the PID </a:t>
            </a:r>
            <a:r>
              <a:rPr lang="en-US" altLang="ko-KR" sz="2400" dirty="0" smtClean="0"/>
              <a:t>query as 8h </a:t>
            </a:r>
            <a:r>
              <a:rPr lang="en-US" altLang="ko-KR" sz="2400" dirty="0"/>
              <a:t>higher than </a:t>
            </a:r>
            <a:r>
              <a:rPr lang="en-US" altLang="ko-KR" sz="2400" dirty="0" smtClean="0"/>
              <a:t>PID address.</a:t>
            </a:r>
            <a:endParaRPr lang="en-US" altLang="ko-KR" sz="2000" dirty="0"/>
          </a:p>
        </p:txBody>
      </p:sp>
    </p:spTree>
    <p:extLst>
      <p:ext uri="{BB962C8B-B14F-4D97-AF65-F5344CB8AC3E}">
        <p14:creationId xmlns:p14="http://schemas.microsoft.com/office/powerpoint/2010/main" val="1338474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 Respond Speed</a:t>
            </a:r>
            <a:endParaRPr lang="ko-KR" altLang="en-US" dirty="0"/>
          </a:p>
        </p:txBody>
      </p:sp>
      <p:sp>
        <p:nvSpPr>
          <p:cNvPr id="5" name="내용 개체 틀 4"/>
          <p:cNvSpPr>
            <a:spLocks noGrp="1"/>
          </p:cNvSpPr>
          <p:nvPr>
            <p:ph idx="1"/>
          </p:nvPr>
        </p:nvSpPr>
        <p:spPr/>
        <p:txBody>
          <a:bodyPr>
            <a:normAutofit/>
          </a:bodyPr>
          <a:lstStyle/>
          <a:p>
            <a:r>
              <a:rPr lang="en-US" altLang="ko-KR" dirty="0" err="1" smtClean="0"/>
              <a:t>msgID</a:t>
            </a:r>
            <a:r>
              <a:rPr lang="en-US" altLang="ko-KR" dirty="0" smtClean="0"/>
              <a:t> = 7E8                  ; Transmit message ID (HEX)</a:t>
            </a:r>
          </a:p>
          <a:p>
            <a:r>
              <a:rPr lang="en-US" altLang="ko-KR" dirty="0" err="1" smtClean="0"/>
              <a:t>msgData</a:t>
            </a:r>
            <a:r>
              <a:rPr lang="en-US" altLang="ko-KR" dirty="0" smtClean="0"/>
              <a:t> = {02010D5555555555} ; Message data (HEX)</a:t>
            </a:r>
          </a:p>
          <a:p>
            <a:endParaRPr lang="ko-KR" altLang="en-US" dirty="0"/>
          </a:p>
        </p:txBody>
      </p:sp>
      <p:sp>
        <p:nvSpPr>
          <p:cNvPr id="7" name="TextBox 6"/>
          <p:cNvSpPr txBox="1"/>
          <p:nvPr/>
        </p:nvSpPr>
        <p:spPr>
          <a:xfrm>
            <a:off x="870855" y="5497645"/>
            <a:ext cx="1128835" cy="523220"/>
          </a:xfrm>
          <a:prstGeom prst="rect">
            <a:avLst/>
          </a:prstGeom>
          <a:noFill/>
        </p:spPr>
        <p:txBody>
          <a:bodyPr wrap="none" rtlCol="0">
            <a:spAutoFit/>
          </a:bodyPr>
          <a:lstStyle/>
          <a:p>
            <a:r>
              <a:rPr lang="en-US" altLang="ko-KR" sz="2800" dirty="0" smtClean="0">
                <a:solidFill>
                  <a:srgbClr val="FF0000"/>
                </a:solidFill>
              </a:rPr>
              <a:t>0x7E8</a:t>
            </a:r>
            <a:endParaRPr lang="ko-KR" altLang="en-US" sz="2800" dirty="0">
              <a:solidFill>
                <a:srgbClr val="FF0000"/>
              </a:solidFill>
            </a:endParaRPr>
          </a:p>
        </p:txBody>
      </p:sp>
      <p:sp>
        <p:nvSpPr>
          <p:cNvPr id="8" name="TextBox 7"/>
          <p:cNvSpPr txBox="1"/>
          <p:nvPr/>
        </p:nvSpPr>
        <p:spPr>
          <a:xfrm>
            <a:off x="2566121" y="5497645"/>
            <a:ext cx="579005" cy="523220"/>
          </a:xfrm>
          <a:prstGeom prst="rect">
            <a:avLst/>
          </a:prstGeom>
          <a:noFill/>
        </p:spPr>
        <p:txBody>
          <a:bodyPr wrap="none" rtlCol="0">
            <a:spAutoFit/>
          </a:bodyPr>
          <a:lstStyle>
            <a:defPPr>
              <a:defRPr lang="ko-KR"/>
            </a:defPPr>
            <a:lvl1pPr>
              <a:defRPr sz="2800"/>
            </a:lvl1pPr>
          </a:lstStyle>
          <a:p>
            <a:r>
              <a:rPr lang="en-US" altLang="ko-KR" dirty="0" smtClean="0">
                <a:solidFill>
                  <a:srgbClr val="FF0000"/>
                </a:solidFill>
              </a:rPr>
              <a:t>03</a:t>
            </a:r>
            <a:endParaRPr lang="ko-KR" altLang="en-US" dirty="0">
              <a:solidFill>
                <a:srgbClr val="FF0000"/>
              </a:solidFill>
            </a:endParaRPr>
          </a:p>
        </p:txBody>
      </p:sp>
      <p:sp>
        <p:nvSpPr>
          <p:cNvPr id="9" name="TextBox 8"/>
          <p:cNvSpPr txBox="1"/>
          <p:nvPr/>
        </p:nvSpPr>
        <p:spPr>
          <a:xfrm>
            <a:off x="4114795" y="5497645"/>
            <a:ext cx="579005" cy="523220"/>
          </a:xfrm>
          <a:prstGeom prst="rect">
            <a:avLst/>
          </a:prstGeom>
          <a:noFill/>
        </p:spPr>
        <p:txBody>
          <a:bodyPr wrap="none" rtlCol="0">
            <a:spAutoFit/>
          </a:bodyPr>
          <a:lstStyle>
            <a:defPPr>
              <a:defRPr lang="ko-KR"/>
            </a:defPPr>
            <a:lvl1pPr>
              <a:defRPr sz="2800"/>
            </a:lvl1pPr>
          </a:lstStyle>
          <a:p>
            <a:r>
              <a:rPr lang="en-US" altLang="ko-KR" dirty="0" smtClean="0">
                <a:solidFill>
                  <a:srgbClr val="FF0000"/>
                </a:solidFill>
              </a:rPr>
              <a:t>41</a:t>
            </a:r>
            <a:endParaRPr lang="ko-KR" altLang="en-US" dirty="0">
              <a:solidFill>
                <a:srgbClr val="FF0000"/>
              </a:solidFill>
            </a:endParaRPr>
          </a:p>
        </p:txBody>
      </p:sp>
      <p:sp>
        <p:nvSpPr>
          <p:cNvPr id="10" name="TextBox 9"/>
          <p:cNvSpPr txBox="1"/>
          <p:nvPr/>
        </p:nvSpPr>
        <p:spPr>
          <a:xfrm>
            <a:off x="6187076" y="5497645"/>
            <a:ext cx="639919" cy="523220"/>
          </a:xfrm>
          <a:prstGeom prst="rect">
            <a:avLst/>
          </a:prstGeom>
          <a:noFill/>
        </p:spPr>
        <p:txBody>
          <a:bodyPr wrap="none" rtlCol="0">
            <a:spAutoFit/>
          </a:bodyPr>
          <a:lstStyle>
            <a:defPPr>
              <a:defRPr lang="ko-KR"/>
            </a:defPPr>
            <a:lvl1pPr>
              <a:defRPr sz="2800"/>
            </a:lvl1pPr>
          </a:lstStyle>
          <a:p>
            <a:r>
              <a:rPr lang="en-US" altLang="ko-KR" dirty="0">
                <a:solidFill>
                  <a:srgbClr val="FF0000"/>
                </a:solidFill>
              </a:rPr>
              <a:t>0D</a:t>
            </a:r>
            <a:endParaRPr lang="ko-KR" altLang="en-US" dirty="0">
              <a:solidFill>
                <a:srgbClr val="FF0000"/>
              </a:solidFill>
            </a:endParaRPr>
          </a:p>
        </p:txBody>
      </p:sp>
      <p:sp>
        <p:nvSpPr>
          <p:cNvPr id="11" name="TextBox 10"/>
          <p:cNvSpPr txBox="1"/>
          <p:nvPr/>
        </p:nvSpPr>
        <p:spPr>
          <a:xfrm>
            <a:off x="8792764" y="5497645"/>
            <a:ext cx="2052165" cy="523220"/>
          </a:xfrm>
          <a:prstGeom prst="rect">
            <a:avLst/>
          </a:prstGeom>
          <a:noFill/>
        </p:spPr>
        <p:txBody>
          <a:bodyPr wrap="none" rtlCol="0">
            <a:spAutoFit/>
          </a:bodyPr>
          <a:lstStyle>
            <a:defPPr>
              <a:defRPr lang="ko-KR"/>
            </a:defPPr>
            <a:lvl1pPr>
              <a:defRPr sz="2800"/>
            </a:lvl1pPr>
          </a:lstStyle>
          <a:p>
            <a:r>
              <a:rPr lang="en-US" altLang="ko-KR" dirty="0" smtClean="0">
                <a:solidFill>
                  <a:srgbClr val="FF0000"/>
                </a:solidFill>
              </a:rPr>
              <a:t>aa </a:t>
            </a:r>
            <a:r>
              <a:rPr lang="en-US" altLang="ko-KR" dirty="0" err="1" smtClean="0">
                <a:solidFill>
                  <a:srgbClr val="FF0000"/>
                </a:solidFill>
              </a:rPr>
              <a:t>aa</a:t>
            </a:r>
            <a:r>
              <a:rPr lang="en-US" altLang="ko-KR" dirty="0" smtClean="0">
                <a:solidFill>
                  <a:srgbClr val="FF0000"/>
                </a:solidFill>
              </a:rPr>
              <a:t> </a:t>
            </a:r>
            <a:r>
              <a:rPr lang="en-US" altLang="ko-KR" dirty="0" err="1" smtClean="0">
                <a:solidFill>
                  <a:srgbClr val="FF0000"/>
                </a:solidFill>
              </a:rPr>
              <a:t>aa</a:t>
            </a:r>
            <a:r>
              <a:rPr lang="en-US" altLang="ko-KR" dirty="0" smtClean="0">
                <a:solidFill>
                  <a:srgbClr val="FF0000"/>
                </a:solidFill>
              </a:rPr>
              <a:t> </a:t>
            </a:r>
            <a:r>
              <a:rPr lang="en-US" altLang="ko-KR" dirty="0" err="1" smtClean="0">
                <a:solidFill>
                  <a:srgbClr val="FF0000"/>
                </a:solidFill>
              </a:rPr>
              <a:t>aa</a:t>
            </a:r>
            <a:endParaRPr lang="ko-KR" altLang="en-US" dirty="0">
              <a:solidFill>
                <a:srgbClr val="FF0000"/>
              </a:solidFill>
            </a:endParaRPr>
          </a:p>
        </p:txBody>
      </p:sp>
      <p:pic>
        <p:nvPicPr>
          <p:cNvPr id="12" name="그림 11"/>
          <p:cNvPicPr>
            <a:picLocks noChangeAspect="1"/>
          </p:cNvPicPr>
          <p:nvPr/>
        </p:nvPicPr>
        <p:blipFill rotWithShape="1">
          <a:blip r:embed="rId2"/>
          <a:srcRect l="15095" t="18482" r="3583" b="49553"/>
          <a:stretch/>
        </p:blipFill>
        <p:spPr>
          <a:xfrm>
            <a:off x="838200" y="3226529"/>
            <a:ext cx="10580914" cy="2338248"/>
          </a:xfrm>
          <a:prstGeom prst="rect">
            <a:avLst/>
          </a:prstGeom>
        </p:spPr>
      </p:pic>
      <p:sp>
        <p:nvSpPr>
          <p:cNvPr id="13" name="TextBox 12"/>
          <p:cNvSpPr txBox="1"/>
          <p:nvPr/>
        </p:nvSpPr>
        <p:spPr>
          <a:xfrm>
            <a:off x="7462880" y="5497645"/>
            <a:ext cx="579005" cy="523220"/>
          </a:xfrm>
          <a:prstGeom prst="rect">
            <a:avLst/>
          </a:prstGeom>
          <a:noFill/>
        </p:spPr>
        <p:txBody>
          <a:bodyPr wrap="none" rtlCol="0">
            <a:spAutoFit/>
          </a:bodyPr>
          <a:lstStyle>
            <a:defPPr>
              <a:defRPr lang="ko-KR"/>
            </a:defPPr>
            <a:lvl1pPr>
              <a:defRPr sz="2800"/>
            </a:lvl1pPr>
          </a:lstStyle>
          <a:p>
            <a:r>
              <a:rPr lang="en-US" altLang="ko-KR" dirty="0" smtClean="0">
                <a:solidFill>
                  <a:srgbClr val="FF0000"/>
                </a:solidFill>
              </a:rPr>
              <a:t>00</a:t>
            </a:r>
            <a:endParaRPr lang="ko-KR" altLang="en-US" dirty="0">
              <a:solidFill>
                <a:srgbClr val="FF0000"/>
              </a:solidFill>
            </a:endParaRPr>
          </a:p>
        </p:txBody>
      </p:sp>
    </p:spTree>
    <p:extLst>
      <p:ext uri="{BB962C8B-B14F-4D97-AF65-F5344CB8AC3E}">
        <p14:creationId xmlns:p14="http://schemas.microsoft.com/office/powerpoint/2010/main" val="1609194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Application data</a:t>
            </a:r>
            <a:endParaRPr lang="ko-KR" altLang="en-US" dirty="0"/>
          </a:p>
        </p:txBody>
      </p:sp>
      <p:sp>
        <p:nvSpPr>
          <p:cNvPr id="5" name="내용 개체 틀 4"/>
          <p:cNvSpPr>
            <a:spLocks noGrp="1"/>
          </p:cNvSpPr>
          <p:nvPr>
            <p:ph idx="1"/>
          </p:nvPr>
        </p:nvSpPr>
        <p:spPr>
          <a:xfrm>
            <a:off x="359235" y="1941737"/>
            <a:ext cx="4836886" cy="4351338"/>
          </a:xfrm>
        </p:spPr>
        <p:txBody>
          <a:bodyPr>
            <a:normAutofit fontScale="62500" lnSpcReduction="20000"/>
          </a:bodyPr>
          <a:lstStyle/>
          <a:p>
            <a:r>
              <a:rPr lang="en-US" altLang="ko-KR" dirty="0" smtClean="0"/>
              <a:t>Time stamp; Type; </a:t>
            </a:r>
            <a:r>
              <a:rPr lang="en-US" altLang="ko-KR" dirty="0" err="1" smtClean="0"/>
              <a:t>ID;Data</a:t>
            </a:r>
            <a:endParaRPr lang="en-US" altLang="ko-KR" dirty="0" smtClean="0"/>
          </a:p>
          <a:p>
            <a:r>
              <a:rPr lang="en-US" altLang="ko-KR" dirty="0" smtClean="0"/>
              <a:t>01T195108322;0;7e8;04410c0b75aaaaaa</a:t>
            </a:r>
          </a:p>
          <a:p>
            <a:r>
              <a:rPr lang="en-US" altLang="ko-KR" dirty="0" smtClean="0"/>
              <a:t>01T195108331;8;7df;0201115555555555</a:t>
            </a:r>
          </a:p>
          <a:p>
            <a:r>
              <a:rPr lang="en-US" altLang="ko-KR" dirty="0" smtClean="0"/>
              <a:t>01T195108336;0;7e8;03411128aaaaaaaa</a:t>
            </a:r>
          </a:p>
          <a:p>
            <a:r>
              <a:rPr lang="en-US" altLang="ko-KR" dirty="0" smtClean="0"/>
              <a:t>01T195108353;0;7e8;0341042faaaaaaaa</a:t>
            </a:r>
          </a:p>
          <a:p>
            <a:r>
              <a:rPr lang="en-US" altLang="ko-KR" dirty="0" smtClean="0"/>
              <a:t>01T195108351;8;7df;0201045555555555</a:t>
            </a:r>
          </a:p>
          <a:p>
            <a:r>
              <a:rPr lang="en-US" altLang="ko-KR" dirty="0" smtClean="0"/>
              <a:t>01T195108371;8;7df;02010f5555555555</a:t>
            </a:r>
          </a:p>
          <a:p>
            <a:r>
              <a:rPr lang="en-US" altLang="ko-KR" dirty="0" smtClean="0"/>
              <a:t>01T195108379;0;7e8;03410f38aaaaaaaa</a:t>
            </a:r>
          </a:p>
          <a:p>
            <a:r>
              <a:rPr lang="en-US" altLang="ko-KR" dirty="0" smtClean="0"/>
              <a:t>01T195108391;8;7df;02010d5555555555</a:t>
            </a:r>
          </a:p>
          <a:p>
            <a:r>
              <a:rPr lang="en-US" altLang="ko-KR" dirty="0" smtClean="0"/>
              <a:t>01T195108397;0;7e8;03410d00aaaaaaaa</a:t>
            </a:r>
          </a:p>
          <a:p>
            <a:r>
              <a:rPr lang="en-US" altLang="ko-KR" dirty="0" smtClean="0"/>
              <a:t>01T195108411;8;7df;02010c5555555555</a:t>
            </a:r>
          </a:p>
          <a:p>
            <a:r>
              <a:rPr lang="en-US" altLang="ko-KR" dirty="0" smtClean="0"/>
              <a:t>01T195108416;0;7e8;04410c0b82aaaaaa</a:t>
            </a:r>
          </a:p>
        </p:txBody>
      </p:sp>
      <p:sp>
        <p:nvSpPr>
          <p:cNvPr id="7" name="내용 개체 틀 4"/>
          <p:cNvSpPr txBox="1">
            <a:spLocks/>
          </p:cNvSpPr>
          <p:nvPr/>
        </p:nvSpPr>
        <p:spPr>
          <a:xfrm>
            <a:off x="6357260" y="2010000"/>
            <a:ext cx="4836886" cy="4351338"/>
          </a:xfrm>
          <a:prstGeom prst="rect">
            <a:avLst/>
          </a:prstGeom>
        </p:spPr>
        <p:txBody>
          <a:bodyPr vert="horz" lIns="91440" tIns="45720" rIns="91440" bIns="45720" rtlCol="0">
            <a:normAutofit fontScale="6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t>Time stamp; Type; </a:t>
            </a:r>
            <a:r>
              <a:rPr lang="en-US" altLang="ko-KR" dirty="0" err="1" smtClean="0"/>
              <a:t>ID;Data</a:t>
            </a:r>
            <a:endParaRPr lang="en-US" altLang="ko-KR" dirty="0" smtClean="0"/>
          </a:p>
          <a:p>
            <a:r>
              <a:rPr lang="en-US" altLang="ko-KR" dirty="0" smtClean="0"/>
              <a:t>01T195108431;8;7df;0201115555555555</a:t>
            </a:r>
          </a:p>
          <a:p>
            <a:r>
              <a:rPr lang="en-US" altLang="ko-KR" dirty="0" smtClean="0"/>
              <a:t>01T195108436;0;7e8;03411128aaaaaaaa</a:t>
            </a:r>
          </a:p>
          <a:p>
            <a:r>
              <a:rPr lang="en-US" altLang="ko-KR" dirty="0" smtClean="0"/>
              <a:t>01T195108453;0;7e8;0341042faaaaaaaa</a:t>
            </a:r>
          </a:p>
          <a:p>
            <a:r>
              <a:rPr lang="en-US" altLang="ko-KR" dirty="0" smtClean="0"/>
              <a:t>01T195108451;8;7df;0201045555555555</a:t>
            </a:r>
          </a:p>
          <a:p>
            <a:r>
              <a:rPr lang="en-US" altLang="ko-KR" dirty="0" smtClean="0"/>
              <a:t>01T195108472;0;7e8;03410f38aaaaaaaa</a:t>
            </a:r>
          </a:p>
          <a:p>
            <a:r>
              <a:rPr lang="en-US" altLang="ko-KR" dirty="0" smtClean="0"/>
              <a:t>01T195108471;8;7df;02010f5555555555</a:t>
            </a:r>
          </a:p>
          <a:p>
            <a:r>
              <a:rPr lang="en-US" altLang="ko-KR" dirty="0" smtClean="0"/>
              <a:t>01T195108491;8;7df;02010d5555555555</a:t>
            </a:r>
          </a:p>
          <a:p>
            <a:r>
              <a:rPr lang="en-US" altLang="ko-KR" dirty="0" smtClean="0"/>
              <a:t>01T195108497;0;7e8;03410d00aaaaaaaa</a:t>
            </a:r>
          </a:p>
          <a:p>
            <a:r>
              <a:rPr lang="en-US" altLang="ko-KR" dirty="0" smtClean="0"/>
              <a:t>01T195108511;8;7df;02010c5555555555</a:t>
            </a:r>
          </a:p>
          <a:p>
            <a:r>
              <a:rPr lang="en-US" altLang="ko-KR" dirty="0" smtClean="0"/>
              <a:t>01T195108516;0;7e8;04410c0b8eaaaaaa</a:t>
            </a:r>
          </a:p>
          <a:p>
            <a:r>
              <a:rPr lang="en-US" altLang="ko-KR" dirty="0" smtClean="0"/>
              <a:t>01T195108531;8;7df;0201115555555555</a:t>
            </a:r>
          </a:p>
        </p:txBody>
      </p:sp>
      <p:sp>
        <p:nvSpPr>
          <p:cNvPr id="8" name="TextBox 7"/>
          <p:cNvSpPr txBox="1"/>
          <p:nvPr/>
        </p:nvSpPr>
        <p:spPr>
          <a:xfrm>
            <a:off x="885372" y="6176963"/>
            <a:ext cx="8392297" cy="369332"/>
          </a:xfrm>
          <a:prstGeom prst="rect">
            <a:avLst/>
          </a:prstGeom>
          <a:noFill/>
        </p:spPr>
        <p:txBody>
          <a:bodyPr wrap="none" rtlCol="0">
            <a:spAutoFit/>
          </a:bodyPr>
          <a:lstStyle/>
          <a:p>
            <a:r>
              <a:rPr lang="en-US" altLang="ko-KR" dirty="0" smtClean="0"/>
              <a:t>https://www.csselectronics.com/screen/page/obd-ii-pid-examples/language/en</a:t>
            </a:r>
            <a:endParaRPr lang="ko-KR" altLang="en-US" dirty="0"/>
          </a:p>
        </p:txBody>
      </p:sp>
    </p:spTree>
    <p:extLst>
      <p:ext uri="{BB962C8B-B14F-4D97-AF65-F5344CB8AC3E}">
        <p14:creationId xmlns:p14="http://schemas.microsoft.com/office/powerpoint/2010/main" val="82135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lstStyle/>
          <a:p>
            <a:r>
              <a:rPr lang="en-US" altLang="ko-KR" dirty="0" smtClean="0"/>
              <a:t>Overview</a:t>
            </a:r>
          </a:p>
          <a:p>
            <a:r>
              <a:rPr lang="en-US" altLang="ko-KR" dirty="0" smtClean="0"/>
              <a:t>OBD II Connector</a:t>
            </a:r>
          </a:p>
          <a:p>
            <a:r>
              <a:rPr lang="en-US" altLang="ko-KR" dirty="0" smtClean="0"/>
              <a:t>PID</a:t>
            </a:r>
          </a:p>
          <a:p>
            <a:r>
              <a:rPr lang="en-US" altLang="ko-KR" dirty="0" smtClean="0"/>
              <a:t>CAN bus format</a:t>
            </a:r>
          </a:p>
          <a:p>
            <a:r>
              <a:rPr lang="en-US" altLang="ko-KR" dirty="0" smtClean="0"/>
              <a:t>Query</a:t>
            </a:r>
          </a:p>
          <a:p>
            <a:r>
              <a:rPr lang="en-US" altLang="ko-KR" dirty="0" smtClean="0"/>
              <a:t>Service</a:t>
            </a:r>
          </a:p>
          <a:p>
            <a:r>
              <a:rPr lang="en-US" altLang="ko-KR" dirty="0" smtClean="0"/>
              <a:t>Respond</a:t>
            </a:r>
          </a:p>
          <a:p>
            <a:r>
              <a:rPr lang="en-US" altLang="ko-KR" dirty="0" smtClean="0"/>
              <a:t>Application data</a:t>
            </a:r>
          </a:p>
          <a:p>
            <a:endParaRPr lang="en-US" altLang="ko-KR"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343652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Overview</a:t>
            </a:r>
            <a:endParaRPr lang="ko-KR" altLang="en-US" dirty="0"/>
          </a:p>
        </p:txBody>
      </p:sp>
      <p:sp>
        <p:nvSpPr>
          <p:cNvPr id="3" name="내용 개체 틀 2"/>
          <p:cNvSpPr>
            <a:spLocks noGrp="1"/>
          </p:cNvSpPr>
          <p:nvPr>
            <p:ph idx="1"/>
          </p:nvPr>
        </p:nvSpPr>
        <p:spPr/>
        <p:txBody>
          <a:bodyPr/>
          <a:lstStyle/>
          <a:p>
            <a:pPr>
              <a:lnSpc>
                <a:spcPct val="150000"/>
              </a:lnSpc>
            </a:pPr>
            <a:r>
              <a:rPr lang="en-US" altLang="ko-KR" b="1" dirty="0"/>
              <a:t>OBD-II PIDs</a:t>
            </a:r>
            <a:r>
              <a:rPr lang="en-US" altLang="ko-KR" dirty="0"/>
              <a:t> (</a:t>
            </a:r>
            <a:r>
              <a:rPr lang="en-US" altLang="ko-KR" dirty="0">
                <a:hlinkClick r:id="rId2" tooltip="On-board diagnostics"/>
              </a:rPr>
              <a:t>On-board diagnostics</a:t>
            </a:r>
            <a:r>
              <a:rPr lang="en-US" altLang="ko-KR" dirty="0"/>
              <a:t> </a:t>
            </a:r>
            <a:r>
              <a:rPr lang="en-US" altLang="ko-KR" b="1" dirty="0"/>
              <a:t>Parameter IDs</a:t>
            </a:r>
            <a:r>
              <a:rPr lang="en-US" altLang="ko-KR" dirty="0"/>
              <a:t>) are codes used to request data from a vehicle, used as a diagnostic tool</a:t>
            </a:r>
            <a:r>
              <a:rPr lang="en-US" altLang="ko-KR" dirty="0" smtClean="0"/>
              <a:t>.</a:t>
            </a:r>
          </a:p>
          <a:p>
            <a:pPr>
              <a:lnSpc>
                <a:spcPct val="150000"/>
              </a:lnSpc>
            </a:pPr>
            <a:r>
              <a:rPr lang="en-US" altLang="ko-KR" u="sng" dirty="0">
                <a:hlinkClick r:id="rId3"/>
              </a:rPr>
              <a:t>SAE</a:t>
            </a:r>
            <a:r>
              <a:rPr lang="en-US" altLang="ko-KR" dirty="0"/>
              <a:t> standard J1979 defines many OBD-II PIDs</a:t>
            </a:r>
            <a:r>
              <a:rPr lang="en-US" altLang="ko-KR" dirty="0" smtClean="0"/>
              <a:t>.</a:t>
            </a:r>
          </a:p>
          <a:p>
            <a:pPr>
              <a:lnSpc>
                <a:spcPct val="150000"/>
              </a:lnSpc>
            </a:pPr>
            <a:r>
              <a:rPr lang="en-US" altLang="ko-KR" dirty="0" smtClean="0"/>
              <a:t>a </a:t>
            </a:r>
            <a:r>
              <a:rPr lang="en-US" altLang="ko-KR" dirty="0"/>
              <a:t>standardized </a:t>
            </a:r>
            <a:r>
              <a:rPr lang="en-US" altLang="ko-KR" dirty="0">
                <a:hlinkClick r:id="rId4" tooltip="Data link connector (automotive)"/>
              </a:rPr>
              <a:t>data link connector</a:t>
            </a:r>
            <a:r>
              <a:rPr lang="en-US" altLang="ko-KR" dirty="0"/>
              <a:t> defined by </a:t>
            </a:r>
            <a:r>
              <a:rPr lang="en-US" altLang="ko-KR" dirty="0">
                <a:hlinkClick r:id="rId5" tooltip="SAE J1962"/>
              </a:rPr>
              <a:t>SAE J1962</a:t>
            </a:r>
            <a:r>
              <a:rPr lang="en-US" altLang="ko-KR" dirty="0" smtClean="0"/>
              <a:t>.</a:t>
            </a:r>
          </a:p>
          <a:p>
            <a:pPr>
              <a:lnSpc>
                <a:spcPct val="150000"/>
              </a:lnSpc>
            </a:pPr>
            <a:endParaRPr lang="en-US" altLang="ko-KR" dirty="0" smtClean="0"/>
          </a:p>
          <a:p>
            <a:pPr>
              <a:lnSpc>
                <a:spcPct val="150000"/>
              </a:lnSpc>
            </a:pPr>
            <a:endParaRPr lang="en-US" altLang="ko-KR" dirty="0"/>
          </a:p>
        </p:txBody>
      </p:sp>
      <p:sp>
        <p:nvSpPr>
          <p:cNvPr id="4" name="TextBox 3"/>
          <p:cNvSpPr txBox="1"/>
          <p:nvPr/>
        </p:nvSpPr>
        <p:spPr>
          <a:xfrm>
            <a:off x="682174" y="6226631"/>
            <a:ext cx="4475841" cy="369332"/>
          </a:xfrm>
          <a:prstGeom prst="rect">
            <a:avLst/>
          </a:prstGeom>
          <a:noFill/>
        </p:spPr>
        <p:txBody>
          <a:bodyPr wrap="none" rtlCol="0">
            <a:spAutoFit/>
          </a:bodyPr>
          <a:lstStyle/>
          <a:p>
            <a:r>
              <a:rPr lang="en-US" altLang="ko-KR" dirty="0" smtClean="0"/>
              <a:t>https://en.wikipedia.org/wiki/OBD-II_PIDs</a:t>
            </a:r>
            <a:endParaRPr lang="ko-KR" altLang="en-US" dirty="0"/>
          </a:p>
        </p:txBody>
      </p:sp>
    </p:spTree>
    <p:extLst>
      <p:ext uri="{BB962C8B-B14F-4D97-AF65-F5344CB8AC3E}">
        <p14:creationId xmlns:p14="http://schemas.microsoft.com/office/powerpoint/2010/main" val="1149448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OBD-II Connector</a:t>
            </a:r>
            <a:endParaRPr lang="ko-KR" altLang="en-US" dirty="0"/>
          </a:p>
        </p:txBody>
      </p:sp>
      <p:pic>
        <p:nvPicPr>
          <p:cNvPr id="5" name="그림 4"/>
          <p:cNvPicPr>
            <a:picLocks noChangeAspect="1"/>
          </p:cNvPicPr>
          <p:nvPr/>
        </p:nvPicPr>
        <p:blipFill>
          <a:blip r:embed="rId2"/>
          <a:stretch>
            <a:fillRect/>
          </a:stretch>
        </p:blipFill>
        <p:spPr>
          <a:xfrm>
            <a:off x="1181557" y="2039029"/>
            <a:ext cx="4527256" cy="3403826"/>
          </a:xfrm>
          <a:prstGeom prst="rect">
            <a:avLst/>
          </a:prstGeom>
        </p:spPr>
      </p:pic>
      <p:pic>
        <p:nvPicPr>
          <p:cNvPr id="6" name="그림 5"/>
          <p:cNvPicPr>
            <a:picLocks noChangeAspect="1"/>
          </p:cNvPicPr>
          <p:nvPr/>
        </p:nvPicPr>
        <p:blipFill rotWithShape="1">
          <a:blip r:embed="rId3"/>
          <a:srcRect l="1763" t="16590" r="2652" b="17082"/>
          <a:stretch/>
        </p:blipFill>
        <p:spPr>
          <a:xfrm>
            <a:off x="6678737" y="2039029"/>
            <a:ext cx="4410176" cy="1720561"/>
          </a:xfrm>
          <a:prstGeom prst="rect">
            <a:avLst/>
          </a:prstGeom>
        </p:spPr>
      </p:pic>
      <p:sp>
        <p:nvSpPr>
          <p:cNvPr id="7" name="TextBox 6"/>
          <p:cNvSpPr txBox="1"/>
          <p:nvPr/>
        </p:nvSpPr>
        <p:spPr>
          <a:xfrm>
            <a:off x="6415315" y="4136576"/>
            <a:ext cx="4820550" cy="1700787"/>
          </a:xfrm>
          <a:prstGeom prst="rect">
            <a:avLst/>
          </a:prstGeom>
          <a:noFill/>
        </p:spPr>
        <p:txBody>
          <a:bodyPr wrap="none" rtlCol="0">
            <a:spAutoFit/>
          </a:bodyPr>
          <a:lstStyle/>
          <a:p>
            <a:pPr>
              <a:lnSpc>
                <a:spcPct val="150000"/>
              </a:lnSpc>
            </a:pPr>
            <a:r>
              <a:rPr lang="en-US" altLang="ko-KR" b="1" dirty="0" smtClean="0"/>
              <a:t>- Pinout</a:t>
            </a:r>
          </a:p>
          <a:p>
            <a:pPr>
              <a:lnSpc>
                <a:spcPct val="150000"/>
              </a:lnSpc>
            </a:pPr>
            <a:r>
              <a:rPr lang="en-US" altLang="ko-KR" dirty="0" smtClean="0"/>
              <a:t> 5 : </a:t>
            </a:r>
            <a:r>
              <a:rPr lang="en-US" altLang="ko-KR" dirty="0"/>
              <a:t>Signal ground</a:t>
            </a:r>
            <a:endParaRPr lang="en-US" altLang="ko-KR" dirty="0" smtClean="0"/>
          </a:p>
          <a:p>
            <a:pPr>
              <a:lnSpc>
                <a:spcPct val="150000"/>
              </a:lnSpc>
            </a:pPr>
            <a:r>
              <a:rPr lang="en-US" altLang="ko-KR" dirty="0" smtClean="0"/>
              <a:t> 6 : </a:t>
            </a:r>
            <a:r>
              <a:rPr lang="en-US" altLang="ko-KR" dirty="0"/>
              <a:t>CAN-High (ISO 15765-4 and SAE J2284</a:t>
            </a:r>
            <a:r>
              <a:rPr lang="en-US" altLang="ko-KR" dirty="0" smtClean="0"/>
              <a:t>)</a:t>
            </a:r>
          </a:p>
          <a:p>
            <a:pPr>
              <a:lnSpc>
                <a:spcPct val="150000"/>
              </a:lnSpc>
            </a:pPr>
            <a:r>
              <a:rPr lang="en-US" altLang="ko-KR" dirty="0" smtClean="0"/>
              <a:t>14 : </a:t>
            </a:r>
            <a:r>
              <a:rPr lang="en-US" altLang="ko-KR" dirty="0"/>
              <a:t>CAN-Low (ISO 15765-4 and SAE J2284</a:t>
            </a:r>
            <a:r>
              <a:rPr lang="en-US" altLang="ko-KR" dirty="0" smtClean="0"/>
              <a:t>)</a:t>
            </a:r>
          </a:p>
        </p:txBody>
      </p:sp>
    </p:spTree>
    <p:extLst>
      <p:ext uri="{BB962C8B-B14F-4D97-AF65-F5344CB8AC3E}">
        <p14:creationId xmlns:p14="http://schemas.microsoft.com/office/powerpoint/2010/main" val="3139598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PID</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216869319"/>
              </p:ext>
            </p:extLst>
          </p:nvPr>
        </p:nvGraphicFramePr>
        <p:xfrm>
          <a:off x="1190170" y="1655612"/>
          <a:ext cx="9913260" cy="4560105"/>
        </p:xfrm>
        <a:graphic>
          <a:graphicData uri="http://schemas.openxmlformats.org/drawingml/2006/table">
            <a:tbl>
              <a:tblPr firstRow="1" bandRow="1">
                <a:tableStyleId>{5C22544A-7EE6-4342-B048-85BDC9FD1C3A}</a:tableStyleId>
              </a:tblPr>
              <a:tblGrid>
                <a:gridCol w="1652210">
                  <a:extLst>
                    <a:ext uri="{9D8B030D-6E8A-4147-A177-3AD203B41FA5}">
                      <a16:colId xmlns:a16="http://schemas.microsoft.com/office/drawing/2014/main" val="2099917931"/>
                    </a:ext>
                  </a:extLst>
                </a:gridCol>
                <a:gridCol w="1652210">
                  <a:extLst>
                    <a:ext uri="{9D8B030D-6E8A-4147-A177-3AD203B41FA5}">
                      <a16:colId xmlns:a16="http://schemas.microsoft.com/office/drawing/2014/main" val="919258304"/>
                    </a:ext>
                  </a:extLst>
                </a:gridCol>
                <a:gridCol w="1652210">
                  <a:extLst>
                    <a:ext uri="{9D8B030D-6E8A-4147-A177-3AD203B41FA5}">
                      <a16:colId xmlns:a16="http://schemas.microsoft.com/office/drawing/2014/main" val="2983147623"/>
                    </a:ext>
                  </a:extLst>
                </a:gridCol>
                <a:gridCol w="1652210">
                  <a:extLst>
                    <a:ext uri="{9D8B030D-6E8A-4147-A177-3AD203B41FA5}">
                      <a16:colId xmlns:a16="http://schemas.microsoft.com/office/drawing/2014/main" val="4291052416"/>
                    </a:ext>
                  </a:extLst>
                </a:gridCol>
                <a:gridCol w="1652210">
                  <a:extLst>
                    <a:ext uri="{9D8B030D-6E8A-4147-A177-3AD203B41FA5}">
                      <a16:colId xmlns:a16="http://schemas.microsoft.com/office/drawing/2014/main" val="1241728843"/>
                    </a:ext>
                  </a:extLst>
                </a:gridCol>
                <a:gridCol w="1652210">
                  <a:extLst>
                    <a:ext uri="{9D8B030D-6E8A-4147-A177-3AD203B41FA5}">
                      <a16:colId xmlns:a16="http://schemas.microsoft.com/office/drawing/2014/main" val="3050903069"/>
                    </a:ext>
                  </a:extLst>
                </a:gridCol>
              </a:tblGrid>
              <a:tr h="729141">
                <a:tc>
                  <a:txBody>
                    <a:bodyPr/>
                    <a:lstStyle/>
                    <a:p>
                      <a:pPr algn="ctr" latinLnBrk="1"/>
                      <a:r>
                        <a:rPr lang="en-US" altLang="ko-KR" dirty="0" smtClean="0">
                          <a:solidFill>
                            <a:schemeClr val="tx1"/>
                          </a:solidFill>
                        </a:rPr>
                        <a:t>PID(hex)</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PID(</a:t>
                      </a:r>
                      <a:r>
                        <a:rPr lang="en-US" altLang="ko-KR" dirty="0" err="1" smtClean="0">
                          <a:solidFill>
                            <a:schemeClr val="tx1"/>
                          </a:solidFill>
                        </a:rPr>
                        <a:t>dec</a:t>
                      </a:r>
                      <a:r>
                        <a:rPr lang="en-US" altLang="ko-KR" dirty="0" smtClean="0">
                          <a:solidFill>
                            <a:schemeClr val="tx1"/>
                          </a:solidFill>
                        </a:rPr>
                        <a:t>)</a:t>
                      </a:r>
                      <a:endParaRPr lang="ko-KR" altLang="en-US" dirty="0">
                        <a:solidFill>
                          <a:schemeClr val="tx1"/>
                        </a:solidFill>
                      </a:endParaRPr>
                    </a:p>
                  </a:txBody>
                  <a:tcPr anchor="ctr"/>
                </a:tc>
                <a:tc>
                  <a:txBody>
                    <a:bodyPr/>
                    <a:lstStyle/>
                    <a:p>
                      <a:r>
                        <a:rPr lang="en-US" altLang="ko-KR" dirty="0" smtClean="0">
                          <a:solidFill>
                            <a:schemeClr val="tx1"/>
                          </a:solidFill>
                        </a:rPr>
                        <a:t>Length(byte)</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Description</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Units</a:t>
                      </a:r>
                      <a:endParaRPr lang="ko-KR" altLang="en-US" dirty="0">
                        <a:solidFill>
                          <a:schemeClr val="tx1"/>
                        </a:solidFill>
                      </a:endParaRPr>
                    </a:p>
                  </a:txBody>
                  <a:tcPr anchor="ctr"/>
                </a:tc>
                <a:tc>
                  <a:txBody>
                    <a:bodyPr/>
                    <a:lstStyle/>
                    <a:p>
                      <a:pPr algn="ctr" latinLnBrk="1"/>
                      <a:r>
                        <a:rPr lang="en-US" altLang="ko-KR" dirty="0" err="1" smtClean="0">
                          <a:solidFill>
                            <a:schemeClr val="tx1"/>
                          </a:solidFill>
                        </a:rPr>
                        <a:t>Fomula</a:t>
                      </a:r>
                      <a:endParaRPr lang="ko-KR" altLang="en-US" dirty="0">
                        <a:solidFill>
                          <a:schemeClr val="tx1"/>
                        </a:solidFill>
                      </a:endParaRPr>
                    </a:p>
                  </a:txBody>
                  <a:tcPr anchor="ctr"/>
                </a:tc>
                <a:extLst>
                  <a:ext uri="{0D108BD9-81ED-4DB2-BD59-A6C34878D82A}">
                    <a16:rowId xmlns:a16="http://schemas.microsoft.com/office/drawing/2014/main" val="3633623410"/>
                  </a:ext>
                </a:extLst>
              </a:tr>
              <a:tr h="729141">
                <a:tc>
                  <a:txBody>
                    <a:bodyPr/>
                    <a:lstStyle/>
                    <a:p>
                      <a:pPr algn="ctr" latinLnBrk="1"/>
                      <a:r>
                        <a:rPr lang="en-US" altLang="ko-KR" dirty="0" smtClean="0">
                          <a:solidFill>
                            <a:schemeClr val="tx1"/>
                          </a:solidFill>
                        </a:rPr>
                        <a:t>05</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Engine coolant temperature</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°C</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A-40</a:t>
                      </a:r>
                      <a:endParaRPr lang="ko-KR" altLang="en-US" dirty="0">
                        <a:solidFill>
                          <a:schemeClr val="tx1"/>
                        </a:solidFill>
                      </a:endParaRPr>
                    </a:p>
                  </a:txBody>
                  <a:tcPr anchor="ctr"/>
                </a:tc>
                <a:extLst>
                  <a:ext uri="{0D108BD9-81ED-4DB2-BD59-A6C34878D82A}">
                    <a16:rowId xmlns:a16="http://schemas.microsoft.com/office/drawing/2014/main" val="2609329313"/>
                  </a:ext>
                </a:extLst>
              </a:tr>
              <a:tr h="729141">
                <a:tc>
                  <a:txBody>
                    <a:bodyPr/>
                    <a:lstStyle/>
                    <a:p>
                      <a:pPr algn="ctr" latinLnBrk="1"/>
                      <a:r>
                        <a:rPr lang="en-US" altLang="ko-KR" dirty="0" smtClean="0">
                          <a:solidFill>
                            <a:schemeClr val="tx1"/>
                          </a:solidFill>
                        </a:rPr>
                        <a:t>0C</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12</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Engine RPM</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rpm</a:t>
                      </a:r>
                      <a:endParaRPr lang="ko-KR" altLang="en-US" dirty="0">
                        <a:solidFill>
                          <a:schemeClr val="tx1"/>
                        </a:solidFill>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(256A+B)/4</a:t>
                      </a:r>
                      <a:endParaRPr lang="ko-KR" altLang="en-US" dirty="0" smtClean="0">
                        <a:solidFill>
                          <a:schemeClr val="tx1"/>
                        </a:solidFill>
                      </a:endParaRPr>
                    </a:p>
                  </a:txBody>
                  <a:tcPr anchor="ctr"/>
                </a:tc>
                <a:extLst>
                  <a:ext uri="{0D108BD9-81ED-4DB2-BD59-A6C34878D82A}">
                    <a16:rowId xmlns:a16="http://schemas.microsoft.com/office/drawing/2014/main" val="3975327635"/>
                  </a:ext>
                </a:extLst>
              </a:tr>
              <a:tr h="729141">
                <a:tc>
                  <a:txBody>
                    <a:bodyPr/>
                    <a:lstStyle/>
                    <a:p>
                      <a:pPr algn="ctr" latinLnBrk="1"/>
                      <a:r>
                        <a:rPr lang="en-US" altLang="ko-KR" dirty="0" smtClean="0">
                          <a:solidFill>
                            <a:schemeClr val="tx1"/>
                          </a:solidFill>
                        </a:rPr>
                        <a:t>0D</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13</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Vehicle speed</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km/h</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A</a:t>
                      </a:r>
                      <a:endParaRPr lang="ko-KR" altLang="en-US" dirty="0">
                        <a:solidFill>
                          <a:schemeClr val="tx1"/>
                        </a:solidFill>
                      </a:endParaRPr>
                    </a:p>
                  </a:txBody>
                  <a:tcPr anchor="ctr"/>
                </a:tc>
                <a:extLst>
                  <a:ext uri="{0D108BD9-81ED-4DB2-BD59-A6C34878D82A}">
                    <a16:rowId xmlns:a16="http://schemas.microsoft.com/office/drawing/2014/main" val="2855468200"/>
                  </a:ext>
                </a:extLst>
              </a:tr>
              <a:tr h="729141">
                <a:tc>
                  <a:txBody>
                    <a:bodyPr/>
                    <a:lstStyle/>
                    <a:p>
                      <a:pPr algn="ctr" latinLnBrk="1"/>
                      <a:r>
                        <a:rPr lang="en-US" altLang="ko-KR" dirty="0" smtClean="0">
                          <a:solidFill>
                            <a:schemeClr val="tx1"/>
                          </a:solidFill>
                        </a:rPr>
                        <a:t>2F</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47</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Fuel Tank Level Input</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(100/255)A</a:t>
                      </a:r>
                      <a:endParaRPr lang="ko-KR" altLang="en-US" dirty="0">
                        <a:solidFill>
                          <a:schemeClr val="tx1"/>
                        </a:solidFill>
                      </a:endParaRPr>
                    </a:p>
                  </a:txBody>
                  <a:tcPr anchor="ctr"/>
                </a:tc>
                <a:extLst>
                  <a:ext uri="{0D108BD9-81ED-4DB2-BD59-A6C34878D82A}">
                    <a16:rowId xmlns:a16="http://schemas.microsoft.com/office/drawing/2014/main" val="1381852105"/>
                  </a:ext>
                </a:extLst>
              </a:tr>
              <a:tr h="729141">
                <a:tc>
                  <a:txBody>
                    <a:bodyPr/>
                    <a:lstStyle/>
                    <a:p>
                      <a:pPr algn="ctr" latinLnBrk="1"/>
                      <a:r>
                        <a:rPr lang="en-US" altLang="ko-KR" dirty="0" smtClean="0">
                          <a:solidFill>
                            <a:schemeClr val="tx1"/>
                          </a:solidFill>
                        </a:rPr>
                        <a:t>A6</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166</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tc>
                <a:tc>
                  <a:txBody>
                    <a:bodyPr/>
                    <a:lstStyle/>
                    <a:p>
                      <a:pPr algn="ctr" latinLnBrk="1"/>
                      <a:r>
                        <a:rPr lang="en-US" altLang="ko-KR" sz="1800" b="0" i="0" kern="1200" dirty="0" smtClean="0">
                          <a:solidFill>
                            <a:schemeClr val="dk1"/>
                          </a:solidFill>
                          <a:effectLst/>
                          <a:latin typeface="+mn-lt"/>
                          <a:ea typeface="+mn-ea"/>
                          <a:cs typeface="+mn-cs"/>
                        </a:rPr>
                        <a:t>Odometer</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km</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A</a:t>
                      </a:r>
                      <a:endParaRPr lang="ko-KR" altLang="en-US" dirty="0">
                        <a:solidFill>
                          <a:schemeClr val="tx1"/>
                        </a:solidFill>
                      </a:endParaRPr>
                    </a:p>
                  </a:txBody>
                  <a:tcPr anchor="ctr"/>
                </a:tc>
                <a:extLst>
                  <a:ext uri="{0D108BD9-81ED-4DB2-BD59-A6C34878D82A}">
                    <a16:rowId xmlns:a16="http://schemas.microsoft.com/office/drawing/2014/main" val="772672863"/>
                  </a:ext>
                </a:extLst>
              </a:tr>
            </a:tbl>
          </a:graphicData>
        </a:graphic>
      </p:graphicFrame>
      <p:sp>
        <p:nvSpPr>
          <p:cNvPr id="7" name="TextBox 6"/>
          <p:cNvSpPr txBox="1"/>
          <p:nvPr/>
        </p:nvSpPr>
        <p:spPr>
          <a:xfrm>
            <a:off x="1219201" y="6357257"/>
            <a:ext cx="4475841" cy="369332"/>
          </a:xfrm>
          <a:prstGeom prst="rect">
            <a:avLst/>
          </a:prstGeom>
          <a:noFill/>
        </p:spPr>
        <p:txBody>
          <a:bodyPr wrap="none" rtlCol="0">
            <a:spAutoFit/>
          </a:bodyPr>
          <a:lstStyle/>
          <a:p>
            <a:r>
              <a:rPr lang="en-US" altLang="ko-KR" dirty="0" smtClean="0"/>
              <a:t>https://en.wikipedia.org/wiki/OBD-II_PIDs</a:t>
            </a:r>
            <a:endParaRPr lang="ko-KR" altLang="en-US" dirty="0"/>
          </a:p>
        </p:txBody>
      </p:sp>
    </p:spTree>
    <p:extLst>
      <p:ext uri="{BB962C8B-B14F-4D97-AF65-F5344CB8AC3E}">
        <p14:creationId xmlns:p14="http://schemas.microsoft.com/office/powerpoint/2010/main" val="885511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CAN </a:t>
            </a:r>
            <a:r>
              <a:rPr lang="en-US" altLang="ko-KR" dirty="0"/>
              <a:t>(11-bit) bus </a:t>
            </a:r>
            <a:r>
              <a:rPr lang="en-US" altLang="ko-KR" dirty="0" smtClean="0"/>
              <a:t>format</a:t>
            </a:r>
            <a:endParaRPr lang="ko-KR" altLang="en-US" dirty="0"/>
          </a:p>
        </p:txBody>
      </p:sp>
      <p:sp>
        <p:nvSpPr>
          <p:cNvPr id="3" name="내용 개체 틀 2"/>
          <p:cNvSpPr>
            <a:spLocks noGrp="1"/>
          </p:cNvSpPr>
          <p:nvPr>
            <p:ph idx="1"/>
          </p:nvPr>
        </p:nvSpPr>
        <p:spPr/>
        <p:txBody>
          <a:bodyPr>
            <a:normAutofit fontScale="92500" lnSpcReduction="10000"/>
          </a:bodyPr>
          <a:lstStyle/>
          <a:p>
            <a:pPr>
              <a:lnSpc>
                <a:spcPct val="150000"/>
              </a:lnSpc>
            </a:pPr>
            <a:r>
              <a:rPr lang="en-US" altLang="ko-KR" dirty="0"/>
              <a:t>The PID </a:t>
            </a:r>
            <a:r>
              <a:rPr lang="en-US" altLang="ko-KR" b="1" dirty="0"/>
              <a:t>query</a:t>
            </a:r>
            <a:r>
              <a:rPr lang="en-US" altLang="ko-KR" dirty="0"/>
              <a:t> and </a:t>
            </a:r>
            <a:r>
              <a:rPr lang="en-US" altLang="ko-KR" b="1" dirty="0"/>
              <a:t>response</a:t>
            </a:r>
            <a:r>
              <a:rPr lang="en-US" altLang="ko-KR" dirty="0"/>
              <a:t> occurs on the </a:t>
            </a:r>
            <a:r>
              <a:rPr lang="en-US" altLang="ko-KR" b="1" dirty="0"/>
              <a:t>vehicle's CAN bus</a:t>
            </a:r>
            <a:r>
              <a:rPr lang="en-US" altLang="ko-KR" dirty="0" smtClean="0"/>
              <a:t>.</a:t>
            </a:r>
          </a:p>
          <a:p>
            <a:pPr>
              <a:lnSpc>
                <a:spcPct val="150000"/>
              </a:lnSpc>
            </a:pPr>
            <a:r>
              <a:rPr lang="en-US" altLang="ko-KR" dirty="0" smtClean="0"/>
              <a:t>The </a:t>
            </a:r>
            <a:r>
              <a:rPr lang="en-US" altLang="ko-KR" dirty="0"/>
              <a:t>diagnostic reader initiates a </a:t>
            </a:r>
            <a:r>
              <a:rPr lang="en-US" altLang="ko-KR" b="1" dirty="0"/>
              <a:t>query</a:t>
            </a:r>
            <a:r>
              <a:rPr lang="en-US" altLang="ko-KR" dirty="0"/>
              <a:t> using </a:t>
            </a:r>
            <a:r>
              <a:rPr lang="en-US" altLang="ko-KR" b="1" dirty="0"/>
              <a:t>CAN ID </a:t>
            </a:r>
            <a:r>
              <a:rPr lang="en-US" altLang="ko-KR" b="1" dirty="0" smtClean="0"/>
              <a:t>7DFh</a:t>
            </a:r>
            <a:r>
              <a:rPr lang="en-US" altLang="ko-KR" dirty="0" smtClean="0"/>
              <a:t>, </a:t>
            </a:r>
            <a:r>
              <a:rPr lang="en-US" altLang="ko-KR" dirty="0"/>
              <a:t>which acts as a broadcast address, and accepts responses from any ID in the range 7E8h to 7EFh. ECUs that can respond to OBD queries listen both to the functional broadcast ID of 7DFh and one assigned ID in the range 7E0h to 7E7h. Their </a:t>
            </a:r>
            <a:r>
              <a:rPr lang="en-US" altLang="ko-KR" b="1" dirty="0"/>
              <a:t>response</a:t>
            </a:r>
            <a:r>
              <a:rPr lang="en-US" altLang="ko-KR" dirty="0"/>
              <a:t> has an ID of their assigned ID plus 8 e.g. </a:t>
            </a:r>
            <a:r>
              <a:rPr lang="en-US" altLang="ko-KR" b="1" dirty="0"/>
              <a:t>7E8h through 7EFh</a:t>
            </a:r>
            <a:r>
              <a:rPr lang="en-US" altLang="ko-KR" dirty="0" smtClean="0"/>
              <a:t>.</a:t>
            </a:r>
            <a:endParaRPr lang="en-US" altLang="ko-KR" dirty="0"/>
          </a:p>
        </p:txBody>
      </p:sp>
    </p:spTree>
    <p:extLst>
      <p:ext uri="{BB962C8B-B14F-4D97-AF65-F5344CB8AC3E}">
        <p14:creationId xmlns:p14="http://schemas.microsoft.com/office/powerpoint/2010/main" val="3984226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Query</a:t>
            </a:r>
            <a:endParaRPr lang="ko-KR" altLang="en-US" dirty="0"/>
          </a:p>
        </p:txBody>
      </p:sp>
      <p:sp>
        <p:nvSpPr>
          <p:cNvPr id="3" name="내용 개체 틀 2"/>
          <p:cNvSpPr>
            <a:spLocks noGrp="1"/>
          </p:cNvSpPr>
          <p:nvPr>
            <p:ph idx="1"/>
          </p:nvPr>
        </p:nvSpPr>
        <p:spPr>
          <a:xfrm>
            <a:off x="838200" y="1825625"/>
            <a:ext cx="10515600" cy="1599746"/>
          </a:xfrm>
        </p:spPr>
        <p:txBody>
          <a:bodyPr>
            <a:normAutofit/>
          </a:bodyPr>
          <a:lstStyle/>
          <a:p>
            <a:pPr>
              <a:lnSpc>
                <a:spcPct val="150000"/>
              </a:lnSpc>
            </a:pPr>
            <a:r>
              <a:rPr lang="en-US" altLang="ko-KR" dirty="0"/>
              <a:t>The functional PID query is sent to the vehicle on the CAN bus at ID 7DFh, using 8 data bytes.</a:t>
            </a:r>
            <a:endParaRPr lang="en-US" altLang="ko-KR" dirty="0" smtClean="0"/>
          </a:p>
        </p:txBody>
      </p:sp>
      <p:pic>
        <p:nvPicPr>
          <p:cNvPr id="4" name="그림 3"/>
          <p:cNvPicPr>
            <a:picLocks noChangeAspect="1"/>
          </p:cNvPicPr>
          <p:nvPr/>
        </p:nvPicPr>
        <p:blipFill rotWithShape="1">
          <a:blip r:embed="rId2"/>
          <a:srcRect l="6606" t="35664" r="13969" b="18304"/>
          <a:stretch/>
        </p:blipFill>
        <p:spPr>
          <a:xfrm>
            <a:off x="925284" y="3280227"/>
            <a:ext cx="10334171" cy="3367314"/>
          </a:xfrm>
          <a:prstGeom prst="rect">
            <a:avLst/>
          </a:prstGeom>
        </p:spPr>
      </p:pic>
    </p:spTree>
    <p:extLst>
      <p:ext uri="{BB962C8B-B14F-4D97-AF65-F5344CB8AC3E}">
        <p14:creationId xmlns:p14="http://schemas.microsoft.com/office/powerpoint/2010/main" val="548850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Service</a:t>
            </a:r>
            <a:endParaRPr lang="ko-KR" altLang="en-US" dirty="0"/>
          </a:p>
        </p:txBody>
      </p:sp>
      <p:pic>
        <p:nvPicPr>
          <p:cNvPr id="5" name="그림 4"/>
          <p:cNvPicPr>
            <a:picLocks noChangeAspect="1"/>
          </p:cNvPicPr>
          <p:nvPr/>
        </p:nvPicPr>
        <p:blipFill rotWithShape="1">
          <a:blip r:embed="rId2"/>
          <a:srcRect l="18766" t="16834" r="2479" b="9970"/>
          <a:stretch/>
        </p:blipFill>
        <p:spPr>
          <a:xfrm>
            <a:off x="870853" y="1401312"/>
            <a:ext cx="10401235" cy="5434914"/>
          </a:xfrm>
          <a:prstGeom prst="rect">
            <a:avLst/>
          </a:prstGeom>
        </p:spPr>
      </p:pic>
      <p:sp>
        <p:nvSpPr>
          <p:cNvPr id="6" name="TextBox 5"/>
          <p:cNvSpPr txBox="1"/>
          <p:nvPr/>
        </p:nvSpPr>
        <p:spPr>
          <a:xfrm>
            <a:off x="5820229" y="2293261"/>
            <a:ext cx="1420582" cy="369332"/>
          </a:xfrm>
          <a:prstGeom prst="rect">
            <a:avLst/>
          </a:prstGeom>
          <a:noFill/>
        </p:spPr>
        <p:txBody>
          <a:bodyPr wrap="none" rtlCol="0">
            <a:spAutoFit/>
          </a:bodyPr>
          <a:lstStyle/>
          <a:p>
            <a:r>
              <a:rPr lang="ko-KR" altLang="en-US" smtClean="0">
                <a:solidFill>
                  <a:srgbClr val="FF0000"/>
                </a:solidFill>
              </a:rPr>
              <a:t>현재 데이터</a:t>
            </a:r>
            <a:endParaRPr lang="ko-KR" altLang="en-US">
              <a:solidFill>
                <a:srgbClr val="FF0000"/>
              </a:solidFill>
            </a:endParaRPr>
          </a:p>
        </p:txBody>
      </p:sp>
      <p:sp>
        <p:nvSpPr>
          <p:cNvPr id="7" name="TextBox 6"/>
          <p:cNvSpPr txBox="1"/>
          <p:nvPr/>
        </p:nvSpPr>
        <p:spPr>
          <a:xfrm>
            <a:off x="5812973" y="2692399"/>
            <a:ext cx="3132589" cy="369332"/>
          </a:xfrm>
          <a:prstGeom prst="rect">
            <a:avLst/>
          </a:prstGeom>
          <a:noFill/>
        </p:spPr>
        <p:txBody>
          <a:bodyPr wrap="none" rtlCol="0">
            <a:spAutoFit/>
          </a:bodyPr>
          <a:lstStyle/>
          <a:p>
            <a:r>
              <a:rPr lang="ko-KR" altLang="en-US" dirty="0" smtClean="0">
                <a:solidFill>
                  <a:srgbClr val="FF0000"/>
                </a:solidFill>
              </a:rPr>
              <a:t>고장 진단 시 저장된 데이터</a:t>
            </a:r>
            <a:endParaRPr lang="ko-KR" altLang="en-US" dirty="0">
              <a:solidFill>
                <a:srgbClr val="FF0000"/>
              </a:solidFill>
            </a:endParaRPr>
          </a:p>
        </p:txBody>
      </p:sp>
    </p:spTree>
    <p:extLst>
      <p:ext uri="{BB962C8B-B14F-4D97-AF65-F5344CB8AC3E}">
        <p14:creationId xmlns:p14="http://schemas.microsoft.com/office/powerpoint/2010/main" val="2979909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 Query Speed</a:t>
            </a:r>
            <a:endParaRPr lang="ko-KR" altLang="en-US" dirty="0"/>
          </a:p>
        </p:txBody>
      </p:sp>
      <p:sp>
        <p:nvSpPr>
          <p:cNvPr id="5" name="내용 개체 틀 4"/>
          <p:cNvSpPr>
            <a:spLocks noGrp="1"/>
          </p:cNvSpPr>
          <p:nvPr>
            <p:ph idx="1"/>
          </p:nvPr>
        </p:nvSpPr>
        <p:spPr/>
        <p:txBody>
          <a:bodyPr>
            <a:normAutofit/>
          </a:bodyPr>
          <a:lstStyle/>
          <a:p>
            <a:r>
              <a:rPr lang="en-US" altLang="ko-KR" dirty="0" err="1" smtClean="0"/>
              <a:t>msgID</a:t>
            </a:r>
            <a:r>
              <a:rPr lang="en-US" altLang="ko-KR" dirty="0" smtClean="0"/>
              <a:t> = 7DF                  ; Transmit message ID (HEX)</a:t>
            </a:r>
          </a:p>
          <a:p>
            <a:r>
              <a:rPr lang="en-US" altLang="ko-KR" dirty="0" err="1" smtClean="0"/>
              <a:t>msgData</a:t>
            </a:r>
            <a:r>
              <a:rPr lang="en-US" altLang="ko-KR" dirty="0" smtClean="0"/>
              <a:t> = {02010D5555555555} ; Message data (HEX)</a:t>
            </a:r>
          </a:p>
          <a:p>
            <a:endParaRPr lang="ko-KR" altLang="en-US" dirty="0"/>
          </a:p>
        </p:txBody>
      </p:sp>
      <p:pic>
        <p:nvPicPr>
          <p:cNvPr id="6" name="그림 5"/>
          <p:cNvPicPr>
            <a:picLocks noChangeAspect="1"/>
          </p:cNvPicPr>
          <p:nvPr/>
        </p:nvPicPr>
        <p:blipFill rotWithShape="1">
          <a:blip r:embed="rId2"/>
          <a:srcRect l="6606" t="35664" r="13969" b="34772"/>
          <a:stretch/>
        </p:blipFill>
        <p:spPr>
          <a:xfrm>
            <a:off x="925284" y="3280227"/>
            <a:ext cx="10334171" cy="2162630"/>
          </a:xfrm>
          <a:prstGeom prst="rect">
            <a:avLst/>
          </a:prstGeom>
        </p:spPr>
      </p:pic>
      <p:sp>
        <p:nvSpPr>
          <p:cNvPr id="7" name="TextBox 6"/>
          <p:cNvSpPr txBox="1"/>
          <p:nvPr/>
        </p:nvSpPr>
        <p:spPr>
          <a:xfrm>
            <a:off x="870855" y="5486760"/>
            <a:ext cx="1183337" cy="523220"/>
          </a:xfrm>
          <a:prstGeom prst="rect">
            <a:avLst/>
          </a:prstGeom>
          <a:noFill/>
        </p:spPr>
        <p:txBody>
          <a:bodyPr wrap="none" rtlCol="0">
            <a:spAutoFit/>
          </a:bodyPr>
          <a:lstStyle/>
          <a:p>
            <a:r>
              <a:rPr lang="en-US" altLang="ko-KR" sz="2800" dirty="0" smtClean="0">
                <a:solidFill>
                  <a:srgbClr val="FF0000"/>
                </a:solidFill>
              </a:rPr>
              <a:t>0x7DF</a:t>
            </a:r>
            <a:endParaRPr lang="ko-KR" altLang="en-US" sz="2800" dirty="0">
              <a:solidFill>
                <a:srgbClr val="FF0000"/>
              </a:solidFill>
            </a:endParaRPr>
          </a:p>
        </p:txBody>
      </p:sp>
      <p:sp>
        <p:nvSpPr>
          <p:cNvPr id="8" name="TextBox 7"/>
          <p:cNvSpPr txBox="1"/>
          <p:nvPr/>
        </p:nvSpPr>
        <p:spPr>
          <a:xfrm>
            <a:off x="2735940" y="5486760"/>
            <a:ext cx="579005" cy="523220"/>
          </a:xfrm>
          <a:prstGeom prst="rect">
            <a:avLst/>
          </a:prstGeom>
          <a:noFill/>
        </p:spPr>
        <p:txBody>
          <a:bodyPr wrap="none" rtlCol="0">
            <a:spAutoFit/>
          </a:bodyPr>
          <a:lstStyle>
            <a:defPPr>
              <a:defRPr lang="ko-KR"/>
            </a:defPPr>
            <a:lvl1pPr>
              <a:defRPr sz="2800"/>
            </a:lvl1pPr>
          </a:lstStyle>
          <a:p>
            <a:r>
              <a:rPr lang="en-US" altLang="ko-KR" dirty="0">
                <a:solidFill>
                  <a:srgbClr val="FF0000"/>
                </a:solidFill>
              </a:rPr>
              <a:t>02</a:t>
            </a:r>
            <a:endParaRPr lang="ko-KR" altLang="en-US" dirty="0">
              <a:solidFill>
                <a:srgbClr val="FF0000"/>
              </a:solidFill>
            </a:endParaRPr>
          </a:p>
        </p:txBody>
      </p:sp>
      <p:sp>
        <p:nvSpPr>
          <p:cNvPr id="9" name="TextBox 8"/>
          <p:cNvSpPr txBox="1"/>
          <p:nvPr/>
        </p:nvSpPr>
        <p:spPr>
          <a:xfrm>
            <a:off x="4872440" y="5486760"/>
            <a:ext cx="579005" cy="523220"/>
          </a:xfrm>
          <a:prstGeom prst="rect">
            <a:avLst/>
          </a:prstGeom>
          <a:noFill/>
        </p:spPr>
        <p:txBody>
          <a:bodyPr wrap="none" rtlCol="0">
            <a:spAutoFit/>
          </a:bodyPr>
          <a:lstStyle>
            <a:defPPr>
              <a:defRPr lang="ko-KR"/>
            </a:defPPr>
            <a:lvl1pPr>
              <a:defRPr sz="2800"/>
            </a:lvl1pPr>
          </a:lstStyle>
          <a:p>
            <a:r>
              <a:rPr lang="en-US" altLang="ko-KR" dirty="0">
                <a:solidFill>
                  <a:srgbClr val="FF0000"/>
                </a:solidFill>
              </a:rPr>
              <a:t>01</a:t>
            </a:r>
            <a:endParaRPr lang="ko-KR" altLang="en-US" dirty="0">
              <a:solidFill>
                <a:srgbClr val="FF0000"/>
              </a:solidFill>
            </a:endParaRPr>
          </a:p>
        </p:txBody>
      </p:sp>
      <p:sp>
        <p:nvSpPr>
          <p:cNvPr id="10" name="TextBox 9"/>
          <p:cNvSpPr txBox="1"/>
          <p:nvPr/>
        </p:nvSpPr>
        <p:spPr>
          <a:xfrm>
            <a:off x="7205979" y="5486760"/>
            <a:ext cx="639919" cy="523220"/>
          </a:xfrm>
          <a:prstGeom prst="rect">
            <a:avLst/>
          </a:prstGeom>
          <a:noFill/>
        </p:spPr>
        <p:txBody>
          <a:bodyPr wrap="none" rtlCol="0">
            <a:spAutoFit/>
          </a:bodyPr>
          <a:lstStyle>
            <a:defPPr>
              <a:defRPr lang="ko-KR"/>
            </a:defPPr>
            <a:lvl1pPr>
              <a:defRPr sz="2800"/>
            </a:lvl1pPr>
          </a:lstStyle>
          <a:p>
            <a:r>
              <a:rPr lang="en-US" altLang="ko-KR" dirty="0">
                <a:solidFill>
                  <a:srgbClr val="FF0000"/>
                </a:solidFill>
              </a:rPr>
              <a:t>0D</a:t>
            </a:r>
            <a:endParaRPr lang="ko-KR" altLang="en-US" dirty="0">
              <a:solidFill>
                <a:srgbClr val="FF0000"/>
              </a:solidFill>
            </a:endParaRPr>
          </a:p>
        </p:txBody>
      </p:sp>
      <p:sp>
        <p:nvSpPr>
          <p:cNvPr id="11" name="TextBox 10"/>
          <p:cNvSpPr txBox="1"/>
          <p:nvPr/>
        </p:nvSpPr>
        <p:spPr>
          <a:xfrm>
            <a:off x="8649072" y="5486760"/>
            <a:ext cx="2662908" cy="523220"/>
          </a:xfrm>
          <a:prstGeom prst="rect">
            <a:avLst/>
          </a:prstGeom>
          <a:noFill/>
        </p:spPr>
        <p:txBody>
          <a:bodyPr wrap="none" rtlCol="0">
            <a:spAutoFit/>
          </a:bodyPr>
          <a:lstStyle>
            <a:defPPr>
              <a:defRPr lang="ko-KR"/>
            </a:defPPr>
            <a:lvl1pPr>
              <a:defRPr sz="2800"/>
            </a:lvl1pPr>
          </a:lstStyle>
          <a:p>
            <a:r>
              <a:rPr lang="en-US" altLang="ko-KR" dirty="0">
                <a:solidFill>
                  <a:srgbClr val="FF0000"/>
                </a:solidFill>
              </a:rPr>
              <a:t>55 55 55 55 55</a:t>
            </a:r>
            <a:endParaRPr lang="ko-KR" altLang="en-US" dirty="0">
              <a:solidFill>
                <a:srgbClr val="FF0000"/>
              </a:solidFill>
            </a:endParaRPr>
          </a:p>
        </p:txBody>
      </p:sp>
    </p:spTree>
    <p:extLst>
      <p:ext uri="{BB962C8B-B14F-4D97-AF65-F5344CB8AC3E}">
        <p14:creationId xmlns:p14="http://schemas.microsoft.com/office/powerpoint/2010/main" val="2213430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356</Words>
  <Application>Microsoft Office PowerPoint</Application>
  <PresentationFormat>와이드스크린</PresentationFormat>
  <Paragraphs>116</Paragraphs>
  <Slides>12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12</vt:i4>
      </vt:variant>
    </vt:vector>
  </HeadingPairs>
  <TitlesOfParts>
    <vt:vector size="15" baseType="lpstr">
      <vt:lpstr>맑은 고딕</vt:lpstr>
      <vt:lpstr>Arial</vt:lpstr>
      <vt:lpstr>Office 테마</vt:lpstr>
      <vt:lpstr>OBD-II PIDs</vt:lpstr>
      <vt:lpstr>Contents</vt:lpstr>
      <vt:lpstr>Overview</vt:lpstr>
      <vt:lpstr>OBD-II Connector</vt:lpstr>
      <vt:lpstr>PID</vt:lpstr>
      <vt:lpstr>CAN (11-bit) bus format</vt:lpstr>
      <vt:lpstr>Query</vt:lpstr>
      <vt:lpstr>Service</vt:lpstr>
      <vt:lpstr>Ex) Query Speed</vt:lpstr>
      <vt:lpstr>Response</vt:lpstr>
      <vt:lpstr>Ex) Respond Speed</vt:lpstr>
      <vt:lpstr>Application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OBD-II PIDs</dc:title>
  <dc:creator>한 섭</dc:creator>
  <cp:lastModifiedBy>Z360</cp:lastModifiedBy>
  <cp:revision>20</cp:revision>
  <dcterms:created xsi:type="dcterms:W3CDTF">2019-02-17T04:32:40Z</dcterms:created>
  <dcterms:modified xsi:type="dcterms:W3CDTF">2020-04-25T00:10:12Z</dcterms:modified>
</cp:coreProperties>
</file>