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6"/>
  </p:handoutMasterIdLst>
  <p:sldIdLst>
    <p:sldId id="259" r:id="rId2"/>
    <p:sldId id="266" r:id="rId3"/>
    <p:sldId id="258" r:id="rId4"/>
    <p:sldId id="260" r:id="rId5"/>
    <p:sldId id="270" r:id="rId6"/>
    <p:sldId id="268" r:id="rId7"/>
    <p:sldId id="269" r:id="rId8"/>
    <p:sldId id="271" r:id="rId9"/>
    <p:sldId id="272" r:id="rId10"/>
    <p:sldId id="262" r:id="rId11"/>
    <p:sldId id="273" r:id="rId12"/>
    <p:sldId id="264" r:id="rId13"/>
    <p:sldId id="274" r:id="rId14"/>
    <p:sldId id="265" r:id="rId15"/>
  </p:sldIdLst>
  <p:sldSz cx="12192000" cy="6858000"/>
  <p:notesSz cx="6858000" cy="9144000"/>
  <p:embeddedFontLst>
    <p:embeddedFont>
      <p:font typeface="나눔고딕" panose="020B0600000101010101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C"/>
    <a:srgbClr val="D9D9DB"/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친절한 </a:t>
            </a:r>
            <a:r>
              <a:rPr lang="ko-KR" altLang="en-US" dirty="0" err="1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s://commons.wikimedia.org/wiki/File:Steering_wheel_icon,_large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0" Type="http://schemas.openxmlformats.org/officeDocument/2006/relationships/hyperlink" Target="http://www.kedke.gr/?page_id=14936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24.png"/><Relationship Id="rId14" Type="http://schemas.openxmlformats.org/officeDocument/2006/relationships/hyperlink" Target="https://commons.wikimedia.org/wiki/File:Car_-_The_Noun_Project.sv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hyperlink" Target="https://fr.wikipedia.org/wiki/Androi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hyperlink" Target="https://courses.lumenlearning.com/engcomp1-wmopen/chapter/outcome-voice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27.png"/><Relationship Id="rId14" Type="http://schemas.openxmlformats.org/officeDocument/2006/relationships/hyperlink" Target="https://ja.wiktionary.org/wiki/%EB%AC%BC%EC%9D%8C%ED%91%9C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1.png"/><Relationship Id="rId18" Type="http://schemas.openxmlformats.org/officeDocument/2006/relationships/hyperlink" Target="https://de.wikipedia.org/wiki/Arduino_(Plattform)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s://commons.wikimedia.org/wiki/File:Oracle_logo.svg" TargetMode="External"/><Relationship Id="rId17" Type="http://schemas.openxmlformats.org/officeDocument/2006/relationships/image" Target="../media/image33.png"/><Relationship Id="rId2" Type="http://schemas.openxmlformats.org/officeDocument/2006/relationships/image" Target="../media/image4.png"/><Relationship Id="rId16" Type="http://schemas.openxmlformats.org/officeDocument/2006/relationships/hyperlink" Target="https://victorhckinthefreeworld.wordpress.com/category/gnulinux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0.png"/><Relationship Id="rId5" Type="http://schemas.openxmlformats.org/officeDocument/2006/relationships/image" Target="../media/image7.png"/><Relationship Id="rId15" Type="http://schemas.openxmlformats.org/officeDocument/2006/relationships/image" Target="../media/image32.png"/><Relationship Id="rId10" Type="http://schemas.openxmlformats.org/officeDocument/2006/relationships/hyperlink" Target="https://ru.wikipedia.org/wiki/Java" TargetMode="External"/><Relationship Id="rId19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29.png"/><Relationship Id="rId14" Type="http://schemas.openxmlformats.org/officeDocument/2006/relationships/hyperlink" Target="https://fr.wikipedia.org/wiki/Android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hyperlink" Target="https://commons.wikimedia.org/wiki/File:Car_-_The_Noun_Project.sv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fr.wikipedia.org/wiki/Android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pixabay.com/vectors/house-home-icon-symbol-sign-309113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17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hyperlink" Target="https://fr.wikipedia.org/wiki/Androi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s://commons.wikimedia.org/wiki/File:Simpleicons_Interface_lightbulb-1.svg" TargetMode="External"/><Relationship Id="rId5" Type="http://schemas.openxmlformats.org/officeDocument/2006/relationships/image" Target="../media/image7.png"/><Relationship Id="rId1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14" Type="http://schemas.openxmlformats.org/officeDocument/2006/relationships/hyperlink" Target="https://pixabay.com/vectors/house-home-icon-symbol-sign-309113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s://pixabay.com/vectors/house-home-icon-symbol-sign-309113/" TargetMode="External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14" Type="http://schemas.openxmlformats.org/officeDocument/2006/relationships/hyperlink" Target="https://fr.wikipedia.org/wiki/Android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s://pixabay.com/vectors/house-home-icon-symbol-sign-309113/" TargetMode="External"/><Relationship Id="rId17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hyperlink" Target="https://pixabay.com/de/gdp-haus-raum-raumtemperatur-1432164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14" Type="http://schemas.openxmlformats.org/officeDocument/2006/relationships/hyperlink" Target="https://fr.wikipedia.org/wiki/Android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17.png"/><Relationship Id="rId17" Type="http://schemas.openxmlformats.org/officeDocument/2006/relationships/image" Target="../media/image6.png"/><Relationship Id="rId2" Type="http://schemas.openxmlformats.org/officeDocument/2006/relationships/image" Target="../media/image4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commons.wikimedia.org/wiki/File:Car_-_The_Noun_Project.svg" TargetMode="External"/><Relationship Id="rId5" Type="http://schemas.openxmlformats.org/officeDocument/2006/relationships/image" Target="../media/image9.png"/><Relationship Id="rId15" Type="http://schemas.openxmlformats.org/officeDocument/2006/relationships/hyperlink" Target="https://svgsilh.com/image/40193.html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hyperlink" Target="https://fr.wikipedia.org/wiki/Android" TargetMode="External"/><Relationship Id="rId1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commons.wikimedia.org/wiki/File:Car_-_The_Noun_Project.svg" TargetMode="External"/><Relationship Id="rId5" Type="http://schemas.openxmlformats.org/officeDocument/2006/relationships/image" Target="../media/image9.png"/><Relationship Id="rId1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hyperlink" Target="https://fr.wikipedia.org/wiki/Android" TargetMode="External"/><Relationship Id="rId14" Type="http://schemas.openxmlformats.org/officeDocument/2006/relationships/hyperlink" Target="http://commons.wikimedia.org/wiki/File:Cog_font_awesome.sv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commons.wikimedia.org/wiki/File:Car_-_The_Noun_Project.svg" TargetMode="External"/><Relationship Id="rId5" Type="http://schemas.openxmlformats.org/officeDocument/2006/relationships/image" Target="../media/image9.png"/><Relationship Id="rId1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hyperlink" Target="https://fr.wikipedia.org/wiki/Android" TargetMode="External"/><Relationship Id="rId14" Type="http://schemas.openxmlformats.org/officeDocument/2006/relationships/hyperlink" Target="http://pngimg.com/download/4625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en-US" altLang="ko-KR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18" y="1528357"/>
            <a:ext cx="1925011" cy="19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신기술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08974" y="3850986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534510" y="2005355"/>
            <a:ext cx="3779520" cy="417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차량에서 웹 서버로 영상 스트리밍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98393" y="1578673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98393" y="4804016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34510" y="4806868"/>
            <a:ext cx="1204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기술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34510" y="5207584"/>
            <a:ext cx="3779520" cy="77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 스트리밍 서버구축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TCP</a:t>
            </a: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통신으로 안드로이드</a:t>
            </a:r>
            <a:r>
              <a:rPr lang="en-US" altLang="ko-KR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차량연결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534510" y="3906925"/>
            <a:ext cx="3190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스트리밍 중인 영상을 보며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안드로이드를 활용해 원격 운전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98393" y="3352021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34510" y="3354873"/>
            <a:ext cx="2409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 </a:t>
            </a:r>
            <a:r>
              <a:rPr lang="en-US" altLang="ko-KR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------ &gt;  </a:t>
            </a:r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</a:t>
            </a:r>
          </a:p>
        </p:txBody>
      </p:sp>
      <p:sp>
        <p:nvSpPr>
          <p:cNvPr id="24" name="타원 23"/>
          <p:cNvSpPr/>
          <p:nvPr/>
        </p:nvSpPr>
        <p:spPr>
          <a:xfrm rot="1114169">
            <a:off x="5185063" y="2818350"/>
            <a:ext cx="1853128" cy="1853128"/>
          </a:xfrm>
          <a:prstGeom prst="ellipse">
            <a:avLst/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55651" y="3496581"/>
            <a:ext cx="1511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원격운전</a:t>
            </a:r>
          </a:p>
        </p:txBody>
      </p:sp>
      <p:pic>
        <p:nvPicPr>
          <p:cNvPr id="2" name="그림 1" descr="텍스트, 표지판, 앉아있는, 검은색이(가) 표시된 사진&#10;&#10;자동 생성된 설명">
            <a:extLst>
              <a:ext uri="{FF2B5EF4-FFF2-40B4-BE49-F238E27FC236}">
                <a16:creationId xmlns:a16="http://schemas.microsoft.com/office/drawing/2014/main" xmlns="" id="{0E57BA0C-8283-4C0B-A8A6-29C84F24B8AB}"/>
              </a:ext>
            </a:extLst>
          </p:cNvPr>
          <p:cNvPicPr>
            <a:picLocks noChangeAspect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0"/>
              </a:ext>
            </a:extLst>
          </a:blip>
          <a:stretch>
            <a:fillRect/>
          </a:stretch>
        </p:blipFill>
        <p:spPr>
          <a:xfrm>
            <a:off x="1107726" y="4629555"/>
            <a:ext cx="1567962" cy="1567962"/>
          </a:xfrm>
          <a:prstGeom prst="rect">
            <a:avLst/>
          </a:prstGeom>
        </p:spPr>
      </p:pic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xmlns="" id="{B50A7425-3F8F-45EB-9E37-07D2DF024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2"/>
              </a:ext>
            </a:extLst>
          </a:blip>
          <a:stretch>
            <a:fillRect/>
          </a:stretch>
        </p:blipFill>
        <p:spPr>
          <a:xfrm>
            <a:off x="3618280" y="4535317"/>
            <a:ext cx="1568001" cy="16505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B8B756A-FA09-4DEF-909F-B4EA6C5C39A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4"/>
              </a:ext>
            </a:extLst>
          </a:blip>
          <a:stretch>
            <a:fillRect/>
          </a:stretch>
        </p:blipFill>
        <p:spPr>
          <a:xfrm>
            <a:off x="2794052" y="2041145"/>
            <a:ext cx="677207" cy="56874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28949C7-5D82-4EF9-B890-1ADF1A6966FA}"/>
              </a:ext>
            </a:extLst>
          </p:cNvPr>
          <p:cNvCxnSpPr/>
          <p:nvPr/>
        </p:nvCxnSpPr>
        <p:spPr>
          <a:xfrm flipH="1">
            <a:off x="2124075" y="2847086"/>
            <a:ext cx="689601" cy="1641561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769E7FBA-6CC3-4AEB-B075-2036E0EDC66F}"/>
              </a:ext>
            </a:extLst>
          </p:cNvPr>
          <p:cNvCxnSpPr>
            <a:cxnSpLocks/>
          </p:cNvCxnSpPr>
          <p:nvPr/>
        </p:nvCxnSpPr>
        <p:spPr>
          <a:xfrm flipH="1" flipV="1">
            <a:off x="3351369" y="2819798"/>
            <a:ext cx="691053" cy="163315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6E45258-2CCB-4011-9007-82C78881CBCE}"/>
              </a:ext>
            </a:extLst>
          </p:cNvPr>
          <p:cNvSpPr/>
          <p:nvPr/>
        </p:nvSpPr>
        <p:spPr>
          <a:xfrm>
            <a:off x="7534509" y="1590234"/>
            <a:ext cx="2409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 </a:t>
            </a:r>
            <a:r>
              <a:rPr lang="en-US" altLang="ko-KR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------ &gt;  </a:t>
            </a:r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39922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신기술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534509" y="2754948"/>
            <a:ext cx="4248797" cy="417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앞에서 발표한 </a:t>
            </a:r>
            <a:r>
              <a:rPr lang="en-US" altLang="ko-KR" dirty="0" err="1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use_case</a:t>
            </a: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음성으로 제어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98393" y="2328266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98393" y="4049380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34510" y="4052232"/>
            <a:ext cx="1204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기술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34510" y="4452948"/>
            <a:ext cx="3779520" cy="42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i="0" u="none" strike="noStrike" dirty="0">
                <a:solidFill>
                  <a:srgbClr val="40424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Google Cloud Speech-to-Text API</a:t>
            </a:r>
            <a:endParaRPr lang="ko-KR" altLang="en-US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 rot="1114169">
            <a:off x="5185063" y="2818350"/>
            <a:ext cx="1853128" cy="1853128"/>
          </a:xfrm>
          <a:prstGeom prst="ellipse">
            <a:avLst/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55651" y="3496581"/>
            <a:ext cx="1511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음성인식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6E45258-2CCB-4011-9007-82C78881CBCE}"/>
              </a:ext>
            </a:extLst>
          </p:cNvPr>
          <p:cNvSpPr/>
          <p:nvPr/>
        </p:nvSpPr>
        <p:spPr>
          <a:xfrm>
            <a:off x="7534509" y="2339827"/>
            <a:ext cx="37176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음성인식을 통한 안드로이드 제어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8048A82-932F-461D-B373-F6E98C54BE01}"/>
              </a:ext>
            </a:extLst>
          </p:cNvPr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2EE9B477-A9C1-4AB1-9EB5-92EE6F1DEE01}"/>
                </a:ext>
              </a:extLst>
            </p:cNvPr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D81B9FBD-B9F9-4372-9506-DD61B59E6C63}"/>
                </a:ext>
              </a:extLst>
            </p:cNvPr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6D904C22-FB17-408C-9A78-506A5C12C13D}"/>
                </a:ext>
              </a:extLst>
            </p:cNvPr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809B6F9-DD7A-4100-A52B-CD34840440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CEF5D5C-201B-4640-8CCB-55A0A42BAD1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8199CFC-0F91-4899-8085-D0B709E308D3}"/>
              </a:ext>
            </a:extLst>
          </p:cNvPr>
          <p:cNvGrpSpPr/>
          <p:nvPr/>
        </p:nvGrpSpPr>
        <p:grpSpPr>
          <a:xfrm>
            <a:off x="1351775" y="2814023"/>
            <a:ext cx="3494589" cy="1861781"/>
            <a:chOff x="1250293" y="2488223"/>
            <a:chExt cx="6529830" cy="347883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4CF32706-49D6-4776-8E9B-81D24456E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0"/>
                </a:ext>
              </a:extLst>
            </a:blip>
            <a:stretch>
              <a:fillRect/>
            </a:stretch>
          </p:blipFill>
          <p:spPr>
            <a:xfrm>
              <a:off x="1250293" y="2768187"/>
              <a:ext cx="2666340" cy="2666340"/>
            </a:xfrm>
            <a:prstGeom prst="rect">
              <a:avLst/>
            </a:prstGeom>
          </p:spPr>
        </p:pic>
        <p:pic>
          <p:nvPicPr>
            <p:cNvPr id="11" name="그림 10" descr="그리기이(가) 표시된 사진&#10;&#10;자동 생성된 설명">
              <a:extLst>
                <a:ext uri="{FF2B5EF4-FFF2-40B4-BE49-F238E27FC236}">
                  <a16:creationId xmlns:a16="http://schemas.microsoft.com/office/drawing/2014/main" xmlns="" id="{753B028C-FDEF-497C-84A0-50CFC509B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2"/>
                </a:ext>
              </a:extLst>
            </a:blip>
            <a:stretch>
              <a:fillRect/>
            </a:stretch>
          </p:blipFill>
          <p:spPr>
            <a:xfrm>
              <a:off x="5212482" y="3300723"/>
              <a:ext cx="2277778" cy="266633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B7EB699C-3579-4C5B-98E7-668BEFDAC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4"/>
                </a:ext>
              </a:extLst>
            </a:blip>
            <a:stretch>
              <a:fillRect/>
            </a:stretch>
          </p:blipFill>
          <p:spPr>
            <a:xfrm>
              <a:off x="6873205" y="2488223"/>
              <a:ext cx="906918" cy="1178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61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시스템아키텍처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633" y="523857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308E6EC9-DEB9-4B7E-A100-B3E75E2B3310}"/>
              </a:ext>
            </a:extLst>
          </p:cNvPr>
          <p:cNvGrpSpPr/>
          <p:nvPr/>
        </p:nvGrpSpPr>
        <p:grpSpPr>
          <a:xfrm>
            <a:off x="1568350" y="1553780"/>
            <a:ext cx="9890951" cy="3465926"/>
            <a:chOff x="244375" y="552887"/>
            <a:chExt cx="11893639" cy="4167696"/>
          </a:xfrm>
        </p:grpSpPr>
        <p:sp>
          <p:nvSpPr>
            <p:cNvPr id="3" name="모서리가 둥근 직사각형 16">
              <a:extLst>
                <a:ext uri="{FF2B5EF4-FFF2-40B4-BE49-F238E27FC236}">
                  <a16:creationId xmlns:a16="http://schemas.microsoft.com/office/drawing/2014/main" xmlns="" id="{BB047D6B-4F53-4398-A145-3CCF806C6131}"/>
                </a:ext>
              </a:extLst>
            </p:cNvPr>
            <p:cNvSpPr/>
            <p:nvPr/>
          </p:nvSpPr>
          <p:spPr>
            <a:xfrm>
              <a:off x="4708987" y="2351892"/>
              <a:ext cx="2953857" cy="423232"/>
            </a:xfrm>
            <a:prstGeom prst="roundRect">
              <a:avLst>
                <a:gd name="adj" fmla="val 50000"/>
              </a:avLst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A0B710FF-1815-49B6-8848-E48A7EBE0A2C}"/>
                </a:ext>
              </a:extLst>
            </p:cNvPr>
            <p:cNvSpPr/>
            <p:nvPr/>
          </p:nvSpPr>
          <p:spPr>
            <a:xfrm>
              <a:off x="4945104" y="2354744"/>
              <a:ext cx="2498522" cy="407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Android API level 29</a:t>
              </a:r>
              <a:endParaRPr lang="ko-KR" altLang="en-US" sz="16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모서리가 둥근 직사각형 16">
              <a:extLst>
                <a:ext uri="{FF2B5EF4-FFF2-40B4-BE49-F238E27FC236}">
                  <a16:creationId xmlns:a16="http://schemas.microsoft.com/office/drawing/2014/main" xmlns="" id="{D17470FB-D072-4EA1-8303-F9AE5F1A9C08}"/>
                </a:ext>
              </a:extLst>
            </p:cNvPr>
            <p:cNvSpPr/>
            <p:nvPr/>
          </p:nvSpPr>
          <p:spPr>
            <a:xfrm>
              <a:off x="780409" y="2215457"/>
              <a:ext cx="2238748" cy="423232"/>
            </a:xfrm>
            <a:prstGeom prst="roundRect">
              <a:avLst>
                <a:gd name="adj" fmla="val 50000"/>
              </a:avLst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70CEB879-8F50-4D9F-800B-D67AFD4C06CB}"/>
                </a:ext>
              </a:extLst>
            </p:cNvPr>
            <p:cNvSpPr/>
            <p:nvPr/>
          </p:nvSpPr>
          <p:spPr>
            <a:xfrm>
              <a:off x="1016525" y="2218309"/>
              <a:ext cx="1802667" cy="407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Raspberry Pi 3</a:t>
              </a:r>
              <a:endParaRPr lang="ko-KR" altLang="en-US" sz="16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모서리가 둥근 직사각형 16">
              <a:extLst>
                <a:ext uri="{FF2B5EF4-FFF2-40B4-BE49-F238E27FC236}">
                  <a16:creationId xmlns:a16="http://schemas.microsoft.com/office/drawing/2014/main" xmlns="" id="{DD0887DC-619E-4A8E-9A79-DC49FEDF1DD1}"/>
                </a:ext>
              </a:extLst>
            </p:cNvPr>
            <p:cNvSpPr/>
            <p:nvPr/>
          </p:nvSpPr>
          <p:spPr>
            <a:xfrm>
              <a:off x="778380" y="3017135"/>
              <a:ext cx="2238748" cy="423232"/>
            </a:xfrm>
            <a:prstGeom prst="roundRect">
              <a:avLst>
                <a:gd name="adj" fmla="val 50000"/>
              </a:avLst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8169AEF9-3AB2-4483-94E3-29849B360BCA}"/>
                </a:ext>
              </a:extLst>
            </p:cNvPr>
            <p:cNvSpPr/>
            <p:nvPr/>
          </p:nvSpPr>
          <p:spPr>
            <a:xfrm>
              <a:off x="1014496" y="3019987"/>
              <a:ext cx="1771825" cy="407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err="1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Atmega</a:t>
              </a:r>
              <a:r>
                <a:rPr lang="en-US" altLang="ko-KR" sz="1600" b="1" dirty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328p</a:t>
              </a:r>
              <a:endParaRPr lang="ko-KR" altLang="en-US" sz="16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모서리가 둥근 직사각형 16">
              <a:extLst>
                <a:ext uri="{FF2B5EF4-FFF2-40B4-BE49-F238E27FC236}">
                  <a16:creationId xmlns:a16="http://schemas.microsoft.com/office/drawing/2014/main" xmlns="" id="{932DDC26-C14A-40DA-8AFE-A7D9415BC26A}"/>
                </a:ext>
              </a:extLst>
            </p:cNvPr>
            <p:cNvSpPr/>
            <p:nvPr/>
          </p:nvSpPr>
          <p:spPr>
            <a:xfrm>
              <a:off x="2690528" y="552887"/>
              <a:ext cx="1538572" cy="423232"/>
            </a:xfrm>
            <a:prstGeom prst="roundRect">
              <a:avLst>
                <a:gd name="adj" fmla="val 50000"/>
              </a:avLst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43DB9C72-42A9-4CAD-8D32-DE450A34A822}"/>
                </a:ext>
              </a:extLst>
            </p:cNvPr>
            <p:cNvSpPr/>
            <p:nvPr/>
          </p:nvSpPr>
          <p:spPr>
            <a:xfrm>
              <a:off x="2926644" y="555739"/>
              <a:ext cx="1064407" cy="407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Node.js</a:t>
              </a:r>
              <a:endParaRPr lang="ko-KR" altLang="en-US" sz="16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모서리가 둥근 직사각형 16">
              <a:extLst>
                <a:ext uri="{FF2B5EF4-FFF2-40B4-BE49-F238E27FC236}">
                  <a16:creationId xmlns:a16="http://schemas.microsoft.com/office/drawing/2014/main" xmlns="" id="{1919A5CF-A86D-4608-9FFF-DE9406E5BE8A}"/>
                </a:ext>
              </a:extLst>
            </p:cNvPr>
            <p:cNvSpPr/>
            <p:nvPr/>
          </p:nvSpPr>
          <p:spPr>
            <a:xfrm>
              <a:off x="9292264" y="1951782"/>
              <a:ext cx="2238748" cy="423232"/>
            </a:xfrm>
            <a:prstGeom prst="roundRect">
              <a:avLst>
                <a:gd name="adj" fmla="val 50000"/>
              </a:avLst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2A840FD1-D2B0-4ABF-9F97-C6B04FE3C71D}"/>
                </a:ext>
              </a:extLst>
            </p:cNvPr>
            <p:cNvSpPr/>
            <p:nvPr/>
          </p:nvSpPr>
          <p:spPr>
            <a:xfrm>
              <a:off x="9528380" y="1954633"/>
              <a:ext cx="1802667" cy="407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Raspberry Pi 3</a:t>
              </a:r>
              <a:endParaRPr lang="ko-KR" altLang="en-US" sz="16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모서리가 둥근 직사각형 16">
              <a:extLst>
                <a:ext uri="{FF2B5EF4-FFF2-40B4-BE49-F238E27FC236}">
                  <a16:creationId xmlns:a16="http://schemas.microsoft.com/office/drawing/2014/main" xmlns="" id="{F5A2344B-48FC-4637-B416-2950F57E0732}"/>
                </a:ext>
              </a:extLst>
            </p:cNvPr>
            <p:cNvSpPr/>
            <p:nvPr/>
          </p:nvSpPr>
          <p:spPr>
            <a:xfrm>
              <a:off x="9292264" y="4196749"/>
              <a:ext cx="2238748" cy="423232"/>
            </a:xfrm>
            <a:prstGeom prst="roundRect">
              <a:avLst>
                <a:gd name="adj" fmla="val 50000"/>
              </a:avLst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B3C9E4AE-2F15-4E3D-A54E-A85D9623ACCF}"/>
                </a:ext>
              </a:extLst>
            </p:cNvPr>
            <p:cNvSpPr/>
            <p:nvPr/>
          </p:nvSpPr>
          <p:spPr>
            <a:xfrm>
              <a:off x="9528380" y="4199601"/>
              <a:ext cx="1771825" cy="407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err="1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Atmega</a:t>
              </a:r>
              <a:r>
                <a:rPr lang="en-US" altLang="ko-KR" sz="1600" b="1" dirty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328p</a:t>
              </a:r>
              <a:endParaRPr lang="ko-KR" altLang="en-US" sz="16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모서리가 둥근 직사각형 16">
              <a:extLst>
                <a:ext uri="{FF2B5EF4-FFF2-40B4-BE49-F238E27FC236}">
                  <a16:creationId xmlns:a16="http://schemas.microsoft.com/office/drawing/2014/main" xmlns="" id="{535B63C9-18C7-4D22-A70B-E8CA3961968A}"/>
                </a:ext>
              </a:extLst>
            </p:cNvPr>
            <p:cNvSpPr/>
            <p:nvPr/>
          </p:nvSpPr>
          <p:spPr>
            <a:xfrm>
              <a:off x="9292264" y="3074265"/>
              <a:ext cx="2031800" cy="423232"/>
            </a:xfrm>
            <a:prstGeom prst="roundRect">
              <a:avLst>
                <a:gd name="adj" fmla="val 50000"/>
              </a:avLst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6D19570D-EFED-46B1-BF39-8643D412DCCC}"/>
                </a:ext>
              </a:extLst>
            </p:cNvPr>
            <p:cNvSpPr/>
            <p:nvPr/>
          </p:nvSpPr>
          <p:spPr>
            <a:xfrm>
              <a:off x="9528380" y="3077117"/>
              <a:ext cx="1540286" cy="407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Latte Panda</a:t>
              </a:r>
              <a:endParaRPr lang="ko-KR" altLang="en-US" sz="16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모서리가 둥근 직사각형 16">
              <a:extLst>
                <a:ext uri="{FF2B5EF4-FFF2-40B4-BE49-F238E27FC236}">
                  <a16:creationId xmlns:a16="http://schemas.microsoft.com/office/drawing/2014/main" xmlns="" id="{764C48F4-F1BF-425E-9DFB-94A98115B416}"/>
                </a:ext>
              </a:extLst>
            </p:cNvPr>
            <p:cNvSpPr/>
            <p:nvPr/>
          </p:nvSpPr>
          <p:spPr>
            <a:xfrm>
              <a:off x="2874820" y="4196749"/>
              <a:ext cx="1349415" cy="423232"/>
            </a:xfrm>
            <a:prstGeom prst="roundRect">
              <a:avLst>
                <a:gd name="adj" fmla="val 50000"/>
              </a:avLst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D57732F2-4E1E-4555-929C-EAF0F3E6F20E}"/>
                </a:ext>
              </a:extLst>
            </p:cNvPr>
            <p:cNvSpPr/>
            <p:nvPr/>
          </p:nvSpPr>
          <p:spPr>
            <a:xfrm>
              <a:off x="3110937" y="4199601"/>
              <a:ext cx="942969" cy="407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Oracle</a:t>
              </a:r>
              <a:endParaRPr lang="ko-KR" altLang="en-US" sz="16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모서리가 둥근 직사각형 16">
              <a:extLst>
                <a:ext uri="{FF2B5EF4-FFF2-40B4-BE49-F238E27FC236}">
                  <a16:creationId xmlns:a16="http://schemas.microsoft.com/office/drawing/2014/main" xmlns="" id="{D76147E2-72F6-43D5-B12F-0657E63A78D5}"/>
                </a:ext>
              </a:extLst>
            </p:cNvPr>
            <p:cNvSpPr/>
            <p:nvPr/>
          </p:nvSpPr>
          <p:spPr>
            <a:xfrm>
              <a:off x="5380790" y="4217019"/>
              <a:ext cx="1349415" cy="423232"/>
            </a:xfrm>
            <a:prstGeom prst="roundRect">
              <a:avLst>
                <a:gd name="adj" fmla="val 50000"/>
              </a:avLst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48FE3A4-64C1-48F6-8B25-12D038DACF6E}"/>
                </a:ext>
              </a:extLst>
            </p:cNvPr>
            <p:cNvSpPr/>
            <p:nvPr/>
          </p:nvSpPr>
          <p:spPr>
            <a:xfrm>
              <a:off x="5616907" y="4219870"/>
              <a:ext cx="941043" cy="407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Spring</a:t>
              </a:r>
              <a:endParaRPr lang="ko-KR" altLang="en-US" sz="16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xmlns="" id="{0F0554EC-44B0-472F-946D-CB613289EF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976752"/>
              <a:ext cx="0" cy="100095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0A7FE446-E1D5-48B7-8E76-0D5FF455AB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9847" y="2611315"/>
              <a:ext cx="1432154" cy="57150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xmlns="" id="{8D6B6F08-B918-4CCE-B001-277EE91069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1379" y="2912905"/>
              <a:ext cx="1568628" cy="115004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BACF0AC7-9DB2-4441-86E0-3D3133469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0322" y="4390050"/>
              <a:ext cx="939685" cy="2027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xmlns="" id="{B01CE561-192C-458F-95EC-23822D971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1199" y="1081658"/>
              <a:ext cx="995445" cy="98815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xmlns="" id="{BD061032-F32C-499C-97F4-EC3FF45BC9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3978" y="1056663"/>
              <a:ext cx="1681789" cy="110673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xmlns="" id="{5B6DA980-5111-471D-ABCA-9221686A7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8485" y="1136019"/>
              <a:ext cx="1582615" cy="101424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xmlns="" id="{CE3B230F-F666-4988-B54D-98DFEABBD4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8961" y="2638689"/>
              <a:ext cx="1220018" cy="544126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모서리가 둥근 직사각형 16">
              <a:extLst>
                <a:ext uri="{FF2B5EF4-FFF2-40B4-BE49-F238E27FC236}">
                  <a16:creationId xmlns:a16="http://schemas.microsoft.com/office/drawing/2014/main" xmlns="" id="{4850C567-33E5-4C9D-8A1F-015C005CB322}"/>
                </a:ext>
              </a:extLst>
            </p:cNvPr>
            <p:cNvSpPr/>
            <p:nvPr/>
          </p:nvSpPr>
          <p:spPr>
            <a:xfrm>
              <a:off x="8909620" y="887312"/>
              <a:ext cx="1538572" cy="423232"/>
            </a:xfrm>
            <a:prstGeom prst="roundRect">
              <a:avLst>
                <a:gd name="adj" fmla="val 50000"/>
              </a:avLst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F0C88820-3BFB-49AB-912A-7E2786B8E1DA}"/>
                </a:ext>
              </a:extLst>
            </p:cNvPr>
            <p:cNvSpPr/>
            <p:nvPr/>
          </p:nvSpPr>
          <p:spPr>
            <a:xfrm>
              <a:off x="9145736" y="890164"/>
              <a:ext cx="1064407" cy="407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Node.js</a:t>
              </a:r>
              <a:endParaRPr lang="ko-KR" altLang="en-US" sz="16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xmlns="" id="{61626835-9DD7-495F-81AC-90A6CCC926AD}"/>
                </a:ext>
              </a:extLst>
            </p:cNvPr>
            <p:cNvCxnSpPr>
              <a:cxnSpLocks/>
            </p:cNvCxnSpPr>
            <p:nvPr/>
          </p:nvCxnSpPr>
          <p:spPr>
            <a:xfrm>
              <a:off x="9680331" y="1400164"/>
              <a:ext cx="580470" cy="52757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4F03890C-976F-4CB8-87B1-6FB07859B16F}"/>
                </a:ext>
              </a:extLst>
            </p:cNvPr>
            <p:cNvCxnSpPr>
              <a:cxnSpLocks/>
            </p:cNvCxnSpPr>
            <p:nvPr/>
          </p:nvCxnSpPr>
          <p:spPr>
            <a:xfrm>
              <a:off x="7371166" y="2950502"/>
              <a:ext cx="1662279" cy="1357729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C35AE21F-A01A-41F6-8624-770E2E6178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4073" y="3593268"/>
              <a:ext cx="768772" cy="230457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모서리가 둥근 직사각형 16">
              <a:extLst>
                <a:ext uri="{FF2B5EF4-FFF2-40B4-BE49-F238E27FC236}">
                  <a16:creationId xmlns:a16="http://schemas.microsoft.com/office/drawing/2014/main" xmlns="" id="{8020B76B-B432-436C-8E34-8E984DA9C46D}"/>
                </a:ext>
              </a:extLst>
            </p:cNvPr>
            <p:cNvSpPr/>
            <p:nvPr/>
          </p:nvSpPr>
          <p:spPr>
            <a:xfrm>
              <a:off x="11162067" y="3608124"/>
              <a:ext cx="975947" cy="423232"/>
            </a:xfrm>
            <a:prstGeom prst="roundRect">
              <a:avLst>
                <a:gd name="adj" fmla="val 50000"/>
              </a:avLst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5B69138D-420C-42F8-83DE-CCF02C06D269}"/>
                </a:ext>
              </a:extLst>
            </p:cNvPr>
            <p:cNvSpPr/>
            <p:nvPr/>
          </p:nvSpPr>
          <p:spPr>
            <a:xfrm>
              <a:off x="11259233" y="3610976"/>
              <a:ext cx="734791" cy="407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CAN</a:t>
              </a:r>
              <a:endParaRPr lang="ko-KR" altLang="en-US" sz="16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08CC3B27-1D71-4902-9D4B-BC726DEAC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023" y="3605840"/>
              <a:ext cx="432424" cy="519596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모서리가 둥근 직사각형 16">
              <a:extLst>
                <a:ext uri="{FF2B5EF4-FFF2-40B4-BE49-F238E27FC236}">
                  <a16:creationId xmlns:a16="http://schemas.microsoft.com/office/drawing/2014/main" xmlns="" id="{525152D8-72F3-477E-A864-FC1182805A63}"/>
                </a:ext>
              </a:extLst>
            </p:cNvPr>
            <p:cNvSpPr/>
            <p:nvPr/>
          </p:nvSpPr>
          <p:spPr>
            <a:xfrm>
              <a:off x="244375" y="4297351"/>
              <a:ext cx="1169386" cy="423232"/>
            </a:xfrm>
            <a:prstGeom prst="roundRect">
              <a:avLst>
                <a:gd name="adj" fmla="val 50000"/>
              </a:avLst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92F25B4F-C546-47D8-99B1-D90E59341DA1}"/>
                </a:ext>
              </a:extLst>
            </p:cNvPr>
            <p:cNvSpPr/>
            <p:nvPr/>
          </p:nvSpPr>
          <p:spPr>
            <a:xfrm>
              <a:off x="356017" y="4291562"/>
              <a:ext cx="941043" cy="407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Circuit</a:t>
              </a:r>
              <a:endParaRPr lang="ko-KR" altLang="en-US" sz="16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07347C94-5766-4403-BBE3-F3AA8F394DA4}"/>
              </a:ext>
            </a:extLst>
          </p:cNvPr>
          <p:cNvGrpSpPr/>
          <p:nvPr/>
        </p:nvGrpSpPr>
        <p:grpSpPr>
          <a:xfrm>
            <a:off x="3412527" y="5318277"/>
            <a:ext cx="8431351" cy="1107532"/>
            <a:chOff x="2089219" y="5501136"/>
            <a:chExt cx="8932097" cy="1173309"/>
          </a:xfrm>
        </p:grpSpPr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A9004D06-DE66-4EB9-9C3F-0E2BDF0DA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0"/>
                </a:ext>
              </a:extLst>
            </a:blip>
            <a:stretch>
              <a:fillRect/>
            </a:stretch>
          </p:blipFill>
          <p:spPr>
            <a:xfrm>
              <a:off x="6486709" y="5501136"/>
              <a:ext cx="633680" cy="1161747"/>
            </a:xfrm>
            <a:prstGeom prst="rect">
              <a:avLst/>
            </a:prstGeom>
          </p:spPr>
        </p:pic>
        <p:pic>
          <p:nvPicPr>
            <p:cNvPr id="101" name="그림 100" descr="측정기, 시계, 그리기이(가) 표시된 사진&#10;&#10;자동 생성된 설명">
              <a:extLst>
                <a:ext uri="{FF2B5EF4-FFF2-40B4-BE49-F238E27FC236}">
                  <a16:creationId xmlns:a16="http://schemas.microsoft.com/office/drawing/2014/main" xmlns="" id="{741FC7D2-5C76-4508-B131-FC90252C3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2"/>
                </a:ext>
              </a:extLst>
            </a:blip>
            <a:stretch>
              <a:fillRect/>
            </a:stretch>
          </p:blipFill>
          <p:spPr>
            <a:xfrm>
              <a:off x="2089219" y="6062226"/>
              <a:ext cx="1715285" cy="242887"/>
            </a:xfrm>
            <a:prstGeom prst="rect">
              <a:avLst/>
            </a:prstGeom>
          </p:spPr>
        </p:pic>
        <p:pic>
          <p:nvPicPr>
            <p:cNvPr id="103" name="그림 102" descr="그리기이(가) 표시된 사진&#10;&#10;자동 생성된 설명">
              <a:extLst>
                <a:ext uri="{FF2B5EF4-FFF2-40B4-BE49-F238E27FC236}">
                  <a16:creationId xmlns:a16="http://schemas.microsoft.com/office/drawing/2014/main" xmlns="" id="{4117DA79-48D0-4DD3-A932-78B535A01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4"/>
                </a:ext>
              </a:extLst>
            </a:blip>
            <a:stretch>
              <a:fillRect/>
            </a:stretch>
          </p:blipFill>
          <p:spPr>
            <a:xfrm>
              <a:off x="4251086" y="5773079"/>
              <a:ext cx="628650" cy="735890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xmlns="" id="{1DEE2160-8B65-48BF-A616-090ADEB09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6"/>
                </a:ext>
              </a:extLst>
            </a:blip>
            <a:stretch>
              <a:fillRect/>
            </a:stretch>
          </p:blipFill>
          <p:spPr>
            <a:xfrm>
              <a:off x="5279813" y="5773079"/>
              <a:ext cx="711908" cy="791009"/>
            </a:xfrm>
            <a:prstGeom prst="rect">
              <a:avLst/>
            </a:prstGeom>
          </p:spPr>
        </p:pic>
        <p:pic>
          <p:nvPicPr>
            <p:cNvPr id="107" name="그림 106" descr="개체, 표지판, 시계이(가) 표시된 사진&#10;&#10;자동 생성된 설명">
              <a:extLst>
                <a:ext uri="{FF2B5EF4-FFF2-40B4-BE49-F238E27FC236}">
                  <a16:creationId xmlns:a16="http://schemas.microsoft.com/office/drawing/2014/main" xmlns="" id="{EDE9B6EB-A83D-4743-BDB3-DCC5DFCEB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8"/>
                </a:ext>
              </a:extLst>
            </a:blip>
            <a:stretch>
              <a:fillRect/>
            </a:stretch>
          </p:blipFill>
          <p:spPr>
            <a:xfrm>
              <a:off x="7724805" y="5798912"/>
              <a:ext cx="967055" cy="658403"/>
            </a:xfrm>
            <a:prstGeom prst="rect">
              <a:avLst/>
            </a:prstGeom>
          </p:spPr>
        </p:pic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xmlns="" id="{F78F3BE3-ADF8-4D06-9E1C-79EF65E7D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1770" y="5822786"/>
              <a:ext cx="983238" cy="8939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xmlns="" id="{3DDB5ECD-9592-4655-9D64-53C1792ED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1770" y="6179030"/>
              <a:ext cx="966253" cy="1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E6DD963F-A2A1-4C1E-A1B7-E64764E3B9EC}"/>
                </a:ext>
              </a:extLst>
            </p:cNvPr>
            <p:cNvCxnSpPr>
              <a:cxnSpLocks/>
            </p:cNvCxnSpPr>
            <p:nvPr/>
          </p:nvCxnSpPr>
          <p:spPr>
            <a:xfrm>
              <a:off x="9256834" y="6489779"/>
              <a:ext cx="97009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94172ADD-51E8-48CC-AFFE-2A212145D98A}"/>
                </a:ext>
              </a:extLst>
            </p:cNvPr>
            <p:cNvSpPr txBox="1"/>
            <p:nvPr/>
          </p:nvSpPr>
          <p:spPr>
            <a:xfrm>
              <a:off x="10304073" y="5638120"/>
              <a:ext cx="574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TCP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D870D195-C617-49D6-A6F6-B445859B2CEA}"/>
                </a:ext>
              </a:extLst>
            </p:cNvPr>
            <p:cNvSpPr txBox="1"/>
            <p:nvPr/>
          </p:nvSpPr>
          <p:spPr>
            <a:xfrm>
              <a:off x="10280568" y="595635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CAN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24B33CA9-6010-49BA-A18C-74A706CC5210}"/>
                </a:ext>
              </a:extLst>
            </p:cNvPr>
            <p:cNvSpPr txBox="1"/>
            <p:nvPr/>
          </p:nvSpPr>
          <p:spPr>
            <a:xfrm>
              <a:off x="10273996" y="6305113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Serial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23" name="그림 122">
            <a:extLst>
              <a:ext uri="{FF2B5EF4-FFF2-40B4-BE49-F238E27FC236}">
                <a16:creationId xmlns:a16="http://schemas.microsoft.com/office/drawing/2014/main" xmlns="" id="{A39A12E1-FCD6-4944-95FF-93048523580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92424" y="5666278"/>
            <a:ext cx="1754711" cy="58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0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RDB-Diagram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633" y="523857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848FFC6-99DD-4B30-B7D9-39EEA76810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6190" y="1375549"/>
            <a:ext cx="10154749" cy="48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8" y="3165256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18" y="1528357"/>
            <a:ext cx="1925011" cy="19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744413" y="1380784"/>
            <a:ext cx="9809698" cy="4655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123217" y="473986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안드로이드를 활용한 집 </a:t>
            </a:r>
            <a:r>
              <a:rPr lang="en-US" altLang="ko-KR" sz="24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4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차량 제어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79418" y="107891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17634" y="1716576"/>
            <a:ext cx="2903380" cy="29033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F21C63F0-CDE7-46E5-9672-5D7489FEAE7E}"/>
              </a:ext>
            </a:extLst>
          </p:cNvPr>
          <p:cNvSpPr/>
          <p:nvPr/>
        </p:nvSpPr>
        <p:spPr>
          <a:xfrm>
            <a:off x="5155797" y="1877182"/>
            <a:ext cx="2615184" cy="2615184"/>
          </a:xfrm>
          <a:prstGeom prst="ellipse">
            <a:avLst/>
          </a:prstGeom>
          <a:solidFill>
            <a:srgbClr val="D9D9DB"/>
          </a:solidFill>
          <a:ln>
            <a:solidFill>
              <a:srgbClr val="DA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299C0CC3-67CC-4DB3-854F-0DE6674308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1"/>
              </a:ext>
            </a:extLst>
          </a:blip>
          <a:stretch>
            <a:fillRect/>
          </a:stretch>
        </p:blipFill>
        <p:spPr>
          <a:xfrm>
            <a:off x="5538234" y="2131427"/>
            <a:ext cx="1862180" cy="2179846"/>
          </a:xfrm>
          <a:prstGeom prst="rect">
            <a:avLst/>
          </a:prstGeom>
        </p:spPr>
      </p:pic>
      <p:pic>
        <p:nvPicPr>
          <p:cNvPr id="9" name="그림 8" descr="중지, 표지판, 교통, 켜진이(가) 표시된 사진&#10;&#10;자동 생성된 설명">
            <a:extLst>
              <a:ext uri="{FF2B5EF4-FFF2-40B4-BE49-F238E27FC236}">
                <a16:creationId xmlns:a16="http://schemas.microsoft.com/office/drawing/2014/main" xmlns="" id="{85BB9F5D-B422-4738-BDD8-255FF183756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4"/>
              </a:ext>
            </a:extLst>
          </a:blip>
          <a:stretch>
            <a:fillRect/>
          </a:stretch>
        </p:blipFill>
        <p:spPr>
          <a:xfrm>
            <a:off x="9330850" y="2975461"/>
            <a:ext cx="1714054" cy="16153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B3521F3-A0F9-48A4-B079-0C26D72E47C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6"/>
              </a:ext>
            </a:extLst>
          </a:blip>
          <a:stretch>
            <a:fillRect/>
          </a:stretch>
        </p:blipFill>
        <p:spPr>
          <a:xfrm>
            <a:off x="2200011" y="3185031"/>
            <a:ext cx="1714054" cy="14395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DA7FEAC-2AB8-4D59-8CA6-73B43E0A8FD6}"/>
              </a:ext>
            </a:extLst>
          </p:cNvPr>
          <p:cNvSpPr txBox="1"/>
          <p:nvPr/>
        </p:nvSpPr>
        <p:spPr>
          <a:xfrm>
            <a:off x="1859569" y="457200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SUMMARY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9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633" y="17985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" name="갈매기형 수장 1"/>
          <p:cNvSpPr/>
          <p:nvPr/>
        </p:nvSpPr>
        <p:spPr>
          <a:xfrm>
            <a:off x="2519877" y="2123341"/>
            <a:ext cx="2672142" cy="811307"/>
          </a:xfrm>
          <a:prstGeom prst="chevron">
            <a:avLst/>
          </a:prstGeom>
          <a:solidFill>
            <a:srgbClr val="EFB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4296" y="2298161"/>
            <a:ext cx="1799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유즈케이스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5150344" y="2123341"/>
            <a:ext cx="2672142" cy="811307"/>
          </a:xfrm>
          <a:prstGeom prst="chevron">
            <a:avLst/>
          </a:prstGeom>
          <a:solidFill>
            <a:srgbClr val="A48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81855" y="2297949"/>
            <a:ext cx="162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신기술</a:t>
            </a:r>
          </a:p>
        </p:txBody>
      </p:sp>
      <p:sp>
        <p:nvSpPr>
          <p:cNvPr id="33" name="갈매기형 수장 32"/>
          <p:cNvSpPr/>
          <p:nvPr/>
        </p:nvSpPr>
        <p:spPr>
          <a:xfrm>
            <a:off x="7780811" y="2123341"/>
            <a:ext cx="2672142" cy="811307"/>
          </a:xfrm>
          <a:prstGeom prst="chevron">
            <a:avLst/>
          </a:prstGeom>
          <a:solidFill>
            <a:srgbClr val="523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61688" y="2297949"/>
            <a:ext cx="155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아키텍처</a:t>
            </a:r>
          </a:p>
        </p:txBody>
      </p:sp>
      <p:sp>
        <p:nvSpPr>
          <p:cNvPr id="3" name="타원 2"/>
          <p:cNvSpPr/>
          <p:nvPr/>
        </p:nvSpPr>
        <p:spPr>
          <a:xfrm>
            <a:off x="3354921" y="3512810"/>
            <a:ext cx="1002054" cy="1002054"/>
          </a:xfrm>
          <a:prstGeom prst="ellipse">
            <a:avLst/>
          </a:prstGeom>
          <a:noFill/>
          <a:ln w="28575">
            <a:solidFill>
              <a:srgbClr val="EFB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985388" y="3488433"/>
            <a:ext cx="1002054" cy="1002054"/>
          </a:xfrm>
          <a:prstGeom prst="ellipse">
            <a:avLst/>
          </a:prstGeom>
          <a:noFill/>
          <a:ln w="28575">
            <a:solidFill>
              <a:srgbClr val="A48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615855" y="3464056"/>
            <a:ext cx="1002054" cy="1002054"/>
          </a:xfrm>
          <a:prstGeom prst="ellipse">
            <a:avLst/>
          </a:prstGeom>
          <a:noFill/>
          <a:ln w="28575">
            <a:solidFill>
              <a:srgbClr val="523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42263" y="4823076"/>
            <a:ext cx="1627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유즈케이스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요약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1271" y="4823075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14661" y="4830704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시스템아키텍처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88" y="3449904"/>
            <a:ext cx="1104663" cy="11046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21" y="3497865"/>
            <a:ext cx="1016999" cy="1016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11" y="3584899"/>
            <a:ext cx="792901" cy="7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8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USE_CASE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633" y="24843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0007" y="1537709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blipFill dpi="0" rotWithShape="1">
                  <a:blip r:embed="rId9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조명 제어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DF9E802-DD9F-4243-A3B7-0DED89B50CAC}"/>
              </a:ext>
            </a:extLst>
          </p:cNvPr>
          <p:cNvGrpSpPr/>
          <p:nvPr/>
        </p:nvGrpSpPr>
        <p:grpSpPr>
          <a:xfrm>
            <a:off x="1859569" y="1375974"/>
            <a:ext cx="9191622" cy="4323540"/>
            <a:chOff x="295278" y="431216"/>
            <a:chExt cx="11776559" cy="55394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6C0D7A84-A9A8-4C63-A602-461835998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1"/>
                </a:ext>
              </a:extLst>
            </a:blip>
            <a:stretch>
              <a:fillRect/>
            </a:stretch>
          </p:blipFill>
          <p:spPr>
            <a:xfrm>
              <a:off x="10537400" y="431216"/>
              <a:ext cx="1357313" cy="1357313"/>
            </a:xfrm>
            <a:prstGeom prst="rect">
              <a:avLst/>
            </a:prstGeom>
          </p:spPr>
        </p:pic>
        <p:pic>
          <p:nvPicPr>
            <p:cNvPr id="3" name="그림 2" descr="중지, 표지판, 교통, 켜진이(가) 표시된 사진&#10;&#10;자동 생성된 설명">
              <a:extLst>
                <a:ext uri="{FF2B5EF4-FFF2-40B4-BE49-F238E27FC236}">
                  <a16:creationId xmlns:a16="http://schemas.microsoft.com/office/drawing/2014/main" xmlns="" id="{22CB93DB-D86C-4038-BDDA-5F505362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4"/>
                </a:ext>
              </a:extLst>
            </a:blip>
            <a:stretch>
              <a:fillRect/>
            </a:stretch>
          </p:blipFill>
          <p:spPr>
            <a:xfrm>
              <a:off x="295278" y="1788529"/>
              <a:ext cx="3067050" cy="2890414"/>
            </a:xfrm>
            <a:prstGeom prst="rect">
              <a:avLst/>
            </a:prstGeom>
          </p:spPr>
        </p:pic>
        <p:pic>
          <p:nvPicPr>
            <p:cNvPr id="4" name="그림 3" descr="그리기이(가) 표시된 사진&#10;&#10;자동 생성된 설명">
              <a:extLst>
                <a:ext uri="{FF2B5EF4-FFF2-40B4-BE49-F238E27FC236}">
                  <a16:creationId xmlns:a16="http://schemas.microsoft.com/office/drawing/2014/main" xmlns="" id="{2D041B60-C4E6-4BCB-A519-0E73352E2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6"/>
                </a:ext>
              </a:extLst>
            </a:blip>
            <a:stretch>
              <a:fillRect/>
            </a:stretch>
          </p:blipFill>
          <p:spPr>
            <a:xfrm>
              <a:off x="4508443" y="2635005"/>
              <a:ext cx="1356575" cy="1587990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xmlns="" id="{4DFE197D-C274-4DC6-9B31-9F8084830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2731" y="861646"/>
              <a:ext cx="4317023" cy="1773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xmlns="" id="{FB4A48E6-883F-460C-BCA5-EA809CF22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2731" y="1014047"/>
              <a:ext cx="4317023" cy="17916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8C1C048-3DC0-4561-BFB2-2FC0682C40A3}"/>
                </a:ext>
              </a:extLst>
            </p:cNvPr>
            <p:cNvSpPr txBox="1"/>
            <p:nvPr/>
          </p:nvSpPr>
          <p:spPr>
            <a:xfrm>
              <a:off x="6116125" y="2903820"/>
              <a:ext cx="5955712" cy="306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1.  </a:t>
              </a:r>
              <a:r>
                <a:rPr lang="ko-KR" altLang="en-US" sz="1400" dirty="0"/>
                <a:t>안드로이드</a:t>
              </a:r>
              <a:r>
                <a:rPr lang="ko-KR" altLang="en-US" sz="1200" dirty="0"/>
                <a:t>로 </a:t>
              </a:r>
              <a:r>
                <a:rPr lang="ko-KR" altLang="en-US" sz="1400" dirty="0"/>
                <a:t>조명</a:t>
              </a:r>
              <a:r>
                <a:rPr lang="ko-KR" altLang="en-US" sz="1200" dirty="0"/>
                <a:t>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on/off/auto</a:t>
              </a:r>
              <a:r>
                <a:rPr lang="ko-KR" altLang="en-US" sz="1400" dirty="0"/>
                <a:t>상태</a:t>
              </a:r>
              <a:r>
                <a:rPr lang="ko-KR" altLang="en-US" sz="1200" dirty="0"/>
                <a:t>를</a:t>
              </a:r>
              <a:r>
                <a:rPr lang="ko-KR" altLang="en-US" sz="1400" dirty="0"/>
                <a:t> 원격</a:t>
              </a:r>
              <a:r>
                <a:rPr lang="ko-KR" altLang="en-US" sz="1200" dirty="0"/>
                <a:t>으로 결정</a:t>
              </a:r>
              <a:endParaRPr lang="en-US" altLang="ko-KR" sz="1400" dirty="0"/>
            </a:p>
            <a:p>
              <a:pPr lvl="1">
                <a:lnSpc>
                  <a:spcPct val="150000"/>
                </a:lnSpc>
              </a:pPr>
              <a:r>
                <a:rPr lang="en-US" altLang="ko-KR" sz="1400" dirty="0"/>
                <a:t>	</a:t>
              </a:r>
              <a:r>
                <a:rPr lang="ko-KR" altLang="en-US" sz="1200" dirty="0"/>
                <a:t>전원 </a:t>
              </a:r>
              <a:r>
                <a:rPr lang="en-US" altLang="ko-KR" sz="1200" dirty="0"/>
                <a:t>On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/>
                <a:t>	</a:t>
              </a:r>
              <a:r>
                <a:rPr lang="ko-KR" altLang="en-US" sz="1400" dirty="0"/>
                <a:t>센서</a:t>
              </a:r>
              <a:r>
                <a:rPr lang="ko-KR" altLang="en-US" sz="1200" dirty="0"/>
                <a:t>와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PWM</a:t>
              </a:r>
              <a:r>
                <a:rPr lang="ko-KR" altLang="en-US" sz="1200" dirty="0"/>
                <a:t>을 이용해서 </a:t>
              </a:r>
              <a:r>
                <a:rPr lang="ko-KR" altLang="en-US" sz="1400" dirty="0"/>
                <a:t>조명</a:t>
              </a:r>
              <a:r>
                <a:rPr lang="ko-KR" altLang="en-US" sz="1200" dirty="0"/>
                <a:t>의</a:t>
              </a:r>
              <a:r>
                <a:rPr lang="ko-KR" altLang="en-US" sz="1400" dirty="0"/>
                <a:t> 세기</a:t>
              </a:r>
              <a:r>
                <a:rPr lang="ko-KR" altLang="en-US" sz="1200" dirty="0"/>
                <a:t>를 </a:t>
              </a:r>
              <a:r>
                <a:rPr lang="ko-KR" altLang="en-US" sz="1400" dirty="0"/>
                <a:t>결정</a:t>
              </a:r>
              <a:endParaRPr lang="en-US" altLang="ko-KR" sz="1400" dirty="0"/>
            </a:p>
            <a:p>
              <a:pPr lvl="1">
                <a:lnSpc>
                  <a:spcPct val="150000"/>
                </a:lnSpc>
              </a:pPr>
              <a:r>
                <a:rPr lang="en-US" altLang="ko-KR" sz="1400" dirty="0"/>
                <a:t>	(</a:t>
              </a:r>
              <a:r>
                <a:rPr lang="ko-KR" altLang="en-US" sz="1200" dirty="0"/>
                <a:t>조명이 형광등이 아닌 </a:t>
              </a:r>
              <a:r>
                <a:rPr lang="en-US" altLang="ko-KR" sz="1400" dirty="0"/>
                <a:t>LED</a:t>
              </a:r>
              <a:r>
                <a:rPr lang="ko-KR" altLang="en-US" sz="1200" dirty="0"/>
                <a:t>라고 가정</a:t>
              </a:r>
              <a:r>
                <a:rPr lang="en-US" altLang="ko-KR" sz="1400" dirty="0"/>
                <a:t>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/>
                <a:t>	</a:t>
              </a:r>
              <a:r>
                <a:rPr lang="ko-KR" altLang="en-US" sz="1200" dirty="0"/>
                <a:t>전원 </a:t>
              </a:r>
              <a:r>
                <a:rPr lang="en-US" altLang="ko-KR" sz="1200" dirty="0"/>
                <a:t>Off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/>
                <a:t>	</a:t>
              </a:r>
              <a:r>
                <a:rPr lang="ko-KR" altLang="en-US" sz="1400" dirty="0"/>
                <a:t>출입 </a:t>
              </a:r>
              <a:r>
                <a:rPr lang="ko-KR" altLang="en-US" sz="1200" dirty="0"/>
                <a:t>시</a:t>
              </a:r>
              <a:r>
                <a:rPr lang="ko-KR" altLang="en-US" sz="1400" dirty="0"/>
                <a:t> 자동</a:t>
              </a:r>
              <a:r>
                <a:rPr lang="ko-KR" altLang="en-US" sz="1200" dirty="0"/>
                <a:t>으로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On/Off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dirty="0"/>
                <a:t>2.  </a:t>
              </a:r>
              <a:r>
                <a:rPr lang="ko-KR" altLang="en-US" sz="1400" dirty="0"/>
                <a:t>안드로이드</a:t>
              </a:r>
              <a:r>
                <a:rPr lang="ko-KR" altLang="en-US" sz="1200" dirty="0"/>
                <a:t>로</a:t>
              </a:r>
              <a:r>
                <a:rPr lang="ko-KR" altLang="en-US" sz="1400" dirty="0"/>
                <a:t> 조명</a:t>
              </a:r>
              <a:r>
                <a:rPr lang="ko-KR" altLang="en-US" sz="1200" dirty="0"/>
                <a:t>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On/Off </a:t>
              </a:r>
              <a:r>
                <a:rPr lang="ko-KR" altLang="en-US" sz="1400" dirty="0"/>
                <a:t>상태</a:t>
              </a:r>
              <a:r>
                <a:rPr lang="ko-KR" altLang="en-US" sz="1200" dirty="0"/>
                <a:t>를</a:t>
              </a:r>
              <a:r>
                <a:rPr lang="ko-KR" altLang="en-US" sz="1400" dirty="0"/>
                <a:t> 확인</a:t>
              </a:r>
              <a:endParaRPr lang="en-US" altLang="ko-KR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84AB026C-CD05-46CA-9501-09C16F193DF7}"/>
                </a:ext>
              </a:extLst>
            </p:cNvPr>
            <p:cNvSpPr txBox="1"/>
            <p:nvPr/>
          </p:nvSpPr>
          <p:spPr>
            <a:xfrm>
              <a:off x="6565160" y="3305907"/>
              <a:ext cx="869420" cy="2135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400" dirty="0"/>
                <a:t>On :</a:t>
              </a:r>
            </a:p>
            <a:p>
              <a:pPr algn="r">
                <a:lnSpc>
                  <a:spcPct val="150000"/>
                </a:lnSpc>
              </a:pPr>
              <a:endParaRPr lang="en-US" altLang="ko-KR" sz="1400" dirty="0"/>
            </a:p>
            <a:p>
              <a:pPr algn="r">
                <a:lnSpc>
                  <a:spcPct val="150000"/>
                </a:lnSpc>
              </a:pPr>
              <a:endParaRPr lang="en-US" altLang="ko-KR" sz="1400" dirty="0"/>
            </a:p>
            <a:p>
              <a:pPr algn="r">
                <a:lnSpc>
                  <a:spcPct val="150000"/>
                </a:lnSpc>
              </a:pPr>
              <a:r>
                <a:rPr lang="en-US" altLang="ko-KR" sz="1400" dirty="0"/>
                <a:t>Off :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400" dirty="0"/>
                <a:t>Auto :</a:t>
              </a:r>
              <a:endParaRPr lang="ko-KR" altLang="en-US" sz="14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CC9B3D7-BEE0-40C7-961D-91B3B4E65C2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54041" y="3419475"/>
            <a:ext cx="201185" cy="2011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1358F72-FA1E-41F0-8EC1-8A4973D91FD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54041" y="5432442"/>
            <a:ext cx="201185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USE_CASE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633" y="24843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31820" y="153770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blipFill dpi="0" rotWithShape="1">
                  <a:blip r:embed="rId9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CCTV</a:t>
            </a:r>
            <a:r>
              <a:rPr lang="ko-KR" altLang="en-US" sz="2400" b="1" dirty="0">
                <a:blipFill dpi="0" rotWithShape="1">
                  <a:blip r:embed="rId9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blipFill dpi="0" rotWithShape="1">
                  <a:blip r:embed="rId9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400" b="1" dirty="0">
                <a:blipFill dpi="0" rotWithShape="1">
                  <a:blip r:embed="rId9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침입감지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DF9E802-DD9F-4243-A3B7-0DED89B50CAC}"/>
              </a:ext>
            </a:extLst>
          </p:cNvPr>
          <p:cNvGrpSpPr/>
          <p:nvPr/>
        </p:nvGrpSpPr>
        <p:grpSpPr>
          <a:xfrm>
            <a:off x="1859569" y="1711925"/>
            <a:ext cx="9191622" cy="3341257"/>
            <a:chOff x="295278" y="861646"/>
            <a:chExt cx="11776559" cy="4280911"/>
          </a:xfrm>
        </p:grpSpPr>
        <p:pic>
          <p:nvPicPr>
            <p:cNvPr id="3" name="그림 2" descr="중지, 표지판, 교통, 켜진이(가) 표시된 사진&#10;&#10;자동 생성된 설명">
              <a:extLst>
                <a:ext uri="{FF2B5EF4-FFF2-40B4-BE49-F238E27FC236}">
                  <a16:creationId xmlns:a16="http://schemas.microsoft.com/office/drawing/2014/main" xmlns="" id="{22CB93DB-D86C-4038-BDDA-5F505362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2"/>
                </a:ext>
              </a:extLst>
            </a:blip>
            <a:stretch>
              <a:fillRect/>
            </a:stretch>
          </p:blipFill>
          <p:spPr>
            <a:xfrm>
              <a:off x="295278" y="1788529"/>
              <a:ext cx="3067050" cy="2890414"/>
            </a:xfrm>
            <a:prstGeom prst="rect">
              <a:avLst/>
            </a:prstGeom>
          </p:spPr>
        </p:pic>
        <p:pic>
          <p:nvPicPr>
            <p:cNvPr id="4" name="그림 3" descr="그리기이(가) 표시된 사진&#10;&#10;자동 생성된 설명">
              <a:extLst>
                <a:ext uri="{FF2B5EF4-FFF2-40B4-BE49-F238E27FC236}">
                  <a16:creationId xmlns:a16="http://schemas.microsoft.com/office/drawing/2014/main" xmlns="" id="{2D041B60-C4E6-4BCB-A519-0E73352E2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4"/>
                </a:ext>
              </a:extLst>
            </a:blip>
            <a:stretch>
              <a:fillRect/>
            </a:stretch>
          </p:blipFill>
          <p:spPr>
            <a:xfrm>
              <a:off x="4508443" y="2635005"/>
              <a:ext cx="1356575" cy="1587990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xmlns="" id="{4DFE197D-C274-4DC6-9B31-9F8084830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2731" y="861646"/>
              <a:ext cx="4317023" cy="1773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xmlns="" id="{FB4A48E6-883F-460C-BCA5-EA809CF22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2731" y="1014047"/>
              <a:ext cx="4317023" cy="17916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8C1C048-3DC0-4561-BFB2-2FC0682C40A3}"/>
                </a:ext>
              </a:extLst>
            </p:cNvPr>
            <p:cNvSpPr txBox="1"/>
            <p:nvPr/>
          </p:nvSpPr>
          <p:spPr>
            <a:xfrm>
              <a:off x="6116125" y="2903819"/>
              <a:ext cx="5955712" cy="223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/>
                <a:t>1.  Node.js </a:t>
              </a:r>
              <a:r>
                <a:rPr lang="ko-KR" altLang="en-US" sz="1200" dirty="0"/>
                <a:t>기반</a:t>
              </a:r>
              <a:r>
                <a:rPr lang="ko-KR" altLang="en-US" sz="1400" dirty="0"/>
                <a:t> 웹 서버</a:t>
              </a:r>
              <a:r>
                <a:rPr lang="ko-KR" altLang="en-US" sz="1200" dirty="0"/>
                <a:t>를 통한</a:t>
              </a:r>
              <a:r>
                <a:rPr lang="ko-KR" altLang="en-US" sz="1400" dirty="0"/>
                <a:t> </a:t>
              </a:r>
              <a:r>
                <a:rPr lang="ko-KR" altLang="en-US" sz="1200" dirty="0"/>
                <a:t>상시 홈</a:t>
              </a:r>
              <a:r>
                <a:rPr lang="ko-KR" altLang="en-US" sz="1400" dirty="0"/>
                <a:t> 스트리밍</a:t>
              </a:r>
              <a:endParaRPr lang="en-US" altLang="ko-KR" sz="1400" dirty="0"/>
            </a:p>
            <a:p>
              <a:pPr>
                <a:lnSpc>
                  <a:spcPct val="200000"/>
                </a:lnSpc>
              </a:pPr>
              <a:r>
                <a:rPr lang="en-US" altLang="ko-KR" sz="1400" dirty="0"/>
                <a:t>2.  RFID</a:t>
              </a:r>
              <a:r>
                <a:rPr lang="ko-KR" altLang="en-US" sz="1200" dirty="0"/>
                <a:t>를 활용한</a:t>
              </a:r>
              <a:r>
                <a:rPr lang="ko-KR" altLang="en-US" sz="1400" dirty="0"/>
                <a:t> 본인확인 </a:t>
              </a:r>
              <a:r>
                <a:rPr lang="ko-KR" altLang="en-US" sz="1200" dirty="0"/>
                <a:t>후</a:t>
              </a:r>
              <a:r>
                <a:rPr lang="ko-KR" altLang="en-US" sz="1400" dirty="0"/>
                <a:t> 침입감지센서 </a:t>
              </a:r>
              <a:r>
                <a:rPr lang="en-US" altLang="ko-KR" sz="1400" dirty="0"/>
                <a:t>On/Off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dirty="0"/>
                <a:t>3.  </a:t>
              </a:r>
              <a:r>
                <a:rPr lang="ko-KR" altLang="en-US" sz="1400" dirty="0"/>
                <a:t>침입감지 </a:t>
              </a:r>
              <a:r>
                <a:rPr lang="ko-KR" altLang="en-US" sz="1200" dirty="0"/>
                <a:t>시</a:t>
              </a:r>
              <a:r>
                <a:rPr lang="ko-KR" altLang="en-US" sz="1400" dirty="0"/>
                <a:t> 안드로이드</a:t>
              </a:r>
              <a:r>
                <a:rPr lang="ko-KR" altLang="en-US" sz="1200" dirty="0"/>
                <a:t>로</a:t>
              </a:r>
              <a:r>
                <a:rPr lang="ko-KR" altLang="en-US" sz="1400" dirty="0"/>
                <a:t> 알림 전송 </a:t>
              </a:r>
              <a:r>
                <a:rPr lang="ko-KR" altLang="en-US" sz="1200" dirty="0"/>
                <a:t>후</a:t>
              </a:r>
              <a:r>
                <a:rPr lang="ko-KR" altLang="en-US" sz="1400" dirty="0"/>
                <a:t> 스트리밍 페이지 연결 </a:t>
              </a:r>
              <a:r>
                <a:rPr lang="ko-KR" altLang="en-US" sz="1200" dirty="0"/>
                <a:t>및</a:t>
              </a:r>
              <a:r>
                <a:rPr lang="ko-KR" altLang="en-US" sz="1400" dirty="0"/>
                <a:t> 영상저장</a:t>
              </a:r>
              <a:r>
                <a:rPr lang="ko-KR" altLang="en-US" sz="1200" dirty="0"/>
                <a:t>여부 결정</a:t>
              </a:r>
              <a:endParaRPr lang="en-US" altLang="ko-KR" sz="1400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4A4AC05-5661-406A-8D1B-33F61F9D00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99298" y="1321081"/>
            <a:ext cx="1457325" cy="942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9C6ACFE-1FB5-48B4-BE14-4456CCA595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54041" y="3495675"/>
            <a:ext cx="201185" cy="2011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DA19260-E490-4EC6-9B7E-FEC008D5385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54041" y="3924015"/>
            <a:ext cx="201185" cy="2011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C515466-413E-426E-8A8E-44D1EC32C4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54040" y="4352355"/>
            <a:ext cx="201185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USE_CASE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633" y="24843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236493" y="1537709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blipFill dpi="0" rotWithShape="1">
                  <a:blip r:embed="rId9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가전 </a:t>
            </a:r>
            <a:r>
              <a:rPr lang="en-US" altLang="ko-KR" sz="2400" b="1" dirty="0">
                <a:blipFill dpi="0" rotWithShape="1">
                  <a:blip r:embed="rId9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on/off/Reservation</a:t>
            </a:r>
            <a:endParaRPr lang="ko-KR" altLang="en-US" sz="2400" b="1" dirty="0">
              <a:blipFill dpi="0" rotWithShape="1">
                <a:blip r:embed="rId9"/>
                <a:srcRect/>
                <a:stretch>
                  <a:fillRect/>
                </a:stretch>
              </a:blip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DF9E802-DD9F-4243-A3B7-0DED89B50CAC}"/>
              </a:ext>
            </a:extLst>
          </p:cNvPr>
          <p:cNvGrpSpPr/>
          <p:nvPr/>
        </p:nvGrpSpPr>
        <p:grpSpPr>
          <a:xfrm>
            <a:off x="1859569" y="1711925"/>
            <a:ext cx="9191622" cy="2979406"/>
            <a:chOff x="295278" y="861646"/>
            <a:chExt cx="11776559" cy="3817297"/>
          </a:xfrm>
        </p:grpSpPr>
        <p:pic>
          <p:nvPicPr>
            <p:cNvPr id="3" name="그림 2" descr="중지, 표지판, 교통, 켜진이(가) 표시된 사진&#10;&#10;자동 생성된 설명">
              <a:extLst>
                <a:ext uri="{FF2B5EF4-FFF2-40B4-BE49-F238E27FC236}">
                  <a16:creationId xmlns:a16="http://schemas.microsoft.com/office/drawing/2014/main" xmlns="" id="{22CB93DB-D86C-4038-BDDA-5F505362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2"/>
                </a:ext>
              </a:extLst>
            </a:blip>
            <a:stretch>
              <a:fillRect/>
            </a:stretch>
          </p:blipFill>
          <p:spPr>
            <a:xfrm>
              <a:off x="295278" y="1788529"/>
              <a:ext cx="3067050" cy="2890414"/>
            </a:xfrm>
            <a:prstGeom prst="rect">
              <a:avLst/>
            </a:prstGeom>
          </p:spPr>
        </p:pic>
        <p:pic>
          <p:nvPicPr>
            <p:cNvPr id="4" name="그림 3" descr="그리기이(가) 표시된 사진&#10;&#10;자동 생성된 설명">
              <a:extLst>
                <a:ext uri="{FF2B5EF4-FFF2-40B4-BE49-F238E27FC236}">
                  <a16:creationId xmlns:a16="http://schemas.microsoft.com/office/drawing/2014/main" xmlns="" id="{2D041B60-C4E6-4BCB-A519-0E73352E2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4"/>
                </a:ext>
              </a:extLst>
            </a:blip>
            <a:stretch>
              <a:fillRect/>
            </a:stretch>
          </p:blipFill>
          <p:spPr>
            <a:xfrm>
              <a:off x="4508443" y="2635005"/>
              <a:ext cx="1356575" cy="1587990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xmlns="" id="{4DFE197D-C274-4DC6-9B31-9F8084830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2731" y="861646"/>
              <a:ext cx="4317023" cy="1773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xmlns="" id="{FB4A48E6-883F-460C-BCA5-EA809CF22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2731" y="1014047"/>
              <a:ext cx="4317023" cy="17916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8C1C048-3DC0-4561-BFB2-2FC0682C40A3}"/>
                </a:ext>
              </a:extLst>
            </p:cNvPr>
            <p:cNvSpPr txBox="1"/>
            <p:nvPr/>
          </p:nvSpPr>
          <p:spPr>
            <a:xfrm>
              <a:off x="6116125" y="2903819"/>
              <a:ext cx="5955712" cy="177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/>
                <a:t>1. </a:t>
              </a:r>
              <a:r>
                <a:rPr lang="ko-KR" altLang="en-US" sz="1400" dirty="0"/>
                <a:t>안드로이드</a:t>
              </a:r>
              <a:r>
                <a:rPr lang="ko-KR" altLang="en-US" sz="1200" dirty="0"/>
                <a:t>로 </a:t>
              </a:r>
              <a:r>
                <a:rPr lang="ko-KR" altLang="en-US" sz="1400" dirty="0"/>
                <a:t>가전</a:t>
              </a:r>
              <a:r>
                <a:rPr lang="ko-KR" altLang="en-US" sz="1200" dirty="0"/>
                <a:t>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On/Off</a:t>
              </a:r>
              <a:r>
                <a:rPr lang="ko-KR" altLang="en-US" sz="1400" dirty="0"/>
                <a:t>상태</a:t>
              </a:r>
              <a:r>
                <a:rPr lang="ko-KR" altLang="en-US" sz="1200" dirty="0"/>
                <a:t>를</a:t>
              </a:r>
              <a:r>
                <a:rPr lang="ko-KR" altLang="en-US" sz="1400" dirty="0"/>
                <a:t> 원격</a:t>
              </a:r>
              <a:r>
                <a:rPr lang="ko-KR" altLang="en-US" sz="1200" dirty="0"/>
                <a:t>으로 결정</a:t>
              </a:r>
              <a:endParaRPr lang="en-US" altLang="ko-KR" sz="1400" dirty="0"/>
            </a:p>
            <a:p>
              <a:pPr>
                <a:lnSpc>
                  <a:spcPct val="200000"/>
                </a:lnSpc>
              </a:pPr>
              <a:r>
                <a:rPr lang="en-US" altLang="ko-KR" sz="1400" dirty="0"/>
                <a:t>2. </a:t>
              </a:r>
              <a:r>
                <a:rPr lang="ko-KR" altLang="en-US" sz="1400" smtClean="0"/>
                <a:t>작동 시간</a:t>
              </a:r>
              <a:r>
                <a:rPr lang="ko-KR" altLang="en-US" sz="1200" smtClean="0"/>
                <a:t>을</a:t>
              </a:r>
              <a:r>
                <a:rPr lang="ko-KR" altLang="en-US" sz="1400" smtClean="0"/>
                <a:t> </a:t>
              </a:r>
              <a:r>
                <a:rPr lang="ko-KR" altLang="en-US" sz="1200" dirty="0"/>
                <a:t>고려한</a:t>
              </a:r>
              <a:r>
                <a:rPr lang="ko-KR" altLang="en-US" sz="1400" dirty="0"/>
                <a:t> 예약</a:t>
              </a:r>
              <a:r>
                <a:rPr lang="ko-KR" altLang="en-US" sz="1200" dirty="0"/>
                <a:t>시스템</a:t>
              </a:r>
              <a:endParaRPr lang="en-US" altLang="ko-KR" sz="1400" dirty="0"/>
            </a:p>
            <a:p>
              <a:pPr>
                <a:lnSpc>
                  <a:spcPct val="200000"/>
                </a:lnSpc>
              </a:pPr>
              <a:r>
                <a:rPr lang="en-US" altLang="ko-KR" sz="1400" dirty="0"/>
                <a:t>3. </a:t>
              </a:r>
              <a:r>
                <a:rPr lang="ko-KR" altLang="en-US" sz="1200" dirty="0"/>
                <a:t>다양한 </a:t>
              </a:r>
              <a:r>
                <a:rPr lang="ko-KR" altLang="en-US" sz="1400" dirty="0"/>
                <a:t>센서</a:t>
              </a:r>
              <a:r>
                <a:rPr lang="ko-KR" altLang="en-US" sz="1200" dirty="0"/>
                <a:t>를 활용하여 </a:t>
              </a:r>
              <a:r>
                <a:rPr lang="ko-KR" altLang="en-US" sz="1400" dirty="0"/>
                <a:t>상태이상 감지 </a:t>
              </a:r>
              <a:r>
                <a:rPr lang="ko-KR" altLang="en-US" sz="1200" dirty="0"/>
                <a:t>시</a:t>
              </a:r>
              <a:r>
                <a:rPr lang="ko-KR" altLang="en-US" sz="1400" dirty="0"/>
                <a:t> 비상종료</a:t>
              </a:r>
              <a:endParaRPr lang="en-US" altLang="ko-KR" sz="14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53588DE-7E0D-413F-8B43-ECE1D780486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6"/>
              </a:ext>
            </a:extLst>
          </a:blip>
          <a:stretch>
            <a:fillRect/>
          </a:stretch>
        </p:blipFill>
        <p:spPr>
          <a:xfrm>
            <a:off x="9929359" y="1207625"/>
            <a:ext cx="1121832" cy="11218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CDA305A-FA8C-49F0-AC74-895D43B81CB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54041" y="3495675"/>
            <a:ext cx="201185" cy="2011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BDAB661-6A75-46EC-A9A7-CAECCAA0B5F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54041" y="3924015"/>
            <a:ext cx="201185" cy="2011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AA27C4E-0F57-4062-A30D-225C5EF7DAE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54040" y="4352355"/>
            <a:ext cx="201185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USE_CASE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18143" y="1537709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blipFill dpi="0" rotWithShape="1">
                  <a:blip r:embed="rId7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소모품 관리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DF9E802-DD9F-4243-A3B7-0DED89B50CAC}"/>
              </a:ext>
            </a:extLst>
          </p:cNvPr>
          <p:cNvGrpSpPr/>
          <p:nvPr/>
        </p:nvGrpSpPr>
        <p:grpSpPr>
          <a:xfrm>
            <a:off x="5147950" y="1711925"/>
            <a:ext cx="6205850" cy="2910371"/>
            <a:chOff x="4508443" y="861646"/>
            <a:chExt cx="7951107" cy="3728847"/>
          </a:xfrm>
        </p:grpSpPr>
        <p:pic>
          <p:nvPicPr>
            <p:cNvPr id="4" name="그림 3" descr="그리기이(가) 표시된 사진&#10;&#10;자동 생성된 설명">
              <a:extLst>
                <a:ext uri="{FF2B5EF4-FFF2-40B4-BE49-F238E27FC236}">
                  <a16:creationId xmlns:a16="http://schemas.microsoft.com/office/drawing/2014/main" xmlns="" id="{2D041B60-C4E6-4BCB-A519-0E73352E2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tretch>
              <a:fillRect/>
            </a:stretch>
          </p:blipFill>
          <p:spPr>
            <a:xfrm>
              <a:off x="4508443" y="2635005"/>
              <a:ext cx="1356575" cy="1587990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xmlns="" id="{4DFE197D-C274-4DC6-9B31-9F8084830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2731" y="861646"/>
              <a:ext cx="4317023" cy="1773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xmlns="" id="{FB4A48E6-883F-460C-BCA5-EA809CF22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2731" y="1014047"/>
              <a:ext cx="4317023" cy="17916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8C1C048-3DC0-4561-BFB2-2FC0682C40A3}"/>
                </a:ext>
              </a:extLst>
            </p:cNvPr>
            <p:cNvSpPr txBox="1"/>
            <p:nvPr/>
          </p:nvSpPr>
          <p:spPr>
            <a:xfrm>
              <a:off x="6116124" y="2903820"/>
              <a:ext cx="6343426" cy="1686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/>
                <a:t>1.  </a:t>
              </a:r>
              <a:r>
                <a:rPr lang="ko-KR" altLang="en-US" sz="1200" dirty="0"/>
                <a:t>차량 내 </a:t>
              </a:r>
              <a:r>
                <a:rPr lang="ko-KR" altLang="en-US" sz="1400" dirty="0"/>
                <a:t>소모품</a:t>
              </a:r>
              <a:r>
                <a:rPr lang="ko-KR" altLang="en-US" sz="1200" dirty="0"/>
                <a:t>을</a:t>
              </a:r>
              <a:r>
                <a:rPr lang="ko-KR" altLang="en-US" sz="1400" dirty="0"/>
                <a:t> 관리</a:t>
              </a:r>
              <a:endParaRPr lang="en-US" altLang="ko-KR" sz="1400" dirty="0"/>
            </a:p>
            <a:p>
              <a:pPr>
                <a:lnSpc>
                  <a:spcPct val="200000"/>
                </a:lnSpc>
              </a:pPr>
              <a:r>
                <a:rPr lang="en-US" altLang="ko-KR" sz="1400" dirty="0"/>
                <a:t>2. </a:t>
              </a:r>
              <a:r>
                <a:rPr lang="ko-KR" altLang="en-US" sz="1400" dirty="0"/>
                <a:t> 부품 별 적정 주행거리</a:t>
              </a:r>
              <a:r>
                <a:rPr lang="ko-KR" altLang="en-US" sz="1200" dirty="0"/>
                <a:t>를 구분</a:t>
              </a:r>
              <a:endParaRPr lang="en-US" altLang="ko-KR" sz="1400" dirty="0"/>
            </a:p>
            <a:p>
              <a:pPr>
                <a:lnSpc>
                  <a:spcPct val="200000"/>
                </a:lnSpc>
              </a:pPr>
              <a:r>
                <a:rPr lang="en-US" altLang="ko-KR" sz="1400" dirty="0"/>
                <a:t>3.  1</a:t>
              </a:r>
              <a:r>
                <a:rPr lang="ko-KR" altLang="en-US" sz="1400" dirty="0"/>
                <a:t>일 </a:t>
              </a:r>
              <a:r>
                <a:rPr lang="ko-KR" altLang="en-US" sz="1400" dirty="0" err="1"/>
                <a:t>주행량</a:t>
              </a:r>
              <a:r>
                <a:rPr lang="ko-KR" altLang="en-US" sz="1200" dirty="0" err="1"/>
                <a:t>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log</a:t>
              </a:r>
              <a:r>
                <a:rPr lang="ko-KR" altLang="en-US" sz="1200" dirty="0"/>
                <a:t>로 쌓고</a:t>
              </a:r>
              <a:r>
                <a:rPr lang="ko-KR" altLang="en-US" sz="1400" dirty="0"/>
                <a:t> 분석</a:t>
              </a:r>
              <a:r>
                <a:rPr lang="ko-KR" altLang="en-US" sz="1200" dirty="0"/>
                <a:t>해 남은</a:t>
              </a:r>
              <a:r>
                <a:rPr lang="ko-KR" altLang="en-US" sz="1400" dirty="0"/>
                <a:t> 사용일 판단 </a:t>
              </a:r>
              <a:r>
                <a:rPr lang="ko-KR" altLang="en-US" sz="1200" dirty="0"/>
                <a:t>후</a:t>
              </a:r>
              <a:r>
                <a:rPr lang="ko-KR" altLang="en-US" sz="1400" dirty="0"/>
                <a:t> 알림</a:t>
              </a:r>
              <a:endParaRPr lang="en-US" altLang="ko-KR" sz="14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78B95C8-6056-4712-B441-88E293020A6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1"/>
              </a:ext>
            </a:extLst>
          </a:blip>
          <a:stretch>
            <a:fillRect/>
          </a:stretch>
        </p:blipFill>
        <p:spPr>
          <a:xfrm>
            <a:off x="1859569" y="2528995"/>
            <a:ext cx="2393836" cy="2010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B97374C-6CC5-48ED-A774-82A3A908AE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4041" y="3495675"/>
            <a:ext cx="201185" cy="2011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9F0E14A-2057-40C7-873B-A77D610AE1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4041" y="3924015"/>
            <a:ext cx="201185" cy="2011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59BCCBC-B083-4106-BF9D-C31F69F4BD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4040" y="4352355"/>
            <a:ext cx="201185" cy="20118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xmlns="" id="{60F4C419-8755-4241-94EA-CBDFFEFE1F3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  <a:ext uri="{837473B0-CC2E-450A-ABE3-18F120FF3D39}">
                <a1611:picAttrSrcUrl xmlns:a1611="http://schemas.microsoft.com/office/drawing/2016/11/main" xmlns="" r:id="rId15"/>
              </a:ext>
            </a:extLst>
          </a:blip>
          <a:stretch>
            <a:fillRect/>
          </a:stretch>
        </p:blipFill>
        <p:spPr>
          <a:xfrm>
            <a:off x="9822391" y="1276863"/>
            <a:ext cx="1357313" cy="104561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39018782-406C-4A43-8937-7A231B18660A}"/>
              </a:ext>
            </a:extLst>
          </p:cNvPr>
          <p:cNvGrpSpPr/>
          <p:nvPr/>
        </p:nvGrpSpPr>
        <p:grpSpPr>
          <a:xfrm>
            <a:off x="277633" y="3162559"/>
            <a:ext cx="737616" cy="637661"/>
            <a:chOff x="286675" y="1057144"/>
            <a:chExt cx="737616" cy="63766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FFCFAC9F-210B-4B04-BB21-8439D0AF27B9}"/>
                </a:ext>
              </a:extLst>
            </p:cNvPr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9BE2BD46-6167-4EAA-B0B2-1F285DA78416}"/>
                </a:ext>
              </a:extLst>
            </p:cNvPr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A8048781-1145-4CA5-9766-554D72257250}"/>
                </a:ext>
              </a:extLst>
            </p:cNvPr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AFF134E-0741-4C5C-88D6-FA15590987BF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CC49AC50-0B39-4C94-930E-5A9B852F2F7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USE_CASE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66337" y="1537709"/>
            <a:ext cx="319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blipFill dpi="0" rotWithShape="1">
                  <a:blip r:embed="rId7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운전자별 차량환경 설정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DF9E802-DD9F-4243-A3B7-0DED89B50CAC}"/>
              </a:ext>
            </a:extLst>
          </p:cNvPr>
          <p:cNvGrpSpPr/>
          <p:nvPr/>
        </p:nvGrpSpPr>
        <p:grpSpPr>
          <a:xfrm>
            <a:off x="5147950" y="1711925"/>
            <a:ext cx="6463025" cy="2910371"/>
            <a:chOff x="4508443" y="861646"/>
            <a:chExt cx="8280607" cy="3728847"/>
          </a:xfrm>
        </p:grpSpPr>
        <p:pic>
          <p:nvPicPr>
            <p:cNvPr id="4" name="그림 3" descr="그리기이(가) 표시된 사진&#10;&#10;자동 생성된 설명">
              <a:extLst>
                <a:ext uri="{FF2B5EF4-FFF2-40B4-BE49-F238E27FC236}">
                  <a16:creationId xmlns:a16="http://schemas.microsoft.com/office/drawing/2014/main" xmlns="" id="{2D041B60-C4E6-4BCB-A519-0E73352E2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tretch>
              <a:fillRect/>
            </a:stretch>
          </p:blipFill>
          <p:spPr>
            <a:xfrm>
              <a:off x="4508443" y="2635005"/>
              <a:ext cx="1356575" cy="1587990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xmlns="" id="{4DFE197D-C274-4DC6-9B31-9F8084830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2731" y="861646"/>
              <a:ext cx="4317023" cy="1773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xmlns="" id="{FB4A48E6-883F-460C-BCA5-EA809CF22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2731" y="1014047"/>
              <a:ext cx="4317023" cy="17916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8C1C048-3DC0-4561-BFB2-2FC0682C40A3}"/>
                </a:ext>
              </a:extLst>
            </p:cNvPr>
            <p:cNvSpPr txBox="1"/>
            <p:nvPr/>
          </p:nvSpPr>
          <p:spPr>
            <a:xfrm>
              <a:off x="6116124" y="2903820"/>
              <a:ext cx="6672926" cy="1686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/>
                <a:t>1.  </a:t>
              </a:r>
              <a:r>
                <a:rPr lang="ko-KR" altLang="en-US" sz="1400" dirty="0"/>
                <a:t>운전자별 </a:t>
              </a:r>
              <a:r>
                <a:rPr lang="ko-KR" altLang="en-US" sz="1200" dirty="0"/>
                <a:t>시트 각도 </a:t>
              </a:r>
              <a:r>
                <a:rPr lang="ko-KR" altLang="en-US" sz="1400" dirty="0"/>
                <a:t>맞춤 설정</a:t>
              </a:r>
              <a:endParaRPr lang="en-US" altLang="ko-KR" sz="1400" dirty="0"/>
            </a:p>
            <a:p>
              <a:pPr>
                <a:lnSpc>
                  <a:spcPct val="200000"/>
                </a:lnSpc>
              </a:pPr>
              <a:r>
                <a:rPr lang="en-US" altLang="ko-KR" sz="1400" dirty="0"/>
                <a:t>2. 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안드로이드</a:t>
              </a:r>
              <a:r>
                <a:rPr lang="ko-KR" altLang="en-US" sz="1200" dirty="0" err="1"/>
                <a:t>로부터</a:t>
              </a:r>
              <a:r>
                <a:rPr lang="ko-KR" altLang="en-US" sz="1400" dirty="0"/>
                <a:t> 받아온 정보</a:t>
              </a:r>
              <a:r>
                <a:rPr lang="ko-KR" altLang="en-US" sz="1200" dirty="0"/>
                <a:t>로</a:t>
              </a:r>
              <a:r>
                <a:rPr lang="ko-KR" altLang="en-US" sz="1400" dirty="0"/>
                <a:t> 네비게이션 </a:t>
              </a:r>
              <a:r>
                <a:rPr lang="ko-KR" altLang="en-US" sz="1200" dirty="0"/>
                <a:t>설정</a:t>
              </a:r>
              <a:endParaRPr lang="en-US" altLang="ko-KR" sz="1400" dirty="0"/>
            </a:p>
            <a:p>
              <a:pPr>
                <a:lnSpc>
                  <a:spcPct val="200000"/>
                </a:lnSpc>
              </a:pPr>
              <a:r>
                <a:rPr lang="en-US" altLang="ko-KR" sz="1400" dirty="0"/>
                <a:t>3.  </a:t>
              </a:r>
              <a:r>
                <a:rPr lang="ko-KR" altLang="en-US" sz="1400" dirty="0"/>
                <a:t>안드로이드</a:t>
              </a:r>
              <a:r>
                <a:rPr lang="ko-KR" altLang="en-US" sz="1200" dirty="0"/>
                <a:t>에서</a:t>
              </a:r>
              <a:r>
                <a:rPr lang="ko-KR" altLang="en-US" sz="1400" dirty="0"/>
                <a:t> </a:t>
              </a:r>
              <a:r>
                <a:rPr lang="ko-KR" altLang="en-US" sz="1200" dirty="0"/>
                <a:t>설정한</a:t>
              </a:r>
              <a:r>
                <a:rPr lang="ko-KR" altLang="en-US" sz="1400" dirty="0"/>
                <a:t> 시간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온도</a:t>
              </a:r>
              <a:r>
                <a:rPr lang="ko-KR" altLang="en-US" sz="1200" dirty="0"/>
                <a:t>를</a:t>
              </a:r>
              <a:r>
                <a:rPr lang="ko-KR" altLang="en-US" sz="1400" dirty="0"/>
                <a:t> 기반</a:t>
              </a:r>
              <a:r>
                <a:rPr lang="ko-KR" altLang="en-US" sz="1200" dirty="0"/>
                <a:t>으로</a:t>
              </a:r>
              <a:r>
                <a:rPr lang="ko-KR" altLang="en-US" sz="1400" dirty="0"/>
                <a:t> 공조장치 </a:t>
              </a:r>
              <a:r>
                <a:rPr lang="ko-KR" altLang="en-US" sz="1200" dirty="0"/>
                <a:t>제어</a:t>
              </a:r>
              <a:endParaRPr lang="en-US" altLang="ko-KR" sz="14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78B95C8-6056-4712-B441-88E293020A6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1"/>
              </a:ext>
            </a:extLst>
          </a:blip>
          <a:stretch>
            <a:fillRect/>
          </a:stretch>
        </p:blipFill>
        <p:spPr>
          <a:xfrm>
            <a:off x="1859569" y="2528995"/>
            <a:ext cx="2393836" cy="2010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B97374C-6CC5-48ED-A774-82A3A908AE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4041" y="3495675"/>
            <a:ext cx="201185" cy="2011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9F0E14A-2057-40C7-873B-A77D610AE1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4041" y="3924015"/>
            <a:ext cx="201185" cy="2011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59BCCBC-B083-4106-BF9D-C31F69F4BD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4040" y="4352355"/>
            <a:ext cx="201185" cy="2011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95B2696-9761-4E8A-A93B-14BEF1D53EC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4"/>
              </a:ext>
            </a:extLst>
          </a:blip>
          <a:stretch>
            <a:fillRect/>
          </a:stretch>
        </p:blipFill>
        <p:spPr>
          <a:xfrm>
            <a:off x="9699296" y="1133101"/>
            <a:ext cx="1157647" cy="115764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00172FC1-EF80-4578-B65B-86DC68D363D4}"/>
              </a:ext>
            </a:extLst>
          </p:cNvPr>
          <p:cNvGrpSpPr/>
          <p:nvPr/>
        </p:nvGrpSpPr>
        <p:grpSpPr>
          <a:xfrm>
            <a:off x="277633" y="3162559"/>
            <a:ext cx="737616" cy="637661"/>
            <a:chOff x="286675" y="1057144"/>
            <a:chExt cx="737616" cy="63766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360C496E-1A8E-45EC-A847-0D87B057F45F}"/>
                </a:ext>
              </a:extLst>
            </p:cNvPr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3E00EB49-8C79-4E3F-B597-1943060E50E8}"/>
                </a:ext>
              </a:extLst>
            </p:cNvPr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073A92BE-23DA-4481-8536-D792813CCA86}"/>
                </a:ext>
              </a:extLst>
            </p:cNvPr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52F9A65-D71C-45BF-954C-F6580B4EE51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6B81E6C-D9DA-4046-BE66-ECFA3F1BEE2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USE_CASE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50066" y="1537709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blipFill dpi="0" rotWithShape="1">
                  <a:blip r:embed="rId7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차량 위치정보 활용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DF9E802-DD9F-4243-A3B7-0DED89B50CAC}"/>
              </a:ext>
            </a:extLst>
          </p:cNvPr>
          <p:cNvGrpSpPr/>
          <p:nvPr/>
        </p:nvGrpSpPr>
        <p:grpSpPr>
          <a:xfrm>
            <a:off x="5147950" y="1711925"/>
            <a:ext cx="6205850" cy="2623538"/>
            <a:chOff x="4508443" y="861646"/>
            <a:chExt cx="7951107" cy="3361349"/>
          </a:xfrm>
        </p:grpSpPr>
        <p:pic>
          <p:nvPicPr>
            <p:cNvPr id="4" name="그림 3" descr="그리기이(가) 표시된 사진&#10;&#10;자동 생성된 설명">
              <a:extLst>
                <a:ext uri="{FF2B5EF4-FFF2-40B4-BE49-F238E27FC236}">
                  <a16:creationId xmlns:a16="http://schemas.microsoft.com/office/drawing/2014/main" xmlns="" id="{2D041B60-C4E6-4BCB-A519-0E73352E2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tretch>
              <a:fillRect/>
            </a:stretch>
          </p:blipFill>
          <p:spPr>
            <a:xfrm>
              <a:off x="4508443" y="2635005"/>
              <a:ext cx="1356575" cy="1587990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xmlns="" id="{4DFE197D-C274-4DC6-9B31-9F8084830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2731" y="861646"/>
              <a:ext cx="4317023" cy="1773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xmlns="" id="{FB4A48E6-883F-460C-BCA5-EA809CF22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2731" y="1014047"/>
              <a:ext cx="4317023" cy="17916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8C1C048-3DC0-4561-BFB2-2FC0682C40A3}"/>
                </a:ext>
              </a:extLst>
            </p:cNvPr>
            <p:cNvSpPr txBox="1"/>
            <p:nvPr/>
          </p:nvSpPr>
          <p:spPr>
            <a:xfrm>
              <a:off x="6116124" y="2903820"/>
              <a:ext cx="6343426" cy="1134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400" dirty="0"/>
                <a:t>시동이 꺼지는 위치를 저장</a:t>
              </a:r>
              <a:endParaRPr lang="en-US" altLang="ko-KR" sz="1400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400" dirty="0"/>
                <a:t>마지막 위치 기반 내 차 </a:t>
              </a:r>
              <a:r>
                <a:rPr lang="ko-KR" altLang="en-US" sz="1400" dirty="0" err="1"/>
                <a:t>길찾기</a:t>
              </a:r>
              <a:endParaRPr lang="en-US" altLang="ko-KR" sz="14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78B95C8-6056-4712-B441-88E293020A6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1"/>
              </a:ext>
            </a:extLst>
          </a:blip>
          <a:stretch>
            <a:fillRect/>
          </a:stretch>
        </p:blipFill>
        <p:spPr>
          <a:xfrm>
            <a:off x="1859569" y="2528995"/>
            <a:ext cx="2393836" cy="2010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B97374C-6CC5-48ED-A774-82A3A908AE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4041" y="3495675"/>
            <a:ext cx="201185" cy="2011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9F0E14A-2057-40C7-873B-A77D610AE1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4041" y="3924015"/>
            <a:ext cx="201185" cy="201185"/>
          </a:xfrm>
          <a:prstGeom prst="rect">
            <a:avLst/>
          </a:prstGeom>
        </p:spPr>
      </p:pic>
      <p:pic>
        <p:nvPicPr>
          <p:cNvPr id="3" name="그림 2" descr="검은색, 물, 하얀색, 쥐고있는이(가) 표시된 사진&#10;&#10;자동 생성된 설명">
            <a:extLst>
              <a:ext uri="{FF2B5EF4-FFF2-40B4-BE49-F238E27FC236}">
                <a16:creationId xmlns:a16="http://schemas.microsoft.com/office/drawing/2014/main" xmlns="" id="{599821A7-7008-4685-BEC6-37485484D69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4"/>
              </a:ext>
            </a:extLst>
          </a:blip>
          <a:stretch>
            <a:fillRect/>
          </a:stretch>
        </p:blipFill>
        <p:spPr>
          <a:xfrm>
            <a:off x="9992105" y="1245733"/>
            <a:ext cx="586825" cy="10456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BE1540CE-386B-47C1-8A7D-9E84E524655B}"/>
              </a:ext>
            </a:extLst>
          </p:cNvPr>
          <p:cNvGrpSpPr/>
          <p:nvPr/>
        </p:nvGrpSpPr>
        <p:grpSpPr>
          <a:xfrm>
            <a:off x="277633" y="3162559"/>
            <a:ext cx="737616" cy="637661"/>
            <a:chOff x="286675" y="1057144"/>
            <a:chExt cx="737616" cy="63766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08EB669-E306-4074-B6B7-A2A901BCA0B1}"/>
                </a:ext>
              </a:extLst>
            </p:cNvPr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3DE565EB-1148-407C-BE07-75A6B2622BD1}"/>
                </a:ext>
              </a:extLst>
            </p:cNvPr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23A9C593-188B-4C12-9DAE-02B7F7617974}"/>
                </a:ext>
              </a:extLst>
            </p:cNvPr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1262B27-BB55-423E-BB36-F69C8621AD4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59C6D1D-0B62-4EB7-BEC7-D8ECF7560FC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256</Words>
  <Application>Microsoft Office PowerPoint</Application>
  <PresentationFormat>와이드스크린</PresentationFormat>
  <Paragraphs>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student</cp:lastModifiedBy>
  <cp:revision>49</cp:revision>
  <dcterms:created xsi:type="dcterms:W3CDTF">2014-11-01T08:10:02Z</dcterms:created>
  <dcterms:modified xsi:type="dcterms:W3CDTF">2020-05-13T07:35:06Z</dcterms:modified>
</cp:coreProperties>
</file>