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78" r:id="rId2"/>
    <p:sldId id="264" r:id="rId3"/>
    <p:sldId id="258" r:id="rId4"/>
    <p:sldId id="284" r:id="rId5"/>
    <p:sldId id="282" r:id="rId6"/>
    <p:sldId id="265" r:id="rId7"/>
    <p:sldId id="279" r:id="rId8"/>
    <p:sldId id="266" r:id="rId9"/>
    <p:sldId id="280" r:id="rId10"/>
    <p:sldId id="271" r:id="rId11"/>
    <p:sldId id="273" r:id="rId12"/>
    <p:sldId id="274" r:id="rId13"/>
    <p:sldId id="275" r:id="rId14"/>
    <p:sldId id="281" r:id="rId15"/>
    <p:sldId id="285" r:id="rId16"/>
    <p:sldId id="272" r:id="rId17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  <a:srgbClr val="AFABAB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3972" autoAdjust="0"/>
  </p:normalViewPr>
  <p:slideViewPr>
    <p:cSldViewPr snapToGrid="0" showGuides="1">
      <p:cViewPr varScale="1">
        <p:scale>
          <a:sx n="72" d="100"/>
          <a:sy n="72" d="100"/>
        </p:scale>
        <p:origin x="-1061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C0D4F4-D202-4046-AC90-B9F2B28A3ACB}" type="doc">
      <dgm:prSet loTypeId="urn:microsoft.com/office/officeart/2009/layout/CircleArrow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FCE2B9B3-5839-4633-9DDC-3F88FD05EB1C}">
      <dgm:prSet phldrT="[텍스트]" custT="1"/>
      <dgm:spPr/>
      <dgm:t>
        <a:bodyPr/>
        <a:lstStyle/>
        <a:p>
          <a:pPr latinLnBrk="1"/>
          <a:r>
            <a:rPr lang="ko-KR" altLang="en-US" sz="1400" dirty="0"/>
            <a:t>문단과 질의간</a:t>
          </a:r>
          <a:endParaRPr lang="en-US" altLang="ko-KR" sz="1400" dirty="0"/>
        </a:p>
        <a:p>
          <a:pPr latinLnBrk="1"/>
          <a:r>
            <a:rPr lang="ko-KR" altLang="en-US" sz="1400" dirty="0"/>
            <a:t> 유사도 측정</a:t>
          </a:r>
          <a:endParaRPr lang="en-US" altLang="ko-KR" sz="1400" dirty="0"/>
        </a:p>
        <a:p>
          <a:pPr latinLnBrk="1"/>
          <a:r>
            <a:rPr lang="en-US" altLang="ko-KR" sz="1400" dirty="0"/>
            <a:t>(</a:t>
          </a:r>
          <a:r>
            <a:rPr lang="ko-KR" altLang="en-US" sz="1400" dirty="0"/>
            <a:t>모델 학습</a:t>
          </a:r>
          <a:r>
            <a:rPr lang="en-US" altLang="ko-KR" sz="1400" dirty="0"/>
            <a:t>)</a:t>
          </a:r>
        </a:p>
      </dgm:t>
    </dgm:pt>
    <dgm:pt modelId="{3352EDB2-1A05-40DB-B30C-CC98DE54BD66}" type="parTrans" cxnId="{C43DB9C8-C4BC-40EA-B856-FDF33A96E9EE}">
      <dgm:prSet/>
      <dgm:spPr/>
      <dgm:t>
        <a:bodyPr/>
        <a:lstStyle/>
        <a:p>
          <a:pPr latinLnBrk="1"/>
          <a:endParaRPr lang="ko-KR" altLang="en-US"/>
        </a:p>
      </dgm:t>
    </dgm:pt>
    <dgm:pt modelId="{F46956F1-8138-4CFE-8639-198587CC3422}" type="sibTrans" cxnId="{C43DB9C8-C4BC-40EA-B856-FDF33A96E9EE}">
      <dgm:prSet/>
      <dgm:spPr/>
      <dgm:t>
        <a:bodyPr/>
        <a:lstStyle/>
        <a:p>
          <a:pPr latinLnBrk="1"/>
          <a:endParaRPr lang="ko-KR" altLang="en-US"/>
        </a:p>
      </dgm:t>
    </dgm:pt>
    <dgm:pt modelId="{36707158-2A7F-4470-8614-D2441D89B8CC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신규 질문 입력</a:t>
          </a:r>
        </a:p>
      </dgm:t>
    </dgm:pt>
    <dgm:pt modelId="{4EFA4F70-896C-4CA5-A09B-466B6E504898}" type="parTrans" cxnId="{96906AC7-7F8B-468C-9BD7-C3DABE97B889}">
      <dgm:prSet/>
      <dgm:spPr/>
      <dgm:t>
        <a:bodyPr/>
        <a:lstStyle/>
        <a:p>
          <a:pPr latinLnBrk="1"/>
          <a:endParaRPr lang="ko-KR" altLang="en-US"/>
        </a:p>
      </dgm:t>
    </dgm:pt>
    <dgm:pt modelId="{91A5F8D8-3FE3-4D01-8378-915C11054DA2}" type="sibTrans" cxnId="{96906AC7-7F8B-468C-9BD7-C3DABE97B889}">
      <dgm:prSet/>
      <dgm:spPr/>
      <dgm:t>
        <a:bodyPr/>
        <a:lstStyle/>
        <a:p>
          <a:pPr latinLnBrk="1"/>
          <a:endParaRPr lang="ko-KR" altLang="en-US"/>
        </a:p>
      </dgm:t>
    </dgm:pt>
    <dgm:pt modelId="{95092794-8EB8-4866-8BC4-19AB699FD825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유사도 측정</a:t>
          </a:r>
          <a:endParaRPr lang="en-US" altLang="ko-KR" sz="1400" dirty="0"/>
        </a:p>
        <a:p>
          <a:pPr latinLnBrk="1"/>
          <a:r>
            <a:rPr lang="en-US" altLang="ko-KR" sz="1400" dirty="0"/>
            <a:t>(</a:t>
          </a:r>
          <a:r>
            <a:rPr lang="ko-KR" altLang="en-US" sz="1400" dirty="0"/>
            <a:t>해당 문단 제시</a:t>
          </a:r>
          <a:r>
            <a:rPr lang="en-US" altLang="ko-KR" sz="1400" dirty="0"/>
            <a:t>)</a:t>
          </a:r>
          <a:endParaRPr lang="ko-KR" altLang="en-US" sz="1400" dirty="0"/>
        </a:p>
      </dgm:t>
    </dgm:pt>
    <dgm:pt modelId="{EFEF8832-0B33-43B0-A1C7-D1A8062E965F}" type="parTrans" cxnId="{5B9A1BD0-C5F3-4E28-98BA-4E08BB81764E}">
      <dgm:prSet/>
      <dgm:spPr/>
      <dgm:t>
        <a:bodyPr/>
        <a:lstStyle/>
        <a:p>
          <a:pPr latinLnBrk="1"/>
          <a:endParaRPr lang="ko-KR" altLang="en-US"/>
        </a:p>
      </dgm:t>
    </dgm:pt>
    <dgm:pt modelId="{99B373BD-ED5E-4E00-B551-F4E545897374}" type="sibTrans" cxnId="{5B9A1BD0-C5F3-4E28-98BA-4E08BB81764E}">
      <dgm:prSet/>
      <dgm:spPr/>
      <dgm:t>
        <a:bodyPr/>
        <a:lstStyle/>
        <a:p>
          <a:pPr latinLnBrk="1"/>
          <a:endParaRPr lang="ko-KR" altLang="en-US"/>
        </a:p>
      </dgm:t>
    </dgm:pt>
    <dgm:pt modelId="{C4CC960A-5D7A-4DB8-8237-ABDAA6AF78B8}" type="pres">
      <dgm:prSet presAssocID="{40C0D4F4-D202-4046-AC90-B9F2B28A3ACB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DA340C9-AC86-4436-A9B3-206541B62C7F}" type="pres">
      <dgm:prSet presAssocID="{FCE2B9B3-5839-4633-9DDC-3F88FD05EB1C}" presName="Accent1" presStyleCnt="0"/>
      <dgm:spPr/>
    </dgm:pt>
    <dgm:pt modelId="{A7B6F021-9AEB-45D4-9BAE-06BB7CBFD746}" type="pres">
      <dgm:prSet presAssocID="{FCE2B9B3-5839-4633-9DDC-3F88FD05EB1C}" presName="Accent" presStyleLbl="node1" presStyleIdx="0" presStyleCnt="3"/>
      <dgm:spPr/>
    </dgm:pt>
    <dgm:pt modelId="{547C904A-46B4-45FF-8979-DF14C85D56EE}" type="pres">
      <dgm:prSet presAssocID="{FCE2B9B3-5839-4633-9DDC-3F88FD05EB1C}" presName="Parent1" presStyleLbl="revTx" presStyleIdx="0" presStyleCnt="3" custScaleX="283993" custLinFactX="-28566" custLinFactNeighborX="-100000" custLinFactNeighborY="-4653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5920A26-5F2E-4456-A023-EBCE81E761C6}" type="pres">
      <dgm:prSet presAssocID="{36707158-2A7F-4470-8614-D2441D89B8CC}" presName="Accent2" presStyleCnt="0"/>
      <dgm:spPr/>
    </dgm:pt>
    <dgm:pt modelId="{F05EFFE1-642B-473D-B68D-61BCC1B6F565}" type="pres">
      <dgm:prSet presAssocID="{36707158-2A7F-4470-8614-D2441D89B8CC}" presName="Accent" presStyleLbl="node1" presStyleIdx="1" presStyleCnt="3"/>
      <dgm:spPr/>
    </dgm:pt>
    <dgm:pt modelId="{B9307846-3968-4351-B217-FDF007BAED2E}" type="pres">
      <dgm:prSet presAssocID="{36707158-2A7F-4470-8614-D2441D89B8CC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10C2065-26FA-431E-BD65-750695532E6C}" type="pres">
      <dgm:prSet presAssocID="{95092794-8EB8-4866-8BC4-19AB699FD825}" presName="Accent3" presStyleCnt="0"/>
      <dgm:spPr/>
    </dgm:pt>
    <dgm:pt modelId="{34A81F7B-05B1-4FAA-A8B3-A2B91728F572}" type="pres">
      <dgm:prSet presAssocID="{95092794-8EB8-4866-8BC4-19AB699FD825}" presName="Accent" presStyleLbl="node1" presStyleIdx="2" presStyleCnt="3"/>
      <dgm:spPr/>
    </dgm:pt>
    <dgm:pt modelId="{DDA678BF-1C7B-4ACE-B0E0-9CFC49D0B901}" type="pres">
      <dgm:prSet presAssocID="{95092794-8EB8-4866-8BC4-19AB699FD825}" presName="Parent3" presStyleLbl="revTx" presStyleIdx="2" presStyleCnt="3" custScaleX="214495" custLinFactX="40368" custLinFactNeighborX="100000" custLinFactNeighborY="3188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6906AC7-7F8B-468C-9BD7-C3DABE97B889}" srcId="{40C0D4F4-D202-4046-AC90-B9F2B28A3ACB}" destId="{36707158-2A7F-4470-8614-D2441D89B8CC}" srcOrd="1" destOrd="0" parTransId="{4EFA4F70-896C-4CA5-A09B-466B6E504898}" sibTransId="{91A5F8D8-3FE3-4D01-8378-915C11054DA2}"/>
    <dgm:cxn modelId="{C43DB9C8-C4BC-40EA-B856-FDF33A96E9EE}" srcId="{40C0D4F4-D202-4046-AC90-B9F2B28A3ACB}" destId="{FCE2B9B3-5839-4633-9DDC-3F88FD05EB1C}" srcOrd="0" destOrd="0" parTransId="{3352EDB2-1A05-40DB-B30C-CC98DE54BD66}" sibTransId="{F46956F1-8138-4CFE-8639-198587CC3422}"/>
    <dgm:cxn modelId="{A41C0DDB-9FE0-4BA9-9FF7-35F56BED49CF}" type="presOf" srcId="{40C0D4F4-D202-4046-AC90-B9F2B28A3ACB}" destId="{C4CC960A-5D7A-4DB8-8237-ABDAA6AF78B8}" srcOrd="0" destOrd="0" presId="urn:microsoft.com/office/officeart/2009/layout/CircleArrowProcess"/>
    <dgm:cxn modelId="{2DB76FE0-623A-4CBB-B812-0D199BFBC86A}" type="presOf" srcId="{FCE2B9B3-5839-4633-9DDC-3F88FD05EB1C}" destId="{547C904A-46B4-45FF-8979-DF14C85D56EE}" srcOrd="0" destOrd="0" presId="urn:microsoft.com/office/officeart/2009/layout/CircleArrowProcess"/>
    <dgm:cxn modelId="{DE151355-14E1-452E-A737-D44F39230893}" type="presOf" srcId="{36707158-2A7F-4470-8614-D2441D89B8CC}" destId="{B9307846-3968-4351-B217-FDF007BAED2E}" srcOrd="0" destOrd="0" presId="urn:microsoft.com/office/officeart/2009/layout/CircleArrowProcess"/>
    <dgm:cxn modelId="{019A69F5-93E8-4054-A429-CC05F675103D}" type="presOf" srcId="{95092794-8EB8-4866-8BC4-19AB699FD825}" destId="{DDA678BF-1C7B-4ACE-B0E0-9CFC49D0B901}" srcOrd="0" destOrd="0" presId="urn:microsoft.com/office/officeart/2009/layout/CircleArrowProcess"/>
    <dgm:cxn modelId="{5B9A1BD0-C5F3-4E28-98BA-4E08BB81764E}" srcId="{40C0D4F4-D202-4046-AC90-B9F2B28A3ACB}" destId="{95092794-8EB8-4866-8BC4-19AB699FD825}" srcOrd="2" destOrd="0" parTransId="{EFEF8832-0B33-43B0-A1C7-D1A8062E965F}" sibTransId="{99B373BD-ED5E-4E00-B551-F4E545897374}"/>
    <dgm:cxn modelId="{3B011010-047B-4E98-925B-ADC462542974}" type="presParOf" srcId="{C4CC960A-5D7A-4DB8-8237-ABDAA6AF78B8}" destId="{FDA340C9-AC86-4436-A9B3-206541B62C7F}" srcOrd="0" destOrd="0" presId="urn:microsoft.com/office/officeart/2009/layout/CircleArrowProcess"/>
    <dgm:cxn modelId="{1A53849B-35C7-4C24-B8FB-C5FE567044E0}" type="presParOf" srcId="{FDA340C9-AC86-4436-A9B3-206541B62C7F}" destId="{A7B6F021-9AEB-45D4-9BAE-06BB7CBFD746}" srcOrd="0" destOrd="0" presId="urn:microsoft.com/office/officeart/2009/layout/CircleArrowProcess"/>
    <dgm:cxn modelId="{28183D85-2E51-4F49-B39C-48359D75C129}" type="presParOf" srcId="{C4CC960A-5D7A-4DB8-8237-ABDAA6AF78B8}" destId="{547C904A-46B4-45FF-8979-DF14C85D56EE}" srcOrd="1" destOrd="0" presId="urn:microsoft.com/office/officeart/2009/layout/CircleArrowProcess"/>
    <dgm:cxn modelId="{FA106E21-01CA-4E8C-8A7D-746C76396809}" type="presParOf" srcId="{C4CC960A-5D7A-4DB8-8237-ABDAA6AF78B8}" destId="{45920A26-5F2E-4456-A023-EBCE81E761C6}" srcOrd="2" destOrd="0" presId="urn:microsoft.com/office/officeart/2009/layout/CircleArrowProcess"/>
    <dgm:cxn modelId="{7B44915F-0693-4D80-A17E-5707674A99CA}" type="presParOf" srcId="{45920A26-5F2E-4456-A023-EBCE81E761C6}" destId="{F05EFFE1-642B-473D-B68D-61BCC1B6F565}" srcOrd="0" destOrd="0" presId="urn:microsoft.com/office/officeart/2009/layout/CircleArrowProcess"/>
    <dgm:cxn modelId="{CB880C79-394E-4719-9454-6FBABFE16A97}" type="presParOf" srcId="{C4CC960A-5D7A-4DB8-8237-ABDAA6AF78B8}" destId="{B9307846-3968-4351-B217-FDF007BAED2E}" srcOrd="3" destOrd="0" presId="urn:microsoft.com/office/officeart/2009/layout/CircleArrowProcess"/>
    <dgm:cxn modelId="{561555E9-CFF9-4E7D-BAC9-FBABA6DCCDD2}" type="presParOf" srcId="{C4CC960A-5D7A-4DB8-8237-ABDAA6AF78B8}" destId="{C10C2065-26FA-431E-BD65-750695532E6C}" srcOrd="4" destOrd="0" presId="urn:microsoft.com/office/officeart/2009/layout/CircleArrowProcess"/>
    <dgm:cxn modelId="{678BB4B0-24FB-44A5-9EAF-C40D2D6DFB7D}" type="presParOf" srcId="{C10C2065-26FA-431E-BD65-750695532E6C}" destId="{34A81F7B-05B1-4FAA-A8B3-A2B91728F572}" srcOrd="0" destOrd="0" presId="urn:microsoft.com/office/officeart/2009/layout/CircleArrowProcess"/>
    <dgm:cxn modelId="{B2082703-A20E-4012-A52D-5005BFC5F4AC}" type="presParOf" srcId="{C4CC960A-5D7A-4DB8-8237-ABDAA6AF78B8}" destId="{DDA678BF-1C7B-4ACE-B0E0-9CFC49D0B901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B6F021-9AEB-45D4-9BAE-06BB7CBFD746}">
      <dsp:nvSpPr>
        <dsp:cNvPr id="0" name=""/>
        <dsp:cNvSpPr/>
      </dsp:nvSpPr>
      <dsp:spPr>
        <a:xfrm>
          <a:off x="2404255" y="0"/>
          <a:ext cx="1748155" cy="1748421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7C904A-46B4-45FF-8979-DF14C85D56EE}">
      <dsp:nvSpPr>
        <dsp:cNvPr id="0" name=""/>
        <dsp:cNvSpPr/>
      </dsp:nvSpPr>
      <dsp:spPr>
        <a:xfrm>
          <a:off x="648075" y="405277"/>
          <a:ext cx="2758754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문단과 질의간</a:t>
          </a:r>
          <a:endParaRPr lang="en-US" altLang="ko-KR" sz="1400" kern="1200" dirty="0"/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 유사도 측정</a:t>
          </a:r>
          <a:endParaRPr lang="en-US" altLang="ko-KR" sz="1400" kern="1200" dirty="0"/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/>
            <a:t>(</a:t>
          </a:r>
          <a:r>
            <a:rPr lang="ko-KR" altLang="en-US" sz="1400" kern="1200" dirty="0"/>
            <a:t>모델 학습</a:t>
          </a:r>
          <a:r>
            <a:rPr lang="en-US" altLang="ko-KR" sz="1400" kern="1200" dirty="0"/>
            <a:t>)</a:t>
          </a:r>
        </a:p>
      </dsp:txBody>
      <dsp:txXfrm>
        <a:off x="648075" y="405277"/>
        <a:ext cx="2758754" cy="485591"/>
      </dsp:txXfrm>
    </dsp:sp>
    <dsp:sp modelId="{F05EFFE1-642B-473D-B68D-61BCC1B6F565}">
      <dsp:nvSpPr>
        <dsp:cNvPr id="0" name=""/>
        <dsp:cNvSpPr/>
      </dsp:nvSpPr>
      <dsp:spPr>
        <a:xfrm>
          <a:off x="1918711" y="1004597"/>
          <a:ext cx="1748155" cy="1748421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307846-3968-4351-B217-FDF007BAED2E}">
      <dsp:nvSpPr>
        <dsp:cNvPr id="0" name=""/>
        <dsp:cNvSpPr/>
      </dsp:nvSpPr>
      <dsp:spPr>
        <a:xfrm>
          <a:off x="2307081" y="1641642"/>
          <a:ext cx="971416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신규 질문 입력</a:t>
          </a:r>
        </a:p>
      </dsp:txBody>
      <dsp:txXfrm>
        <a:off x="2307081" y="1641642"/>
        <a:ext cx="971416" cy="485591"/>
      </dsp:txXfrm>
    </dsp:sp>
    <dsp:sp modelId="{34A81F7B-05B1-4FAA-A8B3-A2B91728F572}">
      <dsp:nvSpPr>
        <dsp:cNvPr id="0" name=""/>
        <dsp:cNvSpPr/>
      </dsp:nvSpPr>
      <dsp:spPr>
        <a:xfrm>
          <a:off x="2528678" y="2129413"/>
          <a:ext cx="1501936" cy="1502538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A678BF-1C7B-4ACE-B0E0-9CFC49D0B901}">
      <dsp:nvSpPr>
        <dsp:cNvPr id="0" name=""/>
        <dsp:cNvSpPr/>
      </dsp:nvSpPr>
      <dsp:spPr>
        <a:xfrm>
          <a:off x="3600400" y="2808310"/>
          <a:ext cx="2083639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유사도 측정</a:t>
          </a:r>
          <a:endParaRPr lang="en-US" altLang="ko-KR" sz="1400" kern="1200" dirty="0"/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/>
            <a:t>(</a:t>
          </a:r>
          <a:r>
            <a:rPr lang="ko-KR" altLang="en-US" sz="1400" kern="1200" dirty="0"/>
            <a:t>해당 문단 제시</a:t>
          </a:r>
          <a:r>
            <a:rPr lang="en-US" altLang="ko-KR" sz="1400" kern="1200" dirty="0"/>
            <a:t>)</a:t>
          </a:r>
          <a:endParaRPr lang="ko-KR" altLang="en-US" sz="1400" kern="1200" dirty="0"/>
        </a:p>
      </dsp:txBody>
      <dsp:txXfrm>
        <a:off x="3600400" y="2808310"/>
        <a:ext cx="2083639" cy="4855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E793DA-B02C-4C42-9760-40F495DA40F8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04385-C842-4B65-9336-64B8CDEF9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943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5706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8227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147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770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550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718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189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096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925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6175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767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127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23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392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013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233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286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781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23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275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428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645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03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fld id="{D7D657F1-E26E-4878-8FB9-A33707A39A0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593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KoPub돋움체 Bold" panose="02020603020101020101" pitchFamily="18" charset="-127"/>
          <a:ea typeface="KoPub돋움체 Bold" panose="0202060302010102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KoPub돋움체 Bold" panose="02020603020101020101" pitchFamily="18" charset="-127"/>
          <a:ea typeface="KoPub돋움체 Bold" panose="0202060302010102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KoPub돋움체 Bold" panose="02020603020101020101" pitchFamily="18" charset="-127"/>
          <a:ea typeface="KoPub돋움체 Bold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KoPub돋움체 Bold" panose="02020603020101020101" pitchFamily="18" charset="-127"/>
          <a:ea typeface="KoPub돋움체 Bold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oPub돋움체 Bold" panose="02020603020101020101" pitchFamily="18" charset="-127"/>
          <a:ea typeface="KoPub돋움체 Bold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oPub돋움체 Bold" panose="02020603020101020101" pitchFamily="18" charset="-127"/>
          <a:ea typeface="KoPub돋움체 Bold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/>
          <p:nvPr/>
        </p:nvSpPr>
        <p:spPr>
          <a:xfrm>
            <a:off x="828370" y="310196"/>
            <a:ext cx="71341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3600" b="1" dirty="0">
                <a:solidFill>
                  <a:srgbClr val="1A7BAE"/>
                </a:solidFill>
                <a:latin typeface="Impact"/>
              </a:rPr>
              <a:t>전반적인 작성요령</a:t>
            </a:r>
            <a:endParaRPr lang="en-US" altLang="ko-KR" sz="3600" b="1" dirty="0">
              <a:solidFill>
                <a:srgbClr val="1A7BAE"/>
              </a:solidFill>
              <a:latin typeface="Impact"/>
            </a:endParaRPr>
          </a:p>
        </p:txBody>
      </p:sp>
      <p:grpSp>
        <p:nvGrpSpPr>
          <p:cNvPr id="5" name="组合 1"/>
          <p:cNvGrpSpPr/>
          <p:nvPr/>
        </p:nvGrpSpPr>
        <p:grpSpPr>
          <a:xfrm>
            <a:off x="648925" y="14748"/>
            <a:ext cx="180000" cy="1188000"/>
            <a:chOff x="281524" y="0"/>
            <a:chExt cx="105725" cy="721610"/>
          </a:xfrm>
          <a:solidFill>
            <a:schemeClr val="accent1">
              <a:lumMod val="75000"/>
            </a:schemeClr>
          </a:solidFill>
        </p:grpSpPr>
        <p:sp>
          <p:nvSpPr>
            <p:cNvPr id="6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7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072107"/>
              </p:ext>
            </p:extLst>
          </p:nvPr>
        </p:nvGraphicFramePr>
        <p:xfrm>
          <a:off x="1045029" y="1539705"/>
          <a:ext cx="10114383" cy="4758353"/>
        </p:xfrm>
        <a:graphic>
          <a:graphicData uri="http://schemas.openxmlformats.org/drawingml/2006/table">
            <a:tbl>
              <a:tblPr/>
              <a:tblGrid>
                <a:gridCol w="10114383">
                  <a:extLst>
                    <a:ext uri="{9D8B030D-6E8A-4147-A177-3AD203B41FA5}">
                      <a16:colId xmlns:a16="http://schemas.microsoft.com/office/drawing/2014/main" xmlns="" val="1053143411"/>
                    </a:ext>
                  </a:extLst>
                </a:gridCol>
              </a:tblGrid>
              <a:tr h="54980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2400" b="1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80675285"/>
                  </a:ext>
                </a:extLst>
              </a:tr>
              <a:tr h="4208552">
                <a:tc>
                  <a:txBody>
                    <a:bodyPr/>
                    <a:lstStyle/>
                    <a:p>
                      <a:pPr marL="285750" indent="-285750" fontAlgn="base" latinLnBrk="0">
                        <a:buFont typeface="Wingdings" panose="05000000000000000000" pitchFamily="2" charset="2"/>
                        <a:buChar char="v"/>
                      </a:pP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본 훈련생 포트폴리오 양식은 </a:t>
                      </a:r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프로젝트 기반 훈련 평가대상 훈련과정에 한하여 대표 프로젝트 </a:t>
                      </a:r>
                      <a:r>
                        <a:rPr lang="ko-KR" altLang="en-US" sz="1800" b="1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팀별로</a:t>
                      </a:r>
                      <a:r>
                        <a:rPr lang="ko-KR" altLang="en-US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각각 작성하여 제출</a:t>
                      </a:r>
                      <a:r>
                        <a:rPr lang="en-US" altLang="ko-KR" sz="1800" b="1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800" b="1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ko-KR" sz="1800" b="1" kern="1200" dirty="0" smtClean="0">
                        <a:solidFill>
                          <a:srgbClr val="0070C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프로젝트 수행 과정 및 결과에 대해서는 </a:t>
                      </a:r>
                      <a:r>
                        <a:rPr lang="ko-KR" altLang="en-US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제공된 목차</a:t>
                      </a:r>
                      <a:r>
                        <a:rPr lang="ko-KR" altLang="en-US" sz="1800" b="1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및 세부 항목별 작성요령을 참조</a:t>
                      </a:r>
                      <a:r>
                        <a:rPr lang="ko-KR" altLang="en-US" sz="1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하여 작성하되</a:t>
                      </a:r>
                      <a:r>
                        <a:rPr lang="en-US" altLang="ko-KR" sz="1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프로젝트 특성에 따라 </a:t>
                      </a:r>
                      <a:r>
                        <a:rPr lang="ko-KR" altLang="en-US" sz="1800" b="1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기본적인 구성을 유지한 상태에서 </a:t>
                      </a:r>
                      <a:r>
                        <a:rPr lang="ko-KR" altLang="en-US" sz="1800" b="1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템플릿</a:t>
                      </a:r>
                      <a:r>
                        <a:rPr lang="en-US" altLang="ko-KR" sz="1800" b="1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800" b="1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디자인</a:t>
                      </a:r>
                      <a:r>
                        <a:rPr lang="en-US" altLang="ko-KR" sz="1800" b="1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800" b="1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구성은 </a:t>
                      </a:r>
                      <a:r>
                        <a:rPr lang="en-US" altLang="ko-KR" sz="1800" b="1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800" b="1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800" b="1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변경 및 추가 가능</a:t>
                      </a:r>
                      <a:r>
                        <a:rPr lang="ko-KR" altLang="en-US" sz="1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함</a:t>
                      </a:r>
                      <a:endParaRPr lang="en-US" altLang="ko-KR" sz="1800" b="1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endParaRPr lang="en-US" altLang="ko-KR" sz="18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fontAlgn="base" latinLnBrk="0">
                        <a:buFont typeface="Wingdings" panose="05000000000000000000" pitchFamily="2" charset="2"/>
                        <a:buChar char="v"/>
                      </a:pPr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훈련생 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포트폴리오에 작성한 내용은 </a:t>
                      </a:r>
                      <a:r>
                        <a:rPr lang="ko-KR" altLang="en-US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관련 증빙자료를 모두 제출</a:t>
                      </a:r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해야 함</a:t>
                      </a:r>
                      <a:endParaRPr lang="en-US" altLang="ko-KR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fontAlgn="base" latinLnBrk="0">
                        <a:buFont typeface="Wingdings" panose="05000000000000000000" pitchFamily="2" charset="2"/>
                        <a:buChar char="v"/>
                      </a:pPr>
                      <a:endParaRPr lang="ko-KR" alt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fontAlgn="base" latinLnBrk="0">
                        <a:buFont typeface="Wingdings" panose="05000000000000000000" pitchFamily="2" charset="2"/>
                        <a:buChar char="v"/>
                      </a:pPr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작성 예시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기울임 </a:t>
                      </a:r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회색 글씨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는 모두 삭제 후 제출</a:t>
                      </a:r>
                      <a:endParaRPr lang="en-US" altLang="ko-KR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fontAlgn="base" latinLnBrk="0">
                        <a:buFont typeface="Wingdings" panose="05000000000000000000" pitchFamily="2" charset="2"/>
                        <a:buChar char="v"/>
                      </a:pPr>
                      <a:endParaRPr lang="ko-KR" alt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83814525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75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/>
          <p:nvPr/>
        </p:nvSpPr>
        <p:spPr>
          <a:xfrm>
            <a:off x="828370" y="310196"/>
            <a:ext cx="680146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3600" b="1" dirty="0">
                <a:solidFill>
                  <a:srgbClr val="1A7BAE"/>
                </a:solidFill>
                <a:latin typeface="Impact"/>
              </a:rPr>
              <a:t>Ⅳ.  </a:t>
            </a:r>
            <a:r>
              <a:rPr lang="ko-KR" altLang="en-US" sz="3600" b="1" dirty="0">
                <a:solidFill>
                  <a:srgbClr val="1A7BAE"/>
                </a:solidFill>
                <a:latin typeface="Impact"/>
              </a:rPr>
              <a:t>프로젝트 수행 결과</a:t>
            </a:r>
            <a:endParaRPr lang="en-US" altLang="ko-KR" sz="3600" b="1" dirty="0">
              <a:solidFill>
                <a:srgbClr val="1A7BAE"/>
              </a:solidFill>
              <a:latin typeface="Impact"/>
            </a:endParaRPr>
          </a:p>
          <a:p>
            <a:pPr lvl="0"/>
            <a:r>
              <a:rPr lang="ko-KR" altLang="en-US" sz="1600" b="1" dirty="0">
                <a:solidFill>
                  <a:srgbClr val="1A7BAE"/>
                </a:solidFill>
                <a:latin typeface="Impact"/>
              </a:rPr>
              <a:t>결과 </a:t>
            </a:r>
            <a:r>
              <a:rPr lang="ko-KR" altLang="en-US" sz="1600" b="1" dirty="0">
                <a:solidFill>
                  <a:srgbClr val="1A7BAE"/>
                </a:solidFill>
              </a:rPr>
              <a:t>제시 </a:t>
            </a:r>
            <a:r>
              <a:rPr lang="en-US" altLang="ko-KR" sz="1600" b="1" dirty="0">
                <a:solidFill>
                  <a:srgbClr val="1A7BAE"/>
                </a:solidFill>
              </a:rPr>
              <a:t>1.  </a:t>
            </a:r>
            <a:r>
              <a:rPr lang="ko-KR" altLang="en-US" sz="1600" b="1" dirty="0">
                <a:solidFill>
                  <a:srgbClr val="1A7BAE"/>
                </a:solidFill>
              </a:rPr>
              <a:t>탐색적 분석 및 전처리</a:t>
            </a:r>
            <a:endParaRPr lang="zh-CN" altLang="en-US" sz="1600" b="1" dirty="0">
              <a:solidFill>
                <a:srgbClr val="1A7BAE"/>
              </a:solidFill>
            </a:endParaRPr>
          </a:p>
        </p:txBody>
      </p:sp>
      <p:grpSp>
        <p:nvGrpSpPr>
          <p:cNvPr id="5" name="组合 1"/>
          <p:cNvGrpSpPr/>
          <p:nvPr/>
        </p:nvGrpSpPr>
        <p:grpSpPr>
          <a:xfrm>
            <a:off x="648925" y="14748"/>
            <a:ext cx="180000" cy="1188000"/>
            <a:chOff x="281524" y="0"/>
            <a:chExt cx="105725" cy="721610"/>
          </a:xfrm>
          <a:solidFill>
            <a:schemeClr val="accent1">
              <a:lumMod val="75000"/>
            </a:schemeClr>
          </a:solidFill>
        </p:grpSpPr>
        <p:sp>
          <p:nvSpPr>
            <p:cNvPr id="6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7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95" y="3872284"/>
            <a:ext cx="4110349" cy="2476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부제목 2"/>
          <p:cNvSpPr txBox="1">
            <a:spLocks/>
          </p:cNvSpPr>
          <p:nvPr/>
        </p:nvSpPr>
        <p:spPr>
          <a:xfrm>
            <a:off x="349989" y="1474479"/>
            <a:ext cx="5905531" cy="19545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latinLnBrk="0">
              <a:buFont typeface="Wingdings" panose="05000000000000000000" pitchFamily="2" charset="2"/>
              <a:buChar char="§"/>
            </a:pPr>
            <a:r>
              <a:rPr lang="ko-KR" altLang="en-US" sz="2400" dirty="0"/>
              <a:t>학습 데이터 소개 </a:t>
            </a:r>
            <a:r>
              <a:rPr lang="en-US" altLang="ko-KR" sz="2400" dirty="0">
                <a:latin typeface="+mn-lt"/>
              </a:rPr>
              <a:t>(Train/dev set)</a:t>
            </a:r>
          </a:p>
          <a:p>
            <a:pPr latinLnBrk="0"/>
            <a:r>
              <a:rPr lang="en-US" altLang="ko-KR" sz="2400" dirty="0"/>
              <a:t> 	</a:t>
            </a:r>
            <a:r>
              <a:rPr lang="en-US" altLang="ko-KR" sz="2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LG CNS KORQUAD </a:t>
            </a:r>
            <a:r>
              <a:rPr lang="ko-KR" altLang="en-US" sz="2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질의응답 형식</a:t>
            </a:r>
            <a:endParaRPr lang="en-US" altLang="ko-KR" sz="24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marL="1257300" lvl="2" indent="-342900" latinLnBrk="0">
              <a:buFont typeface="Wingdings" panose="05000000000000000000" pitchFamily="2" charset="2"/>
              <a:buChar char="Ø"/>
            </a:pP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Context : 10,645</a:t>
            </a:r>
            <a:r>
              <a:rPr lang="ko-KR" altLang="en-US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개</a:t>
            </a:r>
            <a:endParaRPr lang="en-US" altLang="ko-KR" sz="16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marL="1257300" lvl="2" indent="-342900" latinLnBrk="0">
              <a:buFont typeface="Wingdings" panose="05000000000000000000" pitchFamily="2" charset="2"/>
              <a:buChar char="Ø"/>
            </a:pP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QA </a:t>
            </a:r>
            <a:r>
              <a:rPr lang="ko-KR" altLang="en-US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쌍 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: 66,181</a:t>
            </a:r>
            <a:r>
              <a:rPr lang="ko-KR" altLang="en-US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개 </a:t>
            </a:r>
          </a:p>
          <a:p>
            <a:pPr latinLnBrk="0"/>
            <a:endParaRPr lang="en-US" altLang="ko-KR" sz="21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latinLnBrk="0"/>
            <a:endParaRPr lang="ko-KR" altLang="ko-KR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718B9028-7A42-4747-B5ED-54D9EFDB6F3D}"/>
              </a:ext>
            </a:extLst>
          </p:cNvPr>
          <p:cNvSpPr/>
          <p:nvPr/>
        </p:nvSpPr>
        <p:spPr>
          <a:xfrm>
            <a:off x="6497756" y="1406958"/>
            <a:ext cx="5158707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/>
              <a:t>Tokenizing : </a:t>
            </a:r>
            <a:r>
              <a:rPr lang="en-US" altLang="ko-KR" sz="2000" dirty="0" err="1"/>
              <a:t>Okt</a:t>
            </a:r>
            <a:endParaRPr lang="en-US" altLang="ko-KR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/>
              <a:t>Regular Expression : </a:t>
            </a:r>
            <a:r>
              <a:rPr lang="ko-KR" altLang="en-US" dirty="0"/>
              <a:t>불용어가 많아 필수 한글</a:t>
            </a:r>
            <a:r>
              <a:rPr lang="en-US" altLang="ko-KR" dirty="0"/>
              <a:t>, </a:t>
            </a:r>
            <a:r>
              <a:rPr lang="ko-KR" altLang="en-US" dirty="0"/>
              <a:t>영어</a:t>
            </a:r>
            <a:r>
              <a:rPr lang="en-US" altLang="ko-KR" dirty="0"/>
              <a:t>, </a:t>
            </a:r>
            <a:r>
              <a:rPr lang="ko-KR" altLang="en-US" dirty="0"/>
              <a:t>숫자만 추출</a:t>
            </a: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/>
              <a:t>Embedding : </a:t>
            </a:r>
            <a:r>
              <a:rPr lang="ko-KR" altLang="en-US" sz="1600" dirty="0"/>
              <a:t>단어 </a:t>
            </a:r>
            <a:r>
              <a:rPr lang="ko-KR" altLang="en-US" sz="1600" dirty="0" err="1"/>
              <a:t>임베딩</a:t>
            </a:r>
            <a:r>
              <a:rPr lang="en-US" altLang="ko-KR" sz="1600" dirty="0"/>
              <a:t>(Glove ) – </a:t>
            </a:r>
            <a:r>
              <a:rPr lang="ko-KR" altLang="en-US" dirty="0" err="1"/>
              <a:t>단어사이</a:t>
            </a:r>
            <a:r>
              <a:rPr lang="ko-KR" altLang="en-US" dirty="0"/>
              <a:t> 문맥상 유사성 이해</a:t>
            </a: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dirty="0"/>
              <a:t>Vocabulary   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6D404287-8078-4842-B0B0-2FE3782BD0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4775" y="4126264"/>
            <a:ext cx="2045691" cy="2318448"/>
          </a:xfrm>
          <a:prstGeom prst="rect">
            <a:avLst/>
          </a:prstGeom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805" y="3516612"/>
            <a:ext cx="2128143" cy="1252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6CB52E87-B98A-4160-86DD-213E8BA571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4593" y="4453987"/>
            <a:ext cx="1816710" cy="200712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F45D3DA0-7C02-4741-82BA-4B5B4BF9E0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02798" y="3466885"/>
            <a:ext cx="2173901" cy="1634226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193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/>
          <p:nvPr/>
        </p:nvSpPr>
        <p:spPr>
          <a:xfrm>
            <a:off x="828370" y="310196"/>
            <a:ext cx="680146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3600" b="1" dirty="0">
                <a:solidFill>
                  <a:srgbClr val="1A7BAE"/>
                </a:solidFill>
                <a:latin typeface="Impact"/>
              </a:rPr>
              <a:t>Ⅳ.  </a:t>
            </a:r>
            <a:r>
              <a:rPr lang="ko-KR" altLang="en-US" sz="3600" b="1" dirty="0">
                <a:solidFill>
                  <a:srgbClr val="1A7BAE"/>
                </a:solidFill>
                <a:latin typeface="Impact"/>
              </a:rPr>
              <a:t>프로젝트 수행 결과</a:t>
            </a:r>
            <a:endParaRPr lang="en-US" altLang="ko-KR" sz="3600" b="1" dirty="0">
              <a:solidFill>
                <a:srgbClr val="1A7BAE"/>
              </a:solidFill>
              <a:latin typeface="Impact"/>
            </a:endParaRPr>
          </a:p>
          <a:p>
            <a:pPr lvl="0"/>
            <a:r>
              <a:rPr lang="ko-KR" altLang="en-US" sz="1600" b="1" dirty="0">
                <a:solidFill>
                  <a:srgbClr val="1A7BAE"/>
                </a:solidFill>
                <a:latin typeface="Impact"/>
              </a:rPr>
              <a:t>결과 </a:t>
            </a:r>
            <a:r>
              <a:rPr lang="ko-KR" altLang="en-US" sz="1600" b="1" dirty="0">
                <a:solidFill>
                  <a:srgbClr val="1A7BAE"/>
                </a:solidFill>
              </a:rPr>
              <a:t>제시 </a:t>
            </a:r>
            <a:r>
              <a:rPr lang="en-US" altLang="ko-KR" sz="1600" b="1" dirty="0">
                <a:solidFill>
                  <a:srgbClr val="1A7BAE"/>
                </a:solidFill>
              </a:rPr>
              <a:t>2. </a:t>
            </a:r>
            <a:r>
              <a:rPr lang="ko-KR" altLang="en-US" sz="1600" b="1" dirty="0">
                <a:solidFill>
                  <a:srgbClr val="1A7BAE"/>
                </a:solidFill>
              </a:rPr>
              <a:t>모델 개요</a:t>
            </a:r>
            <a:endParaRPr lang="zh-CN" altLang="en-US" sz="1600" b="1" dirty="0">
              <a:solidFill>
                <a:srgbClr val="1A7BAE"/>
              </a:solidFill>
            </a:endParaRPr>
          </a:p>
        </p:txBody>
      </p:sp>
      <p:grpSp>
        <p:nvGrpSpPr>
          <p:cNvPr id="5" name="组合 1"/>
          <p:cNvGrpSpPr/>
          <p:nvPr/>
        </p:nvGrpSpPr>
        <p:grpSpPr>
          <a:xfrm>
            <a:off x="648925" y="14748"/>
            <a:ext cx="180000" cy="1188000"/>
            <a:chOff x="281524" y="0"/>
            <a:chExt cx="105725" cy="721610"/>
          </a:xfrm>
          <a:solidFill>
            <a:schemeClr val="accent1">
              <a:lumMod val="75000"/>
            </a:schemeClr>
          </a:solidFill>
        </p:grpSpPr>
        <p:sp>
          <p:nvSpPr>
            <p:cNvPr id="6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7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718B9028-7A42-4747-B5ED-54D9EFDB6F3D}"/>
              </a:ext>
            </a:extLst>
          </p:cNvPr>
          <p:cNvSpPr/>
          <p:nvPr/>
        </p:nvSpPr>
        <p:spPr>
          <a:xfrm>
            <a:off x="971745" y="1498196"/>
            <a:ext cx="95566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dirty="0"/>
              <a:t>LSTM(Long short-term memory)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피드백 루프를 순환하면서 주어진 입력에 관한 신경망 출력을   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방지하기 위해 고안된 순환 신경망</a:t>
            </a:r>
            <a:r>
              <a:rPr lang="en-US" altLang="ko-KR" dirty="0"/>
              <a:t>(RNN: </a:t>
            </a:r>
            <a:r>
              <a:rPr lang="en-US" altLang="ko-KR" sz="1600" dirty="0"/>
              <a:t>Recurrent Neural Network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9" name="다이어그램 8"/>
          <p:cNvGraphicFramePr/>
          <p:nvPr>
            <p:extLst>
              <p:ext uri="{D42A27DB-BD31-4B8C-83A1-F6EECF244321}">
                <p14:modId xmlns:p14="http://schemas.microsoft.com/office/powerpoint/2010/main" val="935625150"/>
              </p:ext>
            </p:extLst>
          </p:nvPr>
        </p:nvGraphicFramePr>
        <p:xfrm>
          <a:off x="2819636" y="2883478"/>
          <a:ext cx="6552728" cy="3631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582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/>
          <p:nvPr/>
        </p:nvSpPr>
        <p:spPr>
          <a:xfrm>
            <a:off x="828370" y="310196"/>
            <a:ext cx="680146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3600" b="1" dirty="0">
                <a:solidFill>
                  <a:srgbClr val="1A7BAE"/>
                </a:solidFill>
                <a:latin typeface="Impact"/>
              </a:rPr>
              <a:t>Ⅳ.  </a:t>
            </a:r>
            <a:r>
              <a:rPr lang="ko-KR" altLang="en-US" sz="3600" b="1" dirty="0">
                <a:solidFill>
                  <a:srgbClr val="1A7BAE"/>
                </a:solidFill>
                <a:latin typeface="Impact"/>
              </a:rPr>
              <a:t>프로젝트 수행 결과</a:t>
            </a:r>
            <a:endParaRPr lang="en-US" altLang="ko-KR" sz="3600" b="1" dirty="0">
              <a:solidFill>
                <a:srgbClr val="1A7BAE"/>
              </a:solidFill>
              <a:latin typeface="Impact"/>
            </a:endParaRPr>
          </a:p>
          <a:p>
            <a:pPr lvl="0"/>
            <a:r>
              <a:rPr lang="ko-KR" altLang="en-US" sz="1600" b="1" dirty="0">
                <a:solidFill>
                  <a:srgbClr val="1A7BAE"/>
                </a:solidFill>
                <a:latin typeface="Impact"/>
              </a:rPr>
              <a:t>결과 </a:t>
            </a:r>
            <a:r>
              <a:rPr lang="ko-KR" altLang="en-US" sz="1600" b="1" dirty="0">
                <a:solidFill>
                  <a:srgbClr val="1A7BAE"/>
                </a:solidFill>
              </a:rPr>
              <a:t>제시 </a:t>
            </a:r>
            <a:r>
              <a:rPr lang="en-US" altLang="ko-KR" sz="1600" b="1" dirty="0">
                <a:solidFill>
                  <a:srgbClr val="1A7BAE"/>
                </a:solidFill>
              </a:rPr>
              <a:t>3. </a:t>
            </a:r>
            <a:r>
              <a:rPr lang="ko-KR" altLang="en-US" sz="1600" b="1" dirty="0">
                <a:solidFill>
                  <a:srgbClr val="1A7BAE"/>
                </a:solidFill>
              </a:rPr>
              <a:t>모델 선정 및 분석</a:t>
            </a:r>
            <a:endParaRPr lang="zh-CN" altLang="en-US" sz="1600" b="1" dirty="0">
              <a:solidFill>
                <a:srgbClr val="1A7BAE"/>
              </a:solidFill>
            </a:endParaRPr>
          </a:p>
        </p:txBody>
      </p:sp>
      <p:grpSp>
        <p:nvGrpSpPr>
          <p:cNvPr id="5" name="组合 1"/>
          <p:cNvGrpSpPr/>
          <p:nvPr/>
        </p:nvGrpSpPr>
        <p:grpSpPr>
          <a:xfrm>
            <a:off x="648925" y="14748"/>
            <a:ext cx="180000" cy="1188000"/>
            <a:chOff x="281524" y="0"/>
            <a:chExt cx="105725" cy="721610"/>
          </a:xfrm>
          <a:solidFill>
            <a:schemeClr val="accent1">
              <a:lumMod val="75000"/>
            </a:schemeClr>
          </a:solidFill>
        </p:grpSpPr>
        <p:sp>
          <p:nvSpPr>
            <p:cNvPr id="6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7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718B9028-7A42-4747-B5ED-54D9EFDB6F3D}"/>
              </a:ext>
            </a:extLst>
          </p:cNvPr>
          <p:cNvSpPr/>
          <p:nvPr/>
        </p:nvSpPr>
        <p:spPr>
          <a:xfrm>
            <a:off x="828370" y="1398192"/>
            <a:ext cx="75609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dirty="0"/>
              <a:t>LSTM(Long short-term memory)</a:t>
            </a:r>
          </a:p>
          <a:p>
            <a:r>
              <a:rPr lang="en-US" altLang="ko-KR" dirty="0"/>
              <a:t>		- 2Layer LSTM : </a:t>
            </a:r>
            <a:r>
              <a:rPr lang="ko-KR" altLang="en-US" dirty="0"/>
              <a:t>문단</a:t>
            </a:r>
            <a:r>
              <a:rPr lang="en-US" altLang="ko-KR" dirty="0"/>
              <a:t>, </a:t>
            </a:r>
            <a:r>
              <a:rPr lang="ko-KR" altLang="en-US" dirty="0"/>
              <a:t>질문</a:t>
            </a:r>
            <a:endParaRPr lang="en-US" altLang="ko-KR" dirty="0"/>
          </a:p>
          <a:p>
            <a:r>
              <a:rPr lang="en-US" altLang="ko-KR" dirty="0"/>
              <a:t>		- </a:t>
            </a:r>
            <a:r>
              <a:rPr lang="ko-KR" altLang="en-US" dirty="0"/>
              <a:t>코사인 유사도</a:t>
            </a:r>
            <a:r>
              <a:rPr lang="en-US" altLang="ko-KR" dirty="0"/>
              <a:t>(</a:t>
            </a:r>
            <a:r>
              <a:rPr lang="ko-KR" altLang="en-US" dirty="0"/>
              <a:t>문서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9" name="Picture 2" descr="https://i.imgur.com/NV7jQ0X.png">
            <a:extLst>
              <a:ext uri="{FF2B5EF4-FFF2-40B4-BE49-F238E27FC236}">
                <a16:creationId xmlns:a16="http://schemas.microsoft.com/office/drawing/2014/main" xmlns="" id="{40AE1313-B21E-4797-B580-D82F3ED95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378" y="3198264"/>
            <a:ext cx="4957365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7329" y="2690199"/>
            <a:ext cx="3888315" cy="3637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660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/>
          <p:nvPr/>
        </p:nvSpPr>
        <p:spPr>
          <a:xfrm>
            <a:off x="828370" y="310196"/>
            <a:ext cx="680146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3600" b="1" dirty="0">
                <a:solidFill>
                  <a:srgbClr val="1A7BAE"/>
                </a:solidFill>
                <a:latin typeface="Impact"/>
              </a:rPr>
              <a:t>Ⅳ.  </a:t>
            </a:r>
            <a:r>
              <a:rPr lang="ko-KR" altLang="en-US" sz="3600" b="1" dirty="0">
                <a:solidFill>
                  <a:srgbClr val="1A7BAE"/>
                </a:solidFill>
                <a:latin typeface="Impact"/>
              </a:rPr>
              <a:t>프로젝트 수행 결과</a:t>
            </a:r>
            <a:endParaRPr lang="en-US" altLang="ko-KR" sz="3600" b="1" dirty="0">
              <a:solidFill>
                <a:srgbClr val="1A7BAE"/>
              </a:solidFill>
              <a:latin typeface="Impact"/>
            </a:endParaRPr>
          </a:p>
          <a:p>
            <a:pPr lvl="0"/>
            <a:r>
              <a:rPr lang="ko-KR" altLang="en-US" sz="1600" b="1" dirty="0">
                <a:solidFill>
                  <a:srgbClr val="1A7BAE"/>
                </a:solidFill>
                <a:latin typeface="Impact"/>
              </a:rPr>
              <a:t>결과 </a:t>
            </a:r>
            <a:r>
              <a:rPr lang="ko-KR" altLang="en-US" sz="1600" b="1" dirty="0">
                <a:solidFill>
                  <a:srgbClr val="1A7BAE"/>
                </a:solidFill>
              </a:rPr>
              <a:t>제시 </a:t>
            </a:r>
            <a:r>
              <a:rPr lang="en-US" altLang="ko-KR" sz="1600" b="1" dirty="0">
                <a:solidFill>
                  <a:srgbClr val="1A7BAE"/>
                </a:solidFill>
              </a:rPr>
              <a:t>4. </a:t>
            </a:r>
            <a:r>
              <a:rPr lang="ko-KR" altLang="en-US" sz="1600" b="1" dirty="0">
                <a:solidFill>
                  <a:srgbClr val="1A7BAE"/>
                </a:solidFill>
              </a:rPr>
              <a:t>모델 평가 및 개선</a:t>
            </a:r>
            <a:endParaRPr lang="zh-CN" altLang="en-US" sz="1600" b="1" dirty="0">
              <a:solidFill>
                <a:srgbClr val="1A7BAE"/>
              </a:solidFill>
            </a:endParaRPr>
          </a:p>
        </p:txBody>
      </p:sp>
      <p:grpSp>
        <p:nvGrpSpPr>
          <p:cNvPr id="5" name="组合 1"/>
          <p:cNvGrpSpPr/>
          <p:nvPr/>
        </p:nvGrpSpPr>
        <p:grpSpPr>
          <a:xfrm>
            <a:off x="648925" y="14748"/>
            <a:ext cx="180000" cy="1188000"/>
            <a:chOff x="281524" y="0"/>
            <a:chExt cx="105725" cy="721610"/>
          </a:xfrm>
          <a:solidFill>
            <a:schemeClr val="accent1">
              <a:lumMod val="75000"/>
            </a:schemeClr>
          </a:solidFill>
        </p:grpSpPr>
        <p:sp>
          <p:nvSpPr>
            <p:cNvPr id="6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7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718B9028-7A42-4747-B5ED-54D9EFDB6F3D}"/>
              </a:ext>
            </a:extLst>
          </p:cNvPr>
          <p:cNvSpPr/>
          <p:nvPr/>
        </p:nvSpPr>
        <p:spPr>
          <a:xfrm>
            <a:off x="828370" y="1498196"/>
            <a:ext cx="5796713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/>
              <a:t>LSTM(Long short-term memory)</a:t>
            </a:r>
          </a:p>
          <a:p>
            <a:r>
              <a:rPr lang="en-US" altLang="ko-KR" sz="2400" b="1" dirty="0"/>
              <a:t>     </a:t>
            </a:r>
            <a:r>
              <a:rPr lang="en-US" altLang="ko-KR" b="1" dirty="0"/>
              <a:t>- </a:t>
            </a:r>
            <a:r>
              <a:rPr lang="en-US" altLang="ko-KR" dirty="0"/>
              <a:t>3Layer LSTM </a:t>
            </a:r>
            <a:r>
              <a:rPr lang="ko-KR" altLang="en-US" dirty="0"/>
              <a:t>으로 변경</a:t>
            </a:r>
            <a:endParaRPr lang="en-US" altLang="ko-KR" dirty="0"/>
          </a:p>
          <a:p>
            <a:r>
              <a:rPr lang="en-US" altLang="ko-KR" dirty="0"/>
              <a:t>      - </a:t>
            </a:r>
            <a:r>
              <a:rPr lang="ko-KR" altLang="en-US" dirty="0" err="1"/>
              <a:t>옵티마이저</a:t>
            </a:r>
            <a:r>
              <a:rPr lang="ko-KR" altLang="en-US" dirty="0"/>
              <a:t> 조정</a:t>
            </a:r>
            <a:endParaRPr lang="en-US" altLang="ko-KR" dirty="0"/>
          </a:p>
          <a:p>
            <a:r>
              <a:rPr lang="en-US" altLang="ko-KR" dirty="0"/>
              <a:t>        : Adam -&gt;‘</a:t>
            </a:r>
            <a:r>
              <a:rPr lang="en-US" altLang="ko-KR" dirty="0" err="1"/>
              <a:t>rmsprop</a:t>
            </a:r>
            <a:r>
              <a:rPr lang="en-US" altLang="ko-KR" dirty="0"/>
              <a:t>’</a:t>
            </a:r>
            <a:r>
              <a:rPr lang="ko-KR" altLang="en-US" dirty="0"/>
              <a:t>로 변경</a:t>
            </a:r>
            <a:endParaRPr lang="en-US" altLang="ko-KR" dirty="0"/>
          </a:p>
          <a:p>
            <a:r>
              <a:rPr lang="en-US" altLang="ko-KR" dirty="0"/>
              <a:t>	  &gt;&gt; </a:t>
            </a:r>
            <a:r>
              <a:rPr lang="ko-KR" altLang="en-US" dirty="0"/>
              <a:t>학습속도 및 유사도 개선</a:t>
            </a:r>
            <a:endParaRPr lang="en-US" altLang="ko-KR" sz="24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xmlns="" id="{5648E92E-01A1-4DED-9BE0-D0642559F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25" y="1968346"/>
            <a:ext cx="4723224" cy="3612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378A6B5B-C0C5-46AE-AAFE-210FADFD4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917" y="4781055"/>
            <a:ext cx="4723224" cy="181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617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/>
          <p:nvPr/>
        </p:nvSpPr>
        <p:spPr>
          <a:xfrm>
            <a:off x="828370" y="310196"/>
            <a:ext cx="6801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3600" b="1" dirty="0">
                <a:solidFill>
                  <a:srgbClr val="1A7BAE"/>
                </a:solidFill>
                <a:latin typeface="Impact"/>
              </a:rPr>
              <a:t>Ⅴ. </a:t>
            </a:r>
            <a:r>
              <a:rPr lang="ko-KR" altLang="en-US" sz="3600" b="1" dirty="0" smtClean="0">
                <a:solidFill>
                  <a:srgbClr val="1A7BAE"/>
                </a:solidFill>
                <a:latin typeface="Impact"/>
              </a:rPr>
              <a:t>느낀 점 </a:t>
            </a:r>
            <a:endParaRPr lang="en-US" altLang="ko-KR" sz="3600" b="1" dirty="0">
              <a:solidFill>
                <a:srgbClr val="1A7BAE"/>
              </a:solidFill>
              <a:latin typeface="Impact"/>
            </a:endParaRPr>
          </a:p>
        </p:txBody>
      </p:sp>
      <p:grpSp>
        <p:nvGrpSpPr>
          <p:cNvPr id="5" name="组合 1"/>
          <p:cNvGrpSpPr/>
          <p:nvPr/>
        </p:nvGrpSpPr>
        <p:grpSpPr>
          <a:xfrm>
            <a:off x="648925" y="14748"/>
            <a:ext cx="180000" cy="1188000"/>
            <a:chOff x="281524" y="0"/>
            <a:chExt cx="105725" cy="721610"/>
          </a:xfrm>
          <a:solidFill>
            <a:schemeClr val="accent1">
              <a:lumMod val="75000"/>
            </a:schemeClr>
          </a:solidFill>
        </p:grpSpPr>
        <p:sp>
          <p:nvSpPr>
            <p:cNvPr id="6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7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394399"/>
              </p:ext>
            </p:extLst>
          </p:nvPr>
        </p:nvGraphicFramePr>
        <p:xfrm>
          <a:off x="1045029" y="1971218"/>
          <a:ext cx="10114383" cy="3599159"/>
        </p:xfrm>
        <a:graphic>
          <a:graphicData uri="http://schemas.openxmlformats.org/drawingml/2006/table">
            <a:tbl>
              <a:tblPr/>
              <a:tblGrid>
                <a:gridCol w="10114383">
                  <a:extLst>
                    <a:ext uri="{9D8B030D-6E8A-4147-A177-3AD203B41FA5}">
                      <a16:colId xmlns:a16="http://schemas.microsoft.com/office/drawing/2014/main" xmlns="" val="1053143411"/>
                    </a:ext>
                  </a:extLst>
                </a:gridCol>
              </a:tblGrid>
              <a:tr h="522176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✎ </a:t>
                      </a:r>
                      <a:r>
                        <a:rPr lang="ko-KR" altLang="en-US" sz="24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 성 요 령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✎</a:t>
                      </a:r>
                      <a:endParaRPr lang="en-US" altLang="ko-KR" sz="2400" b="1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80675285"/>
                  </a:ext>
                </a:extLst>
              </a:tr>
              <a:tr h="3076983">
                <a:tc>
                  <a:txBody>
                    <a:bodyPr/>
                    <a:lstStyle/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</a:t>
                      </a:r>
                      <a:r>
                        <a:rPr lang="ko-KR" altLang="en-US" sz="1800" b="1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느낀 점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]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은 </a:t>
                      </a:r>
                      <a:r>
                        <a:rPr lang="ko-KR" altLang="en-US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프로젝트를 수행하면서 느끼거나 경험한 성찰이나 반성</a:t>
                      </a:r>
                      <a:r>
                        <a:rPr lang="en-US" altLang="ko-KR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성과</a:t>
                      </a:r>
                      <a:r>
                        <a:rPr lang="en-US" altLang="ko-KR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자신의 </a:t>
                      </a:r>
                      <a:r>
                        <a:rPr lang="ko-KR" altLang="en-US" sz="1800" b="1" i="0" baseline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경력계획</a:t>
                      </a:r>
                      <a:r>
                        <a:rPr lang="ko-KR" altLang="en-US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등과 연관시켜 </a:t>
                      </a:r>
                      <a:r>
                        <a:rPr lang="ko-KR" altLang="en-US" sz="1800" b="1" i="0" baseline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팀별</a:t>
                      </a:r>
                      <a:r>
                        <a:rPr lang="ko-KR" altLang="en-US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공통 의견 또는 개인 의견을 작성할 수 있다</a:t>
                      </a:r>
                      <a:r>
                        <a:rPr lang="en-US" altLang="ko-KR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ko-KR" altLang="en-US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800" b="1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프로젝트를 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마치고 수행상 어려움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갈등요소 등을 작성하고 이를 해결한 방법을 작성한다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또한 프로젝트 수행에서 개인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우리 팀이 잘한 부분과 아쉬운 점을 </a:t>
                      </a:r>
                      <a:r>
                        <a:rPr lang="ko-KR" altLang="en-US" sz="1800" b="1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작성한다</a:t>
                      </a:r>
                      <a:r>
                        <a:rPr lang="en-US" altLang="ko-KR" sz="1800" b="1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1800" b="1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그리고 프로젝트 수행을 통해 자신의 </a:t>
                      </a:r>
                      <a:r>
                        <a:rPr lang="ko-KR" altLang="en-US" sz="1800" b="1" i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진로설계와</a:t>
                      </a:r>
                      <a:r>
                        <a:rPr lang="ko-KR" altLang="en-US" sz="1800" b="1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취업분야 탐색 및 의사결정</a:t>
                      </a:r>
                      <a:r>
                        <a:rPr lang="ko-KR" altLang="en-US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등</a:t>
                      </a:r>
                      <a:r>
                        <a:rPr lang="ko-KR" altLang="en-US" sz="1800" b="1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도움된 사항이 있었다면 구체적으로 작성한다</a:t>
                      </a:r>
                      <a:r>
                        <a:rPr lang="en-US" altLang="ko-KR" sz="1800" b="1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800" b="1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83814525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693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/>
          <p:nvPr/>
        </p:nvSpPr>
        <p:spPr>
          <a:xfrm>
            <a:off x="828370" y="310196"/>
            <a:ext cx="6801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3600" b="1" dirty="0">
                <a:solidFill>
                  <a:srgbClr val="1A7BAE"/>
                </a:solidFill>
                <a:latin typeface="Impact"/>
              </a:rPr>
              <a:t>Ⅴ. </a:t>
            </a:r>
            <a:r>
              <a:rPr lang="ko-KR" altLang="en-US" sz="3600" b="1" dirty="0" smtClean="0">
                <a:solidFill>
                  <a:srgbClr val="1A7BAE"/>
                </a:solidFill>
                <a:latin typeface="Impact"/>
              </a:rPr>
              <a:t>느낀 점</a:t>
            </a:r>
            <a:endParaRPr lang="zh-CN" altLang="en-US" sz="1600" b="1" dirty="0">
              <a:solidFill>
                <a:srgbClr val="1A7BAE"/>
              </a:solidFill>
              <a:latin typeface="Impact"/>
            </a:endParaRPr>
          </a:p>
        </p:txBody>
      </p:sp>
      <p:grpSp>
        <p:nvGrpSpPr>
          <p:cNvPr id="5" name="组合 1"/>
          <p:cNvGrpSpPr/>
          <p:nvPr/>
        </p:nvGrpSpPr>
        <p:grpSpPr>
          <a:xfrm>
            <a:off x="648925" y="14748"/>
            <a:ext cx="180000" cy="1188000"/>
            <a:chOff x="281524" y="0"/>
            <a:chExt cx="105725" cy="721610"/>
          </a:xfrm>
          <a:solidFill>
            <a:schemeClr val="accent1">
              <a:lumMod val="75000"/>
            </a:schemeClr>
          </a:solidFill>
        </p:grpSpPr>
        <p:sp>
          <p:nvSpPr>
            <p:cNvPr id="6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7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677659"/>
              </p:ext>
            </p:extLst>
          </p:nvPr>
        </p:nvGraphicFramePr>
        <p:xfrm>
          <a:off x="648925" y="1290829"/>
          <a:ext cx="11187475" cy="5065521"/>
        </p:xfrm>
        <a:graphic>
          <a:graphicData uri="http://schemas.openxmlformats.org/drawingml/2006/table">
            <a:tbl>
              <a:tblPr/>
              <a:tblGrid>
                <a:gridCol w="1710817">
                  <a:extLst>
                    <a:ext uri="{9D8B030D-6E8A-4147-A177-3AD203B41FA5}">
                      <a16:colId xmlns:a16="http://schemas.microsoft.com/office/drawing/2014/main" xmlns="" val="1053143411"/>
                    </a:ext>
                  </a:extLst>
                </a:gridCol>
                <a:gridCol w="9476658">
                  <a:extLst>
                    <a:ext uri="{9D8B030D-6E8A-4147-A177-3AD203B41FA5}">
                      <a16:colId xmlns:a16="http://schemas.microsoft.com/office/drawing/2014/main" xmlns="" val="1518255068"/>
                    </a:ext>
                  </a:extLst>
                </a:gridCol>
              </a:tblGrid>
              <a:tr h="455102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</a:t>
                      </a:r>
                    </a:p>
                  </a:txBody>
                  <a:tcPr marL="4215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</a:p>
                  </a:txBody>
                  <a:tcPr marL="4215" marR="4215" marT="421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70581919"/>
                  </a:ext>
                </a:extLst>
              </a:tr>
              <a:tr h="187804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800" b="1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</a:t>
                      </a:r>
                      <a:endParaRPr lang="en-US" altLang="ko-KR" sz="1800" b="1" i="0" u="none" strike="noStrike" kern="1200" baseline="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800" b="1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수행상 </a:t>
                      </a:r>
                      <a:r>
                        <a:rPr lang="ko-KR" altLang="en-US" sz="180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어려움  극복 사례</a:t>
                      </a:r>
                    </a:p>
                  </a:txBody>
                  <a:tcPr marL="0" marR="0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lvl="0" indent="-285750" fontAlgn="base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 </a:t>
                      </a:r>
                      <a:r>
                        <a:rPr lang="ko-KR" altLang="en-US" sz="1800" i="1" u="none" kern="1200" dirty="0" err="1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전처리</a:t>
                      </a:r>
                      <a:r>
                        <a:rPr lang="ko-KR" altLang="en-US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과정이 힘들었다</a:t>
                      </a:r>
                      <a:r>
                        <a:rPr lang="en-US" altLang="ko-KR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다들 코딩을 하고 싶어하지 않고 분석작업을 하고 싶어하였다</a:t>
                      </a:r>
                      <a:r>
                        <a:rPr lang="en-US" altLang="ko-KR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우리 팀은 소통이 잘 이루어진 </a:t>
                      </a:r>
                      <a:r>
                        <a:rPr lang="ko-KR" altLang="en-US" sz="1800" i="1" u="none" kern="1200" dirty="0" smtClean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팀이었다</a:t>
                      </a:r>
                      <a:r>
                        <a:rPr lang="en-US" altLang="ko-KR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팀원 간 나이가 비슷하고</a:t>
                      </a:r>
                      <a:r>
                        <a:rPr lang="en-US" altLang="ko-KR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팀장이 리더십이 좋았다</a:t>
                      </a:r>
                      <a:r>
                        <a:rPr lang="en-US" altLang="ko-KR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팀원들의 불만을 확인하고 코딩 작업을 분배하여 작업하였으며</a:t>
                      </a:r>
                      <a:r>
                        <a:rPr lang="en-US" altLang="ko-KR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분석작업을 수행할 때 같이 할 수 있도록 유도하였다</a:t>
                      </a:r>
                      <a:r>
                        <a:rPr lang="en-US" altLang="ko-KR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 </a:t>
                      </a:r>
                      <a:r>
                        <a:rPr lang="ko-KR" altLang="en-US" sz="1800" i="1" u="none" kern="1200" dirty="0" err="1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전처리</a:t>
                      </a:r>
                      <a:r>
                        <a:rPr lang="ko-KR" altLang="en-US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작업을 동일하게 수행하여 불만이 적었던 것 같다</a:t>
                      </a:r>
                      <a:r>
                        <a:rPr lang="en-US" altLang="ko-KR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800" i="1" u="none" kern="1200" dirty="0">
                        <a:solidFill>
                          <a:srgbClr val="AFABAB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4215" marT="421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80871514"/>
                  </a:ext>
                </a:extLst>
              </a:tr>
              <a:tr h="112912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800" b="1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프로젝트에서 </a:t>
                      </a:r>
                      <a:endParaRPr lang="en-US" altLang="ko-KR" sz="1800" b="1" i="0" u="none" strike="noStrike" kern="1200" baseline="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800" b="1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잘한 부분</a:t>
                      </a:r>
                      <a:endParaRPr lang="ko-KR" altLang="en-US" sz="1800" b="1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i="1" u="none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프로젝트를 수행할 때</a:t>
                      </a:r>
                      <a:r>
                        <a:rPr lang="en-US" altLang="ko-KR" sz="1800" i="1" u="none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i="1" u="none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팀원 간 소통이 잘 되었다</a:t>
                      </a:r>
                      <a:r>
                        <a:rPr lang="en-US" altLang="ko-KR" sz="1800" i="1" u="none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i="1" u="none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코딩을 할 때 </a:t>
                      </a:r>
                      <a:r>
                        <a:rPr lang="ko-KR" altLang="en-US" sz="1800" i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단순 작업이어서 </a:t>
                      </a:r>
                      <a:r>
                        <a:rPr lang="ko-KR" altLang="en-US" sz="1800" i="1" u="none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불만도 있었지만</a:t>
                      </a:r>
                      <a:r>
                        <a:rPr lang="en-US" altLang="ko-KR" sz="1800" i="1" u="none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i="1" u="none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소통을 통해 적절히 해결하였다</a:t>
                      </a:r>
                      <a:r>
                        <a:rPr lang="en-US" altLang="ko-KR" sz="1800" i="1" u="none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ko-KR" sz="1800" i="1" kern="12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4215" marT="421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75842892"/>
                  </a:ext>
                </a:extLst>
              </a:tr>
              <a:tr h="160325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80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프로젝트에서 </a:t>
                      </a:r>
                      <a:endParaRPr lang="en-US" altLang="ko-KR" sz="1800" b="1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80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아쉬운 부분</a:t>
                      </a:r>
                    </a:p>
                  </a:txBody>
                  <a:tcPr marL="0" marR="0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i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 접근에 있어서 아쉬움이 있었다</a:t>
                      </a:r>
                      <a:r>
                        <a:rPr lang="en-US" altLang="ko-KR" sz="1800" i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i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데이터가 너무 많아서 이를 추출하는데 제한이 있었다</a:t>
                      </a:r>
                      <a:r>
                        <a:rPr lang="en-US" altLang="ko-KR" sz="1800" i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i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추후 이러한 점을 보완하여 작업하면 더 좋은 결과물은 만들어낼 수 있을 것이다</a:t>
                      </a:r>
                      <a:r>
                        <a:rPr lang="en-US" altLang="ko-KR" sz="1800" i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ko-KR" sz="1800" i="1" kern="12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4215" marT="421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73816741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993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/>
          <p:nvPr/>
        </p:nvSpPr>
        <p:spPr>
          <a:xfrm>
            <a:off x="828370" y="310196"/>
            <a:ext cx="6801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3600" b="1" dirty="0">
                <a:solidFill>
                  <a:srgbClr val="1A7BAE"/>
                </a:solidFill>
                <a:latin typeface="Impact"/>
              </a:rPr>
              <a:t>Ⅴ. </a:t>
            </a:r>
            <a:r>
              <a:rPr lang="ko-KR" altLang="en-US" sz="3600" b="1" dirty="0" smtClean="0">
                <a:solidFill>
                  <a:srgbClr val="1A7BAE"/>
                </a:solidFill>
                <a:latin typeface="Impact"/>
              </a:rPr>
              <a:t>느낀 점</a:t>
            </a:r>
            <a:endParaRPr lang="zh-CN" altLang="en-US" sz="1600" b="1" dirty="0">
              <a:solidFill>
                <a:srgbClr val="1A7BAE"/>
              </a:solidFill>
              <a:latin typeface="Impact"/>
            </a:endParaRPr>
          </a:p>
        </p:txBody>
      </p:sp>
      <p:grpSp>
        <p:nvGrpSpPr>
          <p:cNvPr id="5" name="组合 1"/>
          <p:cNvGrpSpPr/>
          <p:nvPr/>
        </p:nvGrpSpPr>
        <p:grpSpPr>
          <a:xfrm>
            <a:off x="648925" y="14748"/>
            <a:ext cx="180000" cy="1188000"/>
            <a:chOff x="281524" y="0"/>
            <a:chExt cx="105725" cy="721610"/>
          </a:xfrm>
          <a:solidFill>
            <a:schemeClr val="accent1">
              <a:lumMod val="75000"/>
            </a:schemeClr>
          </a:solidFill>
        </p:grpSpPr>
        <p:sp>
          <p:nvSpPr>
            <p:cNvPr id="6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7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249188"/>
              </p:ext>
            </p:extLst>
          </p:nvPr>
        </p:nvGraphicFramePr>
        <p:xfrm>
          <a:off x="648925" y="1290828"/>
          <a:ext cx="11187475" cy="4642833"/>
        </p:xfrm>
        <a:graphic>
          <a:graphicData uri="http://schemas.openxmlformats.org/drawingml/2006/table">
            <a:tbl>
              <a:tblPr/>
              <a:tblGrid>
                <a:gridCol w="1710817">
                  <a:extLst>
                    <a:ext uri="{9D8B030D-6E8A-4147-A177-3AD203B41FA5}">
                      <a16:colId xmlns:a16="http://schemas.microsoft.com/office/drawing/2014/main" xmlns="" val="1053143411"/>
                    </a:ext>
                  </a:extLst>
                </a:gridCol>
                <a:gridCol w="9476658">
                  <a:extLst>
                    <a:ext uri="{9D8B030D-6E8A-4147-A177-3AD203B41FA5}">
                      <a16:colId xmlns:a16="http://schemas.microsoft.com/office/drawing/2014/main" xmlns="" val="1518255068"/>
                    </a:ext>
                  </a:extLst>
                </a:gridCol>
              </a:tblGrid>
              <a:tr h="37894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</a:t>
                      </a:r>
                    </a:p>
                  </a:txBody>
                  <a:tcPr marL="4215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</a:p>
                  </a:txBody>
                  <a:tcPr marL="4215" marR="4215" marT="421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70581919"/>
                  </a:ext>
                </a:extLst>
              </a:tr>
              <a:tr h="263241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800" b="1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프로젝트를 통한 진로설계</a:t>
                      </a:r>
                      <a:r>
                        <a:rPr lang="en-US" altLang="ko-KR" sz="1800" b="1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</a:p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800" b="1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취업분야 탐색 및 결정 등 도움</a:t>
                      </a:r>
                      <a:endParaRPr lang="ko-KR" altLang="en-US" sz="1800" b="1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lvl="0" indent="-285750" fontAlgn="base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i="1" u="none" kern="1200" dirty="0" smtClean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프로젝트를 통해 데이터 처리과정이 중요함을 알았고 많이 연습하였다</a:t>
                      </a:r>
                      <a:r>
                        <a:rPr lang="en-US" altLang="ko-KR" sz="1800" i="1" u="none" kern="1200" dirty="0" smtClean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i="1" u="none" kern="1200" dirty="0" smtClean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기업에 취업할 때에도 </a:t>
                      </a:r>
                      <a:r>
                        <a:rPr lang="ko-KR" altLang="en-US" sz="1800" i="1" u="none" kern="1200" dirty="0" err="1" smtClean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석사수준</a:t>
                      </a:r>
                      <a:r>
                        <a:rPr lang="ko-KR" altLang="en-US" sz="1800" i="1" u="none" kern="1200" dirty="0" smtClean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이상이 아니면 데이터 </a:t>
                      </a:r>
                      <a:r>
                        <a:rPr lang="ko-KR" altLang="en-US" sz="1800" i="1" u="none" kern="1200" dirty="0" err="1" smtClean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전처리를</a:t>
                      </a:r>
                      <a:r>
                        <a:rPr lang="ko-KR" altLang="en-US" sz="1800" i="1" u="none" kern="1200" dirty="0" smtClean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정확하고 빠르게 수행하는 것이 중요한 것임을 알게 되었다</a:t>
                      </a:r>
                      <a:r>
                        <a:rPr lang="en-US" altLang="ko-KR" sz="1800" i="1" u="none" kern="1200" dirty="0" smtClean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i="1" u="none" kern="1200" dirty="0" smtClean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또한 꾸준히 기획력이나 다른 분야에 대한 아이디어를 탐색하여 전문가로 성장할 수 있도록 연습할 것이다</a:t>
                      </a:r>
                      <a:r>
                        <a:rPr lang="en-US" altLang="ko-KR" sz="1800" i="1" u="none" kern="1200" dirty="0" smtClean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85750" lvl="0" indent="-285750" fontAlgn="base" latinLnBrk="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i="1" u="none" kern="1200" dirty="0" smtClean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OO</a:t>
                      </a:r>
                      <a:r>
                        <a:rPr lang="ko-KR" altLang="en-US" sz="1800" i="1" u="none" kern="1200" dirty="0" smtClean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 멘토님과 이야기해보니</a:t>
                      </a:r>
                      <a:r>
                        <a:rPr lang="en-US" altLang="ko-KR" sz="1800" i="1" u="none" kern="1200" dirty="0" smtClean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i="1" u="none" kern="1200" dirty="0" smtClean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대학원에 진학하여 전문성을 쌓는 것도 중요하다고 하셨다</a:t>
                      </a:r>
                      <a:r>
                        <a:rPr lang="en-US" altLang="ko-KR" sz="1800" i="1" u="none" kern="1200" dirty="0" smtClean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i="1" u="none" kern="1200" dirty="0" smtClean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일단 데이터 관련 회사에 취업을 하여 일을 하다가 대학원에 진학하여 전문성을 높이고 싶다</a:t>
                      </a:r>
                      <a:r>
                        <a:rPr lang="en-US" altLang="ko-KR" sz="1800" i="1" u="none" kern="1200" dirty="0" smtClean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 </a:t>
                      </a:r>
                      <a:endParaRPr lang="ko-KR" altLang="en-US" sz="1800" i="1" u="none" kern="1200" dirty="0" smtClean="0">
                        <a:solidFill>
                          <a:srgbClr val="AFABAB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4215" marT="421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80871514"/>
                  </a:ext>
                </a:extLst>
              </a:tr>
              <a:tr h="1631471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800" b="1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기타</a:t>
                      </a:r>
                      <a:endParaRPr lang="ko-KR" altLang="en-US" sz="1800" b="1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800" i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800" i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산업시대에 필요한 기술을 배울 수 있는 좋은 기회였다</a:t>
                      </a:r>
                      <a:r>
                        <a:rPr lang="en-US" altLang="ko-KR" sz="1800" i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i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대학 졸업 후 취업이 어려워 </a:t>
                      </a:r>
                      <a:r>
                        <a:rPr lang="ko-KR" altLang="en-US" sz="1800" i="1" kern="12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막막했으나</a:t>
                      </a:r>
                      <a:r>
                        <a:rPr lang="ko-KR" altLang="en-US" sz="1800" i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데이터 관련 기술을 습득하여 인생에 큰 전환점이 된 것 같다</a:t>
                      </a:r>
                      <a:r>
                        <a:rPr lang="en-US" altLang="ko-KR" sz="1800" i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ko-KR" sz="1800" i="1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4215" marT="421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23722263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431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2666761"/>
            <a:ext cx="12192000" cy="1047747"/>
          </a:xfrm>
          <a:prstGeom prst="rect">
            <a:avLst/>
          </a:prstGeom>
          <a:solidFill>
            <a:srgbClr val="1D8A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矩形 4"/>
          <p:cNvSpPr/>
          <p:nvPr/>
        </p:nvSpPr>
        <p:spPr>
          <a:xfrm>
            <a:off x="3356518" y="2898246"/>
            <a:ext cx="83201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명 </a:t>
            </a:r>
            <a:endParaRPr lang="en-US" altLang="ko-KR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19881" y="1350689"/>
            <a:ext cx="70567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ko-KR" altLang="en-US" sz="3600" b="1" dirty="0" smtClean="0">
                <a:solidFill>
                  <a:srgbClr val="1A7BAE"/>
                </a:solidFill>
                <a:latin typeface="Impact"/>
              </a:rPr>
              <a:t>대표 프로젝트 수행 결과 작성 양식</a:t>
            </a:r>
            <a:endParaRPr lang="zh-CN" altLang="en-US" sz="3600" b="1" dirty="0">
              <a:solidFill>
                <a:srgbClr val="1A7BAE"/>
              </a:solidFill>
              <a:latin typeface="Impact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95835" y="3939873"/>
            <a:ext cx="10857965" cy="2196733"/>
            <a:chOff x="495835" y="3792393"/>
            <a:chExt cx="10857965" cy="2196733"/>
          </a:xfrm>
        </p:grpSpPr>
        <p:sp>
          <p:nvSpPr>
            <p:cNvPr id="10" name="AutoShape 256" descr="04"/>
            <p:cNvSpPr>
              <a:spLocks noChangeArrowheads="1"/>
            </p:cNvSpPr>
            <p:nvPr/>
          </p:nvSpPr>
          <p:spPr bwMode="auto">
            <a:xfrm>
              <a:off x="495835" y="3792393"/>
              <a:ext cx="10653946" cy="2196733"/>
            </a:xfrm>
            <a:prstGeom prst="roundRect">
              <a:avLst>
                <a:gd name="adj" fmla="val 16667"/>
              </a:avLst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 w="15875" algn="ctr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ko-KR" altLang="ko-KR" b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8" name="내용 개체 틀 2"/>
            <p:cNvSpPr txBox="1">
              <a:spLocks/>
            </p:cNvSpPr>
            <p:nvPr/>
          </p:nvSpPr>
          <p:spPr>
            <a:xfrm>
              <a:off x="838200" y="4059243"/>
              <a:ext cx="10515600" cy="1926696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2000" b="1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팀명</a:t>
              </a:r>
              <a:r>
                <a:rPr lang="en-US" altLang="ko-KR" sz="20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: </a:t>
              </a:r>
              <a:r>
                <a:rPr lang="ko-KR" altLang="en-US" sz="2000" b="1" i="1" dirty="0" smtClean="0">
                  <a:solidFill>
                    <a:schemeClr val="bg2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프로젝트 </a:t>
              </a:r>
              <a:r>
                <a:rPr lang="en-US" altLang="ko-KR" sz="2000" b="1" i="1" dirty="0" smtClean="0">
                  <a:solidFill>
                    <a:schemeClr val="bg2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2000" b="1" i="1" dirty="0" smtClean="0">
                  <a:solidFill>
                    <a:schemeClr val="bg2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팀</a:t>
              </a:r>
              <a:r>
                <a:rPr lang="en-US" altLang="ko-KR" sz="2000" b="1" i="1" dirty="0" smtClean="0">
                  <a:solidFill>
                    <a:schemeClr val="bg2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ko-KR" altLang="en-US" sz="2000" b="1" i="1" dirty="0" err="1" smtClean="0">
                  <a:solidFill>
                    <a:schemeClr val="bg2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어벤져스</a:t>
              </a:r>
              <a:r>
                <a:rPr lang="en-US" altLang="ko-KR" sz="2000" b="1" i="1" dirty="0" smtClean="0">
                  <a:solidFill>
                    <a:schemeClr val="bg2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</a:p>
            <a:p>
              <a:r>
                <a:rPr lang="ko-KR" altLang="en-US" sz="20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팀원</a:t>
              </a:r>
              <a:r>
                <a:rPr lang="en-US" altLang="ko-KR" sz="20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: </a:t>
              </a:r>
              <a:r>
                <a:rPr lang="ko-KR" altLang="en-US" sz="2000" b="1" i="1" dirty="0">
                  <a:solidFill>
                    <a:schemeClr val="bg2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홍길동</a:t>
              </a:r>
              <a:r>
                <a:rPr lang="en-US" altLang="ko-KR" sz="2000" b="1" i="1" dirty="0" smtClean="0">
                  <a:solidFill>
                    <a:schemeClr val="bg2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2000" b="1" i="1" dirty="0" smtClean="0">
                  <a:solidFill>
                    <a:schemeClr val="bg2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이순신</a:t>
              </a:r>
              <a:r>
                <a:rPr lang="en-US" altLang="ko-KR" sz="2000" b="1" i="1" dirty="0" smtClean="0">
                  <a:solidFill>
                    <a:schemeClr val="bg2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2000" b="1" i="1" dirty="0" smtClean="0">
                  <a:solidFill>
                    <a:schemeClr val="bg2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장보고</a:t>
              </a:r>
              <a:r>
                <a:rPr lang="en-US" altLang="ko-KR" sz="2000" b="1" i="1" dirty="0" smtClean="0">
                  <a:solidFill>
                    <a:schemeClr val="bg2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2000" b="1" i="1" dirty="0" smtClean="0">
                  <a:solidFill>
                    <a:schemeClr val="bg2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신기술</a:t>
              </a:r>
              <a:r>
                <a:rPr lang="en-US" altLang="ko-KR" sz="2000" b="1" i="1" dirty="0" smtClean="0">
                  <a:solidFill>
                    <a:schemeClr val="bg2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2000" b="1" i="1" dirty="0" smtClean="0">
                  <a:solidFill>
                    <a:schemeClr val="bg2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디지털</a:t>
              </a:r>
              <a:endParaRPr lang="en-US" altLang="ko-KR" sz="2000" b="1" i="1" dirty="0">
                <a:solidFill>
                  <a:schemeClr val="bg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ko-KR" altLang="en-US" sz="20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훈련과정명</a:t>
              </a:r>
              <a:r>
                <a:rPr lang="en-US" altLang="ko-KR" sz="20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:</a:t>
              </a:r>
              <a:r>
                <a:rPr lang="en-US" altLang="ko-KR" sz="2000" b="1" dirty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2000" b="1" i="1" dirty="0">
                  <a:solidFill>
                    <a:schemeClr val="bg2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 </a:t>
              </a:r>
              <a:r>
                <a:rPr lang="ko-KR" altLang="en-US" sz="2000" b="1" i="1" dirty="0" err="1">
                  <a:solidFill>
                    <a:schemeClr val="bg2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사이언티스트</a:t>
              </a:r>
              <a:r>
                <a:rPr lang="ko-KR" altLang="en-US" sz="2000" b="1" i="1" dirty="0">
                  <a:solidFill>
                    <a:schemeClr val="bg2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양성과정</a:t>
              </a:r>
              <a:endParaRPr lang="en-US" altLang="ko-KR" sz="2000" b="1" i="1" dirty="0">
                <a:solidFill>
                  <a:schemeClr val="bg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ko-KR" altLang="en-US" sz="20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운영기관명</a:t>
              </a:r>
              <a:r>
                <a:rPr lang="en-US" altLang="ko-KR" sz="20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: </a:t>
              </a:r>
              <a:r>
                <a:rPr lang="ko-KR" altLang="en-US" sz="20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멀티캠퍼스</a:t>
              </a:r>
              <a:endParaRPr lang="en-US" altLang="ko-KR" sz="2000" b="1" i="1" dirty="0">
                <a:solidFill>
                  <a:schemeClr val="bg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474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541741"/>
              </p:ext>
            </p:extLst>
          </p:nvPr>
        </p:nvGraphicFramePr>
        <p:xfrm>
          <a:off x="3546088" y="1302451"/>
          <a:ext cx="7214838" cy="4589814"/>
        </p:xfrm>
        <a:graphic>
          <a:graphicData uri="http://schemas.openxmlformats.org/drawingml/2006/table">
            <a:tbl>
              <a:tblPr/>
              <a:tblGrid>
                <a:gridCol w="7214838">
                  <a:extLst>
                    <a:ext uri="{9D8B030D-6E8A-4147-A177-3AD203B41FA5}">
                      <a16:colId xmlns:a16="http://schemas.microsoft.com/office/drawing/2014/main" xmlns="" val="1053143411"/>
                    </a:ext>
                  </a:extLst>
                </a:gridCol>
              </a:tblGrid>
              <a:tr h="32897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</a:t>
                      </a:r>
                    </a:p>
                  </a:txBody>
                  <a:tcPr marL="4215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70581919"/>
                  </a:ext>
                </a:extLst>
              </a:tr>
              <a:tr h="851283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I.</a:t>
                      </a:r>
                      <a:r>
                        <a:rPr lang="en-US" altLang="ko-KR" sz="18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</a:t>
                      </a:r>
                      <a:r>
                        <a:rPr lang="ko-KR" altLang="en-US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</a:t>
                      </a:r>
                      <a:endParaRPr lang="ko-KR" alt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80675285"/>
                  </a:ext>
                </a:extLst>
              </a:tr>
              <a:tr h="851283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Ⅱ. </a:t>
                      </a:r>
                      <a:r>
                        <a:rPr lang="ko-KR" alt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팀 구성 및 역할</a:t>
                      </a:r>
                      <a:endParaRPr lang="en-US" altLang="ko-KR" sz="1800" b="1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05830664"/>
                  </a:ext>
                </a:extLst>
              </a:tr>
              <a:tr h="851283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Ⅲ.</a:t>
                      </a:r>
                      <a:r>
                        <a:rPr lang="en-US" altLang="ko-KR" sz="18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수행절차 및 방법</a:t>
                      </a:r>
                    </a:p>
                  </a:txBody>
                  <a:tcPr marL="72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80871514"/>
                  </a:ext>
                </a:extLst>
              </a:tr>
              <a:tr h="851283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Ⅳ. </a:t>
                      </a:r>
                      <a:r>
                        <a:rPr lang="ko-KR" alt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수행 결과</a:t>
                      </a:r>
                    </a:p>
                  </a:txBody>
                  <a:tcPr marL="72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04980399"/>
                  </a:ext>
                </a:extLst>
              </a:tr>
              <a:tr h="851283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Ⅴ. </a:t>
                      </a:r>
                      <a:r>
                        <a:rPr lang="ko-KR" altLang="en-US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느낀 점</a:t>
                      </a:r>
                      <a:endParaRPr lang="ko-KR" alt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52333981"/>
                  </a:ext>
                </a:extLst>
              </a:tr>
            </a:tbl>
          </a:graphicData>
        </a:graphic>
      </p:graphicFrame>
      <p:sp>
        <p:nvSpPr>
          <p:cNvPr id="9" name="矩形 2"/>
          <p:cNvSpPr/>
          <p:nvPr/>
        </p:nvSpPr>
        <p:spPr>
          <a:xfrm>
            <a:off x="1074172" y="520918"/>
            <a:ext cx="47747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3600" b="1" dirty="0">
                <a:solidFill>
                  <a:srgbClr val="1A7BAE"/>
                </a:solidFill>
                <a:latin typeface="Impact"/>
              </a:rPr>
              <a:t>목차</a:t>
            </a:r>
            <a:endParaRPr lang="zh-CN" altLang="en-US" sz="3600" b="1" dirty="0">
              <a:solidFill>
                <a:srgbClr val="1A7BAE"/>
              </a:solidFill>
              <a:latin typeface="Impact"/>
            </a:endParaRPr>
          </a:p>
        </p:txBody>
      </p:sp>
      <p:grpSp>
        <p:nvGrpSpPr>
          <p:cNvPr id="13" name="组合 1"/>
          <p:cNvGrpSpPr/>
          <p:nvPr/>
        </p:nvGrpSpPr>
        <p:grpSpPr>
          <a:xfrm>
            <a:off x="648925" y="14748"/>
            <a:ext cx="180000" cy="1188000"/>
            <a:chOff x="281524" y="0"/>
            <a:chExt cx="105725" cy="721610"/>
          </a:xfrm>
          <a:solidFill>
            <a:schemeClr val="accent1">
              <a:lumMod val="75000"/>
            </a:schemeClr>
          </a:solidFill>
        </p:grpSpPr>
        <p:sp>
          <p:nvSpPr>
            <p:cNvPr id="14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5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220844" cy="365125"/>
          </a:xfrm>
        </p:spPr>
        <p:txBody>
          <a:bodyPr/>
          <a:lstStyle/>
          <a:p>
            <a:fld id="{D7D657F1-E26E-4878-8FB9-A33707A39A08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5252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/>
          <p:nvPr/>
        </p:nvSpPr>
        <p:spPr>
          <a:xfrm>
            <a:off x="828370" y="310196"/>
            <a:ext cx="6801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3600" b="1" dirty="0">
                <a:solidFill>
                  <a:srgbClr val="1A7BAE"/>
                </a:solidFill>
                <a:latin typeface="Impact"/>
              </a:rPr>
              <a:t>Ⅰ. </a:t>
            </a:r>
            <a:r>
              <a:rPr lang="ko-KR" altLang="en-US" sz="3600" b="1" dirty="0" smtClean="0">
                <a:solidFill>
                  <a:srgbClr val="1A7BAE"/>
                </a:solidFill>
                <a:latin typeface="Impact"/>
              </a:rPr>
              <a:t>프로젝트 배경</a:t>
            </a:r>
            <a:endParaRPr lang="en-US" altLang="ko-KR" sz="3600" b="1" dirty="0">
              <a:solidFill>
                <a:srgbClr val="1A7BAE"/>
              </a:solidFill>
              <a:latin typeface="Impact"/>
            </a:endParaRPr>
          </a:p>
        </p:txBody>
      </p:sp>
      <p:grpSp>
        <p:nvGrpSpPr>
          <p:cNvPr id="5" name="组合 1"/>
          <p:cNvGrpSpPr/>
          <p:nvPr/>
        </p:nvGrpSpPr>
        <p:grpSpPr>
          <a:xfrm>
            <a:off x="648925" y="14748"/>
            <a:ext cx="180000" cy="1188000"/>
            <a:chOff x="281524" y="0"/>
            <a:chExt cx="105725" cy="721610"/>
          </a:xfrm>
          <a:solidFill>
            <a:schemeClr val="accent1">
              <a:lumMod val="75000"/>
            </a:schemeClr>
          </a:solidFill>
        </p:grpSpPr>
        <p:sp>
          <p:nvSpPr>
            <p:cNvPr id="6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7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046301"/>
              </p:ext>
            </p:extLst>
          </p:nvPr>
        </p:nvGraphicFramePr>
        <p:xfrm>
          <a:off x="1045029" y="1971218"/>
          <a:ext cx="10114383" cy="3599159"/>
        </p:xfrm>
        <a:graphic>
          <a:graphicData uri="http://schemas.openxmlformats.org/drawingml/2006/table">
            <a:tbl>
              <a:tblPr/>
              <a:tblGrid>
                <a:gridCol w="10114383">
                  <a:extLst>
                    <a:ext uri="{9D8B030D-6E8A-4147-A177-3AD203B41FA5}">
                      <a16:colId xmlns:a16="http://schemas.microsoft.com/office/drawing/2014/main" xmlns="" val="1053143411"/>
                    </a:ext>
                  </a:extLst>
                </a:gridCol>
              </a:tblGrid>
              <a:tr h="522176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✎ </a:t>
                      </a:r>
                      <a:r>
                        <a:rPr lang="ko-KR" altLang="en-US" sz="24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 성 요 령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✎</a:t>
                      </a:r>
                      <a:endParaRPr lang="en-US" altLang="ko-KR" sz="2400" b="1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80675285"/>
                  </a:ext>
                </a:extLst>
              </a:tr>
              <a:tr h="3076983">
                <a:tc>
                  <a:txBody>
                    <a:bodyPr/>
                    <a:lstStyle/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</a:t>
                      </a:r>
                      <a:r>
                        <a:rPr lang="ko-KR" altLang="en-US" sz="1800" b="1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</a:t>
                      </a:r>
                      <a:r>
                        <a:rPr lang="en-US" altLang="ko-KR" sz="1800" b="1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]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은</a:t>
                      </a:r>
                      <a:r>
                        <a:rPr lang="ko-KR" altLang="en-US" sz="1800" b="1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아래와 같은 내용 등으로 구성하여 작성한다</a:t>
                      </a:r>
                      <a:r>
                        <a:rPr lang="en-US" altLang="ko-KR" sz="1800" b="1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endParaRPr lang="en-US" altLang="ko-KR" sz="1800" b="1" i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1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주제</a:t>
                      </a:r>
                      <a:endParaRPr lang="en-US" altLang="ko-KR" sz="1800" b="1" i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목적</a:t>
                      </a:r>
                      <a:endParaRPr lang="en-US" altLang="ko-KR" sz="1800" b="1" i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개요 </a:t>
                      </a:r>
                      <a:r>
                        <a:rPr lang="en-US" altLang="ko-KR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컨셉</a:t>
                      </a:r>
                      <a:r>
                        <a:rPr lang="en-US" altLang="ko-KR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훈련 내용과의 관련성</a:t>
                      </a:r>
                      <a:r>
                        <a:rPr lang="en-US" altLang="ko-KR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개발 환경 등</a:t>
                      </a:r>
                      <a:r>
                        <a:rPr lang="en-US" altLang="ko-KR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구조</a:t>
                      </a:r>
                      <a:endParaRPr lang="en-US" altLang="ko-KR" sz="1800" b="1" i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기대 효과</a:t>
                      </a:r>
                      <a:endParaRPr lang="en-US" altLang="ko-KR" sz="1800" b="1" i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83814525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245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/>
          <p:nvPr/>
        </p:nvSpPr>
        <p:spPr>
          <a:xfrm>
            <a:off x="828370" y="310196"/>
            <a:ext cx="6801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3600" b="1" dirty="0">
                <a:solidFill>
                  <a:srgbClr val="1A7BAE"/>
                </a:solidFill>
                <a:latin typeface="Impact"/>
              </a:rPr>
              <a:t>Ⅱ.  </a:t>
            </a:r>
            <a:r>
              <a:rPr lang="ko-KR" altLang="en-US" sz="3600" b="1" dirty="0">
                <a:solidFill>
                  <a:srgbClr val="1A7BAE"/>
                </a:solidFill>
                <a:latin typeface="Impact"/>
              </a:rPr>
              <a:t>프로젝트 팀 구성 및 역할</a:t>
            </a:r>
            <a:endParaRPr lang="zh-CN" altLang="en-US" sz="1600" b="1" dirty="0">
              <a:solidFill>
                <a:srgbClr val="1A7BAE"/>
              </a:solidFill>
              <a:latin typeface="Impact"/>
            </a:endParaRPr>
          </a:p>
        </p:txBody>
      </p:sp>
      <p:grpSp>
        <p:nvGrpSpPr>
          <p:cNvPr id="5" name="组合 1"/>
          <p:cNvGrpSpPr/>
          <p:nvPr/>
        </p:nvGrpSpPr>
        <p:grpSpPr>
          <a:xfrm>
            <a:off x="648925" y="14748"/>
            <a:ext cx="180000" cy="1188000"/>
            <a:chOff x="281524" y="0"/>
            <a:chExt cx="105725" cy="721610"/>
          </a:xfrm>
          <a:solidFill>
            <a:schemeClr val="accent1">
              <a:lumMod val="75000"/>
            </a:schemeClr>
          </a:solidFill>
        </p:grpSpPr>
        <p:sp>
          <p:nvSpPr>
            <p:cNvPr id="6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7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93614"/>
              </p:ext>
            </p:extLst>
          </p:nvPr>
        </p:nvGraphicFramePr>
        <p:xfrm>
          <a:off x="1045029" y="1971218"/>
          <a:ext cx="10114383" cy="3599159"/>
        </p:xfrm>
        <a:graphic>
          <a:graphicData uri="http://schemas.openxmlformats.org/drawingml/2006/table">
            <a:tbl>
              <a:tblPr/>
              <a:tblGrid>
                <a:gridCol w="10114383">
                  <a:extLst>
                    <a:ext uri="{9D8B030D-6E8A-4147-A177-3AD203B41FA5}">
                      <a16:colId xmlns:a16="http://schemas.microsoft.com/office/drawing/2014/main" xmlns="" val="1053143411"/>
                    </a:ext>
                  </a:extLst>
                </a:gridCol>
              </a:tblGrid>
              <a:tr h="522176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✎ </a:t>
                      </a:r>
                      <a:r>
                        <a:rPr lang="ko-KR" altLang="en-US" sz="24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 성 요 령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✎</a:t>
                      </a:r>
                      <a:endParaRPr lang="en-US" altLang="ko-KR" sz="2400" b="1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80675285"/>
                  </a:ext>
                </a:extLst>
              </a:tr>
              <a:tr h="3076983">
                <a:tc>
                  <a:txBody>
                    <a:bodyPr/>
                    <a:lstStyle/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팀 구성 및 역할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]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은 프로젝트를 기본 단위로 작성하며 팀원의 수에 따라 칸을 추가하거나 삭제할 수 있다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endParaRPr lang="en-US" altLang="ko-KR" sz="1800" b="1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역할</a:t>
                      </a:r>
                      <a:r>
                        <a:rPr lang="en-US" altLang="ko-KR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r>
                        <a:rPr lang="ko-KR" altLang="en-US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훈련생 별로 해당 프로젝트를 진행하면서 주도적으로 참여한 부분을 중심으로 작성</a:t>
                      </a:r>
                      <a:endParaRPr lang="en-US" altLang="ko-KR" sz="1800" b="0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83814525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735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/>
          <p:nvPr/>
        </p:nvSpPr>
        <p:spPr>
          <a:xfrm>
            <a:off x="828370" y="310196"/>
            <a:ext cx="6801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3600" b="1" dirty="0">
                <a:solidFill>
                  <a:srgbClr val="1A7BAE"/>
                </a:solidFill>
                <a:latin typeface="Impact"/>
              </a:rPr>
              <a:t>Ⅱ. </a:t>
            </a:r>
            <a:r>
              <a:rPr lang="ko-KR" altLang="en-US" sz="3600" b="1" dirty="0">
                <a:solidFill>
                  <a:srgbClr val="1A7BAE"/>
                </a:solidFill>
                <a:latin typeface="Impact"/>
              </a:rPr>
              <a:t>프로젝트 팀 구성 및 역할</a:t>
            </a:r>
            <a:endParaRPr lang="zh-CN" altLang="en-US" sz="1600" b="1" dirty="0">
              <a:solidFill>
                <a:srgbClr val="1A7BAE"/>
              </a:solidFill>
              <a:latin typeface="Impact"/>
            </a:endParaRPr>
          </a:p>
        </p:txBody>
      </p:sp>
      <p:grpSp>
        <p:nvGrpSpPr>
          <p:cNvPr id="5" name="组合 1"/>
          <p:cNvGrpSpPr/>
          <p:nvPr/>
        </p:nvGrpSpPr>
        <p:grpSpPr>
          <a:xfrm>
            <a:off x="648925" y="14748"/>
            <a:ext cx="180000" cy="1188000"/>
            <a:chOff x="281524" y="0"/>
            <a:chExt cx="105725" cy="721610"/>
          </a:xfrm>
          <a:solidFill>
            <a:schemeClr val="accent1">
              <a:lumMod val="75000"/>
            </a:schemeClr>
          </a:solidFill>
        </p:grpSpPr>
        <p:sp>
          <p:nvSpPr>
            <p:cNvPr id="6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7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946463"/>
              </p:ext>
            </p:extLst>
          </p:nvPr>
        </p:nvGraphicFramePr>
        <p:xfrm>
          <a:off x="648924" y="1297859"/>
          <a:ext cx="11125259" cy="4989925"/>
        </p:xfrm>
        <a:graphic>
          <a:graphicData uri="http://schemas.openxmlformats.org/drawingml/2006/table">
            <a:tbl>
              <a:tblPr/>
              <a:tblGrid>
                <a:gridCol w="1925311">
                  <a:extLst>
                    <a:ext uri="{9D8B030D-6E8A-4147-A177-3AD203B41FA5}">
                      <a16:colId xmlns:a16="http://schemas.microsoft.com/office/drawing/2014/main" xmlns="" val="1518255068"/>
                    </a:ext>
                  </a:extLst>
                </a:gridCol>
                <a:gridCol w="9199948">
                  <a:extLst>
                    <a:ext uri="{9D8B030D-6E8A-4147-A177-3AD203B41FA5}">
                      <a16:colId xmlns:a16="http://schemas.microsoft.com/office/drawing/2014/main" xmlns="" val="214799246"/>
                    </a:ext>
                  </a:extLst>
                </a:gridCol>
              </a:tblGrid>
              <a:tr h="748279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훈련생 명</a:t>
                      </a:r>
                    </a:p>
                  </a:txBody>
                  <a:tcPr marL="4215" marR="4215" marT="421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역할</a:t>
                      </a:r>
                    </a:p>
                  </a:txBody>
                  <a:tcPr marL="4215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70581919"/>
                  </a:ext>
                </a:extLst>
              </a:tr>
              <a:tr h="141388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홍길동</a:t>
                      </a:r>
                      <a:endParaRPr lang="en-US" altLang="ko-KR" sz="1800" b="1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팀 리더</a:t>
                      </a:r>
                      <a:r>
                        <a:rPr lang="en-US" altLang="ko-KR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altLang="ko-KR" sz="1800" b="1" i="1" dirty="0">
                        <a:solidFill>
                          <a:schemeClr val="bg2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PPT</a:t>
                      </a:r>
                      <a:r>
                        <a:rPr lang="en-US" altLang="ko-KR" sz="1800" b="1" i="1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800" b="1" i="1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</a:t>
                      </a: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</a:t>
                      </a:r>
                      <a:endParaRPr lang="en-US" altLang="ko-KR" sz="1800" b="1" i="1" dirty="0">
                        <a:solidFill>
                          <a:schemeClr val="bg2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차 결과물을 작성하고</a:t>
                      </a:r>
                      <a:r>
                        <a:rPr lang="en-US" altLang="ko-KR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2</a:t>
                      </a: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차 결과물을 보완함</a:t>
                      </a:r>
                      <a:endParaRPr lang="en-US" altLang="ko-KR" sz="1800" b="1" i="1" dirty="0">
                        <a:solidFill>
                          <a:schemeClr val="bg2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90035900"/>
                  </a:ext>
                </a:extLst>
              </a:tr>
              <a:tr h="141388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800" b="1" i="1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김아무개</a:t>
                      </a:r>
                      <a:endParaRPr lang="en-US" altLang="ko-KR" sz="1800" b="1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팀원</a:t>
                      </a:r>
                      <a:r>
                        <a:rPr lang="en-US" altLang="ko-KR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altLang="ko-KR" sz="1800" b="1" i="1" dirty="0">
                        <a:solidFill>
                          <a:schemeClr val="bg2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 주차 회의록을 작성함</a:t>
                      </a:r>
                      <a:endParaRPr lang="en-US" altLang="ko-KR" sz="1800" b="1" i="1" dirty="0">
                        <a:solidFill>
                          <a:schemeClr val="bg2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1" i="1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전처리작업을 담당함</a:t>
                      </a:r>
                      <a:endParaRPr lang="en-US" altLang="ko-KR" sz="1800" b="1" i="1" dirty="0">
                        <a:solidFill>
                          <a:schemeClr val="bg2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28869406"/>
                  </a:ext>
                </a:extLst>
              </a:tr>
              <a:tr h="141388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김민수</a:t>
                      </a:r>
                      <a:endParaRPr lang="en-US" altLang="ko-KR" sz="1800" b="1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팀원</a:t>
                      </a:r>
                      <a:r>
                        <a:rPr lang="en-US" altLang="ko-KR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altLang="ko-KR" sz="1800" b="1" i="1" dirty="0">
                        <a:solidFill>
                          <a:schemeClr val="bg2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훈련에 임하며 사진을 촬영함</a:t>
                      </a:r>
                      <a:endParaRPr lang="en-US" altLang="ko-KR" sz="1800" b="1" i="1" dirty="0">
                        <a:solidFill>
                          <a:schemeClr val="bg2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사전 데이터를 확보함</a:t>
                      </a:r>
                      <a:endParaRPr lang="en-US" altLang="ko-KR" sz="1800" b="1" i="1" dirty="0">
                        <a:solidFill>
                          <a:schemeClr val="bg2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42225215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768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1"/>
          <p:cNvGrpSpPr/>
          <p:nvPr/>
        </p:nvGrpSpPr>
        <p:grpSpPr>
          <a:xfrm>
            <a:off x="648925" y="14748"/>
            <a:ext cx="180000" cy="1188000"/>
            <a:chOff x="281524" y="0"/>
            <a:chExt cx="105725" cy="721610"/>
          </a:xfrm>
          <a:solidFill>
            <a:schemeClr val="accent1">
              <a:lumMod val="75000"/>
            </a:schemeClr>
          </a:solidFill>
        </p:grpSpPr>
        <p:sp>
          <p:nvSpPr>
            <p:cNvPr id="6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7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9" name="矩形 2"/>
          <p:cNvSpPr/>
          <p:nvPr/>
        </p:nvSpPr>
        <p:spPr>
          <a:xfrm>
            <a:off x="790006" y="310196"/>
            <a:ext cx="6801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3600" b="1" dirty="0">
                <a:solidFill>
                  <a:srgbClr val="1A7BAE"/>
                </a:solidFill>
                <a:latin typeface="Impact"/>
              </a:rPr>
              <a:t>Ⅲ.  </a:t>
            </a:r>
            <a:r>
              <a:rPr lang="ko-KR" altLang="en-US" sz="3600" b="1" dirty="0">
                <a:solidFill>
                  <a:srgbClr val="1A7BAE"/>
                </a:solidFill>
                <a:latin typeface="Impact"/>
              </a:rPr>
              <a:t>프로젝트 수행절차 및 방법</a:t>
            </a:r>
            <a:endParaRPr lang="en-US" altLang="ko-KR" sz="3600" b="1" dirty="0">
              <a:solidFill>
                <a:srgbClr val="1A7BAE"/>
              </a:solidFill>
              <a:latin typeface="Impact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52322"/>
              </p:ext>
            </p:extLst>
          </p:nvPr>
        </p:nvGraphicFramePr>
        <p:xfrm>
          <a:off x="1073020" y="2008539"/>
          <a:ext cx="10049070" cy="3580498"/>
        </p:xfrm>
        <a:graphic>
          <a:graphicData uri="http://schemas.openxmlformats.org/drawingml/2006/table">
            <a:tbl>
              <a:tblPr/>
              <a:tblGrid>
                <a:gridCol w="10049070">
                  <a:extLst>
                    <a:ext uri="{9D8B030D-6E8A-4147-A177-3AD203B41FA5}">
                      <a16:colId xmlns:a16="http://schemas.microsoft.com/office/drawing/2014/main" xmlns="" val="1053143411"/>
                    </a:ext>
                  </a:extLst>
                </a:gridCol>
              </a:tblGrid>
              <a:tr h="519469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✎ </a:t>
                      </a:r>
                      <a:r>
                        <a:rPr lang="ko-KR" altLang="en-US" sz="24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 성 요 령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✎</a:t>
                      </a:r>
                      <a:endParaRPr lang="en-US" altLang="ko-KR" sz="2400" b="1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80675285"/>
                  </a:ext>
                </a:extLst>
              </a:tr>
              <a:tr h="3061029">
                <a:tc>
                  <a:txBody>
                    <a:bodyPr/>
                    <a:lstStyle/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수행절차 및 방법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]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은 프로젝트의 사전 기획과 프로젝트 수행 및 완료 과정으로 나누어서 작성한다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en-US" altLang="ko-KR" sz="1800" b="1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800" b="1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수행 절차를 도식화하여 제시하거나</a:t>
                      </a:r>
                      <a:r>
                        <a:rPr lang="en-US" altLang="ko-KR" sz="1800" b="1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800" b="1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더 효과적으로 전달하는 방법 등이 있다면</a:t>
                      </a:r>
                      <a:r>
                        <a:rPr lang="en-US" altLang="ko-KR" sz="1800" b="1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기본적인 구성요소를 포함하여 보다 창의적으로 수정하여 작성 가능함</a:t>
                      </a:r>
                      <a:r>
                        <a:rPr lang="en-US" altLang="ko-KR" sz="1800" b="1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altLang="ko-KR" sz="1800" b="1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endParaRPr lang="en-US" altLang="ko-KR" sz="1800" b="1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0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</a:t>
                      </a:r>
                      <a:r>
                        <a:rPr lang="ko-KR" altLang="en-US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기획 및 </a:t>
                      </a:r>
                      <a:r>
                        <a:rPr lang="ko-KR" altLang="en-US" sz="1800" b="0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주제 선정 </a:t>
                      </a:r>
                      <a:r>
                        <a:rPr lang="ko-KR" altLang="en-US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과정과 아이디어를 도출하는 과정을 작성</a:t>
                      </a:r>
                      <a:endParaRPr lang="en-US" altLang="ko-KR" sz="1800" b="0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0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기획 </a:t>
                      </a:r>
                      <a:r>
                        <a:rPr lang="ko-KR" altLang="en-US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단계에서 도출된 주제와 아이디어를 기반으로 실제 </a:t>
                      </a:r>
                      <a:r>
                        <a:rPr lang="ko-KR" altLang="en-US" sz="1800" b="0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프로젝트를 </a:t>
                      </a:r>
                      <a:r>
                        <a:rPr lang="ko-KR" altLang="en-US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수행한 </a:t>
                      </a:r>
                      <a:r>
                        <a:rPr lang="ko-KR" altLang="en-US" sz="1800" b="0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세부적인 </a:t>
                      </a:r>
                      <a:r>
                        <a:rPr lang="ko-KR" altLang="en-US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기간과 활동 내용을 작성</a:t>
                      </a:r>
                      <a:endParaRPr lang="en-US" altLang="ko-KR" sz="1800" b="0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83814525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203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1"/>
          <p:cNvGrpSpPr/>
          <p:nvPr/>
        </p:nvGrpSpPr>
        <p:grpSpPr>
          <a:xfrm>
            <a:off x="648925" y="14748"/>
            <a:ext cx="180000" cy="1188000"/>
            <a:chOff x="281524" y="0"/>
            <a:chExt cx="105725" cy="721610"/>
          </a:xfrm>
          <a:solidFill>
            <a:schemeClr val="accent1">
              <a:lumMod val="75000"/>
            </a:schemeClr>
          </a:solidFill>
        </p:grpSpPr>
        <p:sp>
          <p:nvSpPr>
            <p:cNvPr id="6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7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236051"/>
              </p:ext>
            </p:extLst>
          </p:nvPr>
        </p:nvGraphicFramePr>
        <p:xfrm>
          <a:off x="648925" y="1327190"/>
          <a:ext cx="10989797" cy="4924523"/>
        </p:xfrm>
        <a:graphic>
          <a:graphicData uri="http://schemas.openxmlformats.org/drawingml/2006/table">
            <a:tbl>
              <a:tblPr/>
              <a:tblGrid>
                <a:gridCol w="1885553">
                  <a:extLst>
                    <a:ext uri="{9D8B030D-6E8A-4147-A177-3AD203B41FA5}">
                      <a16:colId xmlns:a16="http://schemas.microsoft.com/office/drawing/2014/main" xmlns="" val="1053143411"/>
                    </a:ext>
                  </a:extLst>
                </a:gridCol>
                <a:gridCol w="3095589">
                  <a:extLst>
                    <a:ext uri="{9D8B030D-6E8A-4147-A177-3AD203B41FA5}">
                      <a16:colId xmlns:a16="http://schemas.microsoft.com/office/drawing/2014/main" xmlns="" val="1518255068"/>
                    </a:ext>
                  </a:extLst>
                </a:gridCol>
                <a:gridCol w="3678797">
                  <a:extLst>
                    <a:ext uri="{9D8B030D-6E8A-4147-A177-3AD203B41FA5}">
                      <a16:colId xmlns:a16="http://schemas.microsoft.com/office/drawing/2014/main" xmlns="" val="3319531251"/>
                    </a:ext>
                  </a:extLst>
                </a:gridCol>
                <a:gridCol w="2329858">
                  <a:extLst>
                    <a:ext uri="{9D8B030D-6E8A-4147-A177-3AD203B41FA5}">
                      <a16:colId xmlns:a16="http://schemas.microsoft.com/office/drawing/2014/main" xmlns="" val="584824119"/>
                    </a:ext>
                  </a:extLst>
                </a:gridCol>
              </a:tblGrid>
              <a:tr h="479261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</a:t>
                      </a:r>
                    </a:p>
                  </a:txBody>
                  <a:tcPr marL="4215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기간</a:t>
                      </a:r>
                    </a:p>
                  </a:txBody>
                  <a:tcPr marL="4215" marR="4215" marT="421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활동</a:t>
                      </a:r>
                    </a:p>
                  </a:txBody>
                  <a:tcPr marL="4215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비고</a:t>
                      </a:r>
                    </a:p>
                  </a:txBody>
                  <a:tcPr marL="4215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70581919"/>
                  </a:ext>
                </a:extLst>
              </a:tr>
              <a:tr h="736691"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사전 기획</a:t>
                      </a:r>
                    </a:p>
                  </a:txBody>
                  <a:tcPr marL="72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O/O(</a:t>
                      </a: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  <a:r>
                        <a:rPr lang="en-US" altLang="ko-KR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~ O/O</a:t>
                      </a:r>
                      <a:r>
                        <a:rPr lang="en-US" altLang="ko-KR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목</a:t>
                      </a:r>
                      <a:r>
                        <a:rPr lang="en-US" altLang="ko-KR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altLang="ko-KR" sz="1800" b="1" i="1" dirty="0">
                        <a:solidFill>
                          <a:schemeClr val="bg2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</a:t>
                      </a: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기획 및 </a:t>
                      </a:r>
                      <a:r>
                        <a:rPr lang="ko-KR" altLang="en-US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주제 선정</a:t>
                      </a:r>
                      <a:endParaRPr lang="en-US" altLang="ko-KR" sz="1800" b="1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1" i="1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기획안</a:t>
                      </a:r>
                      <a:r>
                        <a:rPr lang="ko-KR" altLang="en-US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작성</a:t>
                      </a:r>
                      <a:endParaRPr lang="en-US" altLang="ko-KR" sz="1800" b="1" i="1" dirty="0">
                        <a:solidFill>
                          <a:schemeClr val="bg2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아이디어 선정</a:t>
                      </a:r>
                      <a:endParaRPr lang="en-US" altLang="ko-KR" sz="1800" b="1" i="1" dirty="0">
                        <a:solidFill>
                          <a:schemeClr val="bg2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80675285"/>
                  </a:ext>
                </a:extLst>
              </a:tr>
              <a:tr h="7366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O/O(</a:t>
                      </a: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금</a:t>
                      </a:r>
                      <a:r>
                        <a:rPr lang="en-US" altLang="ko-KR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</a:t>
                      </a: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주제 </a:t>
                      </a:r>
                      <a:r>
                        <a:rPr lang="en-US" altLang="ko-KR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&amp; </a:t>
                      </a: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아이디어 발표</a:t>
                      </a:r>
                      <a:endParaRPr lang="en-US" altLang="ko-KR" sz="1800" b="1" i="1" dirty="0">
                        <a:solidFill>
                          <a:schemeClr val="bg2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주제 선정 배경 </a:t>
                      </a: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및 개요 발표</a:t>
                      </a:r>
                      <a:endParaRPr lang="en-US" altLang="ko-KR" sz="1800" b="1" i="1" dirty="0">
                        <a:solidFill>
                          <a:schemeClr val="bg2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37809387"/>
                  </a:ext>
                </a:extLst>
              </a:tr>
              <a:tr h="742970"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개발</a:t>
                      </a:r>
                      <a:endParaRPr lang="ko-KR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O/O(</a:t>
                      </a: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  <a:r>
                        <a:rPr lang="en-US" altLang="ko-KR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~ O/O</a:t>
                      </a:r>
                      <a:r>
                        <a:rPr lang="en-US" altLang="ko-KR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목</a:t>
                      </a:r>
                      <a:r>
                        <a:rPr lang="en-US" altLang="ko-KR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altLang="ko-KR" sz="1800" b="1" i="1" dirty="0">
                        <a:solidFill>
                          <a:schemeClr val="bg2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1" i="1" u="none" strike="noStrike" dirty="0">
                          <a:solidFill>
                            <a:srgbClr val="AFABAB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전처리</a:t>
                      </a:r>
                      <a:endParaRPr lang="en-US" altLang="ko-KR" sz="1800" b="1" i="1" u="none" strike="noStrike" dirty="0">
                        <a:solidFill>
                          <a:srgbClr val="AFABAB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1" i="1" u="none" strike="noStrike" dirty="0">
                          <a:solidFill>
                            <a:srgbClr val="AFABAB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모델 선정 및 </a:t>
                      </a:r>
                      <a:r>
                        <a:rPr lang="ko-KR" altLang="en-US" sz="1800" b="1" i="1" u="none" strike="noStrike" dirty="0" smtClean="0">
                          <a:solidFill>
                            <a:srgbClr val="AFABAB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</a:t>
                      </a:r>
                      <a:r>
                        <a:rPr lang="ko-KR" altLang="en-US" sz="1800" b="1" i="1" u="none" strike="noStrike" dirty="0">
                          <a:solidFill>
                            <a:srgbClr val="AFABAB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진행</a:t>
                      </a: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b="1" i="1" u="none" strike="noStrike" dirty="0">
                          <a:solidFill>
                            <a:srgbClr val="AFABAB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EDA &amp; Research</a:t>
                      </a:r>
                      <a:endParaRPr lang="ko-KR" altLang="en-US" sz="1800" b="1" i="1" u="none" strike="noStrike" dirty="0">
                        <a:solidFill>
                          <a:srgbClr val="AFABAB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67508895"/>
                  </a:ext>
                </a:extLst>
              </a:tr>
              <a:tr h="7429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O/O(</a:t>
                      </a: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금</a:t>
                      </a:r>
                      <a:r>
                        <a:rPr lang="en-US" altLang="ko-KR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1" i="1" u="none" strike="noStrike" dirty="0">
                          <a:solidFill>
                            <a:srgbClr val="AFABAB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팀 별 중간보고</a:t>
                      </a: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1" i="1" u="none" strike="noStrike" dirty="0">
                          <a:solidFill>
                            <a:srgbClr val="AFABAB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피드백 및 일정 검토</a:t>
                      </a: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06332610"/>
                  </a:ext>
                </a:extLst>
              </a:tr>
              <a:tr h="74297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수정</a:t>
                      </a:r>
                      <a:r>
                        <a:rPr lang="en-US" altLang="ko-KR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보완</a:t>
                      </a:r>
                      <a:endParaRPr lang="ko-KR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O/O(</a:t>
                      </a:r>
                      <a:r>
                        <a:rPr lang="ko-KR" altLang="en-US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  <a:r>
                        <a:rPr lang="en-US" altLang="ko-KR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~ O/O(</a:t>
                      </a:r>
                      <a:r>
                        <a:rPr lang="ko-KR" altLang="en-US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금</a:t>
                      </a:r>
                      <a:r>
                        <a:rPr lang="en-US" altLang="ko-KR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1" i="1" u="none" strike="noStrike" dirty="0" smtClean="0">
                          <a:solidFill>
                            <a:srgbClr val="AFABAB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피드백 의견 반영하여 프로젝트 고도화</a:t>
                      </a:r>
                      <a:endParaRPr lang="ko-KR" altLang="en-US" sz="1800" b="1" i="1" u="none" strike="noStrike" dirty="0">
                        <a:solidFill>
                          <a:srgbClr val="AFABAB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1" i="1" u="none" strike="noStrike" dirty="0" smtClean="0">
                          <a:solidFill>
                            <a:srgbClr val="AFABAB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최적화</a:t>
                      </a:r>
                      <a:r>
                        <a:rPr lang="en-US" altLang="ko-KR" sz="1800" b="1" i="1" u="none" strike="noStrike" dirty="0" smtClean="0">
                          <a:solidFill>
                            <a:srgbClr val="AFABAB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1800" b="1" i="1" u="none" strike="noStrike" baseline="0" dirty="0" smtClean="0">
                          <a:solidFill>
                            <a:srgbClr val="AFABAB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800" b="1" i="1" u="none" strike="noStrike" baseline="0" dirty="0" smtClean="0">
                          <a:solidFill>
                            <a:srgbClr val="AFABAB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오류 수정</a:t>
                      </a:r>
                      <a:endParaRPr lang="ko-KR" altLang="en-US" sz="1800" b="1" i="1" u="none" strike="noStrike" dirty="0">
                        <a:solidFill>
                          <a:srgbClr val="AFABAB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70513718"/>
                  </a:ext>
                </a:extLst>
              </a:tr>
              <a:tr h="74297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총 개발기간</a:t>
                      </a:r>
                      <a:endParaRPr lang="ko-KR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O/O(</a:t>
                      </a:r>
                      <a:r>
                        <a:rPr lang="ko-KR" altLang="en-US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  <a:r>
                        <a:rPr lang="en-US" altLang="ko-KR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~ O/O(</a:t>
                      </a:r>
                      <a:r>
                        <a:rPr lang="ko-KR" altLang="en-US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금</a:t>
                      </a:r>
                      <a:r>
                        <a:rPr lang="en-US" altLang="ko-KR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)(4</a:t>
                      </a:r>
                      <a:r>
                        <a:rPr lang="ko-KR" altLang="en-US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</a:t>
                      </a:r>
                      <a:r>
                        <a:rPr lang="en-US" altLang="ko-KR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endParaRPr lang="ko-KR" altLang="en-US" sz="1800" b="1" i="1" u="none" strike="noStrike" dirty="0">
                        <a:solidFill>
                          <a:srgbClr val="AFABAB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endParaRPr lang="ko-KR" altLang="en-US" sz="1800" b="1" i="1" u="none" strike="noStrike" dirty="0">
                        <a:solidFill>
                          <a:srgbClr val="AFABAB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30892908"/>
                  </a:ext>
                </a:extLst>
              </a:tr>
            </a:tbl>
          </a:graphicData>
        </a:graphic>
      </p:graphicFrame>
      <p:sp>
        <p:nvSpPr>
          <p:cNvPr id="9" name="矩形 2"/>
          <p:cNvSpPr/>
          <p:nvPr/>
        </p:nvSpPr>
        <p:spPr>
          <a:xfrm>
            <a:off x="790006" y="310196"/>
            <a:ext cx="6801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3600" b="1" dirty="0">
                <a:solidFill>
                  <a:srgbClr val="1A7BAE"/>
                </a:solidFill>
                <a:latin typeface="Impact"/>
              </a:rPr>
              <a:t>Ⅲ. </a:t>
            </a:r>
            <a:r>
              <a:rPr lang="ko-KR" altLang="en-US" sz="3600" b="1" dirty="0">
                <a:solidFill>
                  <a:srgbClr val="1A7BAE"/>
                </a:solidFill>
                <a:latin typeface="Impact"/>
              </a:rPr>
              <a:t>프로젝트 수행절차 및 방법</a:t>
            </a:r>
            <a:endParaRPr lang="en-US" altLang="ko-KR" sz="3600" b="1" dirty="0">
              <a:solidFill>
                <a:srgbClr val="1A7BAE"/>
              </a:solidFill>
              <a:latin typeface="Impac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255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/>
          <p:nvPr/>
        </p:nvSpPr>
        <p:spPr>
          <a:xfrm>
            <a:off x="828370" y="310196"/>
            <a:ext cx="6801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3600" b="1" dirty="0">
                <a:solidFill>
                  <a:srgbClr val="1A7BAE"/>
                </a:solidFill>
                <a:latin typeface="Impact"/>
              </a:rPr>
              <a:t>Ⅳ. </a:t>
            </a:r>
            <a:r>
              <a:rPr lang="ko-KR" altLang="en-US" sz="3600" b="1" dirty="0">
                <a:solidFill>
                  <a:srgbClr val="1A7BAE"/>
                </a:solidFill>
                <a:latin typeface="Impact"/>
              </a:rPr>
              <a:t>프로젝트 수행 결과</a:t>
            </a:r>
            <a:endParaRPr lang="en-US" altLang="ko-KR" sz="3600" b="1" dirty="0">
              <a:solidFill>
                <a:srgbClr val="1A7BAE"/>
              </a:solidFill>
              <a:latin typeface="Impact"/>
            </a:endParaRPr>
          </a:p>
        </p:txBody>
      </p:sp>
      <p:grpSp>
        <p:nvGrpSpPr>
          <p:cNvPr id="5" name="组合 1"/>
          <p:cNvGrpSpPr/>
          <p:nvPr/>
        </p:nvGrpSpPr>
        <p:grpSpPr>
          <a:xfrm>
            <a:off x="648925" y="14748"/>
            <a:ext cx="180000" cy="1188000"/>
            <a:chOff x="281524" y="0"/>
            <a:chExt cx="105725" cy="721610"/>
          </a:xfrm>
          <a:solidFill>
            <a:schemeClr val="accent1">
              <a:lumMod val="75000"/>
            </a:schemeClr>
          </a:solidFill>
        </p:grpSpPr>
        <p:sp>
          <p:nvSpPr>
            <p:cNvPr id="6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7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994308"/>
              </p:ext>
            </p:extLst>
          </p:nvPr>
        </p:nvGraphicFramePr>
        <p:xfrm>
          <a:off x="1002046" y="1268590"/>
          <a:ext cx="10145415" cy="4881262"/>
        </p:xfrm>
        <a:graphic>
          <a:graphicData uri="http://schemas.openxmlformats.org/drawingml/2006/table">
            <a:tbl>
              <a:tblPr/>
              <a:tblGrid>
                <a:gridCol w="10145415">
                  <a:extLst>
                    <a:ext uri="{9D8B030D-6E8A-4147-A177-3AD203B41FA5}">
                      <a16:colId xmlns:a16="http://schemas.microsoft.com/office/drawing/2014/main" xmlns="" val="1053143411"/>
                    </a:ext>
                  </a:extLst>
                </a:gridCol>
              </a:tblGrid>
              <a:tr h="490636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✎ </a:t>
                      </a:r>
                      <a:r>
                        <a:rPr lang="ko-KR" altLang="en-US" sz="24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 성 요 령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✎</a:t>
                      </a:r>
                      <a:endParaRPr lang="en-US" altLang="ko-KR" sz="2400" b="1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80675285"/>
                  </a:ext>
                </a:extLst>
              </a:tr>
              <a:tr h="4390626">
                <a:tc>
                  <a:txBody>
                    <a:bodyPr/>
                    <a:lstStyle/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수행 결과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]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는 프로젝트 결과물이 도출된 과정을 세부적으로 </a:t>
                      </a:r>
                      <a:r>
                        <a:rPr lang="ko-KR" altLang="en-US" sz="1800" b="1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기록</a:t>
                      </a:r>
                      <a:endParaRPr lang="en-US" altLang="ko-KR" sz="1800" b="1" i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800" b="1" i="0" spc="-5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-  </a:t>
                      </a:r>
                      <a:r>
                        <a:rPr lang="ko-KR" altLang="en-US" sz="1800" b="1" i="0" spc="-5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예시</a:t>
                      </a:r>
                      <a:r>
                        <a:rPr lang="en-US" altLang="ko-KR" sz="1400" b="1" i="0" spc="-5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(10~13p)</a:t>
                      </a:r>
                      <a:r>
                        <a:rPr lang="ko-KR" altLang="en-US" sz="1800" b="1" i="0" spc="-5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는 하나의 사례로 간단하게 제시한 </a:t>
                      </a:r>
                      <a:r>
                        <a:rPr lang="ko-KR" altLang="en-US" sz="1800" b="1" i="0" spc="-5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것이므로</a:t>
                      </a:r>
                      <a:r>
                        <a:rPr lang="en-US" altLang="ko-KR" sz="1800" b="1" i="0" spc="-5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800" b="1" i="0" spc="-5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프로젝트의 성격에 따라 보다 자세하게 </a:t>
                      </a:r>
                      <a:r>
                        <a:rPr lang="ko-KR" altLang="en-US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기록하며</a:t>
                      </a:r>
                      <a:r>
                        <a:rPr lang="en-US" altLang="ko-KR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결과를 서술하는 과정에서는 논리성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창의성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1800" b="1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800" b="1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완결성이 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잘 드러나도록 한다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000" b="1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※ 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논리성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프로젝트의 결과물을 도출하기 위해 논리적인 과정으로 구성된 정도를 의미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br>
                        <a:rPr lang="en-US" altLang="ko-KR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          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예를 들어 산업 분야 및 연구 문헌 검토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1600" b="0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600" b="0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선진사례 및 문헌 활용 등이 있음</a:t>
                      </a:r>
                      <a:endParaRPr lang="en-US" altLang="ko-KR" sz="1600" b="0" i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※ </a:t>
                      </a:r>
                      <a:r>
                        <a:rPr lang="ko-KR" altLang="en-US" sz="1600" b="0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창의성</a:t>
                      </a:r>
                      <a:r>
                        <a:rPr lang="en-US" altLang="ko-KR" sz="1600" b="0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1600" b="0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프로젝트의 결과물이 이전의 결과물과 달리 획기적인 주제나 아이디어로 만들어진 정도를 의미</a:t>
                      </a:r>
                      <a:endParaRPr lang="en-US" altLang="ko-KR" sz="1600" b="0" i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※ </a:t>
                      </a:r>
                      <a:r>
                        <a:rPr lang="ko-KR" altLang="en-US" sz="1600" b="0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완결성</a:t>
                      </a:r>
                      <a:r>
                        <a:rPr lang="en-US" altLang="ko-KR" sz="1600" b="0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1600" b="0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프로젝트의 결과물이 실습 주제와 과정에 맞게 완결성 있게 도출된 정도를 의미</a:t>
                      </a:r>
                      <a:endParaRPr lang="en-US" altLang="ko-KR" sz="1600" b="0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indent="-2857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프로젝트의 결과는 그 과정이 잘 드러날 수 있도록 데이터 </a:t>
                      </a:r>
                      <a:r>
                        <a:rPr lang="ko-KR" altLang="en-US" sz="1600" b="0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가공 과정부터 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활용까지 전체적인 프로세스를 확인할 수 있도록 단계별로 </a:t>
                      </a:r>
                      <a:r>
                        <a:rPr lang="ko-KR" altLang="en-US" sz="1600" b="0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</a:t>
                      </a:r>
                      <a:endParaRPr lang="en-US" altLang="ko-KR" sz="1600" b="0" i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indent="-2857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첨부 자료 예시</a:t>
                      </a:r>
                      <a:r>
                        <a:rPr lang="en-US" altLang="ko-KR" sz="1600" b="0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1600" b="0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결과물 사진 또는 동영상</a:t>
                      </a:r>
                      <a:r>
                        <a:rPr lang="en-US" altLang="ko-KR" sz="1600" b="0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600" b="0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소스코드 등 </a:t>
                      </a:r>
                      <a:r>
                        <a:rPr lang="ko-KR" altLang="en-US" sz="1600" b="0" i="0" u="sng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프로젝트의 우수성이 들어날 수 있는 자료</a:t>
                      </a:r>
                      <a:endParaRPr lang="en-US" altLang="ko-KR" sz="1600" b="0" i="0" u="sng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83814525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422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1125</TotalTime>
  <Words>953</Words>
  <Application>Microsoft Office PowerPoint</Application>
  <PresentationFormat>사용자 지정</PresentationFormat>
  <Paragraphs>175</Paragraphs>
  <Slides>16</Slides>
  <Notes>11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이현민</dc:creator>
  <cp:lastModifiedBy>multicampus</cp:lastModifiedBy>
  <cp:revision>115</cp:revision>
  <cp:lastPrinted>2020-01-30T02:26:31Z</cp:lastPrinted>
  <dcterms:created xsi:type="dcterms:W3CDTF">2020-01-16T02:16:59Z</dcterms:created>
  <dcterms:modified xsi:type="dcterms:W3CDTF">2020-05-04T04:57:23Z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</Properties>
</file>