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1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  <p:sldMasterId id="2147483737" r:id="rId5"/>
    <p:sldMasterId id="2147483740" r:id="rId6"/>
    <p:sldMasterId id="2147483743" r:id="rId7"/>
    <p:sldMasterId id="2147483746" r:id="rId8"/>
    <p:sldMasterId id="2147483764" r:id="rId9"/>
    <p:sldMasterId id="2147483771" r:id="rId10"/>
    <p:sldMasterId id="2147483768" r:id="rId11"/>
    <p:sldMasterId id="2147483776" r:id="rId12"/>
    <p:sldMasterId id="2147483779" r:id="rId13"/>
    <p:sldMasterId id="2147483752" r:id="rId14"/>
    <p:sldMasterId id="2147483761" r:id="rId15"/>
  </p:sldMasterIdLst>
  <p:notesMasterIdLst>
    <p:notesMasterId r:id="rId42"/>
  </p:notesMasterIdLst>
  <p:handoutMasterIdLst>
    <p:handoutMasterId r:id="rId43"/>
  </p:handoutMasterIdLst>
  <p:sldIdLst>
    <p:sldId id="698" r:id="rId16"/>
    <p:sldId id="727" r:id="rId17"/>
    <p:sldId id="735" r:id="rId18"/>
    <p:sldId id="414" r:id="rId19"/>
    <p:sldId id="747" r:id="rId20"/>
    <p:sldId id="737" r:id="rId21"/>
    <p:sldId id="736" r:id="rId22"/>
    <p:sldId id="415" r:id="rId23"/>
    <p:sldId id="857" r:id="rId24"/>
    <p:sldId id="862" r:id="rId25"/>
    <p:sldId id="863" r:id="rId26"/>
    <p:sldId id="864" r:id="rId27"/>
    <p:sldId id="416" r:id="rId28"/>
    <p:sldId id="741" r:id="rId29"/>
    <p:sldId id="742" r:id="rId30"/>
    <p:sldId id="738" r:id="rId31"/>
    <p:sldId id="739" r:id="rId32"/>
    <p:sldId id="740" r:id="rId33"/>
    <p:sldId id="743" r:id="rId34"/>
    <p:sldId id="744" r:id="rId35"/>
    <p:sldId id="745" r:id="rId36"/>
    <p:sldId id="746" r:id="rId37"/>
    <p:sldId id="748" r:id="rId38"/>
    <p:sldId id="417" r:id="rId39"/>
    <p:sldId id="749" r:id="rId40"/>
    <p:sldId id="867" r:id="rId41"/>
  </p:sldIdLst>
  <p:sldSz cx="10693400" cy="7561263"/>
  <p:notesSz cx="6805613" cy="9939338"/>
  <p:defaultTextStyle>
    <a:defPPr>
      <a:defRPr lang="ko-KR"/>
    </a:defPPr>
    <a:lvl1pPr algn="l" defTabSz="993962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1pPr>
    <a:lvl2pPr marL="496117" indent="1729" algn="l" defTabSz="993962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2pPr>
    <a:lvl3pPr marL="993962" indent="1729" algn="l" defTabSz="993962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3pPr>
    <a:lvl4pPr marL="1491807" indent="1729" algn="l" defTabSz="993962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4pPr>
    <a:lvl5pPr marL="1989652" indent="1729" algn="l" defTabSz="993962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5pPr>
    <a:lvl6pPr marL="2489225" algn="l" defTabSz="995690" rtl="0" eaLnBrk="1" latinLnBrk="1" hangingPunct="1"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6pPr>
    <a:lvl7pPr marL="2987070" algn="l" defTabSz="995690" rtl="0" eaLnBrk="1" latinLnBrk="1" hangingPunct="1"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7pPr>
    <a:lvl8pPr marL="3484916" algn="l" defTabSz="995690" rtl="0" eaLnBrk="1" latinLnBrk="1" hangingPunct="1"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8pPr>
    <a:lvl9pPr marL="3982761" algn="l" defTabSz="995690" rtl="0" eaLnBrk="1" latinLnBrk="1" hangingPunct="1">
      <a:defRPr kumimoji="1" kern="1200">
        <a:solidFill>
          <a:schemeClr val="tx1"/>
        </a:solidFill>
        <a:latin typeface="-윤고딕140" pitchFamily="50" charset="-127"/>
        <a:ea typeface="-윤고딕140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9">
          <p15:clr>
            <a:srgbClr val="A4A3A4"/>
          </p15:clr>
        </p15:guide>
        <p15:guide id="2" orient="horz" pos="1428">
          <p15:clr>
            <a:srgbClr val="A4A3A4"/>
          </p15:clr>
        </p15:guide>
        <p15:guide id="3" orient="horz" pos="4445">
          <p15:clr>
            <a:srgbClr val="A4A3A4"/>
          </p15:clr>
        </p15:guide>
        <p15:guide id="4" orient="horz" pos="1701">
          <p15:clr>
            <a:srgbClr val="A4A3A4"/>
          </p15:clr>
        </p15:guide>
        <p15:guide id="5" orient="horz" pos="1179">
          <p15:clr>
            <a:srgbClr val="A4A3A4"/>
          </p15:clr>
        </p15:guide>
        <p15:guide id="6" orient="horz" pos="249">
          <p15:clr>
            <a:srgbClr val="A4A3A4"/>
          </p15:clr>
        </p15:guide>
        <p15:guide id="7" pos="397">
          <p15:clr>
            <a:srgbClr val="A4A3A4"/>
          </p15:clr>
        </p15:guide>
        <p15:guide id="8" pos="6384">
          <p15:clr>
            <a:srgbClr val="A4A3A4"/>
          </p15:clr>
        </p15:guide>
        <p15:guide id="9" pos="352">
          <p15:clr>
            <a:srgbClr val="A4A3A4"/>
          </p15:clr>
        </p15:guide>
        <p15:guide id="10" pos="6339">
          <p15:clr>
            <a:srgbClr val="A4A3A4"/>
          </p15:clr>
        </p15:guide>
        <p15:guide id="11" pos="3300">
          <p15:clr>
            <a:srgbClr val="A4A3A4"/>
          </p15:clr>
        </p15:guide>
        <p15:guide id="12" pos="3436">
          <p15:clr>
            <a:srgbClr val="A4A3A4"/>
          </p15:clr>
        </p15:guide>
        <p15:guide id="13" pos="3255">
          <p15:clr>
            <a:srgbClr val="A4A3A4"/>
          </p15:clr>
        </p15:guide>
        <p15:guide id="14" pos="3481">
          <p15:clr>
            <a:srgbClr val="A4A3A4"/>
          </p15:clr>
        </p15:guide>
        <p15:guide id="15" orient="horz" pos="1610">
          <p15:clr>
            <a:srgbClr val="A4A3A4"/>
          </p15:clr>
        </p15:guide>
        <p15:guide id="16" orient="horz" pos="1270" userDrawn="1">
          <p15:clr>
            <a:srgbClr val="A4A3A4"/>
          </p15:clr>
        </p15:guide>
        <p15:guide id="17" orient="horz" pos="1678">
          <p15:clr>
            <a:srgbClr val="A4A3A4"/>
          </p15:clr>
        </p15:guide>
        <p15:guide id="18" pos="4615">
          <p15:clr>
            <a:srgbClr val="A4A3A4"/>
          </p15:clr>
        </p15:guide>
        <p15:guide id="19" pos="2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F8"/>
    <a:srgbClr val="0070C0"/>
    <a:srgbClr val="99C6E6"/>
    <a:srgbClr val="005A9E"/>
    <a:srgbClr val="4C9BD3"/>
    <a:srgbClr val="000000"/>
    <a:srgbClr val="7F7F7F"/>
    <a:srgbClr val="A6A6A6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4" y="62"/>
      </p:cViewPr>
      <p:guideLst>
        <p:guide orient="horz" pos="4399"/>
        <p:guide orient="horz" pos="1428"/>
        <p:guide orient="horz" pos="4445"/>
        <p:guide orient="horz" pos="1701"/>
        <p:guide orient="horz" pos="1179"/>
        <p:guide orient="horz" pos="249"/>
        <p:guide pos="397"/>
        <p:guide pos="6384"/>
        <p:guide pos="352"/>
        <p:guide pos="6339"/>
        <p:guide pos="3300"/>
        <p:guide pos="3436"/>
        <p:guide pos="3255"/>
        <p:guide pos="3481"/>
        <p:guide orient="horz" pos="1610"/>
        <p:guide orient="horz" pos="1270"/>
        <p:guide orient="horz" pos="1678"/>
        <p:guide pos="4615"/>
        <p:guide pos="2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0D35-ACB7-4C9F-B6C7-D143A2332018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B467-109F-4DCB-8771-69EE02522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56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9841" cy="497523"/>
          </a:xfrm>
          <a:prstGeom prst="rect">
            <a:avLst/>
          </a:prstGeom>
        </p:spPr>
        <p:txBody>
          <a:bodyPr vert="horz" lIns="91404" tIns="45702" rIns="91404" bIns="45702" rtlCol="0"/>
          <a:lstStyle>
            <a:lvl1pPr algn="l" defTabSz="91525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184" y="3"/>
            <a:ext cx="2949841" cy="497523"/>
          </a:xfrm>
          <a:prstGeom prst="rect">
            <a:avLst/>
          </a:prstGeom>
        </p:spPr>
        <p:txBody>
          <a:bodyPr vert="horz" lIns="91404" tIns="45702" rIns="91404" bIns="45702" rtlCol="0"/>
          <a:lstStyle>
            <a:lvl1pPr algn="r" defTabSz="91525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8D6A4C-5DE7-4F9E-BEB1-4E6C750544E1}" type="datetimeFigureOut">
              <a:rPr lang="ko-KR" altLang="en-US"/>
              <a:pPr>
                <a:defRPr/>
              </a:pPr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573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2" rIns="91404" bIns="4570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20909"/>
            <a:ext cx="5445126" cy="4472940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227"/>
            <a:ext cx="2949841" cy="497522"/>
          </a:xfrm>
          <a:prstGeom prst="rect">
            <a:avLst/>
          </a:prstGeom>
        </p:spPr>
        <p:txBody>
          <a:bodyPr vert="horz" lIns="91404" tIns="45702" rIns="91404" bIns="45702" rtlCol="0" anchor="b"/>
          <a:lstStyle>
            <a:lvl1pPr algn="l" defTabSz="91525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184" y="9440227"/>
            <a:ext cx="2949841" cy="497522"/>
          </a:xfrm>
          <a:prstGeom prst="rect">
            <a:avLst/>
          </a:prstGeom>
        </p:spPr>
        <p:txBody>
          <a:bodyPr vert="horz" lIns="91404" tIns="45702" rIns="91404" bIns="45702" rtlCol="0" anchor="b"/>
          <a:lstStyle>
            <a:lvl1pPr algn="r" defTabSz="91525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624BE9-D55F-454D-8926-A707726192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93962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117" algn="l" defTabSz="993962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3962" algn="l" defTabSz="993962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1807" algn="l" defTabSz="993962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9652" algn="l" defTabSz="993962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027" algn="l" defTabSz="99561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833" algn="l" defTabSz="99561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639" algn="l" defTabSz="99561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444" algn="l" defTabSz="99561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8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9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30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6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6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0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7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3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9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7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9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24BE9-D55F-454D-8926-A707726192A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6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24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직각 삼각형 25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대각선 방향의 모서리가 둥근 사각형 27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29" name="대각선 방향의 모서리가 둥근 사각형 28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4"/>
          <p:cNvSpPr>
            <a:spLocks noChangeAspect="1"/>
          </p:cNvSpPr>
          <p:nvPr userDrawn="1"/>
        </p:nvSpPr>
        <p:spPr bwMode="auto">
          <a:xfrm>
            <a:off x="960846" y="478023"/>
            <a:ext cx="283228" cy="5617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0"/>
              </a:cxn>
              <a:cxn ang="0">
                <a:pos x="96" y="9"/>
              </a:cxn>
              <a:cxn ang="0">
                <a:pos x="59" y="32"/>
              </a:cxn>
              <a:cxn ang="0">
                <a:pos x="59" y="231"/>
              </a:cxn>
              <a:cxn ang="0">
                <a:pos x="96" y="251"/>
              </a:cxn>
              <a:cxn ang="0">
                <a:pos x="96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</a:cxnLst>
            <a:rect l="0" t="0" r="r" b="b"/>
            <a:pathLst>
              <a:path w="96" h="260">
                <a:moveTo>
                  <a:pt x="0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9"/>
                  <a:pt x="96" y="9"/>
                  <a:pt x="96" y="9"/>
                </a:cubicBezTo>
                <a:cubicBezTo>
                  <a:pt x="68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6" y="251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5" name="직선 연결선 34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2"/>
          <p:cNvSpPr>
            <a:spLocks noGrp="1"/>
          </p:cNvSpPr>
          <p:nvPr userDrawn="1"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 userDrawn="1"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0" name="텍스트 개체 틀 12"/>
          <p:cNvSpPr>
            <a:spLocks noGrp="1"/>
          </p:cNvSpPr>
          <p:nvPr userDrawn="1"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1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868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8"/>
          <p:cNvSpPr>
            <a:spLocks noChangeAspect="1" noEditPoints="1"/>
          </p:cNvSpPr>
          <p:nvPr userDrawn="1"/>
        </p:nvSpPr>
        <p:spPr bwMode="auto">
          <a:xfrm>
            <a:off x="709152" y="478203"/>
            <a:ext cx="534922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295" y="9"/>
              </a:cxn>
              <a:cxn ang="0">
                <a:pos x="258" y="32"/>
              </a:cxn>
              <a:cxn ang="0">
                <a:pos x="258" y="231"/>
              </a:cxn>
              <a:cxn ang="0">
                <a:pos x="295" y="251"/>
              </a:cxn>
              <a:cxn ang="0">
                <a:pos x="295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  <a:cxn ang="0">
                <a:pos x="137" y="32"/>
              </a:cxn>
              <a:cxn ang="0">
                <a:pos x="98" y="9"/>
              </a:cxn>
              <a:cxn ang="0">
                <a:pos x="59" y="32"/>
              </a:cxn>
              <a:cxn ang="0">
                <a:pos x="59" y="231"/>
              </a:cxn>
              <a:cxn ang="0">
                <a:pos x="98" y="251"/>
              </a:cxn>
              <a:cxn ang="0">
                <a:pos x="137" y="231"/>
              </a:cxn>
              <a:cxn ang="0">
                <a:pos x="137" y="32"/>
              </a:cxn>
              <a:cxn ang="0">
                <a:pos x="236" y="32"/>
              </a:cxn>
              <a:cxn ang="0">
                <a:pos x="198" y="9"/>
              </a:cxn>
              <a:cxn ang="0">
                <a:pos x="159" y="32"/>
              </a:cxn>
              <a:cxn ang="0">
                <a:pos x="159" y="231"/>
              </a:cxn>
              <a:cxn ang="0">
                <a:pos x="198" y="251"/>
              </a:cxn>
              <a:cxn ang="0">
                <a:pos x="236" y="231"/>
              </a:cxn>
              <a:cxn ang="0">
                <a:pos x="236" y="32"/>
              </a:cxn>
            </a:cxnLst>
            <a:rect l="0" t="0" r="r" b="b"/>
            <a:pathLst>
              <a:path w="295" h="260">
                <a:moveTo>
                  <a:pt x="0" y="0"/>
                </a:moveTo>
                <a:cubicBezTo>
                  <a:pt x="295" y="0"/>
                  <a:pt x="295" y="0"/>
                  <a:pt x="295" y="0"/>
                </a:cubicBezTo>
                <a:cubicBezTo>
                  <a:pt x="295" y="9"/>
                  <a:pt x="295" y="9"/>
                  <a:pt x="295" y="9"/>
                </a:cubicBezTo>
                <a:cubicBezTo>
                  <a:pt x="268" y="9"/>
                  <a:pt x="258" y="14"/>
                  <a:pt x="258" y="32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58" y="245"/>
                  <a:pt x="268" y="251"/>
                  <a:pt x="295" y="251"/>
                </a:cubicBezTo>
                <a:cubicBezTo>
                  <a:pt x="295" y="260"/>
                  <a:pt x="295" y="260"/>
                  <a:pt x="295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  <a:moveTo>
                  <a:pt x="137" y="32"/>
                </a:moveTo>
                <a:cubicBezTo>
                  <a:pt x="137" y="14"/>
                  <a:pt x="128" y="9"/>
                  <a:pt x="98" y="9"/>
                </a:cubicBezTo>
                <a:cubicBezTo>
                  <a:pt x="68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8" y="251"/>
                </a:cubicBezTo>
                <a:cubicBezTo>
                  <a:pt x="128" y="251"/>
                  <a:pt x="137" y="245"/>
                  <a:pt x="137" y="231"/>
                </a:cubicBezTo>
                <a:lnTo>
                  <a:pt x="137" y="32"/>
                </a:lnTo>
                <a:close/>
                <a:moveTo>
                  <a:pt x="236" y="32"/>
                </a:moveTo>
                <a:cubicBezTo>
                  <a:pt x="236" y="14"/>
                  <a:pt x="227" y="9"/>
                  <a:pt x="198" y="9"/>
                </a:cubicBezTo>
                <a:cubicBezTo>
                  <a:pt x="168" y="9"/>
                  <a:pt x="159" y="14"/>
                  <a:pt x="159" y="32"/>
                </a:cubicBezTo>
                <a:cubicBezTo>
                  <a:pt x="159" y="231"/>
                  <a:pt x="159" y="231"/>
                  <a:pt x="159" y="231"/>
                </a:cubicBezTo>
                <a:cubicBezTo>
                  <a:pt x="159" y="245"/>
                  <a:pt x="168" y="251"/>
                  <a:pt x="198" y="251"/>
                </a:cubicBezTo>
                <a:cubicBezTo>
                  <a:pt x="227" y="251"/>
                  <a:pt x="236" y="245"/>
                  <a:pt x="236" y="231"/>
                </a:cubicBezTo>
                <a:lnTo>
                  <a:pt x="236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0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9DC9E7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-1" y="395288"/>
            <a:ext cx="10693401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6862" y="1044327"/>
            <a:ext cx="8567738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각 삼각형 14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 flipH="1">
            <a:off x="582611" y="295340"/>
            <a:ext cx="846137" cy="1376298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7" name="대각선 방향의 모서리가 둥근 사각형 16"/>
          <p:cNvSpPr/>
          <p:nvPr/>
        </p:nvSpPr>
        <p:spPr>
          <a:xfrm flipH="1">
            <a:off x="558800" y="273908"/>
            <a:ext cx="843280" cy="13680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lang="ko-KR" altLang="en-US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02440" y="1044327"/>
            <a:ext cx="7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18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1200" kern="1200" dirty="0" smtClean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 algn="l" defTabSz="1042988" rtl="0" fontAlgn="base" latinLnBrk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tabLst>
                <a:tab pos="5494691" algn="l"/>
              </a:tabLst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2" y="1216326"/>
            <a:ext cx="8567737" cy="2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342900" marR="0" indent="-34290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  <a:sym typeface="-윤고딕140"/>
              </a:defRPr>
            </a:lvl1pPr>
          </a:lstStyle>
          <a:p>
            <a:pPr lvl="0" algn="l" defTabSz="1042988" rtl="0" fontAlgn="base" latinLnBrk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tabLst>
                <a:tab pos="5494691" algn="l"/>
              </a:tabLst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9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특징 </a:t>
            </a:r>
            <a:r>
              <a:rPr kumimoji="0" lang="en-US" altLang="ko-KR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&amp; </a:t>
            </a:r>
          </a:p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기대효과</a:t>
            </a:r>
          </a:p>
        </p:txBody>
      </p:sp>
      <p:sp>
        <p:nvSpPr>
          <p:cNvPr id="34" name="대각선 방향의 모서리가 둥근 사각형 33"/>
          <p:cNvSpPr/>
          <p:nvPr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35" name="대각선 방향의 모서리가 둥근 사각형 34"/>
          <p:cNvSpPr/>
          <p:nvPr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9"/>
          <p:cNvSpPr>
            <a:spLocks noChangeAspect="1"/>
          </p:cNvSpPr>
          <p:nvPr/>
        </p:nvSpPr>
        <p:spPr bwMode="auto">
          <a:xfrm>
            <a:off x="695558" y="478203"/>
            <a:ext cx="548516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7" y="0"/>
              </a:cxn>
              <a:cxn ang="0">
                <a:pos x="177" y="9"/>
              </a:cxn>
              <a:cxn ang="0">
                <a:pos x="143" y="19"/>
              </a:cxn>
              <a:cxn ang="0">
                <a:pos x="144" y="26"/>
              </a:cxn>
              <a:cxn ang="0">
                <a:pos x="202" y="221"/>
              </a:cxn>
              <a:cxn ang="0">
                <a:pos x="258" y="33"/>
              </a:cxn>
              <a:cxn ang="0">
                <a:pos x="260" y="23"/>
              </a:cxn>
              <a:cxn ang="0">
                <a:pos x="225" y="9"/>
              </a:cxn>
              <a:cxn ang="0">
                <a:pos x="225" y="0"/>
              </a:cxn>
              <a:cxn ang="0">
                <a:pos x="302" y="0"/>
              </a:cxn>
              <a:cxn ang="0">
                <a:pos x="302" y="9"/>
              </a:cxn>
              <a:cxn ang="0">
                <a:pos x="268" y="34"/>
              </a:cxn>
              <a:cxn ang="0">
                <a:pos x="198" y="260"/>
              </a:cxn>
              <a:cxn ang="0">
                <a:pos x="192" y="260"/>
              </a:cxn>
              <a:cxn ang="0">
                <a:pos x="121" y="28"/>
              </a:cxn>
              <a:cxn ang="0">
                <a:pos x="91" y="9"/>
              </a:cxn>
              <a:cxn ang="0">
                <a:pos x="59" y="32"/>
              </a:cxn>
              <a:cxn ang="0">
                <a:pos x="59" y="231"/>
              </a:cxn>
              <a:cxn ang="0">
                <a:pos x="96" y="251"/>
              </a:cxn>
              <a:cxn ang="0">
                <a:pos x="96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</a:cxnLst>
            <a:rect l="0" t="0" r="r" b="b"/>
            <a:pathLst>
              <a:path w="302" h="260">
                <a:moveTo>
                  <a:pt x="0" y="0"/>
                </a:moveTo>
                <a:cubicBezTo>
                  <a:pt x="177" y="0"/>
                  <a:pt x="177" y="0"/>
                  <a:pt x="177" y="0"/>
                </a:cubicBezTo>
                <a:cubicBezTo>
                  <a:pt x="177" y="9"/>
                  <a:pt x="177" y="9"/>
                  <a:pt x="177" y="9"/>
                </a:cubicBezTo>
                <a:cubicBezTo>
                  <a:pt x="152" y="9"/>
                  <a:pt x="143" y="10"/>
                  <a:pt x="143" y="19"/>
                </a:cubicBezTo>
                <a:cubicBezTo>
                  <a:pt x="143" y="21"/>
                  <a:pt x="143" y="23"/>
                  <a:pt x="144" y="26"/>
                </a:cubicBezTo>
                <a:cubicBezTo>
                  <a:pt x="202" y="221"/>
                  <a:pt x="202" y="221"/>
                  <a:pt x="202" y="221"/>
                </a:cubicBezTo>
                <a:cubicBezTo>
                  <a:pt x="258" y="33"/>
                  <a:pt x="258" y="33"/>
                  <a:pt x="258" y="33"/>
                </a:cubicBezTo>
                <a:cubicBezTo>
                  <a:pt x="259" y="29"/>
                  <a:pt x="260" y="26"/>
                  <a:pt x="260" y="23"/>
                </a:cubicBezTo>
                <a:cubicBezTo>
                  <a:pt x="260" y="12"/>
                  <a:pt x="251" y="9"/>
                  <a:pt x="225" y="9"/>
                </a:cubicBezTo>
                <a:cubicBezTo>
                  <a:pt x="225" y="0"/>
                  <a:pt x="225" y="0"/>
                  <a:pt x="225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9"/>
                  <a:pt x="302" y="9"/>
                  <a:pt x="302" y="9"/>
                </a:cubicBezTo>
                <a:cubicBezTo>
                  <a:pt x="279" y="9"/>
                  <a:pt x="273" y="13"/>
                  <a:pt x="268" y="34"/>
                </a:cubicBezTo>
                <a:cubicBezTo>
                  <a:pt x="198" y="260"/>
                  <a:pt x="198" y="260"/>
                  <a:pt x="198" y="260"/>
                </a:cubicBezTo>
                <a:cubicBezTo>
                  <a:pt x="192" y="260"/>
                  <a:pt x="192" y="260"/>
                  <a:pt x="192" y="260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19" y="17"/>
                  <a:pt x="110" y="9"/>
                  <a:pt x="91" y="9"/>
                </a:cubicBezTo>
                <a:cubicBezTo>
                  <a:pt x="70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6" y="251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1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대각선 방향의 모서리가 둥근 사각형 16"/>
          <p:cNvSpPr/>
          <p:nvPr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8" name="대각선 방향의 모서리가 둥근 사각형 17"/>
          <p:cNvSpPr/>
          <p:nvPr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9"/>
          <p:cNvSpPr>
            <a:spLocks noChangeAspect="1"/>
          </p:cNvSpPr>
          <p:nvPr/>
        </p:nvSpPr>
        <p:spPr bwMode="auto">
          <a:xfrm>
            <a:off x="695558" y="478203"/>
            <a:ext cx="548516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7" y="0"/>
              </a:cxn>
              <a:cxn ang="0">
                <a:pos x="177" y="9"/>
              </a:cxn>
              <a:cxn ang="0">
                <a:pos x="143" y="19"/>
              </a:cxn>
              <a:cxn ang="0">
                <a:pos x="144" y="26"/>
              </a:cxn>
              <a:cxn ang="0">
                <a:pos x="202" y="221"/>
              </a:cxn>
              <a:cxn ang="0">
                <a:pos x="258" y="33"/>
              </a:cxn>
              <a:cxn ang="0">
                <a:pos x="260" y="23"/>
              </a:cxn>
              <a:cxn ang="0">
                <a:pos x="225" y="9"/>
              </a:cxn>
              <a:cxn ang="0">
                <a:pos x="225" y="0"/>
              </a:cxn>
              <a:cxn ang="0">
                <a:pos x="302" y="0"/>
              </a:cxn>
              <a:cxn ang="0">
                <a:pos x="302" y="9"/>
              </a:cxn>
              <a:cxn ang="0">
                <a:pos x="268" y="34"/>
              </a:cxn>
              <a:cxn ang="0">
                <a:pos x="198" y="260"/>
              </a:cxn>
              <a:cxn ang="0">
                <a:pos x="192" y="260"/>
              </a:cxn>
              <a:cxn ang="0">
                <a:pos x="121" y="28"/>
              </a:cxn>
              <a:cxn ang="0">
                <a:pos x="91" y="9"/>
              </a:cxn>
              <a:cxn ang="0">
                <a:pos x="59" y="32"/>
              </a:cxn>
              <a:cxn ang="0">
                <a:pos x="59" y="231"/>
              </a:cxn>
              <a:cxn ang="0">
                <a:pos x="96" y="251"/>
              </a:cxn>
              <a:cxn ang="0">
                <a:pos x="96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</a:cxnLst>
            <a:rect l="0" t="0" r="r" b="b"/>
            <a:pathLst>
              <a:path w="302" h="260">
                <a:moveTo>
                  <a:pt x="0" y="0"/>
                </a:moveTo>
                <a:cubicBezTo>
                  <a:pt x="177" y="0"/>
                  <a:pt x="177" y="0"/>
                  <a:pt x="177" y="0"/>
                </a:cubicBezTo>
                <a:cubicBezTo>
                  <a:pt x="177" y="9"/>
                  <a:pt x="177" y="9"/>
                  <a:pt x="177" y="9"/>
                </a:cubicBezTo>
                <a:cubicBezTo>
                  <a:pt x="152" y="9"/>
                  <a:pt x="143" y="10"/>
                  <a:pt x="143" y="19"/>
                </a:cubicBezTo>
                <a:cubicBezTo>
                  <a:pt x="143" y="21"/>
                  <a:pt x="143" y="23"/>
                  <a:pt x="144" y="26"/>
                </a:cubicBezTo>
                <a:cubicBezTo>
                  <a:pt x="202" y="221"/>
                  <a:pt x="202" y="221"/>
                  <a:pt x="202" y="221"/>
                </a:cubicBezTo>
                <a:cubicBezTo>
                  <a:pt x="258" y="33"/>
                  <a:pt x="258" y="33"/>
                  <a:pt x="258" y="33"/>
                </a:cubicBezTo>
                <a:cubicBezTo>
                  <a:pt x="259" y="29"/>
                  <a:pt x="260" y="26"/>
                  <a:pt x="260" y="23"/>
                </a:cubicBezTo>
                <a:cubicBezTo>
                  <a:pt x="260" y="12"/>
                  <a:pt x="251" y="9"/>
                  <a:pt x="225" y="9"/>
                </a:cubicBezTo>
                <a:cubicBezTo>
                  <a:pt x="225" y="0"/>
                  <a:pt x="225" y="0"/>
                  <a:pt x="225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9"/>
                  <a:pt x="302" y="9"/>
                  <a:pt x="302" y="9"/>
                </a:cubicBezTo>
                <a:cubicBezTo>
                  <a:pt x="279" y="9"/>
                  <a:pt x="273" y="13"/>
                  <a:pt x="268" y="34"/>
                </a:cubicBezTo>
                <a:cubicBezTo>
                  <a:pt x="198" y="260"/>
                  <a:pt x="198" y="260"/>
                  <a:pt x="198" y="260"/>
                </a:cubicBezTo>
                <a:cubicBezTo>
                  <a:pt x="192" y="260"/>
                  <a:pt x="192" y="260"/>
                  <a:pt x="192" y="260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19" y="17"/>
                  <a:pt x="110" y="9"/>
                  <a:pt x="91" y="9"/>
                </a:cubicBezTo>
                <a:cubicBezTo>
                  <a:pt x="70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6" y="251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5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대각선 방향의 모서리가 둥근 사각형 13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5" name="대각선 방향의 모서리가 둥근 사각형 14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적용 사례</a:t>
            </a:r>
          </a:p>
        </p:txBody>
      </p:sp>
      <p:sp>
        <p:nvSpPr>
          <p:cNvPr id="25" name="Freeform 10"/>
          <p:cNvSpPr>
            <a:spLocks noChangeAspect="1"/>
          </p:cNvSpPr>
          <p:nvPr userDrawn="1"/>
        </p:nvSpPr>
        <p:spPr bwMode="auto">
          <a:xfrm>
            <a:off x="750384" y="478203"/>
            <a:ext cx="493690" cy="56160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229" y="0"/>
              </a:cxn>
              <a:cxn ang="0">
                <a:pos x="229" y="9"/>
              </a:cxn>
              <a:cxn ang="0">
                <a:pos x="193" y="34"/>
              </a:cxn>
              <a:cxn ang="0">
                <a:pos x="118" y="260"/>
              </a:cxn>
              <a:cxn ang="0">
                <a:pos x="112" y="260"/>
              </a:cxn>
              <a:cxn ang="0">
                <a:pos x="35" y="28"/>
              </a:cxn>
              <a:cxn ang="0">
                <a:pos x="0" y="9"/>
              </a:cxn>
              <a:cxn ang="0">
                <a:pos x="0" y="0"/>
              </a:cxn>
              <a:cxn ang="0">
                <a:pos x="90" y="0"/>
              </a:cxn>
              <a:cxn ang="0">
                <a:pos x="90" y="9"/>
              </a:cxn>
              <a:cxn ang="0">
                <a:pos x="56" y="18"/>
              </a:cxn>
              <a:cxn ang="0">
                <a:pos x="57" y="26"/>
              </a:cxn>
              <a:cxn ang="0">
                <a:pos x="121" y="221"/>
              </a:cxn>
              <a:cxn ang="0">
                <a:pos x="183" y="33"/>
              </a:cxn>
              <a:cxn ang="0">
                <a:pos x="186" y="22"/>
              </a:cxn>
              <a:cxn ang="0">
                <a:pos x="152" y="9"/>
              </a:cxn>
              <a:cxn ang="0">
                <a:pos x="152" y="0"/>
              </a:cxn>
            </a:cxnLst>
            <a:rect l="0" t="0" r="r" b="b"/>
            <a:pathLst>
              <a:path w="229" h="260">
                <a:moveTo>
                  <a:pt x="152" y="0"/>
                </a:moveTo>
                <a:cubicBezTo>
                  <a:pt x="229" y="0"/>
                  <a:pt x="229" y="0"/>
                  <a:pt x="229" y="0"/>
                </a:cubicBezTo>
                <a:cubicBezTo>
                  <a:pt x="229" y="9"/>
                  <a:pt x="229" y="9"/>
                  <a:pt x="229" y="9"/>
                </a:cubicBezTo>
                <a:cubicBezTo>
                  <a:pt x="205" y="9"/>
                  <a:pt x="200" y="13"/>
                  <a:pt x="193" y="34"/>
                </a:cubicBezTo>
                <a:cubicBezTo>
                  <a:pt x="118" y="260"/>
                  <a:pt x="118" y="260"/>
                  <a:pt x="118" y="260"/>
                </a:cubicBezTo>
                <a:cubicBezTo>
                  <a:pt x="112" y="260"/>
                  <a:pt x="112" y="260"/>
                  <a:pt x="112" y="260"/>
                </a:cubicBezTo>
                <a:cubicBezTo>
                  <a:pt x="35" y="28"/>
                  <a:pt x="35" y="28"/>
                  <a:pt x="35" y="28"/>
                </a:cubicBezTo>
                <a:cubicBezTo>
                  <a:pt x="31" y="17"/>
                  <a:pt x="25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9"/>
                  <a:pt x="90" y="9"/>
                  <a:pt x="90" y="9"/>
                </a:cubicBezTo>
                <a:cubicBezTo>
                  <a:pt x="65" y="9"/>
                  <a:pt x="56" y="10"/>
                  <a:pt x="56" y="18"/>
                </a:cubicBezTo>
                <a:cubicBezTo>
                  <a:pt x="56" y="20"/>
                  <a:pt x="56" y="23"/>
                  <a:pt x="57" y="26"/>
                </a:cubicBezTo>
                <a:cubicBezTo>
                  <a:pt x="121" y="221"/>
                  <a:pt x="121" y="221"/>
                  <a:pt x="121" y="221"/>
                </a:cubicBezTo>
                <a:cubicBezTo>
                  <a:pt x="183" y="33"/>
                  <a:pt x="183" y="33"/>
                  <a:pt x="183" y="33"/>
                </a:cubicBezTo>
                <a:cubicBezTo>
                  <a:pt x="185" y="28"/>
                  <a:pt x="186" y="25"/>
                  <a:pt x="186" y="22"/>
                </a:cubicBezTo>
                <a:cubicBezTo>
                  <a:pt x="186" y="12"/>
                  <a:pt x="177" y="9"/>
                  <a:pt x="152" y="9"/>
                </a:cubicBezTo>
                <a:lnTo>
                  <a:pt x="15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7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0"/>
          <p:cNvSpPr>
            <a:spLocks noChangeAspect="1"/>
          </p:cNvSpPr>
          <p:nvPr userDrawn="1"/>
        </p:nvSpPr>
        <p:spPr bwMode="auto">
          <a:xfrm>
            <a:off x="750384" y="478203"/>
            <a:ext cx="493690" cy="56160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229" y="0"/>
              </a:cxn>
              <a:cxn ang="0">
                <a:pos x="229" y="9"/>
              </a:cxn>
              <a:cxn ang="0">
                <a:pos x="193" y="34"/>
              </a:cxn>
              <a:cxn ang="0">
                <a:pos x="118" y="260"/>
              </a:cxn>
              <a:cxn ang="0">
                <a:pos x="112" y="260"/>
              </a:cxn>
              <a:cxn ang="0">
                <a:pos x="35" y="28"/>
              </a:cxn>
              <a:cxn ang="0">
                <a:pos x="0" y="9"/>
              </a:cxn>
              <a:cxn ang="0">
                <a:pos x="0" y="0"/>
              </a:cxn>
              <a:cxn ang="0">
                <a:pos x="90" y="0"/>
              </a:cxn>
              <a:cxn ang="0">
                <a:pos x="90" y="9"/>
              </a:cxn>
              <a:cxn ang="0">
                <a:pos x="56" y="18"/>
              </a:cxn>
              <a:cxn ang="0">
                <a:pos x="57" y="26"/>
              </a:cxn>
              <a:cxn ang="0">
                <a:pos x="121" y="221"/>
              </a:cxn>
              <a:cxn ang="0">
                <a:pos x="183" y="33"/>
              </a:cxn>
              <a:cxn ang="0">
                <a:pos x="186" y="22"/>
              </a:cxn>
              <a:cxn ang="0">
                <a:pos x="152" y="9"/>
              </a:cxn>
              <a:cxn ang="0">
                <a:pos x="152" y="0"/>
              </a:cxn>
            </a:cxnLst>
            <a:rect l="0" t="0" r="r" b="b"/>
            <a:pathLst>
              <a:path w="229" h="260">
                <a:moveTo>
                  <a:pt x="152" y="0"/>
                </a:moveTo>
                <a:cubicBezTo>
                  <a:pt x="229" y="0"/>
                  <a:pt x="229" y="0"/>
                  <a:pt x="229" y="0"/>
                </a:cubicBezTo>
                <a:cubicBezTo>
                  <a:pt x="229" y="9"/>
                  <a:pt x="229" y="9"/>
                  <a:pt x="229" y="9"/>
                </a:cubicBezTo>
                <a:cubicBezTo>
                  <a:pt x="205" y="9"/>
                  <a:pt x="200" y="13"/>
                  <a:pt x="193" y="34"/>
                </a:cubicBezTo>
                <a:cubicBezTo>
                  <a:pt x="118" y="260"/>
                  <a:pt x="118" y="260"/>
                  <a:pt x="118" y="260"/>
                </a:cubicBezTo>
                <a:cubicBezTo>
                  <a:pt x="112" y="260"/>
                  <a:pt x="112" y="260"/>
                  <a:pt x="112" y="260"/>
                </a:cubicBezTo>
                <a:cubicBezTo>
                  <a:pt x="35" y="28"/>
                  <a:pt x="35" y="28"/>
                  <a:pt x="35" y="28"/>
                </a:cubicBezTo>
                <a:cubicBezTo>
                  <a:pt x="31" y="17"/>
                  <a:pt x="25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9"/>
                  <a:pt x="90" y="9"/>
                  <a:pt x="90" y="9"/>
                </a:cubicBezTo>
                <a:cubicBezTo>
                  <a:pt x="65" y="9"/>
                  <a:pt x="56" y="10"/>
                  <a:pt x="56" y="18"/>
                </a:cubicBezTo>
                <a:cubicBezTo>
                  <a:pt x="56" y="20"/>
                  <a:pt x="56" y="23"/>
                  <a:pt x="57" y="26"/>
                </a:cubicBezTo>
                <a:cubicBezTo>
                  <a:pt x="121" y="221"/>
                  <a:pt x="121" y="221"/>
                  <a:pt x="121" y="221"/>
                </a:cubicBezTo>
                <a:cubicBezTo>
                  <a:pt x="183" y="33"/>
                  <a:pt x="183" y="33"/>
                  <a:pt x="183" y="33"/>
                </a:cubicBezTo>
                <a:cubicBezTo>
                  <a:pt x="185" y="28"/>
                  <a:pt x="186" y="25"/>
                  <a:pt x="186" y="22"/>
                </a:cubicBezTo>
                <a:cubicBezTo>
                  <a:pt x="186" y="12"/>
                  <a:pt x="177" y="9"/>
                  <a:pt x="152" y="9"/>
                </a:cubicBezTo>
                <a:lnTo>
                  <a:pt x="15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대각선 방향의 모서리가 둥근 사각형 13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5" name="대각선 방향의 모서리가 둥근 사각형 14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기술 부문</a:t>
            </a:r>
          </a:p>
        </p:txBody>
      </p:sp>
      <p:sp>
        <p:nvSpPr>
          <p:cNvPr id="25" name="Freeform 11"/>
          <p:cNvSpPr>
            <a:spLocks noChangeAspect="1"/>
          </p:cNvSpPr>
          <p:nvPr userDrawn="1"/>
        </p:nvSpPr>
        <p:spPr bwMode="auto">
          <a:xfrm>
            <a:off x="689208" y="478203"/>
            <a:ext cx="554866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0"/>
              </a:cxn>
              <a:cxn ang="0">
                <a:pos x="90" y="9"/>
              </a:cxn>
              <a:cxn ang="0">
                <a:pos x="55" y="20"/>
              </a:cxn>
              <a:cxn ang="0">
                <a:pos x="56" y="26"/>
              </a:cxn>
              <a:cxn ang="0">
                <a:pos x="115" y="221"/>
              </a:cxn>
              <a:cxn ang="0">
                <a:pos x="170" y="33"/>
              </a:cxn>
              <a:cxn ang="0">
                <a:pos x="172" y="23"/>
              </a:cxn>
              <a:cxn ang="0">
                <a:pos x="138" y="9"/>
              </a:cxn>
              <a:cxn ang="0">
                <a:pos x="138" y="0"/>
              </a:cxn>
              <a:cxn ang="0">
                <a:pos x="306" y="0"/>
              </a:cxn>
              <a:cxn ang="0">
                <a:pos x="306" y="9"/>
              </a:cxn>
              <a:cxn ang="0">
                <a:pos x="269" y="32"/>
              </a:cxn>
              <a:cxn ang="0">
                <a:pos x="269" y="231"/>
              </a:cxn>
              <a:cxn ang="0">
                <a:pos x="306" y="251"/>
              </a:cxn>
              <a:cxn ang="0">
                <a:pos x="306" y="260"/>
              </a:cxn>
              <a:cxn ang="0">
                <a:pos x="210" y="260"/>
              </a:cxn>
              <a:cxn ang="0">
                <a:pos x="210" y="251"/>
              </a:cxn>
              <a:cxn ang="0">
                <a:pos x="247" y="231"/>
              </a:cxn>
              <a:cxn ang="0">
                <a:pos x="247" y="32"/>
              </a:cxn>
              <a:cxn ang="0">
                <a:pos x="213" y="9"/>
              </a:cxn>
              <a:cxn ang="0">
                <a:pos x="180" y="34"/>
              </a:cxn>
              <a:cxn ang="0">
                <a:pos x="111" y="260"/>
              </a:cxn>
              <a:cxn ang="0">
                <a:pos x="105" y="260"/>
              </a:cxn>
              <a:cxn ang="0">
                <a:pos x="34" y="28"/>
              </a:cxn>
              <a:cxn ang="0">
                <a:pos x="0" y="9"/>
              </a:cxn>
              <a:cxn ang="0">
                <a:pos x="0" y="0"/>
              </a:cxn>
            </a:cxnLst>
            <a:rect l="0" t="0" r="r" b="b"/>
            <a:pathLst>
              <a:path w="306" h="260">
                <a:moveTo>
                  <a:pt x="0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9"/>
                  <a:pt x="90" y="9"/>
                  <a:pt x="90" y="9"/>
                </a:cubicBezTo>
                <a:cubicBezTo>
                  <a:pt x="64" y="9"/>
                  <a:pt x="55" y="10"/>
                  <a:pt x="55" y="20"/>
                </a:cubicBezTo>
                <a:cubicBezTo>
                  <a:pt x="55" y="21"/>
                  <a:pt x="55" y="23"/>
                  <a:pt x="56" y="26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70" y="33"/>
                  <a:pt x="170" y="33"/>
                  <a:pt x="170" y="33"/>
                </a:cubicBezTo>
                <a:cubicBezTo>
                  <a:pt x="172" y="29"/>
                  <a:pt x="172" y="26"/>
                  <a:pt x="172" y="23"/>
                </a:cubicBezTo>
                <a:cubicBezTo>
                  <a:pt x="172" y="13"/>
                  <a:pt x="164" y="9"/>
                  <a:pt x="138" y="9"/>
                </a:cubicBezTo>
                <a:cubicBezTo>
                  <a:pt x="138" y="0"/>
                  <a:pt x="138" y="0"/>
                  <a:pt x="13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9"/>
                  <a:pt x="306" y="9"/>
                  <a:pt x="306" y="9"/>
                </a:cubicBezTo>
                <a:cubicBezTo>
                  <a:pt x="281" y="9"/>
                  <a:pt x="269" y="14"/>
                  <a:pt x="269" y="32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245"/>
                  <a:pt x="278" y="251"/>
                  <a:pt x="306" y="251"/>
                </a:cubicBezTo>
                <a:cubicBezTo>
                  <a:pt x="306" y="260"/>
                  <a:pt x="306" y="260"/>
                  <a:pt x="306" y="260"/>
                </a:cubicBezTo>
                <a:cubicBezTo>
                  <a:pt x="210" y="260"/>
                  <a:pt x="210" y="260"/>
                  <a:pt x="210" y="260"/>
                </a:cubicBezTo>
                <a:cubicBezTo>
                  <a:pt x="210" y="251"/>
                  <a:pt x="210" y="251"/>
                  <a:pt x="210" y="251"/>
                </a:cubicBezTo>
                <a:cubicBezTo>
                  <a:pt x="238" y="251"/>
                  <a:pt x="247" y="245"/>
                  <a:pt x="247" y="231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7" y="14"/>
                  <a:pt x="237" y="9"/>
                  <a:pt x="213" y="9"/>
                </a:cubicBezTo>
                <a:cubicBezTo>
                  <a:pt x="193" y="9"/>
                  <a:pt x="186" y="13"/>
                  <a:pt x="180" y="34"/>
                </a:cubicBezTo>
                <a:cubicBezTo>
                  <a:pt x="111" y="260"/>
                  <a:pt x="111" y="260"/>
                  <a:pt x="111" y="260"/>
                </a:cubicBezTo>
                <a:cubicBezTo>
                  <a:pt x="105" y="260"/>
                  <a:pt x="105" y="260"/>
                  <a:pt x="105" y="260"/>
                </a:cubicBezTo>
                <a:cubicBezTo>
                  <a:pt x="34" y="28"/>
                  <a:pt x="34" y="28"/>
                  <a:pt x="34" y="28"/>
                </a:cubicBezTo>
                <a:cubicBezTo>
                  <a:pt x="31" y="17"/>
                  <a:pt x="23" y="9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76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1"/>
          <p:cNvSpPr>
            <a:spLocks noChangeAspect="1"/>
          </p:cNvSpPr>
          <p:nvPr userDrawn="1"/>
        </p:nvSpPr>
        <p:spPr bwMode="auto">
          <a:xfrm>
            <a:off x="689208" y="478203"/>
            <a:ext cx="554866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0"/>
              </a:cxn>
              <a:cxn ang="0">
                <a:pos x="90" y="9"/>
              </a:cxn>
              <a:cxn ang="0">
                <a:pos x="55" y="20"/>
              </a:cxn>
              <a:cxn ang="0">
                <a:pos x="56" y="26"/>
              </a:cxn>
              <a:cxn ang="0">
                <a:pos x="115" y="221"/>
              </a:cxn>
              <a:cxn ang="0">
                <a:pos x="170" y="33"/>
              </a:cxn>
              <a:cxn ang="0">
                <a:pos x="172" y="23"/>
              </a:cxn>
              <a:cxn ang="0">
                <a:pos x="138" y="9"/>
              </a:cxn>
              <a:cxn ang="0">
                <a:pos x="138" y="0"/>
              </a:cxn>
              <a:cxn ang="0">
                <a:pos x="306" y="0"/>
              </a:cxn>
              <a:cxn ang="0">
                <a:pos x="306" y="9"/>
              </a:cxn>
              <a:cxn ang="0">
                <a:pos x="269" y="32"/>
              </a:cxn>
              <a:cxn ang="0">
                <a:pos x="269" y="231"/>
              </a:cxn>
              <a:cxn ang="0">
                <a:pos x="306" y="251"/>
              </a:cxn>
              <a:cxn ang="0">
                <a:pos x="306" y="260"/>
              </a:cxn>
              <a:cxn ang="0">
                <a:pos x="210" y="260"/>
              </a:cxn>
              <a:cxn ang="0">
                <a:pos x="210" y="251"/>
              </a:cxn>
              <a:cxn ang="0">
                <a:pos x="247" y="231"/>
              </a:cxn>
              <a:cxn ang="0">
                <a:pos x="247" y="32"/>
              </a:cxn>
              <a:cxn ang="0">
                <a:pos x="213" y="9"/>
              </a:cxn>
              <a:cxn ang="0">
                <a:pos x="180" y="34"/>
              </a:cxn>
              <a:cxn ang="0">
                <a:pos x="111" y="260"/>
              </a:cxn>
              <a:cxn ang="0">
                <a:pos x="105" y="260"/>
              </a:cxn>
              <a:cxn ang="0">
                <a:pos x="34" y="28"/>
              </a:cxn>
              <a:cxn ang="0">
                <a:pos x="0" y="9"/>
              </a:cxn>
              <a:cxn ang="0">
                <a:pos x="0" y="0"/>
              </a:cxn>
            </a:cxnLst>
            <a:rect l="0" t="0" r="r" b="b"/>
            <a:pathLst>
              <a:path w="306" h="260">
                <a:moveTo>
                  <a:pt x="0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9"/>
                  <a:pt x="90" y="9"/>
                  <a:pt x="90" y="9"/>
                </a:cubicBezTo>
                <a:cubicBezTo>
                  <a:pt x="64" y="9"/>
                  <a:pt x="55" y="10"/>
                  <a:pt x="55" y="20"/>
                </a:cubicBezTo>
                <a:cubicBezTo>
                  <a:pt x="55" y="21"/>
                  <a:pt x="55" y="23"/>
                  <a:pt x="56" y="26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70" y="33"/>
                  <a:pt x="170" y="33"/>
                  <a:pt x="170" y="33"/>
                </a:cubicBezTo>
                <a:cubicBezTo>
                  <a:pt x="172" y="29"/>
                  <a:pt x="172" y="26"/>
                  <a:pt x="172" y="23"/>
                </a:cubicBezTo>
                <a:cubicBezTo>
                  <a:pt x="172" y="13"/>
                  <a:pt x="164" y="9"/>
                  <a:pt x="138" y="9"/>
                </a:cubicBezTo>
                <a:cubicBezTo>
                  <a:pt x="138" y="0"/>
                  <a:pt x="138" y="0"/>
                  <a:pt x="13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9"/>
                  <a:pt x="306" y="9"/>
                  <a:pt x="306" y="9"/>
                </a:cubicBezTo>
                <a:cubicBezTo>
                  <a:pt x="281" y="9"/>
                  <a:pt x="269" y="14"/>
                  <a:pt x="269" y="32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245"/>
                  <a:pt x="278" y="251"/>
                  <a:pt x="306" y="251"/>
                </a:cubicBezTo>
                <a:cubicBezTo>
                  <a:pt x="306" y="260"/>
                  <a:pt x="306" y="260"/>
                  <a:pt x="306" y="260"/>
                </a:cubicBezTo>
                <a:cubicBezTo>
                  <a:pt x="210" y="260"/>
                  <a:pt x="210" y="260"/>
                  <a:pt x="210" y="260"/>
                </a:cubicBezTo>
                <a:cubicBezTo>
                  <a:pt x="210" y="251"/>
                  <a:pt x="210" y="251"/>
                  <a:pt x="210" y="251"/>
                </a:cubicBezTo>
                <a:cubicBezTo>
                  <a:pt x="238" y="251"/>
                  <a:pt x="247" y="245"/>
                  <a:pt x="247" y="231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7" y="14"/>
                  <a:pt x="237" y="9"/>
                  <a:pt x="213" y="9"/>
                </a:cubicBezTo>
                <a:cubicBezTo>
                  <a:pt x="193" y="9"/>
                  <a:pt x="186" y="13"/>
                  <a:pt x="180" y="34"/>
                </a:cubicBezTo>
                <a:cubicBezTo>
                  <a:pt x="111" y="260"/>
                  <a:pt x="111" y="260"/>
                  <a:pt x="111" y="260"/>
                </a:cubicBezTo>
                <a:cubicBezTo>
                  <a:pt x="105" y="260"/>
                  <a:pt x="105" y="260"/>
                  <a:pt x="105" y="260"/>
                </a:cubicBezTo>
                <a:cubicBezTo>
                  <a:pt x="34" y="28"/>
                  <a:pt x="34" y="28"/>
                  <a:pt x="34" y="28"/>
                </a:cubicBezTo>
                <a:cubicBezTo>
                  <a:pt x="31" y="17"/>
                  <a:pt x="23" y="9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1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구축 물품</a:t>
            </a:r>
          </a:p>
        </p:txBody>
      </p:sp>
      <p:sp>
        <p:nvSpPr>
          <p:cNvPr id="34" name="대각선 방향의 모서리가 둥근 사각형 33"/>
          <p:cNvSpPr/>
          <p:nvPr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35" name="대각선 방향의 모서리가 둥근 사각형 34"/>
          <p:cNvSpPr/>
          <p:nvPr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2"/>
          <p:cNvSpPr>
            <a:spLocks noChangeAspect="1" noEditPoints="1"/>
          </p:cNvSpPr>
          <p:nvPr/>
        </p:nvSpPr>
        <p:spPr bwMode="auto">
          <a:xfrm>
            <a:off x="712363" y="478203"/>
            <a:ext cx="531711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0"/>
              </a:cxn>
              <a:cxn ang="0">
                <a:pos x="84" y="9"/>
              </a:cxn>
              <a:cxn ang="0">
                <a:pos x="49" y="19"/>
              </a:cxn>
              <a:cxn ang="0">
                <a:pos x="50" y="26"/>
              </a:cxn>
              <a:cxn ang="0">
                <a:pos x="102" y="218"/>
              </a:cxn>
              <a:cxn ang="0">
                <a:pos x="152" y="33"/>
              </a:cxn>
              <a:cxn ang="0">
                <a:pos x="154" y="23"/>
              </a:cxn>
              <a:cxn ang="0">
                <a:pos x="119" y="9"/>
              </a:cxn>
              <a:cxn ang="0">
                <a:pos x="119" y="0"/>
              </a:cxn>
              <a:cxn ang="0">
                <a:pos x="333" y="0"/>
              </a:cxn>
              <a:cxn ang="0">
                <a:pos x="333" y="9"/>
              </a:cxn>
              <a:cxn ang="0">
                <a:pos x="302" y="32"/>
              </a:cxn>
              <a:cxn ang="0">
                <a:pos x="302" y="225"/>
              </a:cxn>
              <a:cxn ang="0">
                <a:pos x="333" y="251"/>
              </a:cxn>
              <a:cxn ang="0">
                <a:pos x="333" y="260"/>
              </a:cxn>
              <a:cxn ang="0">
                <a:pos x="175" y="260"/>
              </a:cxn>
              <a:cxn ang="0">
                <a:pos x="175" y="251"/>
              </a:cxn>
              <a:cxn ang="0">
                <a:pos x="206" y="225"/>
              </a:cxn>
              <a:cxn ang="0">
                <a:pos x="206" y="32"/>
              </a:cxn>
              <a:cxn ang="0">
                <a:pos x="185" y="9"/>
              </a:cxn>
              <a:cxn ang="0">
                <a:pos x="162" y="34"/>
              </a:cxn>
              <a:cxn ang="0">
                <a:pos x="99" y="260"/>
              </a:cxn>
              <a:cxn ang="0">
                <a:pos x="92" y="260"/>
              </a:cxn>
              <a:cxn ang="0">
                <a:pos x="28" y="28"/>
              </a:cxn>
              <a:cxn ang="0">
                <a:pos x="0" y="9"/>
              </a:cxn>
              <a:cxn ang="0">
                <a:pos x="0" y="0"/>
              </a:cxn>
              <a:cxn ang="0">
                <a:pos x="280" y="32"/>
              </a:cxn>
              <a:cxn ang="0">
                <a:pos x="253" y="9"/>
              </a:cxn>
              <a:cxn ang="0">
                <a:pos x="228" y="32"/>
              </a:cxn>
              <a:cxn ang="0">
                <a:pos x="228" y="225"/>
              </a:cxn>
              <a:cxn ang="0">
                <a:pos x="253" y="251"/>
              </a:cxn>
              <a:cxn ang="0">
                <a:pos x="280" y="225"/>
              </a:cxn>
              <a:cxn ang="0">
                <a:pos x="280" y="32"/>
              </a:cxn>
            </a:cxnLst>
            <a:rect l="0" t="0" r="r" b="b"/>
            <a:pathLst>
              <a:path w="333" h="260">
                <a:moveTo>
                  <a:pt x="0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9"/>
                  <a:pt x="84" y="9"/>
                  <a:pt x="84" y="9"/>
                </a:cubicBezTo>
                <a:cubicBezTo>
                  <a:pt x="59" y="9"/>
                  <a:pt x="49" y="10"/>
                  <a:pt x="49" y="19"/>
                </a:cubicBezTo>
                <a:cubicBezTo>
                  <a:pt x="49" y="21"/>
                  <a:pt x="49" y="23"/>
                  <a:pt x="50" y="26"/>
                </a:cubicBezTo>
                <a:cubicBezTo>
                  <a:pt x="102" y="218"/>
                  <a:pt x="102" y="218"/>
                  <a:pt x="102" y="218"/>
                </a:cubicBezTo>
                <a:cubicBezTo>
                  <a:pt x="152" y="33"/>
                  <a:pt x="152" y="33"/>
                  <a:pt x="152" y="33"/>
                </a:cubicBezTo>
                <a:cubicBezTo>
                  <a:pt x="153" y="29"/>
                  <a:pt x="154" y="26"/>
                  <a:pt x="154" y="23"/>
                </a:cubicBezTo>
                <a:cubicBezTo>
                  <a:pt x="154" y="12"/>
                  <a:pt x="146" y="9"/>
                  <a:pt x="119" y="9"/>
                </a:cubicBezTo>
                <a:cubicBezTo>
                  <a:pt x="119" y="0"/>
                  <a:pt x="119" y="0"/>
                  <a:pt x="119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33" y="9"/>
                  <a:pt x="333" y="9"/>
                  <a:pt x="333" y="9"/>
                </a:cubicBezTo>
                <a:cubicBezTo>
                  <a:pt x="313" y="9"/>
                  <a:pt x="302" y="14"/>
                  <a:pt x="302" y="32"/>
                </a:cubicBezTo>
                <a:cubicBezTo>
                  <a:pt x="302" y="225"/>
                  <a:pt x="302" y="225"/>
                  <a:pt x="302" y="225"/>
                </a:cubicBezTo>
                <a:cubicBezTo>
                  <a:pt x="302" y="239"/>
                  <a:pt x="311" y="251"/>
                  <a:pt x="333" y="251"/>
                </a:cubicBezTo>
                <a:cubicBezTo>
                  <a:pt x="333" y="260"/>
                  <a:pt x="333" y="260"/>
                  <a:pt x="333" y="260"/>
                </a:cubicBezTo>
                <a:cubicBezTo>
                  <a:pt x="175" y="260"/>
                  <a:pt x="175" y="260"/>
                  <a:pt x="175" y="260"/>
                </a:cubicBezTo>
                <a:cubicBezTo>
                  <a:pt x="175" y="251"/>
                  <a:pt x="175" y="251"/>
                  <a:pt x="175" y="251"/>
                </a:cubicBezTo>
                <a:cubicBezTo>
                  <a:pt x="197" y="251"/>
                  <a:pt x="206" y="239"/>
                  <a:pt x="206" y="225"/>
                </a:cubicBezTo>
                <a:cubicBezTo>
                  <a:pt x="206" y="32"/>
                  <a:pt x="206" y="32"/>
                  <a:pt x="206" y="32"/>
                </a:cubicBezTo>
                <a:cubicBezTo>
                  <a:pt x="206" y="14"/>
                  <a:pt x="196" y="9"/>
                  <a:pt x="185" y="9"/>
                </a:cubicBezTo>
                <a:cubicBezTo>
                  <a:pt x="175" y="9"/>
                  <a:pt x="168" y="13"/>
                  <a:pt x="162" y="34"/>
                </a:cubicBezTo>
                <a:cubicBezTo>
                  <a:pt x="99" y="260"/>
                  <a:pt x="99" y="260"/>
                  <a:pt x="99" y="260"/>
                </a:cubicBezTo>
                <a:cubicBezTo>
                  <a:pt x="92" y="260"/>
                  <a:pt x="92" y="260"/>
                  <a:pt x="92" y="260"/>
                </a:cubicBezTo>
                <a:cubicBezTo>
                  <a:pt x="28" y="28"/>
                  <a:pt x="28" y="28"/>
                  <a:pt x="28" y="28"/>
                </a:cubicBezTo>
                <a:cubicBezTo>
                  <a:pt x="25" y="17"/>
                  <a:pt x="17" y="9"/>
                  <a:pt x="0" y="9"/>
                </a:cubicBezTo>
                <a:lnTo>
                  <a:pt x="0" y="0"/>
                </a:lnTo>
                <a:close/>
                <a:moveTo>
                  <a:pt x="280" y="32"/>
                </a:moveTo>
                <a:cubicBezTo>
                  <a:pt x="280" y="14"/>
                  <a:pt x="270" y="9"/>
                  <a:pt x="253" y="9"/>
                </a:cubicBezTo>
                <a:cubicBezTo>
                  <a:pt x="239" y="9"/>
                  <a:pt x="228" y="14"/>
                  <a:pt x="228" y="32"/>
                </a:cubicBezTo>
                <a:cubicBezTo>
                  <a:pt x="228" y="225"/>
                  <a:pt x="228" y="225"/>
                  <a:pt x="228" y="225"/>
                </a:cubicBezTo>
                <a:cubicBezTo>
                  <a:pt x="228" y="239"/>
                  <a:pt x="239" y="251"/>
                  <a:pt x="253" y="251"/>
                </a:cubicBezTo>
                <a:cubicBezTo>
                  <a:pt x="269" y="251"/>
                  <a:pt x="280" y="239"/>
                  <a:pt x="280" y="225"/>
                </a:cubicBezTo>
                <a:lnTo>
                  <a:pt x="280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대각선 방향의 모서리가 둥근 사각형 7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9" name="대각선 방향의 모서리가 둥근 사각형 8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4"/>
          <p:cNvSpPr>
            <a:spLocks noChangeAspect="1"/>
          </p:cNvSpPr>
          <p:nvPr userDrawn="1"/>
        </p:nvSpPr>
        <p:spPr bwMode="auto">
          <a:xfrm>
            <a:off x="960846" y="478023"/>
            <a:ext cx="283228" cy="5617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0"/>
              </a:cxn>
              <a:cxn ang="0">
                <a:pos x="96" y="9"/>
              </a:cxn>
              <a:cxn ang="0">
                <a:pos x="59" y="32"/>
              </a:cxn>
              <a:cxn ang="0">
                <a:pos x="59" y="231"/>
              </a:cxn>
              <a:cxn ang="0">
                <a:pos x="96" y="251"/>
              </a:cxn>
              <a:cxn ang="0">
                <a:pos x="96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</a:cxnLst>
            <a:rect l="0" t="0" r="r" b="b"/>
            <a:pathLst>
              <a:path w="96" h="260">
                <a:moveTo>
                  <a:pt x="0" y="0"/>
                </a:moveTo>
                <a:cubicBezTo>
                  <a:pt x="96" y="0"/>
                  <a:pt x="96" y="0"/>
                  <a:pt x="96" y="0"/>
                </a:cubicBezTo>
                <a:cubicBezTo>
                  <a:pt x="96" y="9"/>
                  <a:pt x="96" y="9"/>
                  <a:pt x="96" y="9"/>
                </a:cubicBezTo>
                <a:cubicBezTo>
                  <a:pt x="68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6" y="251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텍스트 개체 틀 12"/>
          <p:cNvSpPr>
            <a:spLocks noGrp="1"/>
          </p:cNvSpPr>
          <p:nvPr userDrawn="1"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텍스트 개체 틀 12"/>
          <p:cNvSpPr>
            <a:spLocks noGrp="1"/>
          </p:cNvSpPr>
          <p:nvPr userDrawn="1"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6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2"/>
          <p:cNvSpPr>
            <a:spLocks noChangeAspect="1" noEditPoints="1"/>
          </p:cNvSpPr>
          <p:nvPr userDrawn="1"/>
        </p:nvSpPr>
        <p:spPr bwMode="auto">
          <a:xfrm>
            <a:off x="712363" y="478203"/>
            <a:ext cx="531711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0"/>
              </a:cxn>
              <a:cxn ang="0">
                <a:pos x="84" y="9"/>
              </a:cxn>
              <a:cxn ang="0">
                <a:pos x="49" y="19"/>
              </a:cxn>
              <a:cxn ang="0">
                <a:pos x="50" y="26"/>
              </a:cxn>
              <a:cxn ang="0">
                <a:pos x="102" y="218"/>
              </a:cxn>
              <a:cxn ang="0">
                <a:pos x="152" y="33"/>
              </a:cxn>
              <a:cxn ang="0">
                <a:pos x="154" y="23"/>
              </a:cxn>
              <a:cxn ang="0">
                <a:pos x="119" y="9"/>
              </a:cxn>
              <a:cxn ang="0">
                <a:pos x="119" y="0"/>
              </a:cxn>
              <a:cxn ang="0">
                <a:pos x="333" y="0"/>
              </a:cxn>
              <a:cxn ang="0">
                <a:pos x="333" y="9"/>
              </a:cxn>
              <a:cxn ang="0">
                <a:pos x="302" y="32"/>
              </a:cxn>
              <a:cxn ang="0">
                <a:pos x="302" y="225"/>
              </a:cxn>
              <a:cxn ang="0">
                <a:pos x="333" y="251"/>
              </a:cxn>
              <a:cxn ang="0">
                <a:pos x="333" y="260"/>
              </a:cxn>
              <a:cxn ang="0">
                <a:pos x="175" y="260"/>
              </a:cxn>
              <a:cxn ang="0">
                <a:pos x="175" y="251"/>
              </a:cxn>
              <a:cxn ang="0">
                <a:pos x="206" y="225"/>
              </a:cxn>
              <a:cxn ang="0">
                <a:pos x="206" y="32"/>
              </a:cxn>
              <a:cxn ang="0">
                <a:pos x="185" y="9"/>
              </a:cxn>
              <a:cxn ang="0">
                <a:pos x="162" y="34"/>
              </a:cxn>
              <a:cxn ang="0">
                <a:pos x="99" y="260"/>
              </a:cxn>
              <a:cxn ang="0">
                <a:pos x="92" y="260"/>
              </a:cxn>
              <a:cxn ang="0">
                <a:pos x="28" y="28"/>
              </a:cxn>
              <a:cxn ang="0">
                <a:pos x="0" y="9"/>
              </a:cxn>
              <a:cxn ang="0">
                <a:pos x="0" y="0"/>
              </a:cxn>
              <a:cxn ang="0">
                <a:pos x="280" y="32"/>
              </a:cxn>
              <a:cxn ang="0">
                <a:pos x="253" y="9"/>
              </a:cxn>
              <a:cxn ang="0">
                <a:pos x="228" y="32"/>
              </a:cxn>
              <a:cxn ang="0">
                <a:pos x="228" y="225"/>
              </a:cxn>
              <a:cxn ang="0">
                <a:pos x="253" y="251"/>
              </a:cxn>
              <a:cxn ang="0">
                <a:pos x="280" y="225"/>
              </a:cxn>
              <a:cxn ang="0">
                <a:pos x="280" y="32"/>
              </a:cxn>
            </a:cxnLst>
            <a:rect l="0" t="0" r="r" b="b"/>
            <a:pathLst>
              <a:path w="333" h="260">
                <a:moveTo>
                  <a:pt x="0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9"/>
                  <a:pt x="84" y="9"/>
                  <a:pt x="84" y="9"/>
                </a:cubicBezTo>
                <a:cubicBezTo>
                  <a:pt x="59" y="9"/>
                  <a:pt x="49" y="10"/>
                  <a:pt x="49" y="19"/>
                </a:cubicBezTo>
                <a:cubicBezTo>
                  <a:pt x="49" y="21"/>
                  <a:pt x="49" y="23"/>
                  <a:pt x="50" y="26"/>
                </a:cubicBezTo>
                <a:cubicBezTo>
                  <a:pt x="102" y="218"/>
                  <a:pt x="102" y="218"/>
                  <a:pt x="102" y="218"/>
                </a:cubicBezTo>
                <a:cubicBezTo>
                  <a:pt x="152" y="33"/>
                  <a:pt x="152" y="33"/>
                  <a:pt x="152" y="33"/>
                </a:cubicBezTo>
                <a:cubicBezTo>
                  <a:pt x="153" y="29"/>
                  <a:pt x="154" y="26"/>
                  <a:pt x="154" y="23"/>
                </a:cubicBezTo>
                <a:cubicBezTo>
                  <a:pt x="154" y="12"/>
                  <a:pt x="146" y="9"/>
                  <a:pt x="119" y="9"/>
                </a:cubicBezTo>
                <a:cubicBezTo>
                  <a:pt x="119" y="0"/>
                  <a:pt x="119" y="0"/>
                  <a:pt x="119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33" y="9"/>
                  <a:pt x="333" y="9"/>
                  <a:pt x="333" y="9"/>
                </a:cubicBezTo>
                <a:cubicBezTo>
                  <a:pt x="313" y="9"/>
                  <a:pt x="302" y="14"/>
                  <a:pt x="302" y="32"/>
                </a:cubicBezTo>
                <a:cubicBezTo>
                  <a:pt x="302" y="225"/>
                  <a:pt x="302" y="225"/>
                  <a:pt x="302" y="225"/>
                </a:cubicBezTo>
                <a:cubicBezTo>
                  <a:pt x="302" y="239"/>
                  <a:pt x="311" y="251"/>
                  <a:pt x="333" y="251"/>
                </a:cubicBezTo>
                <a:cubicBezTo>
                  <a:pt x="333" y="260"/>
                  <a:pt x="333" y="260"/>
                  <a:pt x="333" y="260"/>
                </a:cubicBezTo>
                <a:cubicBezTo>
                  <a:pt x="175" y="260"/>
                  <a:pt x="175" y="260"/>
                  <a:pt x="175" y="260"/>
                </a:cubicBezTo>
                <a:cubicBezTo>
                  <a:pt x="175" y="251"/>
                  <a:pt x="175" y="251"/>
                  <a:pt x="175" y="251"/>
                </a:cubicBezTo>
                <a:cubicBezTo>
                  <a:pt x="197" y="251"/>
                  <a:pt x="206" y="239"/>
                  <a:pt x="206" y="225"/>
                </a:cubicBezTo>
                <a:cubicBezTo>
                  <a:pt x="206" y="32"/>
                  <a:pt x="206" y="32"/>
                  <a:pt x="206" y="32"/>
                </a:cubicBezTo>
                <a:cubicBezTo>
                  <a:pt x="206" y="14"/>
                  <a:pt x="196" y="9"/>
                  <a:pt x="185" y="9"/>
                </a:cubicBezTo>
                <a:cubicBezTo>
                  <a:pt x="175" y="9"/>
                  <a:pt x="168" y="13"/>
                  <a:pt x="162" y="34"/>
                </a:cubicBezTo>
                <a:cubicBezTo>
                  <a:pt x="99" y="260"/>
                  <a:pt x="99" y="260"/>
                  <a:pt x="99" y="260"/>
                </a:cubicBezTo>
                <a:cubicBezTo>
                  <a:pt x="92" y="260"/>
                  <a:pt x="92" y="260"/>
                  <a:pt x="92" y="260"/>
                </a:cubicBezTo>
                <a:cubicBezTo>
                  <a:pt x="28" y="28"/>
                  <a:pt x="28" y="28"/>
                  <a:pt x="28" y="28"/>
                </a:cubicBezTo>
                <a:cubicBezTo>
                  <a:pt x="25" y="17"/>
                  <a:pt x="17" y="9"/>
                  <a:pt x="0" y="9"/>
                </a:cubicBezTo>
                <a:lnTo>
                  <a:pt x="0" y="0"/>
                </a:lnTo>
                <a:close/>
                <a:moveTo>
                  <a:pt x="280" y="32"/>
                </a:moveTo>
                <a:cubicBezTo>
                  <a:pt x="280" y="14"/>
                  <a:pt x="270" y="9"/>
                  <a:pt x="253" y="9"/>
                </a:cubicBezTo>
                <a:cubicBezTo>
                  <a:pt x="239" y="9"/>
                  <a:pt x="228" y="14"/>
                  <a:pt x="228" y="32"/>
                </a:cubicBezTo>
                <a:cubicBezTo>
                  <a:pt x="228" y="225"/>
                  <a:pt x="228" y="225"/>
                  <a:pt x="228" y="225"/>
                </a:cubicBezTo>
                <a:cubicBezTo>
                  <a:pt x="228" y="239"/>
                  <a:pt x="239" y="251"/>
                  <a:pt x="253" y="251"/>
                </a:cubicBezTo>
                <a:cubicBezTo>
                  <a:pt x="269" y="251"/>
                  <a:pt x="280" y="239"/>
                  <a:pt x="280" y="225"/>
                </a:cubicBezTo>
                <a:lnTo>
                  <a:pt x="280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71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인프라장비</a:t>
            </a:r>
            <a:endParaRPr kumimoji="0" lang="en-US" altLang="ko-KR" sz="1000" kern="1200">
              <a:solidFill>
                <a:srgbClr val="2F85BF"/>
              </a:solidFill>
              <a:latin typeface="나눔고딕 Bold" pitchFamily="50" charset="-127"/>
              <a:ea typeface="나눔고딕 Bold" pitchFamily="50" charset="-127"/>
              <a:cs typeface="+mn-cs"/>
              <a:sym typeface="-윤고딕140" pitchFamily="2" charset="2"/>
            </a:endParaRPr>
          </a:p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조달방안</a:t>
            </a:r>
          </a:p>
        </p:txBody>
      </p:sp>
      <p:sp>
        <p:nvSpPr>
          <p:cNvPr id="35" name="대각선 방향의 모서리가 둥근 사각형 34"/>
          <p:cNvSpPr/>
          <p:nvPr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36" name="대각선 방향의 모서리가 둥근 사각형 35"/>
          <p:cNvSpPr/>
          <p:nvPr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3"/>
          <p:cNvSpPr>
            <a:spLocks noChangeAspect="1" noEditPoints="1"/>
          </p:cNvSpPr>
          <p:nvPr/>
        </p:nvSpPr>
        <p:spPr bwMode="auto">
          <a:xfrm>
            <a:off x="621018" y="478203"/>
            <a:ext cx="623056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" y="0"/>
              </a:cxn>
              <a:cxn ang="0">
                <a:pos x="71" y="9"/>
              </a:cxn>
              <a:cxn ang="0">
                <a:pos x="45" y="19"/>
              </a:cxn>
              <a:cxn ang="0">
                <a:pos x="46" y="26"/>
              </a:cxn>
              <a:cxn ang="0">
                <a:pos x="90" y="218"/>
              </a:cxn>
              <a:cxn ang="0">
                <a:pos x="133" y="33"/>
              </a:cxn>
              <a:cxn ang="0">
                <a:pos x="135" y="22"/>
              </a:cxn>
              <a:cxn ang="0">
                <a:pos x="109" y="9"/>
              </a:cxn>
              <a:cxn ang="0">
                <a:pos x="109" y="0"/>
              </a:cxn>
              <a:cxn ang="0">
                <a:pos x="348" y="0"/>
              </a:cxn>
              <a:cxn ang="0">
                <a:pos x="348" y="9"/>
              </a:cxn>
              <a:cxn ang="0">
                <a:pos x="322" y="32"/>
              </a:cxn>
              <a:cxn ang="0">
                <a:pos x="322" y="231"/>
              </a:cxn>
              <a:cxn ang="0">
                <a:pos x="348" y="251"/>
              </a:cxn>
              <a:cxn ang="0">
                <a:pos x="348" y="260"/>
              </a:cxn>
              <a:cxn ang="0">
                <a:pos x="154" y="260"/>
              </a:cxn>
              <a:cxn ang="0">
                <a:pos x="154" y="251"/>
              </a:cxn>
              <a:cxn ang="0">
                <a:pos x="179" y="231"/>
              </a:cxn>
              <a:cxn ang="0">
                <a:pos x="179" y="32"/>
              </a:cxn>
              <a:cxn ang="0">
                <a:pos x="161" y="9"/>
              </a:cxn>
              <a:cxn ang="0">
                <a:pos x="141" y="34"/>
              </a:cxn>
              <a:cxn ang="0">
                <a:pos x="87" y="260"/>
              </a:cxn>
              <a:cxn ang="0">
                <a:pos x="81" y="260"/>
              </a:cxn>
              <a:cxn ang="0">
                <a:pos x="25" y="28"/>
              </a:cxn>
              <a:cxn ang="0">
                <a:pos x="0" y="9"/>
              </a:cxn>
              <a:cxn ang="0">
                <a:pos x="0" y="0"/>
              </a:cxn>
              <a:cxn ang="0">
                <a:pos x="240" y="32"/>
              </a:cxn>
              <a:cxn ang="0">
                <a:pos x="221" y="9"/>
              </a:cxn>
              <a:cxn ang="0">
                <a:pos x="202" y="32"/>
              </a:cxn>
              <a:cxn ang="0">
                <a:pos x="202" y="231"/>
              </a:cxn>
              <a:cxn ang="0">
                <a:pos x="221" y="251"/>
              </a:cxn>
              <a:cxn ang="0">
                <a:pos x="240" y="231"/>
              </a:cxn>
              <a:cxn ang="0">
                <a:pos x="240" y="32"/>
              </a:cxn>
              <a:cxn ang="0">
                <a:pos x="300" y="32"/>
              </a:cxn>
              <a:cxn ang="0">
                <a:pos x="281" y="9"/>
              </a:cxn>
              <a:cxn ang="0">
                <a:pos x="262" y="32"/>
              </a:cxn>
              <a:cxn ang="0">
                <a:pos x="262" y="231"/>
              </a:cxn>
              <a:cxn ang="0">
                <a:pos x="281" y="251"/>
              </a:cxn>
              <a:cxn ang="0">
                <a:pos x="300" y="231"/>
              </a:cxn>
              <a:cxn ang="0">
                <a:pos x="300" y="32"/>
              </a:cxn>
            </a:cxnLst>
            <a:rect l="0" t="0" r="r" b="b"/>
            <a:pathLst>
              <a:path w="348" h="260">
                <a:moveTo>
                  <a:pt x="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53" y="9"/>
                  <a:pt x="45" y="10"/>
                  <a:pt x="45" y="19"/>
                </a:cubicBezTo>
                <a:cubicBezTo>
                  <a:pt x="45" y="21"/>
                  <a:pt x="45" y="23"/>
                  <a:pt x="46" y="26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133" y="33"/>
                  <a:pt x="133" y="33"/>
                  <a:pt x="133" y="33"/>
                </a:cubicBezTo>
                <a:cubicBezTo>
                  <a:pt x="134" y="29"/>
                  <a:pt x="135" y="25"/>
                  <a:pt x="135" y="22"/>
                </a:cubicBezTo>
                <a:cubicBezTo>
                  <a:pt x="135" y="12"/>
                  <a:pt x="128" y="9"/>
                  <a:pt x="109" y="9"/>
                </a:cubicBezTo>
                <a:cubicBezTo>
                  <a:pt x="109" y="0"/>
                  <a:pt x="109" y="0"/>
                  <a:pt x="109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48" y="9"/>
                  <a:pt x="348" y="9"/>
                  <a:pt x="348" y="9"/>
                </a:cubicBezTo>
                <a:cubicBezTo>
                  <a:pt x="334" y="9"/>
                  <a:pt x="322" y="14"/>
                  <a:pt x="322" y="32"/>
                </a:cubicBezTo>
                <a:cubicBezTo>
                  <a:pt x="322" y="231"/>
                  <a:pt x="322" y="231"/>
                  <a:pt x="322" y="231"/>
                </a:cubicBezTo>
                <a:cubicBezTo>
                  <a:pt x="322" y="245"/>
                  <a:pt x="332" y="251"/>
                  <a:pt x="348" y="251"/>
                </a:cubicBezTo>
                <a:cubicBezTo>
                  <a:pt x="348" y="260"/>
                  <a:pt x="348" y="260"/>
                  <a:pt x="348" y="260"/>
                </a:cubicBezTo>
                <a:cubicBezTo>
                  <a:pt x="154" y="260"/>
                  <a:pt x="154" y="260"/>
                  <a:pt x="154" y="260"/>
                </a:cubicBezTo>
                <a:cubicBezTo>
                  <a:pt x="154" y="251"/>
                  <a:pt x="154" y="251"/>
                  <a:pt x="154" y="251"/>
                </a:cubicBezTo>
                <a:cubicBezTo>
                  <a:pt x="170" y="251"/>
                  <a:pt x="179" y="245"/>
                  <a:pt x="179" y="231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79" y="14"/>
                  <a:pt x="169" y="9"/>
                  <a:pt x="161" y="9"/>
                </a:cubicBezTo>
                <a:cubicBezTo>
                  <a:pt x="151" y="9"/>
                  <a:pt x="148" y="13"/>
                  <a:pt x="141" y="34"/>
                </a:cubicBezTo>
                <a:cubicBezTo>
                  <a:pt x="87" y="260"/>
                  <a:pt x="87" y="260"/>
                  <a:pt x="87" y="260"/>
                </a:cubicBezTo>
                <a:cubicBezTo>
                  <a:pt x="81" y="260"/>
                  <a:pt x="81" y="260"/>
                  <a:pt x="81" y="260"/>
                </a:cubicBezTo>
                <a:cubicBezTo>
                  <a:pt x="25" y="28"/>
                  <a:pt x="25" y="28"/>
                  <a:pt x="25" y="28"/>
                </a:cubicBezTo>
                <a:cubicBezTo>
                  <a:pt x="23" y="17"/>
                  <a:pt x="17" y="9"/>
                  <a:pt x="0" y="9"/>
                </a:cubicBezTo>
                <a:lnTo>
                  <a:pt x="0" y="0"/>
                </a:lnTo>
                <a:close/>
                <a:moveTo>
                  <a:pt x="240" y="32"/>
                </a:moveTo>
                <a:cubicBezTo>
                  <a:pt x="240" y="14"/>
                  <a:pt x="230" y="9"/>
                  <a:pt x="221" y="9"/>
                </a:cubicBezTo>
                <a:cubicBezTo>
                  <a:pt x="213" y="9"/>
                  <a:pt x="202" y="14"/>
                  <a:pt x="202" y="32"/>
                </a:cubicBezTo>
                <a:cubicBezTo>
                  <a:pt x="202" y="231"/>
                  <a:pt x="202" y="231"/>
                  <a:pt x="202" y="231"/>
                </a:cubicBezTo>
                <a:cubicBezTo>
                  <a:pt x="202" y="245"/>
                  <a:pt x="211" y="251"/>
                  <a:pt x="221" y="251"/>
                </a:cubicBezTo>
                <a:cubicBezTo>
                  <a:pt x="231" y="251"/>
                  <a:pt x="240" y="245"/>
                  <a:pt x="240" y="231"/>
                </a:cubicBezTo>
                <a:lnTo>
                  <a:pt x="240" y="32"/>
                </a:lnTo>
                <a:close/>
                <a:moveTo>
                  <a:pt x="300" y="32"/>
                </a:moveTo>
                <a:cubicBezTo>
                  <a:pt x="300" y="14"/>
                  <a:pt x="290" y="9"/>
                  <a:pt x="281" y="9"/>
                </a:cubicBezTo>
                <a:cubicBezTo>
                  <a:pt x="273" y="9"/>
                  <a:pt x="262" y="14"/>
                  <a:pt x="262" y="32"/>
                </a:cubicBezTo>
                <a:cubicBezTo>
                  <a:pt x="262" y="231"/>
                  <a:pt x="262" y="231"/>
                  <a:pt x="262" y="231"/>
                </a:cubicBezTo>
                <a:cubicBezTo>
                  <a:pt x="262" y="245"/>
                  <a:pt x="271" y="251"/>
                  <a:pt x="281" y="251"/>
                </a:cubicBezTo>
                <a:cubicBezTo>
                  <a:pt x="291" y="251"/>
                  <a:pt x="300" y="245"/>
                  <a:pt x="300" y="231"/>
                </a:cubicBezTo>
                <a:lnTo>
                  <a:pt x="300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76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>
            <a:spLocks noChangeAspect="1" noEditPoints="1"/>
          </p:cNvSpPr>
          <p:nvPr userDrawn="1"/>
        </p:nvSpPr>
        <p:spPr bwMode="auto">
          <a:xfrm>
            <a:off x="621018" y="478203"/>
            <a:ext cx="623056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" y="0"/>
              </a:cxn>
              <a:cxn ang="0">
                <a:pos x="71" y="9"/>
              </a:cxn>
              <a:cxn ang="0">
                <a:pos x="45" y="19"/>
              </a:cxn>
              <a:cxn ang="0">
                <a:pos x="46" y="26"/>
              </a:cxn>
              <a:cxn ang="0">
                <a:pos x="90" y="218"/>
              </a:cxn>
              <a:cxn ang="0">
                <a:pos x="133" y="33"/>
              </a:cxn>
              <a:cxn ang="0">
                <a:pos x="135" y="22"/>
              </a:cxn>
              <a:cxn ang="0">
                <a:pos x="109" y="9"/>
              </a:cxn>
              <a:cxn ang="0">
                <a:pos x="109" y="0"/>
              </a:cxn>
              <a:cxn ang="0">
                <a:pos x="348" y="0"/>
              </a:cxn>
              <a:cxn ang="0">
                <a:pos x="348" y="9"/>
              </a:cxn>
              <a:cxn ang="0">
                <a:pos x="322" y="32"/>
              </a:cxn>
              <a:cxn ang="0">
                <a:pos x="322" y="231"/>
              </a:cxn>
              <a:cxn ang="0">
                <a:pos x="348" y="251"/>
              </a:cxn>
              <a:cxn ang="0">
                <a:pos x="348" y="260"/>
              </a:cxn>
              <a:cxn ang="0">
                <a:pos x="154" y="260"/>
              </a:cxn>
              <a:cxn ang="0">
                <a:pos x="154" y="251"/>
              </a:cxn>
              <a:cxn ang="0">
                <a:pos x="179" y="231"/>
              </a:cxn>
              <a:cxn ang="0">
                <a:pos x="179" y="32"/>
              </a:cxn>
              <a:cxn ang="0">
                <a:pos x="161" y="9"/>
              </a:cxn>
              <a:cxn ang="0">
                <a:pos x="141" y="34"/>
              </a:cxn>
              <a:cxn ang="0">
                <a:pos x="87" y="260"/>
              </a:cxn>
              <a:cxn ang="0">
                <a:pos x="81" y="260"/>
              </a:cxn>
              <a:cxn ang="0">
                <a:pos x="25" y="28"/>
              </a:cxn>
              <a:cxn ang="0">
                <a:pos x="0" y="9"/>
              </a:cxn>
              <a:cxn ang="0">
                <a:pos x="0" y="0"/>
              </a:cxn>
              <a:cxn ang="0">
                <a:pos x="240" y="32"/>
              </a:cxn>
              <a:cxn ang="0">
                <a:pos x="221" y="9"/>
              </a:cxn>
              <a:cxn ang="0">
                <a:pos x="202" y="32"/>
              </a:cxn>
              <a:cxn ang="0">
                <a:pos x="202" y="231"/>
              </a:cxn>
              <a:cxn ang="0">
                <a:pos x="221" y="251"/>
              </a:cxn>
              <a:cxn ang="0">
                <a:pos x="240" y="231"/>
              </a:cxn>
              <a:cxn ang="0">
                <a:pos x="240" y="32"/>
              </a:cxn>
              <a:cxn ang="0">
                <a:pos x="300" y="32"/>
              </a:cxn>
              <a:cxn ang="0">
                <a:pos x="281" y="9"/>
              </a:cxn>
              <a:cxn ang="0">
                <a:pos x="262" y="32"/>
              </a:cxn>
              <a:cxn ang="0">
                <a:pos x="262" y="231"/>
              </a:cxn>
              <a:cxn ang="0">
                <a:pos x="281" y="251"/>
              </a:cxn>
              <a:cxn ang="0">
                <a:pos x="300" y="231"/>
              </a:cxn>
              <a:cxn ang="0">
                <a:pos x="300" y="32"/>
              </a:cxn>
            </a:cxnLst>
            <a:rect l="0" t="0" r="r" b="b"/>
            <a:pathLst>
              <a:path w="348" h="260">
                <a:moveTo>
                  <a:pt x="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53" y="9"/>
                  <a:pt x="45" y="10"/>
                  <a:pt x="45" y="19"/>
                </a:cubicBezTo>
                <a:cubicBezTo>
                  <a:pt x="45" y="21"/>
                  <a:pt x="45" y="23"/>
                  <a:pt x="46" y="26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133" y="33"/>
                  <a:pt x="133" y="33"/>
                  <a:pt x="133" y="33"/>
                </a:cubicBezTo>
                <a:cubicBezTo>
                  <a:pt x="134" y="29"/>
                  <a:pt x="135" y="25"/>
                  <a:pt x="135" y="22"/>
                </a:cubicBezTo>
                <a:cubicBezTo>
                  <a:pt x="135" y="12"/>
                  <a:pt x="128" y="9"/>
                  <a:pt x="109" y="9"/>
                </a:cubicBezTo>
                <a:cubicBezTo>
                  <a:pt x="109" y="0"/>
                  <a:pt x="109" y="0"/>
                  <a:pt x="109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48" y="9"/>
                  <a:pt x="348" y="9"/>
                  <a:pt x="348" y="9"/>
                </a:cubicBezTo>
                <a:cubicBezTo>
                  <a:pt x="334" y="9"/>
                  <a:pt x="322" y="14"/>
                  <a:pt x="322" y="32"/>
                </a:cubicBezTo>
                <a:cubicBezTo>
                  <a:pt x="322" y="231"/>
                  <a:pt x="322" y="231"/>
                  <a:pt x="322" y="231"/>
                </a:cubicBezTo>
                <a:cubicBezTo>
                  <a:pt x="322" y="245"/>
                  <a:pt x="332" y="251"/>
                  <a:pt x="348" y="251"/>
                </a:cubicBezTo>
                <a:cubicBezTo>
                  <a:pt x="348" y="260"/>
                  <a:pt x="348" y="260"/>
                  <a:pt x="348" y="260"/>
                </a:cubicBezTo>
                <a:cubicBezTo>
                  <a:pt x="154" y="260"/>
                  <a:pt x="154" y="260"/>
                  <a:pt x="154" y="260"/>
                </a:cubicBezTo>
                <a:cubicBezTo>
                  <a:pt x="154" y="251"/>
                  <a:pt x="154" y="251"/>
                  <a:pt x="154" y="251"/>
                </a:cubicBezTo>
                <a:cubicBezTo>
                  <a:pt x="170" y="251"/>
                  <a:pt x="179" y="245"/>
                  <a:pt x="179" y="231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79" y="14"/>
                  <a:pt x="169" y="9"/>
                  <a:pt x="161" y="9"/>
                </a:cubicBezTo>
                <a:cubicBezTo>
                  <a:pt x="151" y="9"/>
                  <a:pt x="148" y="13"/>
                  <a:pt x="141" y="34"/>
                </a:cubicBezTo>
                <a:cubicBezTo>
                  <a:pt x="87" y="260"/>
                  <a:pt x="87" y="260"/>
                  <a:pt x="87" y="260"/>
                </a:cubicBezTo>
                <a:cubicBezTo>
                  <a:pt x="81" y="260"/>
                  <a:pt x="81" y="260"/>
                  <a:pt x="81" y="260"/>
                </a:cubicBezTo>
                <a:cubicBezTo>
                  <a:pt x="25" y="28"/>
                  <a:pt x="25" y="28"/>
                  <a:pt x="25" y="28"/>
                </a:cubicBezTo>
                <a:cubicBezTo>
                  <a:pt x="23" y="17"/>
                  <a:pt x="17" y="9"/>
                  <a:pt x="0" y="9"/>
                </a:cubicBezTo>
                <a:lnTo>
                  <a:pt x="0" y="0"/>
                </a:lnTo>
                <a:close/>
                <a:moveTo>
                  <a:pt x="240" y="32"/>
                </a:moveTo>
                <a:cubicBezTo>
                  <a:pt x="240" y="14"/>
                  <a:pt x="230" y="9"/>
                  <a:pt x="221" y="9"/>
                </a:cubicBezTo>
                <a:cubicBezTo>
                  <a:pt x="213" y="9"/>
                  <a:pt x="202" y="14"/>
                  <a:pt x="202" y="32"/>
                </a:cubicBezTo>
                <a:cubicBezTo>
                  <a:pt x="202" y="231"/>
                  <a:pt x="202" y="231"/>
                  <a:pt x="202" y="231"/>
                </a:cubicBezTo>
                <a:cubicBezTo>
                  <a:pt x="202" y="245"/>
                  <a:pt x="211" y="251"/>
                  <a:pt x="221" y="251"/>
                </a:cubicBezTo>
                <a:cubicBezTo>
                  <a:pt x="231" y="251"/>
                  <a:pt x="240" y="245"/>
                  <a:pt x="240" y="231"/>
                </a:cubicBezTo>
                <a:lnTo>
                  <a:pt x="240" y="32"/>
                </a:lnTo>
                <a:close/>
                <a:moveTo>
                  <a:pt x="300" y="32"/>
                </a:moveTo>
                <a:cubicBezTo>
                  <a:pt x="300" y="14"/>
                  <a:pt x="290" y="9"/>
                  <a:pt x="281" y="9"/>
                </a:cubicBezTo>
                <a:cubicBezTo>
                  <a:pt x="273" y="9"/>
                  <a:pt x="262" y="14"/>
                  <a:pt x="262" y="32"/>
                </a:cubicBezTo>
                <a:cubicBezTo>
                  <a:pt x="262" y="231"/>
                  <a:pt x="262" y="231"/>
                  <a:pt x="262" y="231"/>
                </a:cubicBezTo>
                <a:cubicBezTo>
                  <a:pt x="262" y="245"/>
                  <a:pt x="271" y="251"/>
                  <a:pt x="281" y="251"/>
                </a:cubicBezTo>
                <a:cubicBezTo>
                  <a:pt x="291" y="251"/>
                  <a:pt x="300" y="245"/>
                  <a:pt x="300" y="231"/>
                </a:cubicBezTo>
                <a:lnTo>
                  <a:pt x="300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717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대각선 방향의 모서리가 둥근 사각형 13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5" name="대각선 방향의 모서리가 둥근 사각형 14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MSA </a:t>
            </a: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수행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4" r="84918" b="16550"/>
          <a:stretch/>
        </p:blipFill>
        <p:spPr>
          <a:xfrm>
            <a:off x="623826" y="433512"/>
            <a:ext cx="68407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6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4" r="84918" b="16550"/>
          <a:stretch/>
        </p:blipFill>
        <p:spPr>
          <a:xfrm>
            <a:off x="623826" y="433512"/>
            <a:ext cx="68407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7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대각선 방향의 모서리가 둥근 사각형 13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5" name="대각선 방향의 모서리가 둥근 사각형 14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MSA </a:t>
            </a: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수행</a:t>
            </a: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3" t="25972" r="36522" b="35090"/>
          <a:stretch/>
        </p:blipFill>
        <p:spPr>
          <a:xfrm>
            <a:off x="657225" y="419558"/>
            <a:ext cx="609599" cy="6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1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3" t="25972" r="36522" b="35090"/>
          <a:stretch/>
        </p:blipFill>
        <p:spPr>
          <a:xfrm>
            <a:off x="657225" y="419558"/>
            <a:ext cx="609599" cy="6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대각선 방향의 모서리가 둥근 사각형 13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5" name="대각선 방향의 모서리가 둥근 사각형 14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별첨</a:t>
            </a:r>
          </a:p>
        </p:txBody>
      </p:sp>
      <p:pic>
        <p:nvPicPr>
          <p:cNvPr id="2051" name="Picture 3" descr="D:\모스트비주얼\pds\픽토\noun_88659_cc.png"/>
          <p:cNvPicPr>
            <a:picLocks noChangeAspect="1" noChangeArrowheads="1"/>
          </p:cNvPicPr>
          <p:nvPr userDrawn="1"/>
        </p:nvPicPr>
        <p:blipFill>
          <a:blip r:embed="rId2" cstate="print">
            <a:lum bright="100000"/>
          </a:blip>
          <a:srcRect b="17090"/>
          <a:stretch>
            <a:fillRect/>
          </a:stretch>
        </p:blipFill>
        <p:spPr bwMode="auto">
          <a:xfrm>
            <a:off x="814983" y="647699"/>
            <a:ext cx="391097" cy="324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2067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대각선 방향의 모서리가 둥근 사각형 7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9" name="대각선 방향의 모서리가 둥근 사각형 8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D:\모스트비주얼\pds\픽토\noun_88659_cc.png"/>
          <p:cNvPicPr>
            <a:picLocks noChangeAspect="1" noChangeArrowheads="1"/>
          </p:cNvPicPr>
          <p:nvPr userDrawn="1"/>
        </p:nvPicPr>
        <p:blipFill>
          <a:blip r:embed="rId2" cstate="print">
            <a:lum bright="100000"/>
          </a:blip>
          <a:srcRect b="17090"/>
          <a:stretch>
            <a:fillRect/>
          </a:stretch>
        </p:blipFill>
        <p:spPr bwMode="auto">
          <a:xfrm>
            <a:off x="814983" y="647699"/>
            <a:ext cx="391097" cy="324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6396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각 삼각형 31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26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대각선 방향의 모서리가 둥근 사각형 32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36" name="대각선 방향의 모서리가 둥근 사각형 35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4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5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6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조견표</a:t>
            </a:r>
          </a:p>
        </p:txBody>
      </p:sp>
      <p:pic>
        <p:nvPicPr>
          <p:cNvPr id="3074" name="Picture 2" descr="D:\모스트비주얼\pds\픽토\noun_102270_cc.png"/>
          <p:cNvPicPr>
            <a:picLocks noChangeAspect="1" noChangeArrowheads="1"/>
          </p:cNvPicPr>
          <p:nvPr userDrawn="1"/>
        </p:nvPicPr>
        <p:blipFill>
          <a:blip r:embed="rId2" cstate="print">
            <a:lum bright="100000"/>
          </a:blip>
          <a:srcRect r="27999" b="25372"/>
          <a:stretch>
            <a:fillRect/>
          </a:stretch>
        </p:blipFill>
        <p:spPr bwMode="auto">
          <a:xfrm>
            <a:off x="670192" y="444987"/>
            <a:ext cx="573882" cy="594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550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9DC9E7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-1" y="395288"/>
            <a:ext cx="10693401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6862" y="1044327"/>
            <a:ext cx="8567738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각 삼각형 14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 flipH="1">
            <a:off x="582611" y="295340"/>
            <a:ext cx="846137" cy="1376298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7" name="대각선 방향의 모서리가 둥근 사각형 16"/>
          <p:cNvSpPr/>
          <p:nvPr/>
        </p:nvSpPr>
        <p:spPr>
          <a:xfrm flipH="1">
            <a:off x="558800" y="273908"/>
            <a:ext cx="843280" cy="13680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lang="ko-KR" altLang="en-US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02440" y="1044327"/>
            <a:ext cx="7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18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1200" kern="1200" dirty="0" smtClean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 algn="l" defTabSz="1042988" rtl="0" fontAlgn="base" latinLnBrk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tabLst>
                <a:tab pos="5494691" algn="l"/>
              </a:tabLst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2" y="1216326"/>
            <a:ext cx="8567737" cy="2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342900" marR="0" indent="-34290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  <a:sym typeface="-윤고딕140"/>
              </a:defRPr>
            </a:lvl1pPr>
          </a:lstStyle>
          <a:p>
            <a:pPr lvl="0" algn="l" defTabSz="1042988" rtl="0" fontAlgn="base" latinLnBrk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tabLst>
                <a:tab pos="5494691" algn="l"/>
              </a:tabLst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모스트비주얼\pds\픽토\noun_102270_cc.png"/>
          <p:cNvPicPr>
            <a:picLocks noChangeAspect="1" noChangeArrowheads="1"/>
          </p:cNvPicPr>
          <p:nvPr userDrawn="1"/>
        </p:nvPicPr>
        <p:blipFill>
          <a:blip r:embed="rId2" cstate="print">
            <a:lum bright="100000"/>
          </a:blip>
          <a:srcRect r="27999" b="25372"/>
          <a:stretch>
            <a:fillRect/>
          </a:stretch>
        </p:blipFill>
        <p:spPr bwMode="auto">
          <a:xfrm>
            <a:off x="670192" y="444987"/>
            <a:ext cx="573882" cy="594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18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48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28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직각 삼각형 28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대각선 방향의 모서리가 둥근 사각형 30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32" name="대각선 방향의 모서리가 둥근 사각형 31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33" name="직선 연결선 32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2"/>
          <p:cNvSpPr>
            <a:spLocks noGrp="1"/>
          </p:cNvSpPr>
          <p:nvPr userDrawn="1"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12"/>
          <p:cNvSpPr>
            <a:spLocks noGrp="1"/>
          </p:cNvSpPr>
          <p:nvPr userDrawn="1"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12"/>
          <p:cNvSpPr>
            <a:spLocks noGrp="1"/>
          </p:cNvSpPr>
          <p:nvPr userDrawn="1"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0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아키텍처</a:t>
            </a:r>
          </a:p>
        </p:txBody>
      </p:sp>
      <p:sp>
        <p:nvSpPr>
          <p:cNvPr id="134" name="Freeform 7"/>
          <p:cNvSpPr>
            <a:spLocks noChangeAspect="1" noEditPoints="1"/>
          </p:cNvSpPr>
          <p:nvPr userDrawn="1"/>
        </p:nvSpPr>
        <p:spPr bwMode="auto">
          <a:xfrm>
            <a:off x="797805" y="478203"/>
            <a:ext cx="446269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" y="0"/>
              </a:cxn>
              <a:cxn ang="0">
                <a:pos x="207" y="9"/>
              </a:cxn>
              <a:cxn ang="0">
                <a:pos x="170" y="32"/>
              </a:cxn>
              <a:cxn ang="0">
                <a:pos x="170" y="231"/>
              </a:cxn>
              <a:cxn ang="0">
                <a:pos x="207" y="251"/>
              </a:cxn>
              <a:cxn ang="0">
                <a:pos x="207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  <a:cxn ang="0">
                <a:pos x="96" y="9"/>
              </a:cxn>
              <a:cxn ang="0">
                <a:pos x="59" y="32"/>
              </a:cxn>
              <a:cxn ang="0">
                <a:pos x="59" y="231"/>
              </a:cxn>
              <a:cxn ang="0">
                <a:pos x="96" y="251"/>
              </a:cxn>
              <a:cxn ang="0">
                <a:pos x="111" y="251"/>
              </a:cxn>
              <a:cxn ang="0">
                <a:pos x="148" y="231"/>
              </a:cxn>
              <a:cxn ang="0">
                <a:pos x="148" y="32"/>
              </a:cxn>
              <a:cxn ang="0">
                <a:pos x="111" y="9"/>
              </a:cxn>
              <a:cxn ang="0">
                <a:pos x="96" y="9"/>
              </a:cxn>
            </a:cxnLst>
            <a:rect l="0" t="0" r="r" b="b"/>
            <a:pathLst>
              <a:path w="207" h="260">
                <a:moveTo>
                  <a:pt x="0" y="0"/>
                </a:moveTo>
                <a:cubicBezTo>
                  <a:pt x="207" y="0"/>
                  <a:pt x="207" y="0"/>
                  <a:pt x="207" y="0"/>
                </a:cubicBezTo>
                <a:cubicBezTo>
                  <a:pt x="207" y="9"/>
                  <a:pt x="207" y="9"/>
                  <a:pt x="207" y="9"/>
                </a:cubicBezTo>
                <a:cubicBezTo>
                  <a:pt x="179" y="9"/>
                  <a:pt x="170" y="14"/>
                  <a:pt x="170" y="32"/>
                </a:cubicBezTo>
                <a:cubicBezTo>
                  <a:pt x="170" y="231"/>
                  <a:pt x="170" y="231"/>
                  <a:pt x="170" y="231"/>
                </a:cubicBezTo>
                <a:cubicBezTo>
                  <a:pt x="170" y="245"/>
                  <a:pt x="179" y="251"/>
                  <a:pt x="207" y="251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  <a:moveTo>
                  <a:pt x="96" y="9"/>
                </a:moveTo>
                <a:cubicBezTo>
                  <a:pt x="68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6" y="251"/>
                </a:cubicBezTo>
                <a:cubicBezTo>
                  <a:pt x="111" y="251"/>
                  <a:pt x="111" y="251"/>
                  <a:pt x="111" y="251"/>
                </a:cubicBezTo>
                <a:cubicBezTo>
                  <a:pt x="139" y="251"/>
                  <a:pt x="148" y="245"/>
                  <a:pt x="148" y="231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14"/>
                  <a:pt x="139" y="9"/>
                  <a:pt x="111" y="9"/>
                </a:cubicBezTo>
                <a:lnTo>
                  <a:pt x="96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"/>
            <a:ext cx="10693400" cy="1258893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3" name="Freeform 16"/>
          <p:cNvSpPr>
            <a:spLocks/>
          </p:cNvSpPr>
          <p:nvPr userDrawn="1"/>
        </p:nvSpPr>
        <p:spPr bwMode="auto">
          <a:xfrm>
            <a:off x="0" y="395289"/>
            <a:ext cx="1402080" cy="8636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6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8" name="대각선 방향의 모서리가 둥근 사각형 7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Freeform 7"/>
          <p:cNvSpPr>
            <a:spLocks noChangeAspect="1" noEditPoints="1"/>
          </p:cNvSpPr>
          <p:nvPr userDrawn="1"/>
        </p:nvSpPr>
        <p:spPr bwMode="auto">
          <a:xfrm>
            <a:off x="797805" y="478203"/>
            <a:ext cx="446269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" y="0"/>
              </a:cxn>
              <a:cxn ang="0">
                <a:pos x="207" y="9"/>
              </a:cxn>
              <a:cxn ang="0">
                <a:pos x="170" y="32"/>
              </a:cxn>
              <a:cxn ang="0">
                <a:pos x="170" y="231"/>
              </a:cxn>
              <a:cxn ang="0">
                <a:pos x="207" y="251"/>
              </a:cxn>
              <a:cxn ang="0">
                <a:pos x="207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  <a:cxn ang="0">
                <a:pos x="96" y="9"/>
              </a:cxn>
              <a:cxn ang="0">
                <a:pos x="59" y="32"/>
              </a:cxn>
              <a:cxn ang="0">
                <a:pos x="59" y="231"/>
              </a:cxn>
              <a:cxn ang="0">
                <a:pos x="96" y="251"/>
              </a:cxn>
              <a:cxn ang="0">
                <a:pos x="111" y="251"/>
              </a:cxn>
              <a:cxn ang="0">
                <a:pos x="148" y="231"/>
              </a:cxn>
              <a:cxn ang="0">
                <a:pos x="148" y="32"/>
              </a:cxn>
              <a:cxn ang="0">
                <a:pos x="111" y="9"/>
              </a:cxn>
              <a:cxn ang="0">
                <a:pos x="96" y="9"/>
              </a:cxn>
            </a:cxnLst>
            <a:rect l="0" t="0" r="r" b="b"/>
            <a:pathLst>
              <a:path w="207" h="260">
                <a:moveTo>
                  <a:pt x="0" y="0"/>
                </a:moveTo>
                <a:cubicBezTo>
                  <a:pt x="207" y="0"/>
                  <a:pt x="207" y="0"/>
                  <a:pt x="207" y="0"/>
                </a:cubicBezTo>
                <a:cubicBezTo>
                  <a:pt x="207" y="9"/>
                  <a:pt x="207" y="9"/>
                  <a:pt x="207" y="9"/>
                </a:cubicBezTo>
                <a:cubicBezTo>
                  <a:pt x="179" y="9"/>
                  <a:pt x="170" y="14"/>
                  <a:pt x="170" y="32"/>
                </a:cubicBezTo>
                <a:cubicBezTo>
                  <a:pt x="170" y="231"/>
                  <a:pt x="170" y="231"/>
                  <a:pt x="170" y="231"/>
                </a:cubicBezTo>
                <a:cubicBezTo>
                  <a:pt x="170" y="245"/>
                  <a:pt x="179" y="251"/>
                  <a:pt x="207" y="251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  <a:moveTo>
                  <a:pt x="96" y="9"/>
                </a:moveTo>
                <a:cubicBezTo>
                  <a:pt x="68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6" y="251"/>
                </a:cubicBezTo>
                <a:cubicBezTo>
                  <a:pt x="111" y="251"/>
                  <a:pt x="111" y="251"/>
                  <a:pt x="111" y="251"/>
                </a:cubicBezTo>
                <a:cubicBezTo>
                  <a:pt x="139" y="251"/>
                  <a:pt x="148" y="245"/>
                  <a:pt x="148" y="231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14"/>
                  <a:pt x="139" y="9"/>
                  <a:pt x="111" y="9"/>
                </a:cubicBezTo>
                <a:lnTo>
                  <a:pt x="96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" y="1258888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0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9DC9E7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-1" y="395288"/>
            <a:ext cx="10693401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6862" y="1044327"/>
            <a:ext cx="8567738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각 삼각형 14"/>
          <p:cNvSpPr/>
          <p:nvPr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 flipH="1">
            <a:off x="582611" y="295340"/>
            <a:ext cx="846137" cy="1376298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7" name="대각선 방향의 모서리가 둥근 사각형 16"/>
          <p:cNvSpPr/>
          <p:nvPr/>
        </p:nvSpPr>
        <p:spPr>
          <a:xfrm flipH="1">
            <a:off x="558800" y="273908"/>
            <a:ext cx="843280" cy="13680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lang="ko-KR" altLang="en-US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02440" y="1044327"/>
            <a:ext cx="7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18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1200" kern="1200" dirty="0" smtClean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 algn="l" defTabSz="1042988" rtl="0" fontAlgn="base" latinLnBrk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tabLst>
                <a:tab pos="5494691" algn="l"/>
              </a:tabLst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2" y="1216326"/>
            <a:ext cx="8567737" cy="2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342900" marR="0" indent="-34290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  <a:sym typeface="-윤고딕140"/>
              </a:defRPr>
            </a:lvl1pPr>
          </a:lstStyle>
          <a:p>
            <a:pPr lvl="0" algn="l" defTabSz="1042988" rtl="0" fontAlgn="base" latinLnBrk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tabLst>
                <a:tab pos="5494691" algn="l"/>
              </a:tabLst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03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 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5"/>
            <a:ext cx="10693400" cy="1728408"/>
          </a:xfrm>
          <a:prstGeom prst="rect">
            <a:avLst/>
          </a:prstGeom>
          <a:pattFill prst="dkUpDiag">
            <a:fgClr>
              <a:srgbClr val="D2D2D2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l" defTabSz="993962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schemeClr val="tx1"/>
              </a:solidFill>
              <a:latin typeface="-윤고딕140" pitchFamily="50" charset="-127"/>
              <a:ea typeface="-윤고딕140" pitchFamily="50" charset="-127"/>
              <a:cs typeface="+mn-cs"/>
            </a:endParaRPr>
          </a:p>
        </p:txBody>
      </p:sp>
      <p:sp>
        <p:nvSpPr>
          <p:cNvPr id="11" name="Freeform 16"/>
          <p:cNvSpPr>
            <a:spLocks/>
          </p:cNvSpPr>
          <p:nvPr userDrawn="1"/>
        </p:nvSpPr>
        <p:spPr bwMode="auto">
          <a:xfrm>
            <a:off x="1" y="0"/>
            <a:ext cx="10693400" cy="395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484593" y="273908"/>
            <a:ext cx="74017" cy="123762"/>
          </a:xfrm>
          <a:prstGeom prst="rtTriangle">
            <a:avLst/>
          </a:prstGeom>
          <a:solidFill>
            <a:srgbClr val="314D6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>
              <a:solidFill>
                <a:schemeClr val="tx1"/>
              </a:solidFill>
              <a:latin typeface="-윤고딕140" pitchFamily="50" charset="-127"/>
              <a:ea typeface="-윤고딕140" pitchFamily="50" charset="-127"/>
            </a:endParaRPr>
          </a:p>
        </p:txBody>
      </p:sp>
      <p:sp>
        <p:nvSpPr>
          <p:cNvPr id="10" name="Freeform 16"/>
          <p:cNvSpPr>
            <a:spLocks/>
          </p:cNvSpPr>
          <p:nvPr userDrawn="1"/>
        </p:nvSpPr>
        <p:spPr bwMode="auto">
          <a:xfrm>
            <a:off x="0" y="395288"/>
            <a:ext cx="1402080" cy="133311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395288"/>
            <a:ext cx="10693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대각선 방향의 모서리가 둥근 사각형 13"/>
          <p:cNvSpPr/>
          <p:nvPr userDrawn="1"/>
        </p:nvSpPr>
        <p:spPr>
          <a:xfrm flipH="1">
            <a:off x="582613" y="295340"/>
            <a:ext cx="685274" cy="765895"/>
          </a:xfrm>
          <a:prstGeom prst="round2Diag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15" name="대각선 방향의 모서리가 둥근 사각형 14"/>
          <p:cNvSpPr/>
          <p:nvPr userDrawn="1"/>
        </p:nvSpPr>
        <p:spPr>
          <a:xfrm flipH="1">
            <a:off x="558800" y="273908"/>
            <a:ext cx="685274" cy="765895"/>
          </a:xfrm>
          <a:prstGeom prst="round2DiagRect">
            <a:avLst/>
          </a:prstGeom>
          <a:solidFill>
            <a:srgbClr val="2F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</a:pPr>
            <a:endParaRPr kumimoji="1" lang="ko-KR" altLang="en-US" sz="1000" kern="12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558800" y="273908"/>
            <a:ext cx="91864" cy="102330"/>
          </a:xfrm>
          <a:prstGeom prst="line">
            <a:avLst/>
          </a:prstGeom>
          <a:ln w="6350">
            <a:solidFill>
              <a:srgbClr val="BCC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" y="1728403"/>
            <a:ext cx="10693400" cy="0"/>
          </a:xfrm>
          <a:prstGeom prst="line">
            <a:avLst/>
          </a:prstGeom>
          <a:ln w="12700">
            <a:solidFill>
              <a:srgbClr val="7A9D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89272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244074" y="1217200"/>
            <a:ext cx="0" cy="290292"/>
          </a:xfrm>
          <a:prstGeom prst="line">
            <a:avLst/>
          </a:prstGeom>
          <a:ln w="6350">
            <a:solidFill>
              <a:srgbClr val="2F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2"/>
          <p:cNvSpPr>
            <a:spLocks noGrp="1"/>
          </p:cNvSpPr>
          <p:nvPr>
            <p:ph type="body" sz="quarter" idx="19"/>
          </p:nvPr>
        </p:nvSpPr>
        <p:spPr>
          <a:xfrm>
            <a:off x="1566862" y="527407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1566862" y="771602"/>
            <a:ext cx="85677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indent="-342900" algn="l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15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566863" y="1147484"/>
            <a:ext cx="8567737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/>
          <a:lstStyle>
            <a:lvl1pPr marL="0" marR="0" indent="0" algn="l" defTabSz="1042988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Text Box 761"/>
          <p:cNvSpPr txBox="1">
            <a:spLocks noChangeArrowheads="1"/>
          </p:cNvSpPr>
          <p:nvPr userDrawn="1"/>
        </p:nvSpPr>
        <p:spPr bwMode="auto">
          <a:xfrm>
            <a:off x="607782" y="1157497"/>
            <a:ext cx="617782" cy="4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/>
          <a:lstStyle>
            <a:lvl1pPr marL="342900" marR="0" lvl="0" indent="-342900" algn="r" defTabSz="1042988" ea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30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807270" indent="-309425" eaLnBrk="0" hangingPunct="0">
              <a:spcBef>
                <a:spcPct val="20000"/>
              </a:spcBef>
              <a:buFont typeface="Arial" pitchFamily="34" charset="0"/>
              <a:buChar char="–"/>
              <a:defRPr sz="3000">
                <a:latin typeface="+mn-lt"/>
                <a:ea typeface="+mn-ea"/>
              </a:defRPr>
            </a:lvl2pPr>
            <a:lvl3pPr marL="1242885" indent="-247194" eaLnBrk="0" hangingPunct="0">
              <a:spcBef>
                <a:spcPct val="20000"/>
              </a:spcBef>
              <a:buFont typeface="Arial" pitchFamily="34" charset="0"/>
              <a:buChar char="•"/>
              <a:defRPr sz="2600">
                <a:latin typeface="+mn-lt"/>
                <a:ea typeface="+mn-ea"/>
              </a:defRPr>
            </a:lvl3pPr>
            <a:lvl4pPr marL="1740730" indent="-247194" eaLnBrk="0" hangingPunct="0">
              <a:spcBef>
                <a:spcPct val="20000"/>
              </a:spcBef>
              <a:buFont typeface="Arial" pitchFamily="34" charset="0"/>
              <a:buChar char="–"/>
              <a:defRPr sz="2200">
                <a:latin typeface="+mn-lt"/>
                <a:ea typeface="+mn-ea"/>
              </a:defRPr>
            </a:lvl4pPr>
            <a:lvl5pPr marL="2238575" indent="-247194" eaLnBrk="0" hangingPunct="0">
              <a:spcBef>
                <a:spcPct val="20000"/>
              </a:spcBef>
              <a:buFont typeface="Arial" pitchFamily="34" charset="0"/>
              <a:buChar char="»"/>
              <a:defRPr sz="2200">
                <a:latin typeface="+mn-lt"/>
                <a:ea typeface="+mn-ea"/>
              </a:defRPr>
            </a:lvl5pPr>
            <a:lvl6pPr marL="2737930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6pPr>
            <a:lvl7pPr marL="3235735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7pPr>
            <a:lvl8pPr marL="3733541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8pPr>
            <a:lvl9pPr marL="4231347" indent="-248903" defTabSz="995611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  <a:ea typeface="+mn-ea"/>
              </a:defRPr>
            </a:lvl9pPr>
          </a:lstStyle>
          <a:p>
            <a:pPr marL="0" marR="0" lvl="0" indent="0" algn="ctr" defTabSz="104298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1200" dirty="0">
                <a:solidFill>
                  <a:srgbClr val="2F85BF"/>
                </a:solidFill>
                <a:latin typeface="나눔고딕 Bold" pitchFamily="50" charset="-127"/>
                <a:ea typeface="나눔고딕 Bold" pitchFamily="50" charset="-127"/>
                <a:cs typeface="+mn-cs"/>
                <a:sym typeface="-윤고딕140" pitchFamily="2" charset="2"/>
              </a:rPr>
              <a:t>주요 기능</a:t>
            </a:r>
          </a:p>
        </p:txBody>
      </p:sp>
      <p:sp>
        <p:nvSpPr>
          <p:cNvPr id="25" name="Freeform 8"/>
          <p:cNvSpPr>
            <a:spLocks noChangeAspect="1" noEditPoints="1"/>
          </p:cNvSpPr>
          <p:nvPr userDrawn="1"/>
        </p:nvSpPr>
        <p:spPr bwMode="auto">
          <a:xfrm>
            <a:off x="709152" y="478203"/>
            <a:ext cx="534922" cy="56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295" y="9"/>
              </a:cxn>
              <a:cxn ang="0">
                <a:pos x="258" y="32"/>
              </a:cxn>
              <a:cxn ang="0">
                <a:pos x="258" y="231"/>
              </a:cxn>
              <a:cxn ang="0">
                <a:pos x="295" y="251"/>
              </a:cxn>
              <a:cxn ang="0">
                <a:pos x="295" y="260"/>
              </a:cxn>
              <a:cxn ang="0">
                <a:pos x="0" y="260"/>
              </a:cxn>
              <a:cxn ang="0">
                <a:pos x="0" y="251"/>
              </a:cxn>
              <a:cxn ang="0">
                <a:pos x="37" y="231"/>
              </a:cxn>
              <a:cxn ang="0">
                <a:pos x="37" y="32"/>
              </a:cxn>
              <a:cxn ang="0">
                <a:pos x="0" y="9"/>
              </a:cxn>
              <a:cxn ang="0">
                <a:pos x="0" y="0"/>
              </a:cxn>
              <a:cxn ang="0">
                <a:pos x="137" y="32"/>
              </a:cxn>
              <a:cxn ang="0">
                <a:pos x="98" y="9"/>
              </a:cxn>
              <a:cxn ang="0">
                <a:pos x="59" y="32"/>
              </a:cxn>
              <a:cxn ang="0">
                <a:pos x="59" y="231"/>
              </a:cxn>
              <a:cxn ang="0">
                <a:pos x="98" y="251"/>
              </a:cxn>
              <a:cxn ang="0">
                <a:pos x="137" y="231"/>
              </a:cxn>
              <a:cxn ang="0">
                <a:pos x="137" y="32"/>
              </a:cxn>
              <a:cxn ang="0">
                <a:pos x="236" y="32"/>
              </a:cxn>
              <a:cxn ang="0">
                <a:pos x="198" y="9"/>
              </a:cxn>
              <a:cxn ang="0">
                <a:pos x="159" y="32"/>
              </a:cxn>
              <a:cxn ang="0">
                <a:pos x="159" y="231"/>
              </a:cxn>
              <a:cxn ang="0">
                <a:pos x="198" y="251"/>
              </a:cxn>
              <a:cxn ang="0">
                <a:pos x="236" y="231"/>
              </a:cxn>
              <a:cxn ang="0">
                <a:pos x="236" y="32"/>
              </a:cxn>
            </a:cxnLst>
            <a:rect l="0" t="0" r="r" b="b"/>
            <a:pathLst>
              <a:path w="295" h="260">
                <a:moveTo>
                  <a:pt x="0" y="0"/>
                </a:moveTo>
                <a:cubicBezTo>
                  <a:pt x="295" y="0"/>
                  <a:pt x="295" y="0"/>
                  <a:pt x="295" y="0"/>
                </a:cubicBezTo>
                <a:cubicBezTo>
                  <a:pt x="295" y="9"/>
                  <a:pt x="295" y="9"/>
                  <a:pt x="295" y="9"/>
                </a:cubicBezTo>
                <a:cubicBezTo>
                  <a:pt x="268" y="9"/>
                  <a:pt x="258" y="14"/>
                  <a:pt x="258" y="32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58" y="245"/>
                  <a:pt x="268" y="251"/>
                  <a:pt x="295" y="251"/>
                </a:cubicBezTo>
                <a:cubicBezTo>
                  <a:pt x="295" y="260"/>
                  <a:pt x="295" y="260"/>
                  <a:pt x="295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1"/>
                  <a:pt x="0" y="251"/>
                  <a:pt x="0" y="251"/>
                </a:cubicBezTo>
                <a:cubicBezTo>
                  <a:pt x="28" y="251"/>
                  <a:pt x="37" y="245"/>
                  <a:pt x="37" y="2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14"/>
                  <a:pt x="28" y="9"/>
                  <a:pt x="0" y="9"/>
                </a:cubicBezTo>
                <a:lnTo>
                  <a:pt x="0" y="0"/>
                </a:lnTo>
                <a:close/>
                <a:moveTo>
                  <a:pt x="137" y="32"/>
                </a:moveTo>
                <a:cubicBezTo>
                  <a:pt x="137" y="14"/>
                  <a:pt x="128" y="9"/>
                  <a:pt x="98" y="9"/>
                </a:cubicBezTo>
                <a:cubicBezTo>
                  <a:pt x="68" y="9"/>
                  <a:pt x="59" y="14"/>
                  <a:pt x="59" y="32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45"/>
                  <a:pt x="68" y="251"/>
                  <a:pt x="98" y="251"/>
                </a:cubicBezTo>
                <a:cubicBezTo>
                  <a:pt x="128" y="251"/>
                  <a:pt x="137" y="245"/>
                  <a:pt x="137" y="231"/>
                </a:cubicBezTo>
                <a:lnTo>
                  <a:pt x="137" y="32"/>
                </a:lnTo>
                <a:close/>
                <a:moveTo>
                  <a:pt x="236" y="32"/>
                </a:moveTo>
                <a:cubicBezTo>
                  <a:pt x="236" y="14"/>
                  <a:pt x="227" y="9"/>
                  <a:pt x="198" y="9"/>
                </a:cubicBezTo>
                <a:cubicBezTo>
                  <a:pt x="168" y="9"/>
                  <a:pt x="159" y="14"/>
                  <a:pt x="159" y="32"/>
                </a:cubicBezTo>
                <a:cubicBezTo>
                  <a:pt x="159" y="231"/>
                  <a:pt x="159" y="231"/>
                  <a:pt x="159" y="231"/>
                </a:cubicBezTo>
                <a:cubicBezTo>
                  <a:pt x="159" y="245"/>
                  <a:pt x="168" y="251"/>
                  <a:pt x="198" y="251"/>
                </a:cubicBezTo>
                <a:cubicBezTo>
                  <a:pt x="227" y="251"/>
                  <a:pt x="236" y="245"/>
                  <a:pt x="236" y="231"/>
                </a:cubicBezTo>
                <a:lnTo>
                  <a:pt x="236" y="3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2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3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632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74" r:id="rId3"/>
    <p:sldLayoutId id="2147483782" r:id="rId4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A4DDD5-E17C-427A-AD5F-F468928D0527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B79D51-780D-49FA-B87C-4BDDED97F7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56A2B5-AA29-4371-90AB-8825711C9FF0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AB5AFC-E48F-45D2-8A2B-FD16B3A9980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8A618-4B0C-49C9-9944-37BA4AA69EEA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667CFE-81C7-4576-A116-533D419781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2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3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4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658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67" r:id="rId3"/>
    <p:sldLayoutId id="2147483783" r:id="rId4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655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75" r:id="rId3"/>
    <p:sldLayoutId id="2147483784" r:id="rId4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817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001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10319D-FB49-46F7-A671-D9AC75E5745C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0E0E7C-099A-4B2B-A2A6-713967A356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6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7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621D20-9E25-4705-A8FB-189832222616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75AADE-E617-43F0-95E2-CB18BC7C383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6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7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522F76-23BD-422B-B9E4-77D1AEDFA84D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9496C3-75B9-4A6C-8992-C95B47165B0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3"/>
          <p:cNvSpPr>
            <a:spLocks noChangeArrowheads="1"/>
          </p:cNvSpPr>
          <p:nvPr userDrawn="1"/>
        </p:nvSpPr>
        <p:spPr bwMode="auto">
          <a:xfrm>
            <a:off x="4916488" y="7193138"/>
            <a:ext cx="8604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95627" latinLnBrk="0">
              <a:defRPr/>
            </a:pPr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- </a:t>
            </a:r>
            <a:fld id="{985D6359-8943-468D-BD04-02B47A526BF3}" type="slidenum">
              <a:rPr lang="en-US" altLang="ko-KR" sz="800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pPr algn="ctr" defTabSz="995627" latinLnBrk="0">
                <a:defRPr/>
              </a:pPr>
              <a:t>‹#›</a:t>
            </a:fld>
            <a:r>
              <a:rPr lang="en-US" altLang="ko-KR" sz="800" spc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-윤고딕320" panose="02030504000101010101" pitchFamily="18" charset="-127"/>
                <a:cs typeface="Arial" pitchFamily="34" charset="0"/>
              </a:rPr>
              <a:t> -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610951" y="7188994"/>
            <a:ext cx="2523749" cy="124791"/>
            <a:chOff x="7827980" y="7188994"/>
            <a:chExt cx="2523749" cy="124791"/>
          </a:xfrm>
        </p:grpSpPr>
        <p:sp>
          <p:nvSpPr>
            <p:cNvPr id="17" name="Text Box 9"/>
            <p:cNvSpPr txBox="1">
              <a:spLocks noChangeArrowheads="1"/>
            </p:cNvSpPr>
            <p:nvPr userDrawn="1"/>
          </p:nvSpPr>
          <p:spPr bwMode="auto">
            <a:xfrm>
              <a:off x="7827980" y="7221452"/>
              <a:ext cx="2282630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marL="93346" indent="-93346" algn="r" defTabSz="1043056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Copyright(c) 2022 SK Inc. </a:t>
              </a:r>
              <a:r>
                <a:rPr kumimoji="0" lang="en-US" altLang="ko-KR" sz="600" b="0" kern="1200" err="1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Co.,Ltd</a:t>
              </a:r>
              <a:r>
                <a:rPr kumimoji="0" lang="en-US" altLang="ko-KR" sz="600" b="0" kern="1200">
                  <a:solidFill>
                    <a:srgbClr val="52525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. All rights reserved</a:t>
              </a:r>
            </a:p>
          </p:txBody>
        </p:sp>
        <p:pic>
          <p:nvPicPr>
            <p:cNvPr id="18" name="Picture 2" descr="E:\모스트비주얼\PD작업\첨부2 합병회사 CI\SK crp Comm K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58461" y="7188994"/>
              <a:ext cx="293268" cy="117238"/>
            </a:xfrm>
            <a:prstGeom prst="rect">
              <a:avLst/>
            </a:prstGeom>
            <a:noFill/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0D595A-BADC-465F-AE55-6CED9EBEC878}"/>
              </a:ext>
            </a:extLst>
          </p:cNvPr>
          <p:cNvSpPr/>
          <p:nvPr userDrawn="1"/>
        </p:nvSpPr>
        <p:spPr bwMode="auto">
          <a:xfrm>
            <a:off x="1242244" y="7184054"/>
            <a:ext cx="2707444" cy="14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 algn="l" defTabSz="91432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kumimoji="1" lang="en-US" altLang="ko-KR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SGI</a:t>
            </a:r>
            <a:r>
              <a:rPr kumimoji="1" lang="ko-KR" altLang="en-US" sz="700" b="0" kern="1200" spc="0" baseline="0">
                <a:solidFill>
                  <a:srgbClr val="333333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cs typeface="+mn-cs"/>
              </a:rPr>
              <a:t>서울보증 차세대 시스템 구축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3F7E90-ABDF-4844-B26B-8C3958EAD5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7174631"/>
            <a:ext cx="648072" cy="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txStyles>
    <p:titleStyle>
      <a:lvl1pPr algn="ctr" defTabSz="993962" rtl="0" eaLnBrk="0" fontAlgn="base" latinLnBrk="1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2pPr>
      <a:lvl3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3pPr>
      <a:lvl4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4pPr>
      <a:lvl5pPr algn="ctr" defTabSz="993962" rtl="0" eaLnBrk="0" fontAlgn="base" latinLnBrk="1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5pPr>
      <a:lvl6pPr marL="49784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6pPr>
      <a:lvl7pPr marL="99569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7pPr>
      <a:lvl8pPr marL="1493535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8pPr>
      <a:lvl9pPr marL="1991380" algn="ctr" defTabSz="993962" rtl="0" fontAlgn="base" latinLnBrk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-윤고딕140" pitchFamily="50" charset="-127"/>
          <a:ea typeface="-윤고딕140" pitchFamily="50" charset="-127"/>
        </a:defRPr>
      </a:lvl9pPr>
    </p:titleStyle>
    <p:bodyStyle>
      <a:lvl1pPr marL="371656" indent="-371656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09425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88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0730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8575" indent="-247194" algn="l" defTabSz="993962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30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35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541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347" indent="-248903" algn="l" defTabSz="99561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06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11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1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22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27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33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39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444" algn="l" defTabSz="99561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B3EE5D-D692-C40C-6F5A-22B98D62C753}"/>
              </a:ext>
            </a:extLst>
          </p:cNvPr>
          <p:cNvSpPr txBox="1"/>
          <p:nvPr/>
        </p:nvSpPr>
        <p:spPr>
          <a:xfrm>
            <a:off x="2256639" y="167779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-윤고딕140" pitchFamily="50" charset="-127"/>
                <a:ea typeface="-윤고딕140" pitchFamily="50" charset="-127"/>
              </a:rPr>
              <a:t>123</a:t>
            </a:r>
            <a:endParaRPr lang="ko-KR" altLang="en-US" sz="1000" dirty="0">
              <a:latin typeface="-윤고딕140" pitchFamily="50" charset="-127"/>
              <a:ea typeface="-윤고딕140" pitchFamily="50" charset="-127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906BE85-07F4-8559-8776-84D4E4CD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22320"/>
              </p:ext>
            </p:extLst>
          </p:nvPr>
        </p:nvGraphicFramePr>
        <p:xfrm>
          <a:off x="1782233" y="3582511"/>
          <a:ext cx="712893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467">
                  <a:extLst>
                    <a:ext uri="{9D8B030D-6E8A-4147-A177-3AD203B41FA5}">
                      <a16:colId xmlns:a16="http://schemas.microsoft.com/office/drawing/2014/main" val="2406066297"/>
                    </a:ext>
                  </a:extLst>
                </a:gridCol>
                <a:gridCol w="3564467">
                  <a:extLst>
                    <a:ext uri="{9D8B030D-6E8A-4147-A177-3AD203B41FA5}">
                      <a16:colId xmlns:a16="http://schemas.microsoft.com/office/drawing/2014/main" val="108656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525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454799" y="2409826"/>
            <a:ext cx="4679570" cy="4646612"/>
            <a:chOff x="5454799" y="2409826"/>
            <a:chExt cx="4679570" cy="4646612"/>
          </a:xfrm>
        </p:grpSpPr>
        <p:sp>
          <p:nvSpPr>
            <p:cNvPr id="65" name="모서리가 둥근 직사각형 16"/>
            <p:cNvSpPr/>
            <p:nvPr/>
          </p:nvSpPr>
          <p:spPr bwMode="auto">
            <a:xfrm flipH="1">
              <a:off x="5454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454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E0960EB-1843-4CCB-85A5-AFE32BF6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85" y="3730895"/>
            <a:ext cx="3555462" cy="2960728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58799" y="2409826"/>
            <a:ext cx="4679570" cy="4646612"/>
            <a:chOff x="558799" y="2409826"/>
            <a:chExt cx="4679570" cy="4646612"/>
          </a:xfrm>
        </p:grpSpPr>
        <p:sp>
          <p:nvSpPr>
            <p:cNvPr id="68" name="모서리가 둥근 직사각형 16"/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5D1A340-5423-4665-A7FD-0658CAC08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8"/>
          <a:stretch/>
        </p:blipFill>
        <p:spPr>
          <a:xfrm>
            <a:off x="568659" y="3730895"/>
            <a:ext cx="4642242" cy="2619551"/>
          </a:xfrm>
          <a:prstGeom prst="rect">
            <a:avLst/>
          </a:prstGeom>
        </p:spPr>
      </p:pic>
      <p:sp>
        <p:nvSpPr>
          <p:cNvPr id="70" name="모서리가 둥근 직사각형 16"/>
          <p:cNvSpPr/>
          <p:nvPr/>
        </p:nvSpPr>
        <p:spPr bwMode="auto">
          <a:xfrm flipH="1">
            <a:off x="5454799" y="2266950"/>
            <a:ext cx="4679570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다건 테스트 등록 팝업</a:t>
            </a:r>
          </a:p>
        </p:txBody>
      </p:sp>
      <p:sp>
        <p:nvSpPr>
          <p:cNvPr id="71" name="모서리가 둥근 직사각형 16"/>
          <p:cNvSpPr/>
          <p:nvPr/>
        </p:nvSpPr>
        <p:spPr bwMode="auto">
          <a:xfrm flipH="1">
            <a:off x="558799" y="2266950"/>
            <a:ext cx="4679570" cy="288000"/>
          </a:xfrm>
          <a:prstGeom prst="round2Same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API</a:t>
            </a: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 구조 보기</a:t>
            </a:r>
            <a:endParaRPr lang="en-US" altLang="ko-KR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 bwMode="auto">
          <a:xfrm>
            <a:off x="630584" y="2620000"/>
            <a:ext cx="4536000" cy="407804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구조의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IN/OUT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을 비롯한 정보를 확인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 수행 시마다 랜덤 한 난수 데이터를 입력할 수 있음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 bwMode="auto">
          <a:xfrm>
            <a:off x="5526584" y="2620000"/>
            <a:ext cx="4536000" cy="761747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 건수를 최대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1,000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건까지 지정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원하는 시점에 테스트를 수행할 수 있음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최대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대까지 동시에 테스트 수행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3615536" y="4446162"/>
            <a:ext cx="1489864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특정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의 상세정보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1646868" y="4628793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Request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정보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022229" y="6344441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테스트 데이터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9294033" y="5437999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예약 수행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8542532" y="4713310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테스트 건수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N</a:t>
            </a:r>
            <a:r>
              <a:rPr lang="ko-KR" altLang="en-US" dirty="0"/>
              <a:t>건 테스트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 err="1"/>
              <a:t>다건</a:t>
            </a:r>
            <a:r>
              <a:rPr lang="ko-KR" altLang="en-US" dirty="0"/>
              <a:t> 테스트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특정 </a:t>
            </a:r>
            <a:r>
              <a:rPr lang="en-US" altLang="ko-KR" dirty="0"/>
              <a:t>API</a:t>
            </a:r>
            <a:r>
              <a:rPr lang="ko-KR" altLang="en-US" dirty="0"/>
              <a:t> 의 </a:t>
            </a:r>
            <a:r>
              <a:rPr lang="en-US" altLang="ko-KR" dirty="0"/>
              <a:t>Request </a:t>
            </a:r>
            <a:r>
              <a:rPr lang="ko-KR" altLang="en-US" dirty="0"/>
              <a:t>데이터를 변경하면서 </a:t>
            </a:r>
            <a:r>
              <a:rPr lang="en-US" altLang="ko-KR" dirty="0"/>
              <a:t>N</a:t>
            </a:r>
            <a:r>
              <a:rPr lang="ko-KR" altLang="en-US" dirty="0"/>
              <a:t>건의 테스트를 수행할 수 있는 기능입니다</a:t>
            </a:r>
            <a:r>
              <a:rPr lang="en-US" altLang="ko-KR" dirty="0"/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60" name="직사각형 245"/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다건 테스트</a:t>
              </a:r>
            </a:p>
          </p:txBody>
        </p:sp>
        <p:grpSp>
          <p:nvGrpSpPr>
            <p:cNvPr id="61" name="그룹 55"/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821BA2-47EB-4473-A045-5839E83C007B}"/>
              </a:ext>
            </a:extLst>
          </p:cNvPr>
          <p:cNvSpPr/>
          <p:nvPr/>
        </p:nvSpPr>
        <p:spPr>
          <a:xfrm>
            <a:off x="9293802" y="5982750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서버 선택</a:t>
            </a:r>
          </a:p>
        </p:txBody>
      </p:sp>
    </p:spTree>
    <p:extLst>
      <p:ext uri="{BB962C8B-B14F-4D97-AF65-F5344CB8AC3E}">
        <p14:creationId xmlns:p14="http://schemas.microsoft.com/office/powerpoint/2010/main" val="223784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454799" y="2409826"/>
            <a:ext cx="4679570" cy="4646612"/>
            <a:chOff x="5454799" y="2409826"/>
            <a:chExt cx="4679570" cy="4646612"/>
          </a:xfrm>
        </p:grpSpPr>
        <p:sp>
          <p:nvSpPr>
            <p:cNvPr id="65" name="모서리가 둥근 직사각형 16"/>
            <p:cNvSpPr/>
            <p:nvPr/>
          </p:nvSpPr>
          <p:spPr bwMode="auto">
            <a:xfrm flipH="1">
              <a:off x="5454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454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04B1E55-54BE-410E-A0E9-A87084AC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05" y="3723861"/>
            <a:ext cx="4663264" cy="2862467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58799" y="2409826"/>
            <a:ext cx="4679570" cy="4646612"/>
            <a:chOff x="558799" y="2409826"/>
            <a:chExt cx="4679570" cy="4646612"/>
          </a:xfrm>
        </p:grpSpPr>
        <p:sp>
          <p:nvSpPr>
            <p:cNvPr id="68" name="모서리가 둥근 직사각형 16"/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92D1BB-4066-42C7-B60E-01CEF534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9" y="3730895"/>
            <a:ext cx="4669709" cy="2852685"/>
          </a:xfrm>
          <a:prstGeom prst="rect">
            <a:avLst/>
          </a:prstGeom>
        </p:spPr>
      </p:pic>
      <p:sp>
        <p:nvSpPr>
          <p:cNvPr id="70" name="모서리가 둥근 직사각형 16"/>
          <p:cNvSpPr/>
          <p:nvPr/>
        </p:nvSpPr>
        <p:spPr bwMode="auto">
          <a:xfrm flipH="1">
            <a:off x="5454799" y="2266950"/>
            <a:ext cx="4679570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대량테스트 상세</a:t>
            </a:r>
          </a:p>
        </p:txBody>
      </p:sp>
      <p:sp>
        <p:nvSpPr>
          <p:cNvPr id="71" name="모서리가 둥근 직사각형 16"/>
          <p:cNvSpPr/>
          <p:nvPr/>
        </p:nvSpPr>
        <p:spPr bwMode="auto">
          <a:xfrm flipH="1">
            <a:off x="558799" y="2266950"/>
            <a:ext cx="4679570" cy="288000"/>
          </a:xfrm>
          <a:prstGeom prst="round2Same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대량테스트</a:t>
            </a:r>
            <a:endParaRPr lang="en-US" altLang="ko-KR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 bwMode="auto">
          <a:xfrm>
            <a:off x="630584" y="2620000"/>
            <a:ext cx="4536000" cy="761747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대량 테스트 수행 이력을 확인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사용자가 지정한 일자까지 데이터 저장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특정시간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서버 선택하여 수행할 수 있음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 bwMode="auto">
          <a:xfrm>
            <a:off x="5526584" y="2620000"/>
            <a:ext cx="4536000" cy="407804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대량 테스트의 전체 결과를 요약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성공률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응답률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평균응답시간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 건마다 상세 결과를 확인하고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재테스트 수행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543300" y="4975156"/>
            <a:ext cx="1321168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대량 테스트 리스트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9294033" y="5437999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상세 내역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9161768" y="4128617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전체 결과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테스트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대량 테스트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분석 도구로 만들어진 대량의 테스트 케이스를 </a:t>
            </a:r>
            <a:r>
              <a:rPr lang="en-US" altLang="ko-KR" dirty="0"/>
              <a:t>Request </a:t>
            </a:r>
            <a:r>
              <a:rPr lang="ko-KR" altLang="en-US" dirty="0"/>
              <a:t>변경없이 테스트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pSp>
        <p:nvGrpSpPr>
          <p:cNvPr id="59" name="그룹 58"/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60" name="직사각형 245"/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대량 테스트</a:t>
              </a:r>
            </a:p>
          </p:txBody>
        </p:sp>
        <p:grpSp>
          <p:nvGrpSpPr>
            <p:cNvPr id="61" name="그룹 55"/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032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454799" y="2409826"/>
            <a:ext cx="4679570" cy="4646612"/>
            <a:chOff x="5454799" y="2409826"/>
            <a:chExt cx="4679570" cy="4646612"/>
          </a:xfrm>
        </p:grpSpPr>
        <p:sp>
          <p:nvSpPr>
            <p:cNvPr id="65" name="모서리가 둥근 직사각형 16"/>
            <p:cNvSpPr/>
            <p:nvPr/>
          </p:nvSpPr>
          <p:spPr bwMode="auto">
            <a:xfrm flipH="1">
              <a:off x="5454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454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558799" y="2409826"/>
            <a:ext cx="4679570" cy="4646612"/>
            <a:chOff x="558799" y="2409826"/>
            <a:chExt cx="4679570" cy="4646612"/>
          </a:xfrm>
        </p:grpSpPr>
        <p:sp>
          <p:nvSpPr>
            <p:cNvPr id="68" name="모서리가 둥근 직사각형 16"/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277B4B6-AE28-4EF2-B013-F250AA50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1" y="3780631"/>
            <a:ext cx="4601386" cy="2671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B68C7-D947-4B9B-BE71-DE1A71A3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84" y="3768576"/>
            <a:ext cx="4494945" cy="2683810"/>
          </a:xfrm>
          <a:prstGeom prst="rect">
            <a:avLst/>
          </a:prstGeom>
        </p:spPr>
      </p:pic>
      <p:sp>
        <p:nvSpPr>
          <p:cNvPr id="70" name="모서리가 둥근 직사각형 16"/>
          <p:cNvSpPr/>
          <p:nvPr/>
        </p:nvSpPr>
        <p:spPr bwMode="auto">
          <a:xfrm flipH="1">
            <a:off x="5454799" y="2266950"/>
            <a:ext cx="4679570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시나리오 테스트 수행</a:t>
            </a:r>
          </a:p>
        </p:txBody>
      </p:sp>
      <p:sp>
        <p:nvSpPr>
          <p:cNvPr id="71" name="모서리가 둥근 직사각형 16"/>
          <p:cNvSpPr/>
          <p:nvPr/>
        </p:nvSpPr>
        <p:spPr bwMode="auto">
          <a:xfrm flipH="1">
            <a:off x="558799" y="2266950"/>
            <a:ext cx="4679570" cy="288000"/>
          </a:xfrm>
          <a:prstGeom prst="round2Same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시나리오 테스트 관리</a:t>
            </a:r>
            <a:endParaRPr lang="en-US" altLang="ko-KR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 bwMode="auto">
          <a:xfrm>
            <a:off x="630584" y="2620000"/>
            <a:ext cx="4536000" cy="723275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다수의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호출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SQL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조회등을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Script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기능을 활용하여 연결된 시나리오를 구성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스케줄링을 통한 일일점검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회귀테스트 수행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시나리오는 다수의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Case, Case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는 다수의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Step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으로 구성할 수 있으며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Step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개의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SQL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조회의 단위입니다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.</a:t>
            </a:r>
          </a:p>
        </p:txBody>
      </p:sp>
      <p:sp>
        <p:nvSpPr>
          <p:cNvPr id="73" name="직사각형 72"/>
          <p:cNvSpPr>
            <a:spLocks/>
          </p:cNvSpPr>
          <p:nvPr/>
        </p:nvSpPr>
        <p:spPr bwMode="auto">
          <a:xfrm>
            <a:off x="5526584" y="2620000"/>
            <a:ext cx="4536000" cy="407804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시나리오 테스트를 수행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순차적으로 수행됨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각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Step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단위로 수행되며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이전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Step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이 이후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Step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에 영향을 줄 수 있음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213433" y="5283395"/>
            <a:ext cx="1321168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Case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리스트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8855883" y="4528052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상세 내역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9210201" y="3588638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전체 결과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테스트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시나리오 테스트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defRPr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다수의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호출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SQL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조회를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Script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기능을 활용하여 시나리오 조합해 테스트를 수행합니다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60" name="직사각형 245"/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시나리오 테스트</a:t>
              </a:r>
            </a:p>
          </p:txBody>
        </p:sp>
        <p:grpSp>
          <p:nvGrpSpPr>
            <p:cNvPr id="61" name="그룹 55"/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D01502-21B6-4C90-9D84-A99B67614F4E}"/>
              </a:ext>
            </a:extLst>
          </p:cNvPr>
          <p:cNvSpPr/>
          <p:nvPr/>
        </p:nvSpPr>
        <p:spPr>
          <a:xfrm>
            <a:off x="3508940" y="3976111"/>
            <a:ext cx="1321168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Step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293873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rot="10800000" flipV="1">
            <a:off x="-5" y="6588124"/>
            <a:ext cx="10693399" cy="971873"/>
          </a:xfrm>
          <a:prstGeom prst="rect">
            <a:avLst/>
          </a:prstGeom>
          <a:solidFill>
            <a:srgbClr val="E3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/>
            </a:endParaRPr>
          </a:p>
        </p:txBody>
      </p:sp>
      <p:pic>
        <p:nvPicPr>
          <p:cNvPr id="115" name="Picture 2" descr="C:\Users\Administrator\Desktop\Vector Smart Object356516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3677" y="4922939"/>
            <a:ext cx="1719091" cy="1413217"/>
          </a:xfrm>
          <a:prstGeom prst="rect">
            <a:avLst/>
          </a:prstGeom>
          <a:noFill/>
        </p:spPr>
      </p:pic>
      <p:grpSp>
        <p:nvGrpSpPr>
          <p:cNvPr id="4" name="그룹 73"/>
          <p:cNvGrpSpPr/>
          <p:nvPr/>
        </p:nvGrpSpPr>
        <p:grpSpPr>
          <a:xfrm>
            <a:off x="7158478" y="6336172"/>
            <a:ext cx="2687197" cy="252000"/>
            <a:chOff x="723124" y="1845440"/>
            <a:chExt cx="2455735" cy="345142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723124" y="1845440"/>
              <a:ext cx="2455735" cy="345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43056"/>
              <a:endParaRPr lang="ko-KR" alt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33381" y="1880251"/>
              <a:ext cx="2235220" cy="275519"/>
            </a:xfrm>
            <a:prstGeom prst="rect">
              <a:avLst/>
            </a:prstGeom>
            <a:noFill/>
          </p:spPr>
          <p:txBody>
            <a:bodyPr wrap="square" lIns="19600" tIns="19600" rIns="19600" bIns="19600" rtlCol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Aft>
                  <a:spcPts val="700"/>
                </a:spcAft>
              </a:pPr>
              <a:r>
                <a:rPr lang="en-US" altLang="ko-KR" sz="1050" dirty="0">
                  <a:solidFill>
                    <a:schemeClr val="bg1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Digital Innovation Leading Company</a:t>
              </a:r>
            </a:p>
          </p:txBody>
        </p:sp>
      </p:grpSp>
      <p:sp>
        <p:nvSpPr>
          <p:cNvPr id="119" name="직사각형 246"/>
          <p:cNvSpPr/>
          <p:nvPr/>
        </p:nvSpPr>
        <p:spPr>
          <a:xfrm>
            <a:off x="7623677" y="4885521"/>
            <a:ext cx="1720524" cy="1027844"/>
          </a:xfrm>
          <a:custGeom>
            <a:avLst/>
            <a:gdLst/>
            <a:ahLst/>
            <a:cxnLst/>
            <a:rect l="l" t="t" r="r" b="b"/>
            <a:pathLst>
              <a:path w="1833612" h="1095402">
                <a:moveTo>
                  <a:pt x="123874" y="123793"/>
                </a:moveTo>
                <a:lnTo>
                  <a:pt x="123874" y="1012037"/>
                </a:lnTo>
                <a:lnTo>
                  <a:pt x="1709738" y="1012037"/>
                </a:lnTo>
                <a:lnTo>
                  <a:pt x="1709738" y="123793"/>
                </a:lnTo>
                <a:close/>
                <a:moveTo>
                  <a:pt x="79400" y="0"/>
                </a:moveTo>
                <a:lnTo>
                  <a:pt x="89743" y="1588"/>
                </a:lnTo>
                <a:lnTo>
                  <a:pt x="89743" y="1392"/>
                </a:lnTo>
                <a:lnTo>
                  <a:pt x="1745142" y="1392"/>
                </a:lnTo>
                <a:lnTo>
                  <a:pt x="1754212" y="0"/>
                </a:lnTo>
                <a:cubicBezTo>
                  <a:pt x="1798063" y="0"/>
                  <a:pt x="1833612" y="27033"/>
                  <a:pt x="1833612" y="60381"/>
                </a:cubicBezTo>
                <a:lnTo>
                  <a:pt x="1833612" y="120762"/>
                </a:lnTo>
                <a:lnTo>
                  <a:pt x="1831231" y="120762"/>
                </a:lnTo>
                <a:lnTo>
                  <a:pt x="1831231" y="1095376"/>
                </a:lnTo>
                <a:lnTo>
                  <a:pt x="1802580" y="1095376"/>
                </a:lnTo>
                <a:lnTo>
                  <a:pt x="1802580" y="1095402"/>
                </a:lnTo>
                <a:lnTo>
                  <a:pt x="33360" y="1095402"/>
                </a:lnTo>
                <a:lnTo>
                  <a:pt x="33360" y="1095376"/>
                </a:lnTo>
                <a:lnTo>
                  <a:pt x="2381" y="1095376"/>
                </a:lnTo>
                <a:lnTo>
                  <a:pt x="2381" y="120762"/>
                </a:lnTo>
                <a:lnTo>
                  <a:pt x="0" y="120762"/>
                </a:lnTo>
                <a:lnTo>
                  <a:pt x="0" y="60381"/>
                </a:lnTo>
                <a:cubicBezTo>
                  <a:pt x="0" y="27033"/>
                  <a:pt x="35549" y="0"/>
                  <a:pt x="794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738155" y="5037363"/>
            <a:ext cx="1491570" cy="796700"/>
          </a:xfrm>
          <a:prstGeom prst="rect">
            <a:avLst/>
          </a:prstGeom>
          <a:pattFill prst="smGrid">
            <a:fgClr>
              <a:srgbClr val="EAEAEA"/>
            </a:fgClr>
            <a:bgClr>
              <a:schemeClr val="bg1"/>
            </a:bgClr>
          </a:pattFill>
          <a:ln w="6350"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latinLnBrk="0"/>
            <a:endParaRPr lang="ko-KR" altLang="en-US" sz="180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grpSp>
        <p:nvGrpSpPr>
          <p:cNvPr id="7" name="그룹 68"/>
          <p:cNvGrpSpPr/>
          <p:nvPr/>
        </p:nvGrpSpPr>
        <p:grpSpPr>
          <a:xfrm>
            <a:off x="2376772" y="3150432"/>
            <a:ext cx="3088991" cy="1561257"/>
            <a:chOff x="4016463" y="3192204"/>
            <a:chExt cx="2880320" cy="1455790"/>
          </a:xfrm>
        </p:grpSpPr>
        <p:grpSp>
          <p:nvGrpSpPr>
            <p:cNvPr id="8" name="그룹 69"/>
            <p:cNvGrpSpPr/>
            <p:nvPr/>
          </p:nvGrpSpPr>
          <p:grpSpPr>
            <a:xfrm>
              <a:off x="4016463" y="3192204"/>
              <a:ext cx="2880320" cy="243758"/>
              <a:chOff x="8220992" y="2707645"/>
              <a:chExt cx="2880320" cy="243758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4375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01.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kumimoji="0"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다양한 테스트 케이스 제공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</p:grpSp>
        <p:grpSp>
          <p:nvGrpSpPr>
            <p:cNvPr id="9" name="그룹 70"/>
            <p:cNvGrpSpPr/>
            <p:nvPr/>
          </p:nvGrpSpPr>
          <p:grpSpPr>
            <a:xfrm>
              <a:off x="4016463" y="3600340"/>
              <a:ext cx="2880320" cy="243758"/>
              <a:chOff x="8220992" y="2707645"/>
              <a:chExt cx="2880320" cy="243758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4375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02.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테스트 효율성 향상</a:t>
                </a:r>
                <a:r>
                  <a:rPr kumimoji="0"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</p:grpSp>
        <p:grpSp>
          <p:nvGrpSpPr>
            <p:cNvPr id="10" name="그룹 71"/>
            <p:cNvGrpSpPr/>
            <p:nvPr/>
          </p:nvGrpSpPr>
          <p:grpSpPr>
            <a:xfrm>
              <a:off x="4016463" y="4008476"/>
              <a:ext cx="2880320" cy="231382"/>
              <a:chOff x="8220992" y="2707645"/>
              <a:chExt cx="2880320" cy="23138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313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03.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테스트 결과 데이터화</a:t>
                </a:r>
              </a:p>
            </p:txBody>
          </p:sp>
        </p:grpSp>
        <p:grpSp>
          <p:nvGrpSpPr>
            <p:cNvPr id="11" name="그룹 72"/>
            <p:cNvGrpSpPr/>
            <p:nvPr/>
          </p:nvGrpSpPr>
          <p:grpSpPr>
            <a:xfrm>
              <a:off x="4016463" y="4416612"/>
              <a:ext cx="2880320" cy="231382"/>
              <a:chOff x="8220992" y="2707645"/>
              <a:chExt cx="2880320" cy="231382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313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04.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시나리오 구성</a:t>
                </a: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1513967" y="1893529"/>
            <a:ext cx="3953384" cy="1057469"/>
            <a:chOff x="1513967" y="1931629"/>
            <a:chExt cx="3953384" cy="1057469"/>
          </a:xfrm>
        </p:grpSpPr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1513967" y="1931629"/>
              <a:ext cx="880405" cy="1057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5700" dirty="0">
                  <a:solidFill>
                    <a:srgbClr val="0062AC"/>
                  </a:solidFill>
                  <a:latin typeface="나눔명조" pitchFamily="18" charset="-127"/>
                  <a:ea typeface="나눔명조" pitchFamily="18" charset="-127"/>
                </a:rPr>
                <a:t>Ⅳ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8360" y="2357149"/>
              <a:ext cx="3088991" cy="444291"/>
            </a:xfrm>
            <a:prstGeom prst="rect">
              <a:avLst/>
            </a:prstGeom>
            <a:noFill/>
          </p:spPr>
          <p:txBody>
            <a:bodyPr wrap="square" lIns="99569" tIns="49785" rIns="99569" bIns="49785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77800" latinLnBrk="0">
                <a:lnSpc>
                  <a:spcPct val="120000"/>
                </a:lnSpc>
                <a:spcBef>
                  <a:spcPct val="40000"/>
                </a:spcBef>
              </a:pPr>
              <a:r>
                <a:rPr lang="ko-KR" altLang="en-US" sz="2200" dirty="0">
                  <a:solidFill>
                    <a:srgbClr val="0062AC"/>
                  </a:solidFill>
                  <a:latin typeface="나눔고딕 Bold" pitchFamily="50" charset="-127"/>
                  <a:ea typeface="나눔고딕 Bold" pitchFamily="50" charset="-127"/>
                </a:rPr>
                <a:t>특징 및 기대효과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80776" y="2186930"/>
              <a:ext cx="859290" cy="159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ts val="3000"/>
                </a:lnSpc>
              </a:pPr>
              <a:r>
                <a:rPr lang="en-US" altLang="ko-KR" sz="1200" spc="50" dirty="0">
                  <a:solidFill>
                    <a:schemeClr val="bg1">
                      <a:lumMod val="6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Chapter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2393009" y="2222934"/>
              <a:ext cx="0" cy="54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3214212" y="2222934"/>
              <a:ext cx="0" cy="1544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1" name="Picture 9" descr="D:\모스트비주얼_예지\[19_12_09] 2020 신규 제안서 간지목차\삽도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146" y="3758429"/>
            <a:ext cx="1291586" cy="10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모스트비주얼_예지\[19_12_09] 2020 신규 제안서 간지목차\삽도-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28" y="5121501"/>
            <a:ext cx="628424" cy="6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6"/>
          <p:cNvGrpSpPr/>
          <p:nvPr/>
        </p:nvGrpSpPr>
        <p:grpSpPr>
          <a:xfrm>
            <a:off x="6243609" y="0"/>
            <a:ext cx="303243" cy="1044000"/>
            <a:chOff x="7487533" y="0"/>
            <a:chExt cx="303243" cy="929928"/>
          </a:xfrm>
        </p:grpSpPr>
        <p:sp>
          <p:nvSpPr>
            <p:cNvPr id="150" name="직사각형 149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51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kumimoji="0"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Ⅰ</a:t>
              </a:r>
            </a:p>
          </p:txBody>
        </p:sp>
      </p:grpSp>
      <p:grpSp>
        <p:nvGrpSpPr>
          <p:cNvPr id="15" name="그룹 137"/>
          <p:cNvGrpSpPr/>
          <p:nvPr/>
        </p:nvGrpSpPr>
        <p:grpSpPr>
          <a:xfrm>
            <a:off x="6655565" y="0"/>
            <a:ext cx="303243" cy="1006423"/>
            <a:chOff x="7487533" y="0"/>
            <a:chExt cx="303243" cy="896457"/>
          </a:xfrm>
        </p:grpSpPr>
        <p:sp>
          <p:nvSpPr>
            <p:cNvPr id="148" name="직사각형 147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9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Ⅱ</a:t>
              </a:r>
            </a:p>
          </p:txBody>
        </p:sp>
      </p:grpSp>
      <p:grpSp>
        <p:nvGrpSpPr>
          <p:cNvPr id="16" name="그룹 138"/>
          <p:cNvGrpSpPr/>
          <p:nvPr/>
        </p:nvGrpSpPr>
        <p:grpSpPr>
          <a:xfrm>
            <a:off x="7067521" y="0"/>
            <a:ext cx="303243" cy="1006423"/>
            <a:chOff x="7487533" y="0"/>
            <a:chExt cx="303243" cy="896457"/>
          </a:xfrm>
        </p:grpSpPr>
        <p:sp>
          <p:nvSpPr>
            <p:cNvPr id="146" name="직사각형 145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7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Ⅲ</a:t>
              </a:r>
            </a:p>
          </p:txBody>
        </p:sp>
      </p:grpSp>
      <p:grpSp>
        <p:nvGrpSpPr>
          <p:cNvPr id="17" name="그룹 139"/>
          <p:cNvGrpSpPr/>
          <p:nvPr/>
        </p:nvGrpSpPr>
        <p:grpSpPr>
          <a:xfrm>
            <a:off x="7479477" y="0"/>
            <a:ext cx="303243" cy="1006423"/>
            <a:chOff x="7487533" y="0"/>
            <a:chExt cx="303243" cy="896457"/>
          </a:xfrm>
        </p:grpSpPr>
        <p:sp>
          <p:nvSpPr>
            <p:cNvPr id="144" name="직사각형 143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4C9B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45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Ⅳ</a:t>
              </a:r>
            </a:p>
          </p:txBody>
        </p:sp>
      </p:grpSp>
      <p:grpSp>
        <p:nvGrpSpPr>
          <p:cNvPr id="18" name="그룹 140"/>
          <p:cNvGrpSpPr/>
          <p:nvPr/>
        </p:nvGrpSpPr>
        <p:grpSpPr>
          <a:xfrm>
            <a:off x="7891434" y="0"/>
            <a:ext cx="303243" cy="1006423"/>
            <a:chOff x="7487533" y="0"/>
            <a:chExt cx="303243" cy="896457"/>
          </a:xfrm>
        </p:grpSpPr>
        <p:sp>
          <p:nvSpPr>
            <p:cNvPr id="142" name="직사각형 141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3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50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다양한 테스트 케이스 제공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1.1  </a:t>
            </a:r>
            <a:r>
              <a:rPr lang="ko-KR" altLang="en-US" dirty="0"/>
              <a:t>기존 시스템</a:t>
            </a:r>
            <a:r>
              <a:rPr lang="en-US" altLang="ko-KR" dirty="0"/>
              <a:t> </a:t>
            </a:r>
            <a:r>
              <a:rPr lang="ko-KR" altLang="en-US" dirty="0"/>
              <a:t>분석 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소스 분석 </a:t>
            </a:r>
            <a:r>
              <a:rPr lang="en-US" altLang="ko-KR" dirty="0"/>
              <a:t>: controller,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java </a:t>
            </a:r>
            <a:r>
              <a:rPr lang="ko-KR" altLang="en-US" dirty="0"/>
              <a:t>파일을 정적 분석을 통해 </a:t>
            </a:r>
            <a:r>
              <a:rPr lang="en-US" altLang="ko-KR" dirty="0"/>
              <a:t>API </a:t>
            </a:r>
            <a:r>
              <a:rPr lang="ko-KR" altLang="en-US" dirty="0"/>
              <a:t>구조를 생성</a:t>
            </a:r>
            <a:endParaRPr lang="en-US" altLang="ko-KR" dirty="0"/>
          </a:p>
          <a:p>
            <a:r>
              <a:rPr lang="ko-KR" altLang="en-US" dirty="0"/>
              <a:t>로그 분석 </a:t>
            </a:r>
            <a:r>
              <a:rPr lang="en-US" altLang="ko-KR" dirty="0"/>
              <a:t>: </a:t>
            </a:r>
            <a:r>
              <a:rPr lang="ko-KR" altLang="en-US" dirty="0"/>
              <a:t>기존 시스템에서 제공한 로그 파일을 분석해서 </a:t>
            </a:r>
            <a:r>
              <a:rPr lang="en-US" altLang="ko-KR" dirty="0"/>
              <a:t>API </a:t>
            </a:r>
            <a:r>
              <a:rPr lang="ko-KR" altLang="en-US"/>
              <a:t>구조와 테스트 케이스를 생성</a:t>
            </a:r>
            <a:r>
              <a:rPr lang="en-US" altLang="ko-KR"/>
              <a:t> 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Log 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분석 도구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9" name="그룹 63">
            <a:extLst>
              <a:ext uri="{FF2B5EF4-FFF2-40B4-BE49-F238E27FC236}">
                <a16:creationId xmlns:a16="http://schemas.microsoft.com/office/drawing/2014/main" id="{2C6A6C38-3469-4B2A-B88F-FDCD6F187F01}"/>
              </a:ext>
            </a:extLst>
          </p:cNvPr>
          <p:cNvGrpSpPr/>
          <p:nvPr/>
        </p:nvGrpSpPr>
        <p:grpSpPr>
          <a:xfrm>
            <a:off x="558798" y="2266950"/>
            <a:ext cx="9575801" cy="4789488"/>
            <a:chOff x="558799" y="2266950"/>
            <a:chExt cx="4679570" cy="4789488"/>
          </a:xfrm>
        </p:grpSpPr>
        <p:sp>
          <p:nvSpPr>
            <p:cNvPr id="20" name="모서리가 둥근 직사각형 16">
              <a:extLst>
                <a:ext uri="{FF2B5EF4-FFF2-40B4-BE49-F238E27FC236}">
                  <a16:creationId xmlns:a16="http://schemas.microsoft.com/office/drawing/2014/main" id="{8482321E-9A9D-4F41-B7E7-FAFBB48BCFF8}"/>
                </a:ext>
              </a:extLst>
            </p:cNvPr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21" name="모서리가 둥근 직사각형 16">
              <a:extLst>
                <a:ext uri="{FF2B5EF4-FFF2-40B4-BE49-F238E27FC236}">
                  <a16:creationId xmlns:a16="http://schemas.microsoft.com/office/drawing/2014/main" id="{9A48B8C4-0D38-4546-9948-7830CCFB5021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Log </a:t>
              </a: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분석 도구 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E81DD3-61DC-4F88-8D9D-E29BE0A0E9D4}"/>
                </a:ext>
              </a:extLst>
            </p:cNvPr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CAF9F7-B545-4C98-AFA5-216E80C1DE17}"/>
              </a:ext>
            </a:extLst>
          </p:cNvPr>
          <p:cNvGrpSpPr/>
          <p:nvPr/>
        </p:nvGrpSpPr>
        <p:grpSpPr>
          <a:xfrm rot="16200000">
            <a:off x="-722949" y="5128469"/>
            <a:ext cx="3153437" cy="556454"/>
            <a:chOff x="5560898" y="2605225"/>
            <a:chExt cx="4479867" cy="55645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72C0F49-88A6-41E3-ADE4-474C0AAAA186}"/>
                </a:ext>
              </a:extLst>
            </p:cNvPr>
            <p:cNvGrpSpPr/>
            <p:nvPr/>
          </p:nvGrpSpPr>
          <p:grpSpPr>
            <a:xfrm>
              <a:off x="5560898" y="2720647"/>
              <a:ext cx="4479867" cy="441032"/>
              <a:chOff x="5538498" y="2804467"/>
              <a:chExt cx="4524666" cy="441032"/>
            </a:xfrm>
          </p:grpSpPr>
          <p:sp>
            <p:nvSpPr>
              <p:cNvPr id="26" name="모서리가 둥근 직사각형 164">
                <a:extLst>
                  <a:ext uri="{FF2B5EF4-FFF2-40B4-BE49-F238E27FC236}">
                    <a16:creationId xmlns:a16="http://schemas.microsoft.com/office/drawing/2014/main" id="{A4F76586-4BCD-4AD4-8BD2-2BA2C8682BF2}"/>
                  </a:ext>
                </a:extLst>
              </p:cNvPr>
              <p:cNvSpPr/>
              <p:nvPr/>
            </p:nvSpPr>
            <p:spPr>
              <a:xfrm>
                <a:off x="5538498" y="2804467"/>
                <a:ext cx="4524666" cy="388272"/>
              </a:xfrm>
              <a:prstGeom prst="roundRect">
                <a:avLst>
                  <a:gd name="adj" fmla="val 3586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6350">
                <a:noFill/>
                <a:round/>
                <a:headEnd/>
                <a:tailEnd/>
              </a:ln>
            </p:spPr>
            <p:txBody>
              <a:bodyPr wrap="none" lIns="106774" tIns="53387" rIns="106774" bIns="53387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3300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7" name="모서리가 둥근 직사각형 165">
                <a:extLst>
                  <a:ext uri="{FF2B5EF4-FFF2-40B4-BE49-F238E27FC236}">
                    <a16:creationId xmlns:a16="http://schemas.microsoft.com/office/drawing/2014/main" id="{82950F22-185B-44EB-883F-B319F21D7EB4}"/>
                  </a:ext>
                </a:extLst>
              </p:cNvPr>
              <p:cNvSpPr/>
              <p:nvPr/>
            </p:nvSpPr>
            <p:spPr>
              <a:xfrm>
                <a:off x="5538498" y="2857227"/>
                <a:ext cx="4524666" cy="388272"/>
              </a:xfrm>
              <a:prstGeom prst="roundRect">
                <a:avLst>
                  <a:gd name="adj" fmla="val 35864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wrap="none" lIns="106774" tIns="53387" rIns="106774" bIns="53387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3300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83F7F1-9258-4F1E-9AD6-A515DD259AE8}"/>
                </a:ext>
              </a:extLst>
            </p:cNvPr>
            <p:cNvSpPr txBox="1"/>
            <p:nvPr/>
          </p:nvSpPr>
          <p:spPr>
            <a:xfrm>
              <a:off x="7072276" y="2605225"/>
              <a:ext cx="1457110" cy="252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2pPr marL="339725" lvl="1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</a:lstStyle>
            <a:p>
              <a:pPr marL="0" lvl="1" indent="0" defTabSz="1516258">
                <a:lnSpc>
                  <a:spcPct val="100000"/>
                </a:lnSpc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내부 요소</a:t>
              </a:r>
              <a:endParaRPr lang="en-US" altLang="ko-K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AFFCE2-702D-447C-8379-081090576341}"/>
              </a:ext>
            </a:extLst>
          </p:cNvPr>
          <p:cNvGrpSpPr/>
          <p:nvPr/>
        </p:nvGrpSpPr>
        <p:grpSpPr>
          <a:xfrm>
            <a:off x="5560898" y="2605225"/>
            <a:ext cx="4479867" cy="556454"/>
            <a:chOff x="5560898" y="2605225"/>
            <a:chExt cx="4479867" cy="5564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AD8772B-B860-4EF6-83FC-8BC8852445A2}"/>
                </a:ext>
              </a:extLst>
            </p:cNvPr>
            <p:cNvGrpSpPr/>
            <p:nvPr/>
          </p:nvGrpSpPr>
          <p:grpSpPr>
            <a:xfrm>
              <a:off x="5560898" y="2720647"/>
              <a:ext cx="4479867" cy="441032"/>
              <a:chOff x="5538498" y="2804467"/>
              <a:chExt cx="4524666" cy="441032"/>
            </a:xfrm>
          </p:grpSpPr>
          <p:sp>
            <p:nvSpPr>
              <p:cNvPr id="31" name="모서리가 둥근 직사각형 9">
                <a:extLst>
                  <a:ext uri="{FF2B5EF4-FFF2-40B4-BE49-F238E27FC236}">
                    <a16:creationId xmlns:a16="http://schemas.microsoft.com/office/drawing/2014/main" id="{F635DE11-0FA6-44DA-B251-E6714EE2B2AB}"/>
                  </a:ext>
                </a:extLst>
              </p:cNvPr>
              <p:cNvSpPr/>
              <p:nvPr/>
            </p:nvSpPr>
            <p:spPr>
              <a:xfrm>
                <a:off x="5538498" y="2804467"/>
                <a:ext cx="4524666" cy="388272"/>
              </a:xfrm>
              <a:prstGeom prst="roundRect">
                <a:avLst>
                  <a:gd name="adj" fmla="val 3586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6350">
                <a:noFill/>
                <a:round/>
                <a:headEnd/>
                <a:tailEnd/>
              </a:ln>
            </p:spPr>
            <p:txBody>
              <a:bodyPr wrap="none" lIns="106774" tIns="53387" rIns="106774" bIns="53387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3300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2" name="모서리가 둥근 직사각형 159">
                <a:extLst>
                  <a:ext uri="{FF2B5EF4-FFF2-40B4-BE49-F238E27FC236}">
                    <a16:creationId xmlns:a16="http://schemas.microsoft.com/office/drawing/2014/main" id="{CFBEBCA0-C500-43C1-9E79-71E5509974CC}"/>
                  </a:ext>
                </a:extLst>
              </p:cNvPr>
              <p:cNvSpPr/>
              <p:nvPr/>
            </p:nvSpPr>
            <p:spPr>
              <a:xfrm>
                <a:off x="5538498" y="2857227"/>
                <a:ext cx="4524666" cy="388272"/>
              </a:xfrm>
              <a:prstGeom prst="roundRect">
                <a:avLst>
                  <a:gd name="adj" fmla="val 35864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wrap="none" lIns="106774" tIns="53387" rIns="106774" bIns="53387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3300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68D204-E5EF-408B-99E2-176DD82EC29B}"/>
                </a:ext>
              </a:extLst>
            </p:cNvPr>
            <p:cNvSpPr txBox="1"/>
            <p:nvPr/>
          </p:nvSpPr>
          <p:spPr>
            <a:xfrm>
              <a:off x="7072276" y="2605225"/>
              <a:ext cx="1457110" cy="252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2pPr marL="339725" lvl="1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</a:lstStyle>
            <a:p>
              <a:pPr marL="0" lvl="1" indent="0" defTabSz="1516258">
                <a:lnSpc>
                  <a:spcPct val="10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Log Data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D2A426-15FB-4590-A690-DFED688331D1}"/>
              </a:ext>
            </a:extLst>
          </p:cNvPr>
          <p:cNvGrpSpPr/>
          <p:nvPr/>
        </p:nvGrpSpPr>
        <p:grpSpPr>
          <a:xfrm>
            <a:off x="630047" y="2663352"/>
            <a:ext cx="4537075" cy="1093446"/>
            <a:chOff x="630047" y="3072915"/>
            <a:chExt cx="4537075" cy="1093446"/>
          </a:xfrm>
        </p:grpSpPr>
        <p:sp>
          <p:nvSpPr>
            <p:cNvPr id="34" name="직사각형 377">
              <a:extLst>
                <a:ext uri="{FF2B5EF4-FFF2-40B4-BE49-F238E27FC236}">
                  <a16:creationId xmlns:a16="http://schemas.microsoft.com/office/drawing/2014/main" id="{614169CA-AE96-46F8-BB98-D7230293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47" y="3072915"/>
              <a:ext cx="4537075" cy="1093446"/>
            </a:xfrm>
            <a:prstGeom prst="rect">
              <a:avLst/>
            </a:prstGeom>
            <a:solidFill>
              <a:srgbClr val="E3EFF8"/>
            </a:solidFill>
            <a:ln w="6350">
              <a:solidFill>
                <a:srgbClr val="4C9B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1"/>
              <a:endParaRPr lang="en-US" altLang="ko-KR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4CC8E5-B605-4CD2-961D-EA50A5B3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3175286"/>
              <a:ext cx="4465636" cy="804195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실제 시스템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Log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데이터를 분석하여 테스트 케이스를 생성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320" pitchFamily="18" charset="-127"/>
              </a:endParaRPr>
            </a:p>
            <a:p>
              <a:pPr marL="95590" indent="-9559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Request (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), Response (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옵션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)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데이터를 저장하여 테스트에 사용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320" pitchFamily="18" charset="-127"/>
              </a:endParaRPr>
            </a:p>
            <a:p>
              <a:pPr marL="95590" indent="-9559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사이트에서 제공하는 방식으로 커스터마이징 작업 필요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320" pitchFamily="18" charset="-127"/>
              </a:endParaRPr>
            </a:p>
            <a:p>
              <a:pPr marL="95590" indent="-9559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Log Data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가 없는 경우에는 소스 분석을 통한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320" pitchFamily="18" charset="-127"/>
                </a:rPr>
                <a:t> 구조만 저장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6515420-23F8-44D1-B15E-22CC9749F4B5}"/>
              </a:ext>
            </a:extLst>
          </p:cNvPr>
          <p:cNvGrpSpPr/>
          <p:nvPr/>
        </p:nvGrpSpPr>
        <p:grpSpPr>
          <a:xfrm>
            <a:off x="5538497" y="2892797"/>
            <a:ext cx="1457110" cy="864000"/>
            <a:chOff x="-2662556" y="5767995"/>
            <a:chExt cx="2452246" cy="8640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62DEE48-8C0E-4282-966F-7AD554D65A78}"/>
                </a:ext>
              </a:extLst>
            </p:cNvPr>
            <p:cNvGrpSpPr/>
            <p:nvPr/>
          </p:nvGrpSpPr>
          <p:grpSpPr>
            <a:xfrm>
              <a:off x="-2662556" y="5767995"/>
              <a:ext cx="2452246" cy="864000"/>
              <a:chOff x="-1893446" y="3131046"/>
              <a:chExt cx="2452246" cy="8640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10828E-98C9-4C59-9861-BFD48F2437E8}"/>
                  </a:ext>
                </a:extLst>
              </p:cNvPr>
              <p:cNvSpPr/>
              <p:nvPr/>
            </p:nvSpPr>
            <p:spPr bwMode="auto">
              <a:xfrm flipH="1">
                <a:off x="-1893446" y="3131046"/>
                <a:ext cx="2452246" cy="86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Autofit/>
              </a:bodyPr>
              <a:lstStyle/>
              <a:p>
                <a:pPr marL="339725" indent="-339725" algn="ctr" eaLnBrk="0" latinLnBrk="0" hangingPunct="0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ko-KR" altLang="en-US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4D9565-F347-4EBC-8CFC-A81054CBA94A}"/>
                  </a:ext>
                </a:extLst>
              </p:cNvPr>
              <p:cNvSpPr txBox="1"/>
              <p:nvPr/>
            </p:nvSpPr>
            <p:spPr>
              <a:xfrm>
                <a:off x="-1893446" y="3131046"/>
                <a:ext cx="2452246" cy="252000"/>
              </a:xfrm>
              <a:prstGeom prst="rect">
                <a:avLst/>
              </a:prstGeom>
              <a:solidFill>
                <a:srgbClr val="99C6E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2pPr marL="339725" lvl="1" indent="-339725" algn="ctr" eaLnBrk="0" latinLnBrk="0" hangingPunct="0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 sz="100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defRPr>
                </a:lvl2pPr>
              </a:lstStyle>
              <a:p>
                <a:pPr marL="0" lvl="1" indent="0" defTabSz="1516258">
                  <a:lnSpc>
                    <a:spcPct val="100000"/>
                  </a:lnSpc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저장 형태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A237AD-595A-4749-969A-0CF2693AD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26670" y="6024277"/>
              <a:ext cx="2380477" cy="584775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File</a:t>
              </a: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Database</a:t>
              </a: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API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39F9B3-4EFB-4A4E-A5C2-9B8F36476BF6}"/>
              </a:ext>
            </a:extLst>
          </p:cNvPr>
          <p:cNvGrpSpPr/>
          <p:nvPr/>
        </p:nvGrpSpPr>
        <p:grpSpPr>
          <a:xfrm>
            <a:off x="7072275" y="2892797"/>
            <a:ext cx="1457110" cy="864000"/>
            <a:chOff x="-1893446" y="3131046"/>
            <a:chExt cx="2452246" cy="864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9132921-ED36-459C-9171-F1FDED0838D4}"/>
                </a:ext>
              </a:extLst>
            </p:cNvPr>
            <p:cNvSpPr/>
            <p:nvPr/>
          </p:nvSpPr>
          <p:spPr bwMode="auto">
            <a:xfrm flipH="1">
              <a:off x="-1893446" y="3131046"/>
              <a:ext cx="2452246" cy="8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339725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ko-KR" altLang="en-US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0753EB-5DD4-4AFF-B984-58973C6D11A1}"/>
                </a:ext>
              </a:extLst>
            </p:cNvPr>
            <p:cNvSpPr txBox="1"/>
            <p:nvPr/>
          </p:nvSpPr>
          <p:spPr>
            <a:xfrm>
              <a:off x="-1893446" y="3131046"/>
              <a:ext cx="2452246" cy="252000"/>
            </a:xfrm>
            <a:prstGeom prst="rect">
              <a:avLst/>
            </a:prstGeom>
            <a:solidFill>
              <a:srgbClr val="99C6E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2pPr marL="339725" lvl="1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</a:lstStyle>
            <a:p>
              <a:pPr marL="0" lvl="1" indent="0" defTabSz="1516258">
                <a:lnSpc>
                  <a:spcPct val="100000"/>
                </a:lnSpc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데이터 형태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B57DB8-C652-4BB0-BF06-6C17BD1A5AD3}"/>
              </a:ext>
            </a:extLst>
          </p:cNvPr>
          <p:cNvSpPr>
            <a:spLocks/>
          </p:cNvSpPr>
          <p:nvPr/>
        </p:nvSpPr>
        <p:spPr bwMode="auto">
          <a:xfrm>
            <a:off x="7093736" y="3164022"/>
            <a:ext cx="1383580" cy="584775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JSON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XML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rPr>
              <a:t>Fixed Length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07BB8FC-F3E0-48BB-A201-D2E8C670788B}"/>
              </a:ext>
            </a:extLst>
          </p:cNvPr>
          <p:cNvGrpSpPr/>
          <p:nvPr/>
        </p:nvGrpSpPr>
        <p:grpSpPr>
          <a:xfrm>
            <a:off x="8606053" y="2892797"/>
            <a:ext cx="1457110" cy="864000"/>
            <a:chOff x="-1893446" y="3131046"/>
            <a:chExt cx="2452246" cy="864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02753E-91A1-4E2D-A67D-CED06911C884}"/>
                </a:ext>
              </a:extLst>
            </p:cNvPr>
            <p:cNvSpPr/>
            <p:nvPr/>
          </p:nvSpPr>
          <p:spPr bwMode="auto">
            <a:xfrm flipH="1">
              <a:off x="-1893446" y="3131046"/>
              <a:ext cx="2452246" cy="86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339725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ko-KR" altLang="en-US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B6C97F-1B60-4929-BB32-A65A53A35784}"/>
                </a:ext>
              </a:extLst>
            </p:cNvPr>
            <p:cNvSpPr txBox="1"/>
            <p:nvPr/>
          </p:nvSpPr>
          <p:spPr>
            <a:xfrm>
              <a:off x="-1893446" y="3131046"/>
              <a:ext cx="2452246" cy="252000"/>
            </a:xfrm>
            <a:prstGeom prst="rect">
              <a:avLst/>
            </a:prstGeom>
            <a:solidFill>
              <a:srgbClr val="99C6E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2pPr marL="339725" lvl="1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</a:lstStyle>
            <a:p>
              <a:pPr marL="0" lvl="1" indent="0" defTabSz="1516258">
                <a:lnSpc>
                  <a:spcPct val="100000"/>
                </a:lnSpc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Http Method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B987FC-BEAB-4B4E-8B0E-72258DEBFF1A}"/>
              </a:ext>
            </a:extLst>
          </p:cNvPr>
          <p:cNvGrpSpPr/>
          <p:nvPr/>
        </p:nvGrpSpPr>
        <p:grpSpPr>
          <a:xfrm>
            <a:off x="8627513" y="3164022"/>
            <a:ext cx="1414191" cy="407804"/>
            <a:chOff x="7093599" y="3232899"/>
            <a:chExt cx="1372600" cy="40780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AE19A74-6359-4A7B-8AD9-C62A9222D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599" y="3232899"/>
              <a:ext cx="834365" cy="407804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lvl="1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GET</a:t>
              </a:r>
            </a:p>
            <a:p>
              <a:pPr marL="95590" lvl="1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PUT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8036A6C-40DB-4709-913A-CF888790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829" y="3232899"/>
              <a:ext cx="665370" cy="407804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lvl="1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POST</a:t>
              </a:r>
            </a:p>
            <a:p>
              <a:pPr marL="95590" lvl="1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DELETE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2F26B0-4E65-40AC-A2A8-6BCDCB698CB2}"/>
              </a:ext>
            </a:extLst>
          </p:cNvPr>
          <p:cNvGrpSpPr/>
          <p:nvPr/>
        </p:nvGrpSpPr>
        <p:grpSpPr>
          <a:xfrm>
            <a:off x="860894" y="3829977"/>
            <a:ext cx="4306227" cy="3165043"/>
            <a:chOff x="1209382" y="3925227"/>
            <a:chExt cx="3960573" cy="316504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7514AF2-A082-42CE-B9B6-2B61D48C512E}"/>
                </a:ext>
              </a:extLst>
            </p:cNvPr>
            <p:cNvGrpSpPr/>
            <p:nvPr/>
          </p:nvGrpSpPr>
          <p:grpSpPr>
            <a:xfrm>
              <a:off x="1209382" y="3925227"/>
              <a:ext cx="3960573" cy="1687072"/>
              <a:chOff x="-2662558" y="5767994"/>
              <a:chExt cx="2452248" cy="1687072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86C0ABD-8E2D-481C-8D47-F1C68E3E5F21}"/>
                  </a:ext>
                </a:extLst>
              </p:cNvPr>
              <p:cNvGrpSpPr/>
              <p:nvPr/>
            </p:nvGrpSpPr>
            <p:grpSpPr>
              <a:xfrm>
                <a:off x="-2662558" y="5767994"/>
                <a:ext cx="2452248" cy="1679447"/>
                <a:chOff x="-1893448" y="3131045"/>
                <a:chExt cx="2452248" cy="1679447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A92356EF-90EF-494A-BAA0-E237BE40D474}"/>
                    </a:ext>
                  </a:extLst>
                </p:cNvPr>
                <p:cNvSpPr/>
                <p:nvPr/>
              </p:nvSpPr>
              <p:spPr bwMode="auto">
                <a:xfrm flipH="1">
                  <a:off x="-1893448" y="3131045"/>
                  <a:ext cx="2452246" cy="167944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Autofit/>
                </a:bodyPr>
                <a:lstStyle/>
                <a:p>
                  <a:pPr marL="339725" indent="-33972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endParaRPr lang="ko-KR" altLang="en-US" sz="100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C6ABF8-FBAB-4187-9138-3EC708C1A587}"/>
                    </a:ext>
                  </a:extLst>
                </p:cNvPr>
                <p:cNvSpPr txBox="1"/>
                <p:nvPr/>
              </p:nvSpPr>
              <p:spPr>
                <a:xfrm>
                  <a:off x="-1893446" y="3131046"/>
                  <a:ext cx="2452246" cy="252000"/>
                </a:xfrm>
                <a:prstGeom prst="rect">
                  <a:avLst/>
                </a:prstGeom>
                <a:solidFill>
                  <a:srgbClr val="99C6E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ko-KR"/>
                  </a:defPPr>
                  <a:lvl2pPr marL="339725" lvl="1" indent="-33972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</a:defRPr>
                  </a:lvl2pPr>
                </a:lstStyle>
                <a:p>
                  <a:pPr marL="0" lvl="1" indent="0" defTabSz="1516258">
                    <a:lnSpc>
                      <a:spcPct val="100000"/>
                    </a:lnSpc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전환 규칙</a:t>
                  </a:r>
                  <a:endPara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8690DBD-13B8-4EA9-82C1-971A5C5F8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50594" y="6062377"/>
                <a:ext cx="2428325" cy="1392689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각 사이트에서 정형화된 형태의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Log data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를 제공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. </a:t>
                </a:r>
              </a:p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Log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저장형태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데이터 형태에 상관없이 커스터마이징 작업을 통해 테스트 데이터 생성 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aTworks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의 표준형태인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JSON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형태로 저장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Fixed length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 방식은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Log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에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API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구조에 대한 정보가 존재하지 않기 때문에 먼저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API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구조 등록 후 전환 가능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사이즈가 큰 데이터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(List,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이미지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는 전환 속도를 위해 저장하지 않음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.</a:t>
                </a:r>
              </a:p>
              <a:p>
                <a:pPr marL="0" lvl="1" indent="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defRPr/>
                </a:pP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6F9B9BD-C1EE-47A8-B34D-E6F36169F306}"/>
                </a:ext>
              </a:extLst>
            </p:cNvPr>
            <p:cNvGrpSpPr/>
            <p:nvPr/>
          </p:nvGrpSpPr>
          <p:grpSpPr>
            <a:xfrm>
              <a:off x="1209382" y="5752289"/>
              <a:ext cx="3960573" cy="1337981"/>
              <a:chOff x="-2662558" y="5939445"/>
              <a:chExt cx="2452248" cy="133798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6151747-4C78-464A-862D-13393E10BC51}"/>
                  </a:ext>
                </a:extLst>
              </p:cNvPr>
              <p:cNvGrpSpPr/>
              <p:nvPr/>
            </p:nvGrpSpPr>
            <p:grpSpPr>
              <a:xfrm>
                <a:off x="-2662558" y="5939445"/>
                <a:ext cx="2452248" cy="1337981"/>
                <a:chOff x="-1893448" y="3302496"/>
                <a:chExt cx="2452248" cy="1337981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EAE139CA-D65F-4A88-9269-A19DB213F358}"/>
                    </a:ext>
                  </a:extLst>
                </p:cNvPr>
                <p:cNvSpPr/>
                <p:nvPr/>
              </p:nvSpPr>
              <p:spPr bwMode="auto">
                <a:xfrm flipH="1">
                  <a:off x="-1893448" y="3547031"/>
                  <a:ext cx="2452246" cy="109344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Autofit/>
                </a:bodyPr>
                <a:lstStyle/>
                <a:p>
                  <a:pPr marL="339725" indent="-33972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endParaRPr lang="ko-KR" altLang="en-US" sz="100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63FCE34-8DBC-4706-BB75-E621E97F9969}"/>
                    </a:ext>
                  </a:extLst>
                </p:cNvPr>
                <p:cNvSpPr txBox="1"/>
                <p:nvPr/>
              </p:nvSpPr>
              <p:spPr>
                <a:xfrm>
                  <a:off x="-1893446" y="3302496"/>
                  <a:ext cx="2452246" cy="252000"/>
                </a:xfrm>
                <a:prstGeom prst="rect">
                  <a:avLst/>
                </a:prstGeom>
                <a:solidFill>
                  <a:srgbClr val="99C6E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ko-KR"/>
                  </a:defPPr>
                  <a:lvl2pPr marL="339725" lvl="1" indent="-33972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</a:defRPr>
                  </a:lvl2pPr>
                </a:lstStyle>
                <a:p>
                  <a:pPr marL="0" lvl="1" indent="0" defTabSz="1516258">
                    <a:lnSpc>
                      <a:spcPct val="100000"/>
                    </a:lnSpc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</a:t>
                  </a:r>
                  <a:r>
                    <a: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사 샘플</a:t>
                  </a:r>
                  <a:endPara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CA607A0-478D-4C72-A23A-0C901A7B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50594" y="6300502"/>
                <a:ext cx="2371714" cy="584775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1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개월 로그로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3,200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여건의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API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8,200,000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건 테스트 케이스 생성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XML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형태의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Log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데이터를 파일로 제공받음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  <a:p>
                <a:pPr marL="95590" lvl="1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JSON, XML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서버에서 테스트 수행할 수 있는 데이터 생성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endParaRPr>
              </a:p>
            </p:txBody>
          </p:sp>
        </p:grpSp>
      </p:grpSp>
      <p:sp>
        <p:nvSpPr>
          <p:cNvPr id="67" name="오른쪽 화살표 150">
            <a:extLst>
              <a:ext uri="{FF2B5EF4-FFF2-40B4-BE49-F238E27FC236}">
                <a16:creationId xmlns:a16="http://schemas.microsoft.com/office/drawing/2014/main" id="{8ECED83E-AF79-4F7B-9015-4ED7BB4E2BEF}"/>
              </a:ext>
            </a:extLst>
          </p:cNvPr>
          <p:cNvSpPr/>
          <p:nvPr/>
        </p:nvSpPr>
        <p:spPr>
          <a:xfrm rot="5400000">
            <a:off x="7404958" y="3537742"/>
            <a:ext cx="791741" cy="1352974"/>
          </a:xfrm>
          <a:prstGeom prst="rightArrow">
            <a:avLst>
              <a:gd name="adj1" fmla="val 68400"/>
              <a:gd name="adj2" fmla="val 50000"/>
            </a:avLst>
          </a:prstGeom>
          <a:gradFill flip="none" rotWithShape="1">
            <a:gsLst>
              <a:gs pos="30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1" indent="0" algn="ctr" defTabSz="993962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Arial" pitchFamily="34" charset="0"/>
              <a:buChar char="•"/>
              <a:tabLst>
                <a:tab pos="5648325" algn="l"/>
              </a:tabLst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  <a:sym typeface="-윤고딕14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1B4918-BA06-4ADD-9F6B-A370FDCDBC17}"/>
              </a:ext>
            </a:extLst>
          </p:cNvPr>
          <p:cNvGrpSpPr/>
          <p:nvPr/>
        </p:nvGrpSpPr>
        <p:grpSpPr>
          <a:xfrm>
            <a:off x="5538497" y="4777833"/>
            <a:ext cx="4537075" cy="2217188"/>
            <a:chOff x="5538497" y="4777833"/>
            <a:chExt cx="4537075" cy="2217188"/>
          </a:xfrm>
        </p:grpSpPr>
        <p:sp>
          <p:nvSpPr>
            <p:cNvPr id="69" name="직사각형 377">
              <a:extLst>
                <a:ext uri="{FF2B5EF4-FFF2-40B4-BE49-F238E27FC236}">
                  <a16:creationId xmlns:a16="http://schemas.microsoft.com/office/drawing/2014/main" id="{59A818A0-8E2B-4323-8B8C-99216AA6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497" y="4777833"/>
              <a:ext cx="4537075" cy="2217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4C9B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anchor="t"/>
            <a:lstStyle/>
            <a:p>
              <a:pPr algn="ctr" defTabSz="95648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cs typeface="Arial" panose="020B0604020202020204" pitchFamily="34" charset="0"/>
                </a:rPr>
                <a:t>aTworks Database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5227740-1BC5-4298-B1BA-76CA8C562B59}"/>
                </a:ext>
              </a:extLst>
            </p:cNvPr>
            <p:cNvGrpSpPr/>
            <p:nvPr/>
          </p:nvGrpSpPr>
          <p:grpSpPr>
            <a:xfrm>
              <a:off x="5611329" y="5177729"/>
              <a:ext cx="4391410" cy="324004"/>
              <a:chOff x="5238687" y="4306562"/>
              <a:chExt cx="4830551" cy="356404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88D0242C-D5BB-4D80-9E36-9FCB65C46CF6}"/>
                  </a:ext>
                </a:extLst>
              </p:cNvPr>
              <p:cNvSpPr/>
              <p:nvPr/>
            </p:nvSpPr>
            <p:spPr>
              <a:xfrm>
                <a:off x="5420829" y="4306567"/>
                <a:ext cx="4648409" cy="356399"/>
              </a:xfrm>
              <a:prstGeom prst="rect">
                <a:avLst/>
              </a:prstGeom>
              <a:pattFill prst="dkUpDiag">
                <a:fgClr>
                  <a:srgbClr val="D2D2D2"/>
                </a:fgClr>
                <a:bgClr>
                  <a:schemeClr val="bg1"/>
                </a:bgClr>
              </a:patt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252000" tIns="0" rIns="0" bIns="0" anchor="ctr"/>
              <a:lstStyle/>
              <a:p>
                <a:pPr marL="0" lvl="1" indent="0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트랜잭션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Request (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필수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)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endParaRPr>
              </a:p>
            </p:txBody>
          </p:sp>
          <p:sp>
            <p:nvSpPr>
              <p:cNvPr id="87" name="Oval 108">
                <a:extLst>
                  <a:ext uri="{FF2B5EF4-FFF2-40B4-BE49-F238E27FC236}">
                    <a16:creationId xmlns:a16="http://schemas.microsoft.com/office/drawing/2014/main" id="{C50F36BF-F34E-42B1-8691-AEF2157CB205}"/>
                  </a:ext>
                </a:extLst>
              </p:cNvPr>
              <p:cNvSpPr/>
              <p:nvPr/>
            </p:nvSpPr>
            <p:spPr>
              <a:xfrm>
                <a:off x="5238687" y="4306562"/>
                <a:ext cx="356400" cy="3564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1</a:t>
                </a:r>
                <a:endParaRPr lang="ko-KR" altLang="en-US" sz="9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ED187CB-6A4A-4F6E-A47C-788C4E57B583}"/>
                </a:ext>
              </a:extLst>
            </p:cNvPr>
            <p:cNvGrpSpPr/>
            <p:nvPr/>
          </p:nvGrpSpPr>
          <p:grpSpPr>
            <a:xfrm>
              <a:off x="5611330" y="5564328"/>
              <a:ext cx="4391409" cy="324002"/>
              <a:chOff x="5238687" y="4306562"/>
              <a:chExt cx="4830549" cy="356402"/>
            </a:xfrm>
          </p:grpSpPr>
          <p:sp>
            <p:nvSpPr>
              <p:cNvPr id="84" name="Rectangle 102">
                <a:extLst>
                  <a:ext uri="{FF2B5EF4-FFF2-40B4-BE49-F238E27FC236}">
                    <a16:creationId xmlns:a16="http://schemas.microsoft.com/office/drawing/2014/main" id="{508F7E56-8602-44AB-AD5D-6F855F14A01C}"/>
                  </a:ext>
                </a:extLst>
              </p:cNvPr>
              <p:cNvSpPr/>
              <p:nvPr/>
            </p:nvSpPr>
            <p:spPr>
              <a:xfrm>
                <a:off x="5420828" y="4306565"/>
                <a:ext cx="4648408" cy="356399"/>
              </a:xfrm>
              <a:prstGeom prst="rect">
                <a:avLst/>
              </a:prstGeom>
              <a:pattFill prst="dkUpDiag">
                <a:fgClr>
                  <a:srgbClr val="D2D2D2"/>
                </a:fgClr>
                <a:bgClr>
                  <a:schemeClr val="bg1"/>
                </a:bgClr>
              </a:patt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252000" tIns="0" rIns="0" bIns="0" anchor="ctr"/>
              <a:lstStyle/>
              <a:p>
                <a:pPr marL="0" lvl="1" indent="0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트랜잭션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Response (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옵션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)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endParaRPr>
              </a:p>
            </p:txBody>
          </p:sp>
          <p:sp>
            <p:nvSpPr>
              <p:cNvPr id="85" name="Oval 108">
                <a:extLst>
                  <a:ext uri="{FF2B5EF4-FFF2-40B4-BE49-F238E27FC236}">
                    <a16:creationId xmlns:a16="http://schemas.microsoft.com/office/drawing/2014/main" id="{C9B242E0-C337-4A40-BF2F-EF470EF2E84E}"/>
                  </a:ext>
                </a:extLst>
              </p:cNvPr>
              <p:cNvSpPr/>
              <p:nvPr/>
            </p:nvSpPr>
            <p:spPr>
              <a:xfrm>
                <a:off x="5238687" y="4306562"/>
                <a:ext cx="356400" cy="3564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2</a:t>
                </a:r>
                <a:endParaRPr lang="ko-KR" altLang="en-US" sz="9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endParaRPr>
              </a:p>
            </p:txBody>
          </p:sp>
        </p:grpSp>
        <p:sp>
          <p:nvSpPr>
            <p:cNvPr id="139" name="Rectangle 102">
              <a:extLst>
                <a:ext uri="{FF2B5EF4-FFF2-40B4-BE49-F238E27FC236}">
                  <a16:creationId xmlns:a16="http://schemas.microsoft.com/office/drawing/2014/main" id="{EEF0387A-F8C2-410C-BF34-0AF085B15540}"/>
                </a:ext>
              </a:extLst>
            </p:cNvPr>
            <p:cNvSpPr/>
            <p:nvPr/>
          </p:nvSpPr>
          <p:spPr>
            <a:xfrm>
              <a:off x="5776913" y="5963628"/>
              <a:ext cx="4225826" cy="323999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chemeClr val="bg1"/>
              </a:bgClr>
            </a:pattFill>
            <a:ln w="12700" algn="ctr">
              <a:noFill/>
              <a:miter lim="800000"/>
              <a:headEnd/>
              <a:tailEnd/>
            </a:ln>
          </p:spPr>
          <p:txBody>
            <a:bodyPr wrap="none" lIns="252000" tIns="0" rIns="0" bIns="0" anchor="ctr"/>
            <a:lstStyle/>
            <a:p>
              <a:pPr marL="0" marR="0" lvl="1" indent="0" defTabSz="1516258" eaLnBrk="0" latinLnBrk="0" hangingPunct="0">
                <a:lnSpc>
                  <a:spcPct val="100000"/>
                </a:lnSpc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 구조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(aTworks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표준형태로 저장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)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  <p:sp>
          <p:nvSpPr>
            <p:cNvPr id="140" name="Oval 108">
              <a:extLst>
                <a:ext uri="{FF2B5EF4-FFF2-40B4-BE49-F238E27FC236}">
                  <a16:creationId xmlns:a16="http://schemas.microsoft.com/office/drawing/2014/main" id="{1BA4A06A-9606-446C-B2D8-6A38C01955B3}"/>
                </a:ext>
              </a:extLst>
            </p:cNvPr>
            <p:cNvSpPr/>
            <p:nvPr/>
          </p:nvSpPr>
          <p:spPr>
            <a:xfrm>
              <a:off x="5611330" y="5963625"/>
              <a:ext cx="324000" cy="324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3</a:t>
              </a:r>
              <a:endParaRPr lang="ko-KR" altLang="en-US" sz="9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다양한 테스트 케이스 제공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난수를 활용한 동적 데이터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전화번호 등을 난수로 생성하여 테스트 데이터로 사용할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난수를 활용한 동적 데이터 생성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F51C336-9D52-411D-8BB0-13120ED02660}"/>
              </a:ext>
            </a:extLst>
          </p:cNvPr>
          <p:cNvGrpSpPr/>
          <p:nvPr/>
        </p:nvGrpSpPr>
        <p:grpSpPr>
          <a:xfrm>
            <a:off x="4633230" y="4341010"/>
            <a:ext cx="5501372" cy="1533884"/>
            <a:chOff x="4633230" y="5544827"/>
            <a:chExt cx="5501372" cy="153388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5496F90-8001-42AC-B07E-96DFE6DC23D5}"/>
                </a:ext>
              </a:extLst>
            </p:cNvPr>
            <p:cNvGrpSpPr/>
            <p:nvPr/>
          </p:nvGrpSpPr>
          <p:grpSpPr>
            <a:xfrm>
              <a:off x="4755036" y="5544827"/>
              <a:ext cx="5379566" cy="1512338"/>
              <a:chOff x="4755036" y="5544827"/>
              <a:chExt cx="5379566" cy="1512338"/>
            </a:xfrm>
          </p:grpSpPr>
          <p:pic>
            <p:nvPicPr>
              <p:cNvPr id="73" name="Picture 4" descr="도로2">
                <a:extLst>
                  <a:ext uri="{FF2B5EF4-FFF2-40B4-BE49-F238E27FC236}">
                    <a16:creationId xmlns:a16="http://schemas.microsoft.com/office/drawing/2014/main" id="{CAD96D76-470C-4144-BA48-AED02A8D09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 l="-1170" t="43336" r="571" b="6726"/>
              <a:stretch>
                <a:fillRect/>
              </a:stretch>
            </p:blipFill>
            <p:spPr bwMode="gray">
              <a:xfrm>
                <a:off x="4755036" y="5787345"/>
                <a:ext cx="5379566" cy="1269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" name="직사각형 8">
                <a:extLst>
                  <a:ext uri="{FF2B5EF4-FFF2-40B4-BE49-F238E27FC236}">
                    <a16:creationId xmlns:a16="http://schemas.microsoft.com/office/drawing/2014/main" id="{5B98A30B-C56E-4A07-89E9-5D61FF4FF853}"/>
                  </a:ext>
                </a:extLst>
              </p:cNvPr>
              <p:cNvSpPr/>
              <p:nvPr/>
            </p:nvSpPr>
            <p:spPr>
              <a:xfrm>
                <a:off x="6246799" y="5544827"/>
                <a:ext cx="3881607" cy="639884"/>
              </a:xfrm>
              <a:custGeom>
                <a:avLst/>
                <a:gdLst/>
                <a:ahLst/>
                <a:cxnLst/>
                <a:rect l="l" t="t" r="r" b="b"/>
                <a:pathLst>
                  <a:path w="3881607" h="639884">
                    <a:moveTo>
                      <a:pt x="0" y="0"/>
                    </a:moveTo>
                    <a:lnTo>
                      <a:pt x="3881607" y="0"/>
                    </a:lnTo>
                    <a:lnTo>
                      <a:pt x="3881607" y="396044"/>
                    </a:lnTo>
                    <a:lnTo>
                      <a:pt x="2268253" y="396044"/>
                    </a:lnTo>
                    <a:lnTo>
                      <a:pt x="2268253" y="639884"/>
                    </a:lnTo>
                    <a:lnTo>
                      <a:pt x="0" y="639884"/>
                    </a:lnTo>
                    <a:lnTo>
                      <a:pt x="0" y="396044"/>
                    </a:lnTo>
                    <a:lnTo>
                      <a:pt x="0" y="2438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C69774C-CAF6-4D5A-B7A8-437A2645A44D}"/>
                </a:ext>
              </a:extLst>
            </p:cNvPr>
            <p:cNvSpPr/>
            <p:nvPr/>
          </p:nvSpPr>
          <p:spPr bwMode="auto">
            <a:xfrm flipH="1">
              <a:off x="4633230" y="6111870"/>
              <a:ext cx="3845818" cy="96684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tint val="660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marL="171450" indent="-171450" algn="ctr" defTabSz="957838" fontAlgn="auto" latinLnBrk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endParaRPr kumimoji="0" lang="ko-KR" altLang="en-US" sz="1200" dirty="0">
                <a:solidFill>
                  <a:schemeClr val="tx1"/>
                </a:solidFill>
                <a:latin typeface="-윤고딕140" panose="02020603020101020101" pitchFamily="18" charset="-127"/>
                <a:ea typeface="-윤고딕140" panose="0202060302010102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872553-5AA3-4255-ADF8-3A23CBA91CF4}"/>
              </a:ext>
            </a:extLst>
          </p:cNvPr>
          <p:cNvGrpSpPr/>
          <p:nvPr/>
        </p:nvGrpSpPr>
        <p:grpSpPr>
          <a:xfrm>
            <a:off x="558699" y="5580831"/>
            <a:ext cx="9576003" cy="1476164"/>
            <a:chOff x="558699" y="5665539"/>
            <a:chExt cx="9576003" cy="1476164"/>
          </a:xfrm>
        </p:grpSpPr>
        <p:sp>
          <p:nvSpPr>
            <p:cNvPr id="76" name="양쪽 모서리가 둥근 사각형 87">
              <a:extLst>
                <a:ext uri="{FF2B5EF4-FFF2-40B4-BE49-F238E27FC236}">
                  <a16:creationId xmlns:a16="http://schemas.microsoft.com/office/drawing/2014/main" id="{95B1B150-C22E-40ED-9CFE-0E7FF28A0982}"/>
                </a:ext>
              </a:extLst>
            </p:cNvPr>
            <p:cNvSpPr/>
            <p:nvPr/>
          </p:nvSpPr>
          <p:spPr>
            <a:xfrm flipH="1" flipV="1">
              <a:off x="558699" y="7095984"/>
              <a:ext cx="9576001" cy="45719"/>
            </a:xfrm>
            <a:prstGeom prst="round2SameRect">
              <a:avLst>
                <a:gd name="adj1" fmla="val 0"/>
                <a:gd name="adj2" fmla="val 0"/>
              </a:avLst>
            </a:prstGeom>
            <a:pattFill prst="dkUpDiag">
              <a:fgClr>
                <a:srgbClr val="4C9BD3"/>
              </a:fgClr>
              <a:bgClr>
                <a:schemeClr val="bg1"/>
              </a:bgClr>
            </a:pattFill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lvl="1" indent="0" algn="ctr" defTabSz="1516258" latinLnBrk="0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77" name="대각선 방향의 모서리가 잘린 사각형 88">
              <a:extLst>
                <a:ext uri="{FF2B5EF4-FFF2-40B4-BE49-F238E27FC236}">
                  <a16:creationId xmlns:a16="http://schemas.microsoft.com/office/drawing/2014/main" id="{9D4FB393-9F57-4958-A2C4-C38C092EFC5F}"/>
                </a:ext>
              </a:extLst>
            </p:cNvPr>
            <p:cNvSpPr/>
            <p:nvPr/>
          </p:nvSpPr>
          <p:spPr>
            <a:xfrm flipH="1">
              <a:off x="558702" y="5953539"/>
              <a:ext cx="9575998" cy="1152000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6625B19-E497-4C42-A4AE-19A51D3FFF43}"/>
                </a:ext>
              </a:extLst>
            </p:cNvPr>
            <p:cNvGrpSpPr/>
            <p:nvPr/>
          </p:nvGrpSpPr>
          <p:grpSpPr>
            <a:xfrm>
              <a:off x="558701" y="5665539"/>
              <a:ext cx="9576001" cy="288000"/>
              <a:chOff x="915836" y="3454129"/>
              <a:chExt cx="5928640" cy="288000"/>
            </a:xfrm>
          </p:grpSpPr>
          <p:sp>
            <p:nvSpPr>
              <p:cNvPr id="79" name="모서리가 둥근 직사각형 16">
                <a:extLst>
                  <a:ext uri="{FF2B5EF4-FFF2-40B4-BE49-F238E27FC236}">
                    <a16:creationId xmlns:a16="http://schemas.microsoft.com/office/drawing/2014/main" id="{BA87E767-F406-4779-8DF9-472C8A53561F}"/>
                  </a:ext>
                </a:extLst>
              </p:cNvPr>
              <p:cNvSpPr/>
              <p:nvPr/>
            </p:nvSpPr>
            <p:spPr bwMode="auto">
              <a:xfrm>
                <a:off x="1184447" y="3454129"/>
                <a:ext cx="1475852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71983" eaLnBrk="0" latinLnBrk="0" hangingPunct="0">
                  <a:lnSpc>
                    <a:spcPct val="110000"/>
                  </a:lnSpc>
                  <a:spcBef>
                    <a:spcPts val="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난수 활용의 예</a:t>
                </a:r>
                <a:endPara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sym typeface="-윤고딕140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59081D6D-3C57-4CA9-9E28-17F30063916B}"/>
                  </a:ext>
                </a:extLst>
              </p:cNvPr>
              <p:cNvCxnSpPr/>
              <p:nvPr/>
            </p:nvCxnSpPr>
            <p:spPr>
              <a:xfrm>
                <a:off x="915836" y="3732412"/>
                <a:ext cx="5928640" cy="0"/>
              </a:xfrm>
              <a:prstGeom prst="line">
                <a:avLst/>
              </a:prstGeom>
              <a:ln w="15875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DDD64C7-DA92-4D9C-9E92-4D4B53502428}"/>
              </a:ext>
            </a:extLst>
          </p:cNvPr>
          <p:cNvGrpSpPr/>
          <p:nvPr/>
        </p:nvGrpSpPr>
        <p:grpSpPr>
          <a:xfrm>
            <a:off x="633282" y="5940871"/>
            <a:ext cx="2160000" cy="252000"/>
            <a:chOff x="8795008" y="6652527"/>
            <a:chExt cx="1609725" cy="234000"/>
          </a:xfrm>
        </p:grpSpPr>
        <p:sp>
          <p:nvSpPr>
            <p:cNvPr id="82" name="모서리가 둥근 직사각형 93">
              <a:extLst>
                <a:ext uri="{FF2B5EF4-FFF2-40B4-BE49-F238E27FC236}">
                  <a16:creationId xmlns:a16="http://schemas.microsoft.com/office/drawing/2014/main" id="{6706BA87-A0B3-43C4-86F2-DD01A1AF2A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60366" y="6652527"/>
              <a:ext cx="1279010" cy="234000"/>
            </a:xfrm>
            <a:prstGeom prst="roundRect">
              <a:avLst>
                <a:gd name="adj" fmla="val 50000"/>
              </a:avLst>
            </a:prstGeom>
            <a:noFill/>
            <a:ln w="6350" cmpd="sng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tabLst>
                  <a:tab pos="5805348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난수 활용할 수 있는 테스트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6BCCB86-30CE-4C8D-8826-7D6C56406303}"/>
                </a:ext>
              </a:extLst>
            </p:cNvPr>
            <p:cNvGrpSpPr/>
            <p:nvPr/>
          </p:nvGrpSpPr>
          <p:grpSpPr>
            <a:xfrm>
              <a:off x="8795008" y="6661949"/>
              <a:ext cx="1609725" cy="215156"/>
              <a:chOff x="8828319" y="6642844"/>
              <a:chExt cx="1609725" cy="238634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9144945C-2CCA-437E-99DB-2C6E16E85BEF}"/>
                  </a:ext>
                </a:extLst>
              </p:cNvPr>
              <p:cNvCxnSpPr/>
              <p:nvPr/>
            </p:nvCxnSpPr>
            <p:spPr bwMode="auto">
              <a:xfrm>
                <a:off x="8828319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49C14626-18C6-46CB-9793-F289B944CDBF}"/>
                  </a:ext>
                </a:extLst>
              </p:cNvPr>
              <p:cNvCxnSpPr/>
              <p:nvPr/>
            </p:nvCxnSpPr>
            <p:spPr bwMode="auto">
              <a:xfrm>
                <a:off x="10438044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C365426-86A1-498F-9226-4391366C05C4}"/>
              </a:ext>
            </a:extLst>
          </p:cNvPr>
          <p:cNvSpPr>
            <a:spLocks noChangeAspect="1"/>
          </p:cNvSpPr>
          <p:nvPr/>
        </p:nvSpPr>
        <p:spPr bwMode="auto">
          <a:xfrm>
            <a:off x="633282" y="6212367"/>
            <a:ext cx="2160000" cy="587342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3982" tIns="46991" rIns="93982" bIns="46991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시나리오 테스트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단건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테스트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다건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테스트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A96CF96-F5D0-4CEE-8F53-E9EB8B4F4C7D}"/>
              </a:ext>
            </a:extLst>
          </p:cNvPr>
          <p:cNvGrpSpPr/>
          <p:nvPr/>
        </p:nvGrpSpPr>
        <p:grpSpPr>
          <a:xfrm>
            <a:off x="3053902" y="5940871"/>
            <a:ext cx="2160000" cy="252000"/>
            <a:chOff x="8795008" y="6652527"/>
            <a:chExt cx="1609725" cy="234000"/>
          </a:xfrm>
        </p:grpSpPr>
        <p:sp>
          <p:nvSpPr>
            <p:cNvPr id="92" name="모서리가 둥근 직사각형 99">
              <a:extLst>
                <a:ext uri="{FF2B5EF4-FFF2-40B4-BE49-F238E27FC236}">
                  <a16:creationId xmlns:a16="http://schemas.microsoft.com/office/drawing/2014/main" id="{46440267-4F29-4800-972E-403125E74B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60366" y="6652527"/>
              <a:ext cx="1279010" cy="234000"/>
            </a:xfrm>
            <a:prstGeom prst="roundRect">
              <a:avLst>
                <a:gd name="adj" fmla="val 50000"/>
              </a:avLst>
            </a:prstGeom>
            <a:noFill/>
            <a:ln w="6350" cmpd="sng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39725" indent="-339725"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사용자 정의 난수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234BFFB-0830-4F3D-8471-0AD5111BF2B5}"/>
                </a:ext>
              </a:extLst>
            </p:cNvPr>
            <p:cNvGrpSpPr/>
            <p:nvPr/>
          </p:nvGrpSpPr>
          <p:grpSpPr>
            <a:xfrm>
              <a:off x="8795008" y="6661949"/>
              <a:ext cx="1609725" cy="215156"/>
              <a:chOff x="8828319" y="6642844"/>
              <a:chExt cx="1609725" cy="238634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9A85609A-772F-4ABA-B6C0-2F595580513F}"/>
                  </a:ext>
                </a:extLst>
              </p:cNvPr>
              <p:cNvCxnSpPr/>
              <p:nvPr/>
            </p:nvCxnSpPr>
            <p:spPr bwMode="auto">
              <a:xfrm>
                <a:off x="8828319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2C0B6D7-C4EE-4238-A1B6-7F7F341C9C35}"/>
                  </a:ext>
                </a:extLst>
              </p:cNvPr>
              <p:cNvCxnSpPr/>
              <p:nvPr/>
            </p:nvCxnSpPr>
            <p:spPr bwMode="auto">
              <a:xfrm>
                <a:off x="10438044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7291C59-277A-4F91-BC1C-AF1B5191A8E0}"/>
              </a:ext>
            </a:extLst>
          </p:cNvPr>
          <p:cNvSpPr>
            <a:spLocks noChangeAspect="1"/>
          </p:cNvSpPr>
          <p:nvPr/>
        </p:nvSpPr>
        <p:spPr bwMode="auto">
          <a:xfrm>
            <a:off x="3053902" y="6212367"/>
            <a:ext cx="2160000" cy="410371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3982" tIns="46991" rIns="93982" bIns="46991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List, Date, Number,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Ssn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각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유형에 맞는 포맷을 지정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1DC0E93-4598-4327-9689-ED956E01114B}"/>
              </a:ext>
            </a:extLst>
          </p:cNvPr>
          <p:cNvGrpSpPr/>
          <p:nvPr/>
        </p:nvGrpSpPr>
        <p:grpSpPr>
          <a:xfrm>
            <a:off x="5474522" y="5940871"/>
            <a:ext cx="2160000" cy="252000"/>
            <a:chOff x="8795008" y="6652527"/>
            <a:chExt cx="1609725" cy="234000"/>
          </a:xfrm>
        </p:grpSpPr>
        <p:sp>
          <p:nvSpPr>
            <p:cNvPr id="98" name="모서리가 둥근 직사각형 146">
              <a:extLst>
                <a:ext uri="{FF2B5EF4-FFF2-40B4-BE49-F238E27FC236}">
                  <a16:creationId xmlns:a16="http://schemas.microsoft.com/office/drawing/2014/main" id="{E5424D9A-812F-4654-88DA-E6260BDDDB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60366" y="6652527"/>
              <a:ext cx="1279010" cy="234000"/>
            </a:xfrm>
            <a:prstGeom prst="roundRect">
              <a:avLst>
                <a:gd name="adj" fmla="val 50000"/>
              </a:avLst>
            </a:prstGeom>
            <a:noFill/>
            <a:ln w="6350" cmpd="sng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39725" indent="-339725"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샘플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1(Date)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54F06AC-543D-42E7-BDAD-195D6FF69F21}"/>
                </a:ext>
              </a:extLst>
            </p:cNvPr>
            <p:cNvGrpSpPr/>
            <p:nvPr/>
          </p:nvGrpSpPr>
          <p:grpSpPr>
            <a:xfrm>
              <a:off x="8795008" y="6661949"/>
              <a:ext cx="1609725" cy="215156"/>
              <a:chOff x="8828319" y="6642844"/>
              <a:chExt cx="1609725" cy="238634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69B3353-AE9C-4103-96EC-B4158B7D826A}"/>
                  </a:ext>
                </a:extLst>
              </p:cNvPr>
              <p:cNvCxnSpPr/>
              <p:nvPr/>
            </p:nvCxnSpPr>
            <p:spPr bwMode="auto">
              <a:xfrm>
                <a:off x="8828319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A3267BDE-6911-40FF-8E73-915C0EA06885}"/>
                  </a:ext>
                </a:extLst>
              </p:cNvPr>
              <p:cNvCxnSpPr/>
              <p:nvPr/>
            </p:nvCxnSpPr>
            <p:spPr bwMode="auto">
              <a:xfrm>
                <a:off x="10438044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5233BC-F75F-430D-87A2-A2A573A1D752}"/>
              </a:ext>
            </a:extLst>
          </p:cNvPr>
          <p:cNvSpPr>
            <a:spLocks noChangeAspect="1"/>
          </p:cNvSpPr>
          <p:nvPr/>
        </p:nvSpPr>
        <p:spPr bwMode="auto">
          <a:xfrm>
            <a:off x="5474522" y="6212367"/>
            <a:ext cx="2160000" cy="725842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3982" tIns="46991" rIns="93982" bIns="46991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2022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월중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랜덤한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일자 포맷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‘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yyyy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mm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월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dd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‘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 2022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01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월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03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일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 2022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01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월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22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일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1741D3F-04CF-4160-A53F-B7CD061967C8}"/>
              </a:ext>
            </a:extLst>
          </p:cNvPr>
          <p:cNvGrpSpPr/>
          <p:nvPr/>
        </p:nvGrpSpPr>
        <p:grpSpPr>
          <a:xfrm>
            <a:off x="7895142" y="5940871"/>
            <a:ext cx="2160000" cy="252000"/>
            <a:chOff x="8795008" y="6652527"/>
            <a:chExt cx="1609725" cy="234000"/>
          </a:xfrm>
        </p:grpSpPr>
        <p:sp>
          <p:nvSpPr>
            <p:cNvPr id="104" name="모서리가 둥근 직사각형 152">
              <a:extLst>
                <a:ext uri="{FF2B5EF4-FFF2-40B4-BE49-F238E27FC236}">
                  <a16:creationId xmlns:a16="http://schemas.microsoft.com/office/drawing/2014/main" id="{A0AD7F3F-60AB-4CF5-BC8C-A9A6EA3E97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60366" y="6652527"/>
              <a:ext cx="1279010" cy="234000"/>
            </a:xfrm>
            <a:prstGeom prst="roundRect">
              <a:avLst>
                <a:gd name="adj" fmla="val 50000"/>
              </a:avLst>
            </a:prstGeom>
            <a:noFill/>
            <a:ln w="6350" cmpd="sng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39725" indent="-339725"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샘플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2(list)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FAEC4CD-48A8-49EB-BFA2-AAE25E94AFA0}"/>
                </a:ext>
              </a:extLst>
            </p:cNvPr>
            <p:cNvGrpSpPr/>
            <p:nvPr/>
          </p:nvGrpSpPr>
          <p:grpSpPr>
            <a:xfrm>
              <a:off x="8795008" y="6661949"/>
              <a:ext cx="1609725" cy="215156"/>
              <a:chOff x="8828319" y="6642844"/>
              <a:chExt cx="1609725" cy="238634"/>
            </a:xfrm>
          </p:grpSpPr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5041CE2-1C87-4187-8A73-C760B678F0EA}"/>
                  </a:ext>
                </a:extLst>
              </p:cNvPr>
              <p:cNvCxnSpPr/>
              <p:nvPr/>
            </p:nvCxnSpPr>
            <p:spPr bwMode="auto">
              <a:xfrm>
                <a:off x="8828319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0DCB5AE9-9F55-41AC-931D-B0A3D027B284}"/>
                  </a:ext>
                </a:extLst>
              </p:cNvPr>
              <p:cNvCxnSpPr/>
              <p:nvPr/>
            </p:nvCxnSpPr>
            <p:spPr bwMode="auto">
              <a:xfrm>
                <a:off x="10438044" y="6642844"/>
                <a:ext cx="0" cy="238634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883815-5136-4560-BBDD-D1D69AEFA789}"/>
              </a:ext>
            </a:extLst>
          </p:cNvPr>
          <p:cNvSpPr>
            <a:spLocks noChangeAspect="1"/>
          </p:cNvSpPr>
          <p:nvPr/>
        </p:nvSpPr>
        <p:spPr bwMode="auto">
          <a:xfrm>
            <a:off x="7895142" y="6212367"/>
            <a:ext cx="2160000" cy="725842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3982" tIns="46991" rIns="93982" bIns="46991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‘Red/Blue/Yellow’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중에 임의의 데이터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 Blue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 Yellow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FE771B9-8368-4921-A3DC-439367B4F664}"/>
              </a:ext>
            </a:extLst>
          </p:cNvPr>
          <p:cNvGrpSpPr/>
          <p:nvPr/>
        </p:nvGrpSpPr>
        <p:grpSpPr>
          <a:xfrm>
            <a:off x="558800" y="2281811"/>
            <a:ext cx="10223499" cy="2717188"/>
            <a:chOff x="558800" y="2304467"/>
            <a:chExt cx="10223499" cy="2717188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1A6828C-ACAA-48FE-9C60-2C827181461F}"/>
                </a:ext>
              </a:extLst>
            </p:cNvPr>
            <p:cNvSpPr/>
            <p:nvPr/>
          </p:nvSpPr>
          <p:spPr bwMode="auto">
            <a:xfrm>
              <a:off x="4253096" y="2561044"/>
              <a:ext cx="2208240" cy="2210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7C99012-6B42-4C9F-B99E-B17ABB28BCF3}"/>
                </a:ext>
              </a:extLst>
            </p:cNvPr>
            <p:cNvSpPr/>
            <p:nvPr/>
          </p:nvSpPr>
          <p:spPr bwMode="auto">
            <a:xfrm>
              <a:off x="4275177" y="2584176"/>
              <a:ext cx="2143046" cy="2145149"/>
            </a:xfrm>
            <a:prstGeom prst="ellipse">
              <a:avLst/>
            </a:prstGeom>
            <a:solidFill>
              <a:schemeClr val="bg1">
                <a:lumMod val="7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 eaLnBrk="0" latinLnBrk="0" hangingPunct="0">
                <a:lnSpc>
                  <a:spcPct val="110000"/>
                </a:lnSpc>
                <a:buClr>
                  <a:srgbClr val="5F5F5F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dirty="0"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AC718E6-75A9-4562-91E9-0E63BF3F08E8}"/>
                </a:ext>
              </a:extLst>
            </p:cNvPr>
            <p:cNvSpPr/>
            <p:nvPr/>
          </p:nvSpPr>
          <p:spPr bwMode="auto">
            <a:xfrm>
              <a:off x="4669507" y="2981661"/>
              <a:ext cx="1350181" cy="1352285"/>
            </a:xfrm>
            <a:prstGeom prst="ellipse">
              <a:avLst/>
            </a:prstGeom>
            <a:solidFill>
              <a:schemeClr val="bg1">
                <a:lumMod val="75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 eaLnBrk="0" latinLnBrk="0" hangingPunct="0">
                <a:lnSpc>
                  <a:spcPct val="110000"/>
                </a:lnSpc>
                <a:buClr>
                  <a:srgbClr val="5F5F5F"/>
                </a:buClr>
                <a:buSzPct val="140000"/>
                <a:tabLst>
                  <a:tab pos="5648325" algn="l"/>
                </a:tabLst>
                <a:defRPr/>
              </a:pPr>
              <a:endParaRPr lang="ko-KR" altLang="en-US" dirty="0"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13" name="막힌 원호 112">
              <a:extLst>
                <a:ext uri="{FF2B5EF4-FFF2-40B4-BE49-F238E27FC236}">
                  <a16:creationId xmlns:a16="http://schemas.microsoft.com/office/drawing/2014/main" id="{547B5673-0133-4529-92E2-E9CF80A3D390}"/>
                </a:ext>
              </a:extLst>
            </p:cNvPr>
            <p:cNvSpPr/>
            <p:nvPr/>
          </p:nvSpPr>
          <p:spPr bwMode="auto">
            <a:xfrm flipV="1">
              <a:off x="4116394" y="2939599"/>
              <a:ext cx="407998" cy="407998"/>
            </a:xfrm>
            <a:prstGeom prst="blockArc">
              <a:avLst>
                <a:gd name="adj1" fmla="val 14603020"/>
                <a:gd name="adj2" fmla="val 16200000"/>
                <a:gd name="adj3" fmla="val 4508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atinLnBrk="0">
                <a:defRPr/>
              </a:pPr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49D853C9-0262-4E93-9568-CA6D61D4F4AB}"/>
                </a:ext>
              </a:extLst>
            </p:cNvPr>
            <p:cNvCxnSpPr/>
            <p:nvPr/>
          </p:nvCxnSpPr>
          <p:spPr bwMode="auto">
            <a:xfrm flipH="1" flipV="1">
              <a:off x="5346700" y="2582075"/>
              <a:ext cx="0" cy="378555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ot"/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BAA17940-0ED6-4E8F-8733-0AE5A69A4DC7}"/>
                </a:ext>
              </a:extLst>
            </p:cNvPr>
            <p:cNvCxnSpPr/>
            <p:nvPr/>
          </p:nvCxnSpPr>
          <p:spPr bwMode="auto">
            <a:xfrm flipV="1">
              <a:off x="5346700" y="4169904"/>
              <a:ext cx="0" cy="565731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ot"/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94D809A3-A1C7-4F03-95B2-FA3169BB7169}"/>
                </a:ext>
              </a:extLst>
            </p:cNvPr>
            <p:cNvCxnSpPr/>
            <p:nvPr/>
          </p:nvCxnSpPr>
          <p:spPr bwMode="auto">
            <a:xfrm flipH="1" flipV="1">
              <a:off x="4461300" y="3063680"/>
              <a:ext cx="1819170" cy="1045235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ot"/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EE993E4D-C567-4D73-BD0E-F9BDCDBA9E93}"/>
                </a:ext>
              </a:extLst>
            </p:cNvPr>
            <p:cNvCxnSpPr/>
            <p:nvPr/>
          </p:nvCxnSpPr>
          <p:spPr bwMode="auto">
            <a:xfrm flipH="1">
              <a:off x="4423445" y="3072092"/>
              <a:ext cx="1781314" cy="1049441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ot"/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9718B7E-0E16-4EB3-B8E4-88C6D26E14B6}"/>
                </a:ext>
              </a:extLst>
            </p:cNvPr>
            <p:cNvSpPr/>
            <p:nvPr/>
          </p:nvSpPr>
          <p:spPr bwMode="auto">
            <a:xfrm>
              <a:off x="4217343" y="2521085"/>
              <a:ext cx="2254509" cy="2271334"/>
            </a:xfrm>
            <a:prstGeom prst="ellipse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prstDash val="sysDot"/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 dirty="0">
                <a:latin typeface="-윤고딕140" panose="02030504000101010101" pitchFamily="18" charset="-127"/>
                <a:ea typeface="-윤고딕140" panose="02030504000101010101" pitchFamily="18" charset="-127"/>
              </a:endParaRPr>
            </a:p>
          </p:txBody>
        </p:sp>
        <p:sp>
          <p:nvSpPr>
            <p:cNvPr id="119" name="자유형 167">
              <a:extLst>
                <a:ext uri="{FF2B5EF4-FFF2-40B4-BE49-F238E27FC236}">
                  <a16:creationId xmlns:a16="http://schemas.microsoft.com/office/drawing/2014/main" id="{D36AEB08-D798-4D05-B75F-16C398F3F772}"/>
                </a:ext>
              </a:extLst>
            </p:cNvPr>
            <p:cNvSpPr/>
            <p:nvPr/>
          </p:nvSpPr>
          <p:spPr bwMode="auto">
            <a:xfrm rot="19800000">
              <a:off x="4487781" y="2304467"/>
              <a:ext cx="680311" cy="680912"/>
            </a:xfrm>
            <a:custGeom>
              <a:avLst/>
              <a:gdLst>
                <a:gd name="connsiteX0" fmla="*/ 0 w 814952"/>
                <a:gd name="connsiteY0" fmla="*/ 407476 h 814952"/>
                <a:gd name="connsiteX1" fmla="*/ 119347 w 814952"/>
                <a:gd name="connsiteY1" fmla="*/ 119347 h 814952"/>
                <a:gd name="connsiteX2" fmla="*/ 407476 w 814952"/>
                <a:gd name="connsiteY2" fmla="*/ 0 h 814952"/>
                <a:gd name="connsiteX3" fmla="*/ 695605 w 814952"/>
                <a:gd name="connsiteY3" fmla="*/ 119347 h 814952"/>
                <a:gd name="connsiteX4" fmla="*/ 814952 w 814952"/>
                <a:gd name="connsiteY4" fmla="*/ 407476 h 814952"/>
                <a:gd name="connsiteX5" fmla="*/ 695605 w 814952"/>
                <a:gd name="connsiteY5" fmla="*/ 695605 h 814952"/>
                <a:gd name="connsiteX6" fmla="*/ 407476 w 814952"/>
                <a:gd name="connsiteY6" fmla="*/ 814952 h 814952"/>
                <a:gd name="connsiteX7" fmla="*/ 119347 w 814952"/>
                <a:gd name="connsiteY7" fmla="*/ 695605 h 814952"/>
                <a:gd name="connsiteX8" fmla="*/ 0 w 814952"/>
                <a:gd name="connsiteY8" fmla="*/ 407476 h 81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952" h="814952">
                  <a:moveTo>
                    <a:pt x="0" y="407476"/>
                  </a:moveTo>
                  <a:cubicBezTo>
                    <a:pt x="0" y="299407"/>
                    <a:pt x="42931" y="195764"/>
                    <a:pt x="119347" y="119347"/>
                  </a:cubicBezTo>
                  <a:cubicBezTo>
                    <a:pt x="195764" y="42931"/>
                    <a:pt x="299407" y="0"/>
                    <a:pt x="407476" y="0"/>
                  </a:cubicBezTo>
                  <a:cubicBezTo>
                    <a:pt x="515545" y="0"/>
                    <a:pt x="619188" y="42931"/>
                    <a:pt x="695605" y="119347"/>
                  </a:cubicBezTo>
                  <a:cubicBezTo>
                    <a:pt x="772021" y="195764"/>
                    <a:pt x="814952" y="299407"/>
                    <a:pt x="814952" y="407476"/>
                  </a:cubicBezTo>
                  <a:cubicBezTo>
                    <a:pt x="814952" y="515545"/>
                    <a:pt x="772022" y="619189"/>
                    <a:pt x="695605" y="695605"/>
                  </a:cubicBezTo>
                  <a:cubicBezTo>
                    <a:pt x="619188" y="772022"/>
                    <a:pt x="515545" y="814952"/>
                    <a:pt x="407476" y="814952"/>
                  </a:cubicBezTo>
                  <a:cubicBezTo>
                    <a:pt x="299407" y="814952"/>
                    <a:pt x="195763" y="772021"/>
                    <a:pt x="119347" y="695605"/>
                  </a:cubicBezTo>
                  <a:cubicBezTo>
                    <a:pt x="42930" y="619188"/>
                    <a:pt x="0" y="515545"/>
                    <a:pt x="0" y="407476"/>
                  </a:cubicBezTo>
                  <a:close/>
                </a:path>
              </a:pathLst>
            </a:custGeom>
            <a:solidFill>
              <a:schemeClr val="bg1"/>
            </a:solidFill>
            <a:ln w="22225" algn="ctr">
              <a:gradFill flip="none" rotWithShape="1">
                <a:gsLst>
                  <a:gs pos="52000">
                    <a:srgbClr val="0070C0"/>
                  </a:gs>
                  <a:gs pos="54000">
                    <a:srgbClr val="4C9BD3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737564" lvl="1" indent="-63500" defTabSz="1475128"/>
              <a:endParaRPr lang="ko-KR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20" name="자유형 168">
              <a:extLst>
                <a:ext uri="{FF2B5EF4-FFF2-40B4-BE49-F238E27FC236}">
                  <a16:creationId xmlns:a16="http://schemas.microsoft.com/office/drawing/2014/main" id="{30122335-A8F2-4F6A-BF95-AE4E0FDC0088}"/>
                </a:ext>
              </a:extLst>
            </p:cNvPr>
            <p:cNvSpPr/>
            <p:nvPr/>
          </p:nvSpPr>
          <p:spPr bwMode="auto">
            <a:xfrm rot="19800000">
              <a:off x="5549915" y="2304467"/>
              <a:ext cx="680311" cy="680912"/>
            </a:xfrm>
            <a:custGeom>
              <a:avLst/>
              <a:gdLst>
                <a:gd name="connsiteX0" fmla="*/ 0 w 814952"/>
                <a:gd name="connsiteY0" fmla="*/ 407476 h 814952"/>
                <a:gd name="connsiteX1" fmla="*/ 119347 w 814952"/>
                <a:gd name="connsiteY1" fmla="*/ 119347 h 814952"/>
                <a:gd name="connsiteX2" fmla="*/ 407476 w 814952"/>
                <a:gd name="connsiteY2" fmla="*/ 0 h 814952"/>
                <a:gd name="connsiteX3" fmla="*/ 695605 w 814952"/>
                <a:gd name="connsiteY3" fmla="*/ 119347 h 814952"/>
                <a:gd name="connsiteX4" fmla="*/ 814952 w 814952"/>
                <a:gd name="connsiteY4" fmla="*/ 407476 h 814952"/>
                <a:gd name="connsiteX5" fmla="*/ 695605 w 814952"/>
                <a:gd name="connsiteY5" fmla="*/ 695605 h 814952"/>
                <a:gd name="connsiteX6" fmla="*/ 407476 w 814952"/>
                <a:gd name="connsiteY6" fmla="*/ 814952 h 814952"/>
                <a:gd name="connsiteX7" fmla="*/ 119347 w 814952"/>
                <a:gd name="connsiteY7" fmla="*/ 695605 h 814952"/>
                <a:gd name="connsiteX8" fmla="*/ 0 w 814952"/>
                <a:gd name="connsiteY8" fmla="*/ 407476 h 81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952" h="814952">
                  <a:moveTo>
                    <a:pt x="0" y="407476"/>
                  </a:moveTo>
                  <a:cubicBezTo>
                    <a:pt x="0" y="299407"/>
                    <a:pt x="42931" y="195764"/>
                    <a:pt x="119347" y="119347"/>
                  </a:cubicBezTo>
                  <a:cubicBezTo>
                    <a:pt x="195764" y="42931"/>
                    <a:pt x="299407" y="0"/>
                    <a:pt x="407476" y="0"/>
                  </a:cubicBezTo>
                  <a:cubicBezTo>
                    <a:pt x="515545" y="0"/>
                    <a:pt x="619188" y="42931"/>
                    <a:pt x="695605" y="119347"/>
                  </a:cubicBezTo>
                  <a:cubicBezTo>
                    <a:pt x="772021" y="195764"/>
                    <a:pt x="814952" y="299407"/>
                    <a:pt x="814952" y="407476"/>
                  </a:cubicBezTo>
                  <a:cubicBezTo>
                    <a:pt x="814952" y="515545"/>
                    <a:pt x="772022" y="619189"/>
                    <a:pt x="695605" y="695605"/>
                  </a:cubicBezTo>
                  <a:cubicBezTo>
                    <a:pt x="619188" y="772022"/>
                    <a:pt x="515545" y="814952"/>
                    <a:pt x="407476" y="814952"/>
                  </a:cubicBezTo>
                  <a:cubicBezTo>
                    <a:pt x="299407" y="814952"/>
                    <a:pt x="195763" y="772021"/>
                    <a:pt x="119347" y="695605"/>
                  </a:cubicBezTo>
                  <a:cubicBezTo>
                    <a:pt x="42930" y="619188"/>
                    <a:pt x="0" y="515545"/>
                    <a:pt x="0" y="407476"/>
                  </a:cubicBezTo>
                  <a:close/>
                </a:path>
              </a:pathLst>
            </a:custGeom>
            <a:solidFill>
              <a:schemeClr val="bg1"/>
            </a:solidFill>
            <a:ln w="22225" algn="ctr">
              <a:gradFill flip="none" rotWithShape="1">
                <a:gsLst>
                  <a:gs pos="52000">
                    <a:srgbClr val="0070C0"/>
                  </a:gs>
                  <a:gs pos="54000">
                    <a:srgbClr val="4C9BD3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737564" lvl="1" indent="-63500" defTabSz="1475128"/>
              <a:endParaRPr lang="ko-KR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21" name="자유형 169">
              <a:extLst>
                <a:ext uri="{FF2B5EF4-FFF2-40B4-BE49-F238E27FC236}">
                  <a16:creationId xmlns:a16="http://schemas.microsoft.com/office/drawing/2014/main" id="{B508D3D6-6A20-49C4-95E6-E1442CE65B41}"/>
                </a:ext>
              </a:extLst>
            </p:cNvPr>
            <p:cNvSpPr/>
            <p:nvPr/>
          </p:nvSpPr>
          <p:spPr bwMode="auto">
            <a:xfrm rot="19800000">
              <a:off x="6136769" y="3317052"/>
              <a:ext cx="680311" cy="680912"/>
            </a:xfrm>
            <a:custGeom>
              <a:avLst/>
              <a:gdLst>
                <a:gd name="connsiteX0" fmla="*/ 0 w 814952"/>
                <a:gd name="connsiteY0" fmla="*/ 407476 h 814952"/>
                <a:gd name="connsiteX1" fmla="*/ 119347 w 814952"/>
                <a:gd name="connsiteY1" fmla="*/ 119347 h 814952"/>
                <a:gd name="connsiteX2" fmla="*/ 407476 w 814952"/>
                <a:gd name="connsiteY2" fmla="*/ 0 h 814952"/>
                <a:gd name="connsiteX3" fmla="*/ 695605 w 814952"/>
                <a:gd name="connsiteY3" fmla="*/ 119347 h 814952"/>
                <a:gd name="connsiteX4" fmla="*/ 814952 w 814952"/>
                <a:gd name="connsiteY4" fmla="*/ 407476 h 814952"/>
                <a:gd name="connsiteX5" fmla="*/ 695605 w 814952"/>
                <a:gd name="connsiteY5" fmla="*/ 695605 h 814952"/>
                <a:gd name="connsiteX6" fmla="*/ 407476 w 814952"/>
                <a:gd name="connsiteY6" fmla="*/ 814952 h 814952"/>
                <a:gd name="connsiteX7" fmla="*/ 119347 w 814952"/>
                <a:gd name="connsiteY7" fmla="*/ 695605 h 814952"/>
                <a:gd name="connsiteX8" fmla="*/ 0 w 814952"/>
                <a:gd name="connsiteY8" fmla="*/ 407476 h 81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952" h="814952">
                  <a:moveTo>
                    <a:pt x="0" y="407476"/>
                  </a:moveTo>
                  <a:cubicBezTo>
                    <a:pt x="0" y="299407"/>
                    <a:pt x="42931" y="195764"/>
                    <a:pt x="119347" y="119347"/>
                  </a:cubicBezTo>
                  <a:cubicBezTo>
                    <a:pt x="195764" y="42931"/>
                    <a:pt x="299407" y="0"/>
                    <a:pt x="407476" y="0"/>
                  </a:cubicBezTo>
                  <a:cubicBezTo>
                    <a:pt x="515545" y="0"/>
                    <a:pt x="619188" y="42931"/>
                    <a:pt x="695605" y="119347"/>
                  </a:cubicBezTo>
                  <a:cubicBezTo>
                    <a:pt x="772021" y="195764"/>
                    <a:pt x="814952" y="299407"/>
                    <a:pt x="814952" y="407476"/>
                  </a:cubicBezTo>
                  <a:cubicBezTo>
                    <a:pt x="814952" y="515545"/>
                    <a:pt x="772022" y="619189"/>
                    <a:pt x="695605" y="695605"/>
                  </a:cubicBezTo>
                  <a:cubicBezTo>
                    <a:pt x="619188" y="772022"/>
                    <a:pt x="515545" y="814952"/>
                    <a:pt x="407476" y="814952"/>
                  </a:cubicBezTo>
                  <a:cubicBezTo>
                    <a:pt x="299407" y="814952"/>
                    <a:pt x="195763" y="772021"/>
                    <a:pt x="119347" y="695605"/>
                  </a:cubicBezTo>
                  <a:cubicBezTo>
                    <a:pt x="42930" y="619188"/>
                    <a:pt x="0" y="515545"/>
                    <a:pt x="0" y="407476"/>
                  </a:cubicBezTo>
                  <a:close/>
                </a:path>
              </a:pathLst>
            </a:custGeom>
            <a:solidFill>
              <a:schemeClr val="bg1"/>
            </a:solidFill>
            <a:ln w="22225" algn="ctr">
              <a:gradFill flip="none" rotWithShape="1">
                <a:gsLst>
                  <a:gs pos="52000">
                    <a:srgbClr val="0070C0"/>
                  </a:gs>
                  <a:gs pos="54000">
                    <a:srgbClr val="4C9BD3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737564" lvl="1" indent="-63500" defTabSz="1475128"/>
              <a:endParaRPr lang="ko-KR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22" name="자유형 170">
              <a:extLst>
                <a:ext uri="{FF2B5EF4-FFF2-40B4-BE49-F238E27FC236}">
                  <a16:creationId xmlns:a16="http://schemas.microsoft.com/office/drawing/2014/main" id="{071A7C1F-7D7C-4580-A1BE-DDA999601BAD}"/>
                </a:ext>
              </a:extLst>
            </p:cNvPr>
            <p:cNvSpPr/>
            <p:nvPr/>
          </p:nvSpPr>
          <p:spPr bwMode="auto">
            <a:xfrm rot="19800000">
              <a:off x="5549915" y="4340743"/>
              <a:ext cx="680311" cy="680912"/>
            </a:xfrm>
            <a:custGeom>
              <a:avLst/>
              <a:gdLst>
                <a:gd name="connsiteX0" fmla="*/ 0 w 814952"/>
                <a:gd name="connsiteY0" fmla="*/ 407476 h 814952"/>
                <a:gd name="connsiteX1" fmla="*/ 119347 w 814952"/>
                <a:gd name="connsiteY1" fmla="*/ 119347 h 814952"/>
                <a:gd name="connsiteX2" fmla="*/ 407476 w 814952"/>
                <a:gd name="connsiteY2" fmla="*/ 0 h 814952"/>
                <a:gd name="connsiteX3" fmla="*/ 695605 w 814952"/>
                <a:gd name="connsiteY3" fmla="*/ 119347 h 814952"/>
                <a:gd name="connsiteX4" fmla="*/ 814952 w 814952"/>
                <a:gd name="connsiteY4" fmla="*/ 407476 h 814952"/>
                <a:gd name="connsiteX5" fmla="*/ 695605 w 814952"/>
                <a:gd name="connsiteY5" fmla="*/ 695605 h 814952"/>
                <a:gd name="connsiteX6" fmla="*/ 407476 w 814952"/>
                <a:gd name="connsiteY6" fmla="*/ 814952 h 814952"/>
                <a:gd name="connsiteX7" fmla="*/ 119347 w 814952"/>
                <a:gd name="connsiteY7" fmla="*/ 695605 h 814952"/>
                <a:gd name="connsiteX8" fmla="*/ 0 w 814952"/>
                <a:gd name="connsiteY8" fmla="*/ 407476 h 81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952" h="814952">
                  <a:moveTo>
                    <a:pt x="0" y="407476"/>
                  </a:moveTo>
                  <a:cubicBezTo>
                    <a:pt x="0" y="299407"/>
                    <a:pt x="42931" y="195764"/>
                    <a:pt x="119347" y="119347"/>
                  </a:cubicBezTo>
                  <a:cubicBezTo>
                    <a:pt x="195764" y="42931"/>
                    <a:pt x="299407" y="0"/>
                    <a:pt x="407476" y="0"/>
                  </a:cubicBezTo>
                  <a:cubicBezTo>
                    <a:pt x="515545" y="0"/>
                    <a:pt x="619188" y="42931"/>
                    <a:pt x="695605" y="119347"/>
                  </a:cubicBezTo>
                  <a:cubicBezTo>
                    <a:pt x="772021" y="195764"/>
                    <a:pt x="814952" y="299407"/>
                    <a:pt x="814952" y="407476"/>
                  </a:cubicBezTo>
                  <a:cubicBezTo>
                    <a:pt x="814952" y="515545"/>
                    <a:pt x="772022" y="619189"/>
                    <a:pt x="695605" y="695605"/>
                  </a:cubicBezTo>
                  <a:cubicBezTo>
                    <a:pt x="619188" y="772022"/>
                    <a:pt x="515545" y="814952"/>
                    <a:pt x="407476" y="814952"/>
                  </a:cubicBezTo>
                  <a:cubicBezTo>
                    <a:pt x="299407" y="814952"/>
                    <a:pt x="195763" y="772021"/>
                    <a:pt x="119347" y="695605"/>
                  </a:cubicBezTo>
                  <a:cubicBezTo>
                    <a:pt x="42930" y="619188"/>
                    <a:pt x="0" y="515545"/>
                    <a:pt x="0" y="407476"/>
                  </a:cubicBezTo>
                  <a:close/>
                </a:path>
              </a:pathLst>
            </a:custGeom>
            <a:solidFill>
              <a:schemeClr val="bg1"/>
            </a:solidFill>
            <a:ln w="22225" algn="ctr">
              <a:gradFill flip="none" rotWithShape="1">
                <a:gsLst>
                  <a:gs pos="52000">
                    <a:srgbClr val="0070C0"/>
                  </a:gs>
                  <a:gs pos="54000">
                    <a:srgbClr val="4C9BD3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737564" lvl="1" indent="-63500" defTabSz="1475128"/>
              <a:endParaRPr lang="ko-KR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23" name="자유형 171">
              <a:extLst>
                <a:ext uri="{FF2B5EF4-FFF2-40B4-BE49-F238E27FC236}">
                  <a16:creationId xmlns:a16="http://schemas.microsoft.com/office/drawing/2014/main" id="{CEFA8D13-E98A-4628-9C3C-2A361DB6DF4B}"/>
                </a:ext>
              </a:extLst>
            </p:cNvPr>
            <p:cNvSpPr/>
            <p:nvPr/>
          </p:nvSpPr>
          <p:spPr bwMode="auto">
            <a:xfrm rot="19800000">
              <a:off x="4487781" y="4340743"/>
              <a:ext cx="680311" cy="680912"/>
            </a:xfrm>
            <a:custGeom>
              <a:avLst/>
              <a:gdLst>
                <a:gd name="connsiteX0" fmla="*/ 0 w 814952"/>
                <a:gd name="connsiteY0" fmla="*/ 407476 h 814952"/>
                <a:gd name="connsiteX1" fmla="*/ 119347 w 814952"/>
                <a:gd name="connsiteY1" fmla="*/ 119347 h 814952"/>
                <a:gd name="connsiteX2" fmla="*/ 407476 w 814952"/>
                <a:gd name="connsiteY2" fmla="*/ 0 h 814952"/>
                <a:gd name="connsiteX3" fmla="*/ 695605 w 814952"/>
                <a:gd name="connsiteY3" fmla="*/ 119347 h 814952"/>
                <a:gd name="connsiteX4" fmla="*/ 814952 w 814952"/>
                <a:gd name="connsiteY4" fmla="*/ 407476 h 814952"/>
                <a:gd name="connsiteX5" fmla="*/ 695605 w 814952"/>
                <a:gd name="connsiteY5" fmla="*/ 695605 h 814952"/>
                <a:gd name="connsiteX6" fmla="*/ 407476 w 814952"/>
                <a:gd name="connsiteY6" fmla="*/ 814952 h 814952"/>
                <a:gd name="connsiteX7" fmla="*/ 119347 w 814952"/>
                <a:gd name="connsiteY7" fmla="*/ 695605 h 814952"/>
                <a:gd name="connsiteX8" fmla="*/ 0 w 814952"/>
                <a:gd name="connsiteY8" fmla="*/ 407476 h 81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952" h="814952">
                  <a:moveTo>
                    <a:pt x="0" y="407476"/>
                  </a:moveTo>
                  <a:cubicBezTo>
                    <a:pt x="0" y="299407"/>
                    <a:pt x="42931" y="195764"/>
                    <a:pt x="119347" y="119347"/>
                  </a:cubicBezTo>
                  <a:cubicBezTo>
                    <a:pt x="195764" y="42931"/>
                    <a:pt x="299407" y="0"/>
                    <a:pt x="407476" y="0"/>
                  </a:cubicBezTo>
                  <a:cubicBezTo>
                    <a:pt x="515545" y="0"/>
                    <a:pt x="619188" y="42931"/>
                    <a:pt x="695605" y="119347"/>
                  </a:cubicBezTo>
                  <a:cubicBezTo>
                    <a:pt x="772021" y="195764"/>
                    <a:pt x="814952" y="299407"/>
                    <a:pt x="814952" y="407476"/>
                  </a:cubicBezTo>
                  <a:cubicBezTo>
                    <a:pt x="814952" y="515545"/>
                    <a:pt x="772022" y="619189"/>
                    <a:pt x="695605" y="695605"/>
                  </a:cubicBezTo>
                  <a:cubicBezTo>
                    <a:pt x="619188" y="772022"/>
                    <a:pt x="515545" y="814952"/>
                    <a:pt x="407476" y="814952"/>
                  </a:cubicBezTo>
                  <a:cubicBezTo>
                    <a:pt x="299407" y="814952"/>
                    <a:pt x="195763" y="772021"/>
                    <a:pt x="119347" y="695605"/>
                  </a:cubicBezTo>
                  <a:cubicBezTo>
                    <a:pt x="42930" y="619188"/>
                    <a:pt x="0" y="515545"/>
                    <a:pt x="0" y="407476"/>
                  </a:cubicBezTo>
                  <a:close/>
                </a:path>
              </a:pathLst>
            </a:custGeom>
            <a:solidFill>
              <a:schemeClr val="bg1"/>
            </a:solidFill>
            <a:ln w="22225" algn="ctr">
              <a:gradFill flip="none" rotWithShape="1">
                <a:gsLst>
                  <a:gs pos="52000">
                    <a:srgbClr val="0070C0"/>
                  </a:gs>
                  <a:gs pos="54000">
                    <a:srgbClr val="4C9BD3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737564" lvl="1" indent="-63500" defTabSz="1475128"/>
              <a:endParaRPr lang="ko-KR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24" name="자유형 172">
              <a:extLst>
                <a:ext uri="{FF2B5EF4-FFF2-40B4-BE49-F238E27FC236}">
                  <a16:creationId xmlns:a16="http://schemas.microsoft.com/office/drawing/2014/main" id="{B9B3EB38-BD66-4A9D-91DE-37309BF52241}"/>
                </a:ext>
              </a:extLst>
            </p:cNvPr>
            <p:cNvSpPr/>
            <p:nvPr/>
          </p:nvSpPr>
          <p:spPr bwMode="auto">
            <a:xfrm rot="19800000">
              <a:off x="3876320" y="3317052"/>
              <a:ext cx="680311" cy="680912"/>
            </a:xfrm>
            <a:custGeom>
              <a:avLst/>
              <a:gdLst>
                <a:gd name="connsiteX0" fmla="*/ 0 w 814952"/>
                <a:gd name="connsiteY0" fmla="*/ 407476 h 814952"/>
                <a:gd name="connsiteX1" fmla="*/ 119347 w 814952"/>
                <a:gd name="connsiteY1" fmla="*/ 119347 h 814952"/>
                <a:gd name="connsiteX2" fmla="*/ 407476 w 814952"/>
                <a:gd name="connsiteY2" fmla="*/ 0 h 814952"/>
                <a:gd name="connsiteX3" fmla="*/ 695605 w 814952"/>
                <a:gd name="connsiteY3" fmla="*/ 119347 h 814952"/>
                <a:gd name="connsiteX4" fmla="*/ 814952 w 814952"/>
                <a:gd name="connsiteY4" fmla="*/ 407476 h 814952"/>
                <a:gd name="connsiteX5" fmla="*/ 695605 w 814952"/>
                <a:gd name="connsiteY5" fmla="*/ 695605 h 814952"/>
                <a:gd name="connsiteX6" fmla="*/ 407476 w 814952"/>
                <a:gd name="connsiteY6" fmla="*/ 814952 h 814952"/>
                <a:gd name="connsiteX7" fmla="*/ 119347 w 814952"/>
                <a:gd name="connsiteY7" fmla="*/ 695605 h 814952"/>
                <a:gd name="connsiteX8" fmla="*/ 0 w 814952"/>
                <a:gd name="connsiteY8" fmla="*/ 407476 h 81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4952" h="814952">
                  <a:moveTo>
                    <a:pt x="0" y="407476"/>
                  </a:moveTo>
                  <a:cubicBezTo>
                    <a:pt x="0" y="299407"/>
                    <a:pt x="42931" y="195764"/>
                    <a:pt x="119347" y="119347"/>
                  </a:cubicBezTo>
                  <a:cubicBezTo>
                    <a:pt x="195764" y="42931"/>
                    <a:pt x="299407" y="0"/>
                    <a:pt x="407476" y="0"/>
                  </a:cubicBezTo>
                  <a:cubicBezTo>
                    <a:pt x="515545" y="0"/>
                    <a:pt x="619188" y="42931"/>
                    <a:pt x="695605" y="119347"/>
                  </a:cubicBezTo>
                  <a:cubicBezTo>
                    <a:pt x="772021" y="195764"/>
                    <a:pt x="814952" y="299407"/>
                    <a:pt x="814952" y="407476"/>
                  </a:cubicBezTo>
                  <a:cubicBezTo>
                    <a:pt x="814952" y="515545"/>
                    <a:pt x="772022" y="619189"/>
                    <a:pt x="695605" y="695605"/>
                  </a:cubicBezTo>
                  <a:cubicBezTo>
                    <a:pt x="619188" y="772022"/>
                    <a:pt x="515545" y="814952"/>
                    <a:pt x="407476" y="814952"/>
                  </a:cubicBezTo>
                  <a:cubicBezTo>
                    <a:pt x="299407" y="814952"/>
                    <a:pt x="195763" y="772021"/>
                    <a:pt x="119347" y="695605"/>
                  </a:cubicBezTo>
                  <a:cubicBezTo>
                    <a:pt x="42930" y="619188"/>
                    <a:pt x="0" y="515545"/>
                    <a:pt x="0" y="407476"/>
                  </a:cubicBezTo>
                  <a:close/>
                </a:path>
              </a:pathLst>
            </a:custGeom>
            <a:solidFill>
              <a:schemeClr val="bg1"/>
            </a:solidFill>
            <a:ln w="22225" algn="ctr">
              <a:gradFill flip="none" rotWithShape="1">
                <a:gsLst>
                  <a:gs pos="52000">
                    <a:srgbClr val="0070C0"/>
                  </a:gs>
                  <a:gs pos="54000">
                    <a:srgbClr val="4C9BD3"/>
                  </a:gs>
                </a:gsLst>
                <a:lin ang="5400000" scaled="1"/>
                <a:tileRect/>
              </a:gra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737564" lvl="1" indent="-63500" defTabSz="1475128"/>
              <a:endParaRPr lang="ko-KR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</p:txBody>
        </p:sp>
        <p:sp>
          <p:nvSpPr>
            <p:cNvPr id="125" name="Rectangle 84">
              <a:extLst>
                <a:ext uri="{FF2B5EF4-FFF2-40B4-BE49-F238E27FC236}">
                  <a16:creationId xmlns:a16="http://schemas.microsoft.com/office/drawing/2014/main" id="{D4420A9C-65CE-4146-839B-5E1DB31D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567" y="2521810"/>
              <a:ext cx="7550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List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26" name="Rectangle 84">
              <a:extLst>
                <a:ext uri="{FF2B5EF4-FFF2-40B4-BE49-F238E27FC236}">
                  <a16:creationId xmlns:a16="http://schemas.microsoft.com/office/drawing/2014/main" id="{121757B7-8572-45B3-85EE-4BC99A5E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606" y="3534692"/>
              <a:ext cx="75500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SSN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27" name="Rectangle 84">
              <a:extLst>
                <a:ext uri="{FF2B5EF4-FFF2-40B4-BE49-F238E27FC236}">
                  <a16:creationId xmlns:a16="http://schemas.microsoft.com/office/drawing/2014/main" id="{D7208F0F-0AF0-48B7-BE0F-EDE8D4D4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787" y="3534692"/>
              <a:ext cx="7550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Number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28" name="Rectangle 84">
              <a:extLst>
                <a:ext uri="{FF2B5EF4-FFF2-40B4-BE49-F238E27FC236}">
                  <a16:creationId xmlns:a16="http://schemas.microsoft.com/office/drawing/2014/main" id="{3525E619-7D3F-4B50-B6AC-746BCA95C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844" y="4557842"/>
              <a:ext cx="7550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rIns="36000" anchor="ctr">
              <a:spAutoFit/>
            </a:bodyPr>
            <a:lstStyle/>
            <a:p>
              <a:pPr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Name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29" name="Rectangle 84">
              <a:extLst>
                <a:ext uri="{FF2B5EF4-FFF2-40B4-BE49-F238E27FC236}">
                  <a16:creationId xmlns:a16="http://schemas.microsoft.com/office/drawing/2014/main" id="{048F72BD-96E1-42BC-9A07-9C9A8719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786" y="4557843"/>
              <a:ext cx="75500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Mobile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30" name="Rectangle 84">
              <a:extLst>
                <a:ext uri="{FF2B5EF4-FFF2-40B4-BE49-F238E27FC236}">
                  <a16:creationId xmlns:a16="http://schemas.microsoft.com/office/drawing/2014/main" id="{5DBE1E50-52C6-49EB-8671-374D166F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786" y="2522056"/>
              <a:ext cx="75500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1008349" eaLnBrk="0" latinLnBrk="0" hangingPunct="0"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Date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774746C-0B89-41D3-A00E-202C86B98DF7}"/>
                </a:ext>
              </a:extLst>
            </p:cNvPr>
            <p:cNvGrpSpPr/>
            <p:nvPr/>
          </p:nvGrpSpPr>
          <p:grpSpPr>
            <a:xfrm>
              <a:off x="6240027" y="2529507"/>
              <a:ext cx="3894674" cy="230832"/>
              <a:chOff x="6246800" y="2529507"/>
              <a:chExt cx="3894674" cy="230832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D1BAB7C2-6D6E-4D6C-88E0-3D4DC5DEACE6}"/>
                  </a:ext>
                </a:extLst>
              </p:cNvPr>
              <p:cNvCxnSpPr/>
              <p:nvPr/>
            </p:nvCxnSpPr>
            <p:spPr>
              <a:xfrm>
                <a:off x="6246800" y="2644923"/>
                <a:ext cx="449262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oval" w="sm" len="sm"/>
                <a:tailEnd type="oval" w="sm" len="sm"/>
              </a:ln>
              <a:effectLst>
                <a:outerShdw dist="38100" sx="1000" sy="1000" algn="tl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0996BED-04D8-4022-8736-D0E31A73DCA1}"/>
                  </a:ext>
                </a:extLst>
              </p:cNvPr>
              <p:cNvSpPr txBox="1"/>
              <p:nvPr/>
            </p:nvSpPr>
            <p:spPr>
              <a:xfrm flipH="1">
                <a:off x="6696061" y="2529507"/>
                <a:ext cx="34454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buClr>
                    <a:srgbClr val="0000FF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리스트 중에 임의의 </a:t>
                </a:r>
                <a:r>
                  <a:rPr lang="en-US" altLang="ko-KR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1</a:t>
                </a: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개의 값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EC37EE9A-FF8D-4585-B3B1-634B75FA8D07}"/>
                </a:ext>
              </a:extLst>
            </p:cNvPr>
            <p:cNvGrpSpPr/>
            <p:nvPr/>
          </p:nvGrpSpPr>
          <p:grpSpPr>
            <a:xfrm>
              <a:off x="6815760" y="3547645"/>
              <a:ext cx="3966539" cy="230832"/>
              <a:chOff x="6246800" y="2529507"/>
              <a:chExt cx="3966539" cy="230832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69F477D5-98CC-4F2D-80CF-26DFDA31EEE9}"/>
                  </a:ext>
                </a:extLst>
              </p:cNvPr>
              <p:cNvCxnSpPr/>
              <p:nvPr/>
            </p:nvCxnSpPr>
            <p:spPr>
              <a:xfrm>
                <a:off x="6246800" y="2644923"/>
                <a:ext cx="449262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oval" w="sm" len="sm"/>
                <a:tailEnd type="oval" w="sm" len="sm"/>
              </a:ln>
              <a:effectLst>
                <a:outerShdw dist="38100" sx="1000" sy="1000" algn="tl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792DDEC-98E7-4F50-8CCA-C7A9457000B8}"/>
                  </a:ext>
                </a:extLst>
              </p:cNvPr>
              <p:cNvSpPr txBox="1"/>
              <p:nvPr/>
            </p:nvSpPr>
            <p:spPr>
              <a:xfrm flipH="1">
                <a:off x="6696059" y="2529507"/>
                <a:ext cx="35172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buClr>
                    <a:srgbClr val="0000FF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최저</a:t>
                </a:r>
                <a:r>
                  <a:rPr lang="en-US" altLang="ko-KR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, </a:t>
                </a: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최고 사이 연령의 한국 주민등록번호 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00D4F0F-5CEA-44FF-BB15-2F9FA3C4598D}"/>
                </a:ext>
              </a:extLst>
            </p:cNvPr>
            <p:cNvGrpSpPr/>
            <p:nvPr/>
          </p:nvGrpSpPr>
          <p:grpSpPr>
            <a:xfrm>
              <a:off x="6240027" y="4565783"/>
              <a:ext cx="3894674" cy="230832"/>
              <a:chOff x="6246800" y="2529507"/>
              <a:chExt cx="3894674" cy="230832"/>
            </a:xfrm>
          </p:grpSpPr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9EE5F6FD-828B-4710-84C3-8BFBDF3C65E2}"/>
                  </a:ext>
                </a:extLst>
              </p:cNvPr>
              <p:cNvCxnSpPr/>
              <p:nvPr/>
            </p:nvCxnSpPr>
            <p:spPr>
              <a:xfrm>
                <a:off x="6246800" y="2644923"/>
                <a:ext cx="449262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oval" w="sm" len="sm"/>
                <a:tailEnd type="oval" w="sm" len="sm"/>
              </a:ln>
              <a:effectLst>
                <a:outerShdw dist="38100" sx="1000" sy="1000" algn="tl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DE1C3A5-4271-4054-927C-11EF11AC02E8}"/>
                  </a:ext>
                </a:extLst>
              </p:cNvPr>
              <p:cNvSpPr txBox="1"/>
              <p:nvPr/>
            </p:nvSpPr>
            <p:spPr>
              <a:xfrm flipH="1">
                <a:off x="6696060" y="2529507"/>
                <a:ext cx="3445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>
                  <a:buClr>
                    <a:srgbClr val="0000FF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2~4</a:t>
                </a: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자리의 임의의 국문 이름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CA366B0E-C3AE-4D83-B2A1-1B168D8CCA4C}"/>
                </a:ext>
              </a:extLst>
            </p:cNvPr>
            <p:cNvGrpSpPr/>
            <p:nvPr/>
          </p:nvGrpSpPr>
          <p:grpSpPr>
            <a:xfrm flipH="1">
              <a:off x="558800" y="3547645"/>
              <a:ext cx="3319059" cy="230832"/>
              <a:chOff x="6246800" y="2529507"/>
              <a:chExt cx="3319059" cy="230832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F35B3571-7D89-4B93-BFFB-13CB39CFAFB1}"/>
                  </a:ext>
                </a:extLst>
              </p:cNvPr>
              <p:cNvCxnSpPr/>
              <p:nvPr/>
            </p:nvCxnSpPr>
            <p:spPr>
              <a:xfrm>
                <a:off x="6246800" y="2644923"/>
                <a:ext cx="449262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oval" w="sm" len="sm"/>
                <a:tailEnd type="oval" w="sm" len="sm"/>
              </a:ln>
              <a:effectLst>
                <a:outerShdw dist="38100" sx="1000" sy="1000" algn="tl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A89B217-F822-468C-B5C1-F78B733367B3}"/>
                  </a:ext>
                </a:extLst>
              </p:cNvPr>
              <p:cNvSpPr txBox="1"/>
              <p:nvPr/>
            </p:nvSpPr>
            <p:spPr>
              <a:xfrm flipH="1">
                <a:off x="6696062" y="2529507"/>
                <a:ext cx="2869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0">
                  <a:buClr>
                    <a:srgbClr val="0000FF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최소</a:t>
                </a:r>
                <a:r>
                  <a:rPr lang="en-US" altLang="ko-KR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, </a:t>
                </a: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최대 숫자에 임의의 번호 </a:t>
                </a:r>
                <a:r>
                  <a:rPr lang="en-US" altLang="ko-KR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1</a:t>
                </a:r>
                <a:r>
                  <a:rPr lang="ko-KR" alt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-윤고딕320" pitchFamily="18" charset="-127"/>
                    <a:ea typeface="-윤고딕320" pitchFamily="18" charset="-127"/>
                  </a:rPr>
                  <a:t>개</a:t>
                </a:r>
              </a:p>
            </p:txBody>
          </p:sp>
        </p:grp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4C128809-4CDA-46D6-BFA6-34ACAD2BE24B}"/>
                </a:ext>
              </a:extLst>
            </p:cNvPr>
            <p:cNvCxnSpPr/>
            <p:nvPr/>
          </p:nvCxnSpPr>
          <p:spPr>
            <a:xfrm flipH="1">
              <a:off x="4033342" y="4681199"/>
              <a:ext cx="44926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oval" w="sm" len="sm"/>
              <a:tailEnd type="oval" w="sm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708D572-3A59-45B4-B386-322843597859}"/>
                </a:ext>
              </a:extLst>
            </p:cNvPr>
            <p:cNvSpPr txBox="1"/>
            <p:nvPr/>
          </p:nvSpPr>
          <p:spPr>
            <a:xfrm>
              <a:off x="558800" y="4565783"/>
              <a:ext cx="34745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buClr>
                  <a:srgbClr val="0000FF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11</a:t>
              </a:r>
              <a:r>
                <a:rPr lang="ko-KR" alt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자리 임의의 휴대폰 번호</a:t>
              </a: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61371DA-F2B7-477E-AAF6-12BA6C34EBAD}"/>
                </a:ext>
              </a:extLst>
            </p:cNvPr>
            <p:cNvCxnSpPr/>
            <p:nvPr/>
          </p:nvCxnSpPr>
          <p:spPr>
            <a:xfrm flipH="1">
              <a:off x="4033342" y="2644923"/>
              <a:ext cx="449262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oval" w="sm" len="sm"/>
              <a:tailEnd type="oval" w="sm" len="sm"/>
            </a:ln>
            <a:effectLst>
              <a:outerShdw dist="38100" sx="1000" sy="1000" algn="t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DF904F-6EE1-4004-B34C-06FFA25ACF52}"/>
                </a:ext>
              </a:extLst>
            </p:cNvPr>
            <p:cNvSpPr txBox="1"/>
            <p:nvPr/>
          </p:nvSpPr>
          <p:spPr>
            <a:xfrm>
              <a:off x="558800" y="2529507"/>
              <a:ext cx="34745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buClr>
                  <a:srgbClr val="0000FF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From, To </a:t>
              </a:r>
              <a:r>
                <a:rPr lang="ko-KR" alt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사이의 </a:t>
              </a:r>
              <a:r>
                <a:rPr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1</a:t>
              </a:r>
              <a:r>
                <a:rPr lang="ko-KR" alt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개의 일자 </a:t>
              </a:r>
              <a:r>
                <a:rPr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(</a:t>
              </a:r>
              <a:r>
                <a:rPr lang="ko-KR" alt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포맷지정 가능</a:t>
              </a:r>
              <a:r>
                <a:rPr lang="en-US" altLang="ko-KR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-윤고딕320" pitchFamily="18" charset="-127"/>
                  <a:ea typeface="-윤고딕320" pitchFamily="18" charset="-127"/>
                </a:rPr>
                <a:t>)</a:t>
              </a:r>
              <a:endPara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ACC8015-2718-4DD7-B7E1-3EACFB9756AD}"/>
                </a:ext>
              </a:extLst>
            </p:cNvPr>
            <p:cNvSpPr/>
            <p:nvPr/>
          </p:nvSpPr>
          <p:spPr bwMode="auto">
            <a:xfrm>
              <a:off x="4775221" y="3086775"/>
              <a:ext cx="1142958" cy="1139950"/>
            </a:xfrm>
            <a:prstGeom prst="ellipse">
              <a:avLst/>
            </a:prstGeom>
            <a:solidFill>
              <a:srgbClr val="0070C0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05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sym typeface="-윤고딕140" pitchFamily="2" charset="2"/>
                </a:rPr>
                <a:t>난수를 활용한 </a:t>
              </a:r>
              <a:endParaRPr lang="en-US" altLang="ko-KR" sz="105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sym typeface="-윤고딕140" pitchFamily="2" charset="2"/>
              </a:endParaRPr>
            </a:p>
            <a:p>
              <a:pPr algn="ctr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05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sym typeface="-윤고딕140" pitchFamily="2" charset="2"/>
                </a:rPr>
                <a:t>테스트데이터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22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088638-1236-4764-8283-74765DA189FE}"/>
              </a:ext>
            </a:extLst>
          </p:cNvPr>
          <p:cNvGrpSpPr/>
          <p:nvPr/>
        </p:nvGrpSpPr>
        <p:grpSpPr>
          <a:xfrm>
            <a:off x="558796" y="3885642"/>
            <a:ext cx="9575803" cy="3170795"/>
            <a:chOff x="558796" y="3885642"/>
            <a:chExt cx="9575803" cy="317079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7E09985-4994-4E4C-BC72-1029E2333335}"/>
                </a:ext>
              </a:extLst>
            </p:cNvPr>
            <p:cNvGrpSpPr/>
            <p:nvPr/>
          </p:nvGrpSpPr>
          <p:grpSpPr>
            <a:xfrm>
              <a:off x="558796" y="4144166"/>
              <a:ext cx="9575803" cy="2912271"/>
              <a:chOff x="558796" y="4144166"/>
              <a:chExt cx="9575803" cy="2912271"/>
            </a:xfrm>
          </p:grpSpPr>
          <p:sp>
            <p:nvSpPr>
              <p:cNvPr id="24" name="모서리가 둥근 직사각형 16">
                <a:extLst>
                  <a:ext uri="{FF2B5EF4-FFF2-40B4-BE49-F238E27FC236}">
                    <a16:creationId xmlns:a16="http://schemas.microsoft.com/office/drawing/2014/main" id="{D3CF588A-01C7-41CB-85FE-F38B28B4C5E2}"/>
                  </a:ext>
                </a:extLst>
              </p:cNvPr>
              <p:cNvSpPr/>
              <p:nvPr/>
            </p:nvSpPr>
            <p:spPr bwMode="auto">
              <a:xfrm flipH="1">
                <a:off x="558796" y="4144166"/>
                <a:ext cx="9575801" cy="29122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A99CAEC-0AD3-44D2-8DE2-276BBDBA3C36}"/>
                  </a:ext>
                </a:extLst>
              </p:cNvPr>
              <p:cNvCxnSpPr/>
              <p:nvPr/>
            </p:nvCxnSpPr>
            <p:spPr>
              <a:xfrm>
                <a:off x="558798" y="7056437"/>
                <a:ext cx="9575801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모서리가 둥근 직사각형 16">
              <a:extLst>
                <a:ext uri="{FF2B5EF4-FFF2-40B4-BE49-F238E27FC236}">
                  <a16:creationId xmlns:a16="http://schemas.microsoft.com/office/drawing/2014/main" id="{8FA75368-D3DA-4BD2-A4A6-FE95662467E1}"/>
                </a:ext>
              </a:extLst>
            </p:cNvPr>
            <p:cNvSpPr/>
            <p:nvPr/>
          </p:nvSpPr>
          <p:spPr bwMode="auto">
            <a:xfrm flipH="1">
              <a:off x="558798" y="3885642"/>
              <a:ext cx="9575801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지원하는 기능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4435223-79A2-4656-943A-F70B74678F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3"/>
          <a:stretch/>
        </p:blipFill>
        <p:spPr>
          <a:xfrm>
            <a:off x="7109461" y="5364480"/>
            <a:ext cx="3023648" cy="169251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B66790-CDA8-4E3D-B16A-17728857985A}"/>
              </a:ext>
            </a:extLst>
          </p:cNvPr>
          <p:cNvGrpSpPr/>
          <p:nvPr/>
        </p:nvGrpSpPr>
        <p:grpSpPr>
          <a:xfrm>
            <a:off x="558797" y="2266950"/>
            <a:ext cx="9575802" cy="1510875"/>
            <a:chOff x="558797" y="2266950"/>
            <a:chExt cx="9575802" cy="15108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0C68A37-3458-4FE3-9F25-627FA7BA3C1B}"/>
                </a:ext>
              </a:extLst>
            </p:cNvPr>
            <p:cNvGrpSpPr/>
            <p:nvPr/>
          </p:nvGrpSpPr>
          <p:grpSpPr>
            <a:xfrm>
              <a:off x="558797" y="2409825"/>
              <a:ext cx="9575802" cy="1368000"/>
              <a:chOff x="558797" y="2409825"/>
              <a:chExt cx="9575802" cy="1368000"/>
            </a:xfrm>
          </p:grpSpPr>
          <p:sp>
            <p:nvSpPr>
              <p:cNvPr id="30" name="모서리가 둥근 직사각형 16">
                <a:extLst>
                  <a:ext uri="{FF2B5EF4-FFF2-40B4-BE49-F238E27FC236}">
                    <a16:creationId xmlns:a16="http://schemas.microsoft.com/office/drawing/2014/main" id="{4363A694-3900-44CB-BBF7-80BD7D9C4B68}"/>
                  </a:ext>
                </a:extLst>
              </p:cNvPr>
              <p:cNvSpPr/>
              <p:nvPr/>
            </p:nvSpPr>
            <p:spPr bwMode="auto">
              <a:xfrm flipH="1">
                <a:off x="558797" y="2409825"/>
                <a:ext cx="9575801" cy="136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97273BE-C794-4706-B44A-39CE04DEC8BC}"/>
                  </a:ext>
                </a:extLst>
              </p:cNvPr>
              <p:cNvCxnSpPr/>
              <p:nvPr/>
            </p:nvCxnSpPr>
            <p:spPr>
              <a:xfrm>
                <a:off x="558798" y="3777825"/>
                <a:ext cx="9575801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모서리가 둥근 직사각형 16">
              <a:extLst>
                <a:ext uri="{FF2B5EF4-FFF2-40B4-BE49-F238E27FC236}">
                  <a16:creationId xmlns:a16="http://schemas.microsoft.com/office/drawing/2014/main" id="{E54AF04D-CC71-41CC-BA76-1ED5D5168565}"/>
                </a:ext>
              </a:extLst>
            </p:cNvPr>
            <p:cNvSpPr/>
            <p:nvPr/>
          </p:nvSpPr>
          <p:spPr bwMode="auto">
            <a:xfrm flipH="1">
              <a:off x="558798" y="2266950"/>
              <a:ext cx="9575801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테스트 서버 종류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836E5B6-0636-4232-86E6-184D7B48783A}"/>
              </a:ext>
            </a:extLst>
          </p:cNvPr>
          <p:cNvGrpSpPr/>
          <p:nvPr/>
        </p:nvGrpSpPr>
        <p:grpSpPr>
          <a:xfrm>
            <a:off x="630700" y="2700511"/>
            <a:ext cx="3060000" cy="1032826"/>
            <a:chOff x="630700" y="4834272"/>
            <a:chExt cx="3168000" cy="103282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B63F980-4524-4EA1-9447-043A0CC282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0700" y="5105351"/>
              <a:ext cx="3168000" cy="761747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테스트를 수행할 서버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Login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Session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과 연결하여 사용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XML, JSON API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데이터 구조 변환 지원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</a:pP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34" name="직사각형 377">
              <a:extLst>
                <a:ext uri="{FF2B5EF4-FFF2-40B4-BE49-F238E27FC236}">
                  <a16:creationId xmlns:a16="http://schemas.microsoft.com/office/drawing/2014/main" id="{843D2D44-E4DD-4435-9A64-662259F6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00" y="4834272"/>
              <a:ext cx="3168000" cy="252000"/>
            </a:xfrm>
            <a:prstGeom prst="roundRect">
              <a:avLst>
                <a:gd name="adj" fmla="val 43979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Was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Server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7F3FE9-EB10-4692-AC09-F1F9764E9E38}"/>
              </a:ext>
            </a:extLst>
          </p:cNvPr>
          <p:cNvGrpSpPr/>
          <p:nvPr/>
        </p:nvGrpSpPr>
        <p:grpSpPr>
          <a:xfrm>
            <a:off x="3816792" y="2700511"/>
            <a:ext cx="3060000" cy="678883"/>
            <a:chOff x="630700" y="4834272"/>
            <a:chExt cx="3168000" cy="67888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2D0C21-9094-4942-BFCC-D8432D98D8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0700" y="5105351"/>
              <a:ext cx="3168000" cy="407804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0"/>
                </a:rPr>
                <a:t>API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0"/>
                </a:rPr>
                <a:t> 이력을 조회할 업무 화면 서버</a:t>
              </a:r>
              <a:endParaRPr kumimoji="0" lang="en-US" altLang="ko-KR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 pitchFamily="2" charset="0"/>
              </a:endParaRPr>
            </a:p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0"/>
                </a:rPr>
                <a:t>시나리오 테스트에서 사용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 pitchFamily="2" charset="0"/>
              </a:endParaRPr>
            </a:p>
          </p:txBody>
        </p:sp>
        <p:sp>
          <p:nvSpPr>
            <p:cNvPr id="37" name="직사각형 377">
              <a:extLst>
                <a:ext uri="{FF2B5EF4-FFF2-40B4-BE49-F238E27FC236}">
                  <a16:creationId xmlns:a16="http://schemas.microsoft.com/office/drawing/2014/main" id="{FD4BEB9B-2BC5-425E-A4CE-A5414DF8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00" y="4834272"/>
              <a:ext cx="3168000" cy="252000"/>
            </a:xfrm>
            <a:prstGeom prst="roundRect">
              <a:avLst>
                <a:gd name="adj" fmla="val 43979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UI Test Server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803446-5BFD-48B6-BA2A-260B2CCDBCEB}"/>
              </a:ext>
            </a:extLst>
          </p:cNvPr>
          <p:cNvGrpSpPr/>
          <p:nvPr/>
        </p:nvGrpSpPr>
        <p:grpSpPr>
          <a:xfrm>
            <a:off x="7002884" y="2700511"/>
            <a:ext cx="3060000" cy="678883"/>
            <a:chOff x="630700" y="4834272"/>
            <a:chExt cx="3168000" cy="67888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12A373-7EF7-42D8-B7ED-D725CE9255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0700" y="5105351"/>
              <a:ext cx="3168000" cy="407804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업무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Database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와 연계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시나리오 테스트에서 사용</a:t>
              </a:r>
            </a:p>
          </p:txBody>
        </p:sp>
        <p:sp>
          <p:nvSpPr>
            <p:cNvPr id="40" name="직사각형 377">
              <a:extLst>
                <a:ext uri="{FF2B5EF4-FFF2-40B4-BE49-F238E27FC236}">
                  <a16:creationId xmlns:a16="http://schemas.microsoft.com/office/drawing/2014/main" id="{542AF7A3-52C6-4086-87F2-014EFDE5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00" y="4834272"/>
              <a:ext cx="3168000" cy="252000"/>
            </a:xfrm>
            <a:prstGeom prst="roundRect">
              <a:avLst>
                <a:gd name="adj" fmla="val 43979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Database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4AA36B-0D40-479C-8D05-5982AD336B90}"/>
              </a:ext>
            </a:extLst>
          </p:cNvPr>
          <p:cNvGrpSpPr/>
          <p:nvPr/>
        </p:nvGrpSpPr>
        <p:grpSpPr>
          <a:xfrm>
            <a:off x="603174" y="4319588"/>
            <a:ext cx="7574590" cy="2657476"/>
            <a:chOff x="616426" y="4319588"/>
            <a:chExt cx="7574590" cy="2657476"/>
          </a:xfrm>
        </p:grpSpPr>
        <p:sp>
          <p:nvSpPr>
            <p:cNvPr id="42" name="모서리가 둥근 직사각형 373">
              <a:extLst>
                <a:ext uri="{FF2B5EF4-FFF2-40B4-BE49-F238E27FC236}">
                  <a16:creationId xmlns:a16="http://schemas.microsoft.com/office/drawing/2014/main" id="{AB4FD8C7-6413-4BA3-9E60-F431CCBD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86" y="5341663"/>
              <a:ext cx="6570730" cy="58477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rIns="36000" anchor="ctr">
              <a:spAutoFit/>
            </a:bodyPr>
            <a:lstStyle/>
            <a:p>
              <a:pPr marL="90488" lvl="1" indent="-90488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개발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/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검증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/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운영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, AS-IS/TO-BE 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등의 사이트 환경에 맞게 구성합니다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  <a:p>
              <a:pPr marL="90488" lvl="1" indent="-90488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XML, JSON API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구조가 달라도 서로 연계 가능</a:t>
              </a:r>
              <a:endParaRPr kumimoji="0"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0488" lvl="1" indent="-90488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개발자 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PC (Local) 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에서 테스트 지원 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(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단 사이트에서 환경에 따라서 지원하지 않을 수 있습니다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.)</a:t>
              </a:r>
              <a:endParaRPr kumimoji="0"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43" name="모서리가 둥근 직사각형 373">
              <a:extLst>
                <a:ext uri="{FF2B5EF4-FFF2-40B4-BE49-F238E27FC236}">
                  <a16:creationId xmlns:a16="http://schemas.microsoft.com/office/drawing/2014/main" id="{93D5AF78-5107-4EC9-AAAE-9F6460E0E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86" y="6342548"/>
              <a:ext cx="6570730" cy="38215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rIns="36000" anchor="ctr">
              <a:spAutoFit/>
            </a:bodyPr>
            <a:lstStyle/>
            <a:p>
              <a:pPr marL="90488" lvl="1" indent="-90488" eaLnBrk="0" latinLnBrk="0" hangingPunct="0">
                <a:spcBef>
                  <a:spcPts val="1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테스트의 결과를 업무 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DB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에서 확인하는 기능 제공 </a:t>
              </a:r>
              <a:endParaRPr kumimoji="0"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0488" lvl="1" indent="-90488" eaLnBrk="0" latinLnBrk="0" hangingPunct="0">
                <a:spcBef>
                  <a:spcPts val="1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업무 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DB 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조회 결과를 후속 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의 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Request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에서 활용</a:t>
              </a:r>
              <a:endParaRPr kumimoji="0"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054EE8-B5C5-4ECB-80D4-01D9FF4B2E27}"/>
                </a:ext>
              </a:extLst>
            </p:cNvPr>
            <p:cNvGrpSpPr/>
            <p:nvPr/>
          </p:nvGrpSpPr>
          <p:grpSpPr>
            <a:xfrm>
              <a:off x="616426" y="4319588"/>
              <a:ext cx="7574590" cy="2657476"/>
              <a:chOff x="616426" y="4319588"/>
              <a:chExt cx="7574590" cy="2657476"/>
            </a:xfrm>
          </p:grpSpPr>
          <p:sp>
            <p:nvSpPr>
              <p:cNvPr id="45" name="모서리가 둥근 직사각형 373">
                <a:extLst>
                  <a:ext uri="{FF2B5EF4-FFF2-40B4-BE49-F238E27FC236}">
                    <a16:creationId xmlns:a16="http://schemas.microsoft.com/office/drawing/2014/main" id="{91978859-23F3-41FC-94DC-E024414F8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86" y="4442088"/>
                <a:ext cx="6570730" cy="584775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Ins="36000" anchor="ctr">
                <a:spAutoFit/>
              </a:bodyPr>
              <a:lstStyle/>
              <a:p>
                <a:pPr marL="90488" lvl="1" indent="-90488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tabLst>
                    <a:tab pos="5648325" algn="l"/>
                  </a:tabLst>
                  <a:defRPr/>
                </a:pP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Session, Token 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방식 </a:t>
                </a: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Login API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과 연계하여 후속 </a:t>
                </a: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API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을 호출</a:t>
                </a:r>
                <a:endPara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0488" lvl="1" indent="-90488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tabLst>
                    <a:tab pos="5648325" algn="l"/>
                  </a:tabLst>
                  <a:defRPr/>
                </a:pP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Default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 </a:t>
                </a: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Login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 </a:t>
                </a: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ID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를 등록</a:t>
                </a:r>
                <a:endPara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0488" lvl="1" indent="-90488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tabLst>
                    <a:tab pos="5648325" algn="l"/>
                  </a:tabLst>
                  <a:defRPr/>
                </a:pP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시나리오 테스트에서 </a:t>
                </a:r>
                <a:r>
                  <a:rPr kumimoji="0"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Login </a:t>
                </a: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정보를 변경하면서 진행 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E8D1E42-42D8-42AF-A63C-F70BED435FCD}"/>
                  </a:ext>
                </a:extLst>
              </p:cNvPr>
              <p:cNvGrpSpPr/>
              <p:nvPr/>
            </p:nvGrpSpPr>
            <p:grpSpPr>
              <a:xfrm>
                <a:off x="616426" y="4319588"/>
                <a:ext cx="6782503" cy="2657476"/>
                <a:chOff x="616426" y="4284688"/>
                <a:chExt cx="6782503" cy="2698726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7CA79FC9-2116-497F-A235-EF6680CBD545}"/>
                    </a:ext>
                  </a:extLst>
                </p:cNvPr>
                <p:cNvGrpSpPr/>
                <p:nvPr/>
              </p:nvGrpSpPr>
              <p:grpSpPr>
                <a:xfrm>
                  <a:off x="616426" y="4338422"/>
                  <a:ext cx="972000" cy="792107"/>
                  <a:chOff x="670432" y="2552501"/>
                  <a:chExt cx="972000" cy="1003328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59BB4257-103C-4CB1-B7C0-5CE7D596DD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7806" y="2552501"/>
                    <a:ext cx="937253" cy="100332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140" pitchFamily="18" charset="-127"/>
                      <a:ea typeface="-윤고딕140" pitchFamily="18" charset="-127"/>
                      <a:sym typeface="-윤고딕140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360F96D-9133-46B1-9F77-BE3CB8884BF7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32" y="2816625"/>
                    <a:ext cx="972000" cy="47507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>
                    <a:spAutoFit/>
                  </a:bodyPr>
                  <a:lstStyle/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로그인 </a:t>
                    </a:r>
                    <a:r>
                      <a: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API</a:t>
                    </a:r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 연계</a:t>
                    </a:r>
                  </a:p>
                </p:txBody>
              </p:sp>
            </p:grp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33A56E89-5564-49A7-8763-2EA83E816F55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1102425" y="3816061"/>
                  <a:ext cx="0" cy="93725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A492F843-523B-4F20-905C-ABF05E067050}"/>
                    </a:ext>
                  </a:extLst>
                </p:cNvPr>
                <p:cNvGrpSpPr/>
                <p:nvPr/>
              </p:nvGrpSpPr>
              <p:grpSpPr>
                <a:xfrm>
                  <a:off x="629453" y="5237997"/>
                  <a:ext cx="945946" cy="792107"/>
                  <a:chOff x="683459" y="3691954"/>
                  <a:chExt cx="945946" cy="1003328"/>
                </a:xfrm>
              </p:grpSpPr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EA091C48-55C1-45DF-9B36-6454B3129D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7806" y="3691954"/>
                    <a:ext cx="937253" cy="100332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140" pitchFamily="18" charset="-127"/>
                      <a:ea typeface="-윤고딕140" pitchFamily="18" charset="-127"/>
                      <a:sym typeface="-윤고딕140"/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AEC4EEB-33F4-4BD5-8402-71A937930ECA}"/>
                      </a:ext>
                    </a:extLst>
                  </p:cNvPr>
                  <p:cNvSpPr txBox="1"/>
                  <p:nvPr/>
                </p:nvSpPr>
                <p:spPr>
                  <a:xfrm>
                    <a:off x="683459" y="3956079"/>
                    <a:ext cx="945946" cy="47507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>
                    <a:spAutoFit/>
                  </a:bodyPr>
                  <a:lstStyle/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유연한 서버 추가</a:t>
                    </a: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2F248E65-FDDF-4A4D-8D3A-7F694D8BB379}"/>
                    </a:ext>
                  </a:extLst>
                </p:cNvPr>
                <p:cNvGrpSpPr/>
                <p:nvPr/>
              </p:nvGrpSpPr>
              <p:grpSpPr>
                <a:xfrm>
                  <a:off x="633798" y="6137572"/>
                  <a:ext cx="937253" cy="792107"/>
                  <a:chOff x="687804" y="4831407"/>
                  <a:chExt cx="937253" cy="1003328"/>
                </a:xfrm>
              </p:grpSpPr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82887832-1CB9-43DE-BF73-258D9EBE1E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7804" y="4831407"/>
                    <a:ext cx="937253" cy="100332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140" pitchFamily="18" charset="-127"/>
                      <a:ea typeface="-윤고딕140" pitchFamily="18" charset="-127"/>
                      <a:sym typeface="-윤고딕140"/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5A562CB4-8C24-4772-99EF-0C6FAEB1E89B}"/>
                      </a:ext>
                    </a:extLst>
                  </p:cNvPr>
                  <p:cNvSpPr txBox="1"/>
                  <p:nvPr/>
                </p:nvSpPr>
                <p:spPr>
                  <a:xfrm>
                    <a:off x="735753" y="4917377"/>
                    <a:ext cx="841355" cy="83138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>
                    <a:spAutoFit/>
                  </a:bodyPr>
                  <a:lstStyle/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업무 </a:t>
                    </a:r>
                    <a:r>
                      <a: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DB</a:t>
                    </a:r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 조회</a:t>
                    </a:r>
                    <a:endParaRPr lang="en-US" altLang="ko-K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140" pitchFamily="18" charset="-127"/>
                      <a:ea typeface="-윤고딕140" pitchFamily="18" charset="-127"/>
                      <a:sym typeface="-윤고딕140"/>
                    </a:endParaRPr>
                  </a:p>
                  <a:p>
                    <a:pPr marL="0" lvl="1" indent="-55563" algn="ctr" defTabSz="1043056" eaLnBrk="0" latinLnBrk="0" hangingPunct="0">
                      <a:spcBef>
                        <a:spcPts val="0"/>
                      </a:spcBef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r>
                      <a: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시나리오 테스트</a:t>
                    </a:r>
                    <a:r>
                      <a: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sym typeface="-윤고딕140"/>
                      </a:rPr>
                      <a:t>)</a:t>
                    </a:r>
                    <a:endPara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140" pitchFamily="18" charset="-127"/>
                      <a:ea typeface="-윤고딕140" pitchFamily="18" charset="-127"/>
                      <a:sym typeface="-윤고딕140"/>
                    </a:endParaRPr>
                  </a:p>
                </p:txBody>
              </p:sp>
            </p:grp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A8F0DDE4-7080-4F32-B431-ABF2AE97D927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1102425" y="4715636"/>
                  <a:ext cx="0" cy="93725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999C044-A8F6-4750-9ECE-53FF8B90BCF7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1102425" y="5615212"/>
                  <a:ext cx="0" cy="93725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FEC77F6D-60B0-413E-A040-CC0AAE528994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1102425" y="6514787"/>
                  <a:ext cx="0" cy="93725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3F6D962-007F-4E23-82BE-E132633950D5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539237" y="1424996"/>
                  <a:ext cx="0" cy="571938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1083DB72-EAEC-4247-91DF-B2B1F6C36330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539237" y="2324571"/>
                  <a:ext cx="0" cy="571938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39082D2C-18F7-4C08-BFCF-D976A1EB48BA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539237" y="3224147"/>
                  <a:ext cx="0" cy="571938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4E7D2ED-A56F-4336-A233-7E48D3AECAB4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539237" y="4123722"/>
                  <a:ext cx="0" cy="571938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9BB2A8-AE4F-40F0-B9ED-29658D6B805B}"/>
              </a:ext>
            </a:extLst>
          </p:cNvPr>
          <p:cNvGrpSpPr/>
          <p:nvPr/>
        </p:nvGrpSpPr>
        <p:grpSpPr>
          <a:xfrm>
            <a:off x="8119008" y="4323909"/>
            <a:ext cx="1228340" cy="2648392"/>
            <a:chOff x="8794974" y="4320779"/>
            <a:chExt cx="1268250" cy="2734441"/>
          </a:xfrm>
        </p:grpSpPr>
        <p:sp>
          <p:nvSpPr>
            <p:cNvPr id="65" name="직사각형 2">
              <a:extLst>
                <a:ext uri="{FF2B5EF4-FFF2-40B4-BE49-F238E27FC236}">
                  <a16:creationId xmlns:a16="http://schemas.microsoft.com/office/drawing/2014/main" id="{EAE69A09-90B6-403E-92A0-BE25365864DF}"/>
                </a:ext>
              </a:extLst>
            </p:cNvPr>
            <p:cNvSpPr/>
            <p:nvPr/>
          </p:nvSpPr>
          <p:spPr>
            <a:xfrm rot="19958716" flipH="1">
              <a:off x="9175586" y="5558219"/>
              <a:ext cx="508963" cy="1207976"/>
            </a:xfrm>
            <a:custGeom>
              <a:avLst/>
              <a:gdLst/>
              <a:ahLst/>
              <a:cxnLst/>
              <a:rect l="l" t="t" r="r" b="b"/>
              <a:pathLst>
                <a:path w="435366" h="968834">
                  <a:moveTo>
                    <a:pt x="435366" y="0"/>
                  </a:moveTo>
                  <a:lnTo>
                    <a:pt x="435366" y="267411"/>
                  </a:lnTo>
                  <a:cubicBezTo>
                    <a:pt x="317606" y="388104"/>
                    <a:pt x="317606" y="580731"/>
                    <a:pt x="435366" y="701423"/>
                  </a:cubicBezTo>
                  <a:lnTo>
                    <a:pt x="435366" y="968834"/>
                  </a:lnTo>
                  <a:lnTo>
                    <a:pt x="0" y="968834"/>
                  </a:lnTo>
                  <a:lnTo>
                    <a:pt x="0" y="701423"/>
                  </a:lnTo>
                  <a:cubicBezTo>
                    <a:pt x="117760" y="580731"/>
                    <a:pt x="117760" y="388104"/>
                    <a:pt x="0" y="267411"/>
                  </a:cubicBezTo>
                  <a:lnTo>
                    <a:pt x="0" y="0"/>
                  </a:lnTo>
                  <a:close/>
                </a:path>
              </a:pathLst>
            </a:custGeom>
            <a:pattFill prst="dkUpDiag">
              <a:fgClr>
                <a:srgbClr val="0070C0"/>
              </a:fgClr>
              <a:bgClr>
                <a:srgbClr val="86BDE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08349" eaLnBrk="0" latinLnBrk="0" hangingPunct="0">
                <a:spcBef>
                  <a:spcPts val="0"/>
                </a:spcBef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endParaRPr lang="ko-KR" altLang="en-US" sz="1000" dirty="0">
                <a:solidFill>
                  <a:schemeClr val="bg1"/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66" name="직사각형 2">
              <a:extLst>
                <a:ext uri="{FF2B5EF4-FFF2-40B4-BE49-F238E27FC236}">
                  <a16:creationId xmlns:a16="http://schemas.microsoft.com/office/drawing/2014/main" id="{B4B53671-F688-4E85-8F7E-682CA5B9E353}"/>
                </a:ext>
              </a:extLst>
            </p:cNvPr>
            <p:cNvSpPr/>
            <p:nvPr/>
          </p:nvSpPr>
          <p:spPr>
            <a:xfrm rot="1641284">
              <a:off x="9175586" y="4514419"/>
              <a:ext cx="508963" cy="1348933"/>
            </a:xfrm>
            <a:custGeom>
              <a:avLst/>
              <a:gdLst/>
              <a:ahLst/>
              <a:cxnLst/>
              <a:rect l="l" t="t" r="r" b="b"/>
              <a:pathLst>
                <a:path w="435366" h="968834">
                  <a:moveTo>
                    <a:pt x="435366" y="0"/>
                  </a:moveTo>
                  <a:lnTo>
                    <a:pt x="435366" y="267411"/>
                  </a:lnTo>
                  <a:cubicBezTo>
                    <a:pt x="317606" y="388104"/>
                    <a:pt x="317606" y="580731"/>
                    <a:pt x="435366" y="701423"/>
                  </a:cubicBezTo>
                  <a:lnTo>
                    <a:pt x="435366" y="968834"/>
                  </a:lnTo>
                  <a:lnTo>
                    <a:pt x="0" y="968834"/>
                  </a:lnTo>
                  <a:lnTo>
                    <a:pt x="0" y="701423"/>
                  </a:lnTo>
                  <a:cubicBezTo>
                    <a:pt x="117760" y="580731"/>
                    <a:pt x="117760" y="388104"/>
                    <a:pt x="0" y="267411"/>
                  </a:cubicBezTo>
                  <a:lnTo>
                    <a:pt x="0" y="0"/>
                  </a:lnTo>
                  <a:close/>
                </a:path>
              </a:pathLst>
            </a:custGeom>
            <a:pattFill prst="dkUpDiag">
              <a:fgClr>
                <a:srgbClr val="0070C0"/>
              </a:fgClr>
              <a:bgClr>
                <a:srgbClr val="86BDE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08349" eaLnBrk="0" latinLnBrk="0" hangingPunct="0">
                <a:spcBef>
                  <a:spcPts val="0"/>
                </a:spcBef>
                <a:buClr>
                  <a:srgbClr val="86B6D0"/>
                </a:buClr>
                <a:buSzPct val="100000"/>
                <a:tabLst>
                  <a:tab pos="5465969" algn="l"/>
                </a:tabLst>
                <a:defRPr/>
              </a:pPr>
              <a:endParaRPr lang="ko-KR" altLang="en-US" sz="1000" dirty="0">
                <a:solidFill>
                  <a:schemeClr val="bg1"/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93A53D0-4D94-4DB4-B12A-B1DD99072201}"/>
                </a:ext>
              </a:extLst>
            </p:cNvPr>
            <p:cNvGrpSpPr/>
            <p:nvPr/>
          </p:nvGrpSpPr>
          <p:grpSpPr>
            <a:xfrm>
              <a:off x="9271224" y="6263220"/>
              <a:ext cx="792000" cy="792000"/>
              <a:chOff x="9154884" y="6319206"/>
              <a:chExt cx="792000" cy="792000"/>
            </a:xfrm>
          </p:grpSpPr>
          <p:sp>
            <p:nvSpPr>
              <p:cNvPr id="76" name="모서리가 둥근 직사각형 442">
                <a:extLst>
                  <a:ext uri="{FF2B5EF4-FFF2-40B4-BE49-F238E27FC236}">
                    <a16:creationId xmlns:a16="http://schemas.microsoft.com/office/drawing/2014/main" id="{8D40645F-DCA8-4BE6-A4A8-1919ECF46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4884" y="6319206"/>
                <a:ext cx="792000" cy="792000"/>
              </a:xfrm>
              <a:prstGeom prst="ellipse">
                <a:avLst/>
              </a:prstGeom>
              <a:solidFill>
                <a:srgbClr val="E6E6E6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bg1">
                    <a:lumMod val="85000"/>
                    <a:alpha val="42000"/>
                  </a:schemeClr>
                </a:outerShdw>
              </a:effectLst>
            </p:spPr>
            <p:txBody>
              <a:bodyPr wrap="none" lIns="0" tIns="0" rIns="0" bIns="0" anchor="b">
                <a:noAutofit/>
              </a:bodyPr>
              <a:lstStyle/>
              <a:p>
                <a:pPr lvl="1"/>
                <a:endParaRPr lang="ko-KR" altLang="en-US" dirty="0"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endParaRPr>
              </a:p>
            </p:txBody>
          </p:sp>
          <p:sp>
            <p:nvSpPr>
              <p:cNvPr id="77" name="모서리가 둥근 직사각형 442">
                <a:extLst>
                  <a:ext uri="{FF2B5EF4-FFF2-40B4-BE49-F238E27FC236}">
                    <a16:creationId xmlns:a16="http://schemas.microsoft.com/office/drawing/2014/main" id="{44A86EB5-ED54-4F76-B62E-D4CACB613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8884" y="6373206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 w="22225" algn="ctr">
                <a:gradFill flip="none" rotWithShape="1">
                  <a:gsLst>
                    <a:gs pos="52000">
                      <a:srgbClr val="0070C0"/>
                    </a:gs>
                    <a:gs pos="54000">
                      <a:srgbClr val="4C9BD3"/>
                    </a:gs>
                  </a:gsLst>
                  <a:lin ang="5400000" scaled="1"/>
                  <a:tileRect/>
                </a:gra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737564" lvl="1" indent="-63500" defTabSz="1475128"/>
                <a:endParaRPr lang="ko-KR" altLang="en-US" sz="2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endParaRPr>
              </a:p>
            </p:txBody>
          </p:sp>
          <p:sp>
            <p:nvSpPr>
              <p:cNvPr id="78" name="모서리가 둥근 직사각형 117">
                <a:extLst>
                  <a:ext uri="{FF2B5EF4-FFF2-40B4-BE49-F238E27FC236}">
                    <a16:creationId xmlns:a16="http://schemas.microsoft.com/office/drawing/2014/main" id="{05D35959-47A6-4082-838D-813D9AD63D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90884" y="6615568"/>
                <a:ext cx="720000" cy="199276"/>
              </a:xfrm>
              <a:prstGeom prst="roundRect">
                <a:avLst>
                  <a:gd name="adj" fmla="val 8427"/>
                </a:avLst>
              </a:prstGeom>
              <a:noFill/>
              <a:ln w="762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44500" latinLnBrk="0">
                  <a:spcAft>
                    <a:spcPts val="0"/>
                  </a:spcAft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rPr>
                  <a:t>SQL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EE599CA-95C2-4F92-8CEE-DE352EBEDFE9}"/>
                </a:ext>
              </a:extLst>
            </p:cNvPr>
            <p:cNvGrpSpPr/>
            <p:nvPr/>
          </p:nvGrpSpPr>
          <p:grpSpPr>
            <a:xfrm>
              <a:off x="8794974" y="5292000"/>
              <a:ext cx="792000" cy="792000"/>
              <a:chOff x="9154884" y="6319206"/>
              <a:chExt cx="792000" cy="792000"/>
            </a:xfrm>
          </p:grpSpPr>
          <p:sp>
            <p:nvSpPr>
              <p:cNvPr id="73" name="모서리가 둥근 직사각형 442">
                <a:extLst>
                  <a:ext uri="{FF2B5EF4-FFF2-40B4-BE49-F238E27FC236}">
                    <a16:creationId xmlns:a16="http://schemas.microsoft.com/office/drawing/2014/main" id="{9F63ACFC-68F9-428B-81F5-DF1B7C1F4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4884" y="6319206"/>
                <a:ext cx="792000" cy="792000"/>
              </a:xfrm>
              <a:prstGeom prst="ellipse">
                <a:avLst/>
              </a:prstGeom>
              <a:solidFill>
                <a:srgbClr val="E6E6E6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bg1">
                    <a:lumMod val="85000"/>
                    <a:alpha val="42000"/>
                  </a:schemeClr>
                </a:outerShdw>
              </a:effectLst>
            </p:spPr>
            <p:txBody>
              <a:bodyPr wrap="none" lIns="0" tIns="0" rIns="0" bIns="0" anchor="b">
                <a:noAutofit/>
              </a:bodyPr>
              <a:lstStyle/>
              <a:p>
                <a:pPr lvl="1"/>
                <a:endParaRPr lang="ko-KR" altLang="en-US" dirty="0"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endParaRPr>
              </a:p>
            </p:txBody>
          </p:sp>
          <p:sp>
            <p:nvSpPr>
              <p:cNvPr id="74" name="모서리가 둥근 직사각형 442">
                <a:extLst>
                  <a:ext uri="{FF2B5EF4-FFF2-40B4-BE49-F238E27FC236}">
                    <a16:creationId xmlns:a16="http://schemas.microsoft.com/office/drawing/2014/main" id="{A3B45F92-A1AE-4287-A976-660DF882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8884" y="6373206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 w="22225" algn="ctr">
                <a:gradFill flip="none" rotWithShape="1">
                  <a:gsLst>
                    <a:gs pos="52000">
                      <a:srgbClr val="0070C0"/>
                    </a:gs>
                    <a:gs pos="54000">
                      <a:srgbClr val="4C9BD3"/>
                    </a:gs>
                  </a:gsLst>
                  <a:lin ang="5400000" scaled="1"/>
                  <a:tileRect/>
                </a:gra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737564" lvl="1" indent="-63500" defTabSz="1475128"/>
                <a:endParaRPr lang="ko-KR" altLang="en-US" sz="2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endParaRPr>
              </a:p>
            </p:txBody>
          </p:sp>
          <p:sp>
            <p:nvSpPr>
              <p:cNvPr id="75" name="모서리가 둥근 직사각형 114">
                <a:extLst>
                  <a:ext uri="{FF2B5EF4-FFF2-40B4-BE49-F238E27FC236}">
                    <a16:creationId xmlns:a16="http://schemas.microsoft.com/office/drawing/2014/main" id="{0C819B96-1032-4272-8B70-6F73913749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90884" y="6615568"/>
                <a:ext cx="720000" cy="199276"/>
              </a:xfrm>
              <a:prstGeom prst="roundRect">
                <a:avLst>
                  <a:gd name="adj" fmla="val 8427"/>
                </a:avLst>
              </a:prstGeom>
              <a:noFill/>
              <a:ln w="762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44500" latinLnBrk="0">
                  <a:spcAft>
                    <a:spcPts val="0"/>
                  </a:spcAft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rPr>
                  <a:t>유연함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EB83DF7-6C56-4A1C-8283-BC5020BD79D8}"/>
                </a:ext>
              </a:extLst>
            </p:cNvPr>
            <p:cNvGrpSpPr/>
            <p:nvPr/>
          </p:nvGrpSpPr>
          <p:grpSpPr>
            <a:xfrm>
              <a:off x="9271224" y="4320779"/>
              <a:ext cx="792000" cy="792000"/>
              <a:chOff x="9154884" y="6319206"/>
              <a:chExt cx="792000" cy="792000"/>
            </a:xfrm>
          </p:grpSpPr>
          <p:sp>
            <p:nvSpPr>
              <p:cNvPr id="70" name="모서리가 둥근 직사각형 442">
                <a:extLst>
                  <a:ext uri="{FF2B5EF4-FFF2-40B4-BE49-F238E27FC236}">
                    <a16:creationId xmlns:a16="http://schemas.microsoft.com/office/drawing/2014/main" id="{9BB97C69-1871-4C99-B788-171C4782E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4884" y="6319206"/>
                <a:ext cx="792000" cy="792000"/>
              </a:xfrm>
              <a:prstGeom prst="ellipse">
                <a:avLst/>
              </a:prstGeom>
              <a:solidFill>
                <a:srgbClr val="E6E6E6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bg1">
                    <a:lumMod val="85000"/>
                    <a:alpha val="42000"/>
                  </a:schemeClr>
                </a:outerShdw>
              </a:effectLst>
            </p:spPr>
            <p:txBody>
              <a:bodyPr wrap="none" lIns="0" tIns="0" rIns="0" bIns="0" anchor="b">
                <a:noAutofit/>
              </a:bodyPr>
              <a:lstStyle/>
              <a:p>
                <a:pPr lvl="1"/>
                <a:endParaRPr lang="ko-KR" altLang="en-US" dirty="0"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endParaRPr>
              </a:p>
            </p:txBody>
          </p:sp>
          <p:sp>
            <p:nvSpPr>
              <p:cNvPr id="71" name="모서리가 둥근 직사각형 442">
                <a:extLst>
                  <a:ext uri="{FF2B5EF4-FFF2-40B4-BE49-F238E27FC236}">
                    <a16:creationId xmlns:a16="http://schemas.microsoft.com/office/drawing/2014/main" id="{97393F46-81BB-4EF5-942F-4AB20900D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8884" y="6373206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 w="22225" algn="ctr">
                <a:gradFill flip="none" rotWithShape="1">
                  <a:gsLst>
                    <a:gs pos="52000">
                      <a:srgbClr val="0070C0"/>
                    </a:gs>
                    <a:gs pos="54000">
                      <a:srgbClr val="4C9BD3"/>
                    </a:gs>
                  </a:gsLst>
                  <a:lin ang="5400000" scaled="1"/>
                  <a:tileRect/>
                </a:gra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737564" lvl="1" indent="-63500" defTabSz="1475128"/>
                <a:endParaRPr lang="ko-KR" altLang="en-US" sz="2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endParaRPr>
              </a:p>
            </p:txBody>
          </p:sp>
          <p:sp>
            <p:nvSpPr>
              <p:cNvPr id="72" name="모서리가 둥근 직사각형 111">
                <a:extLst>
                  <a:ext uri="{FF2B5EF4-FFF2-40B4-BE49-F238E27FC236}">
                    <a16:creationId xmlns:a16="http://schemas.microsoft.com/office/drawing/2014/main" id="{BFBB3D89-6D4E-49E7-AD6A-B5549F4949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190884" y="6615568"/>
                <a:ext cx="720000" cy="199276"/>
              </a:xfrm>
              <a:prstGeom prst="roundRect">
                <a:avLst>
                  <a:gd name="adj" fmla="val 8427"/>
                </a:avLst>
              </a:prstGeom>
              <a:noFill/>
              <a:ln w="762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44500" latinLnBrk="0">
                  <a:spcAft>
                    <a:spcPts val="0"/>
                  </a:spcAft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rPr>
                  <a:t>Session</a:t>
                </a: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endParaRPr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E55C11-9C57-48C1-ADA4-12B423C68731}"/>
              </a:ext>
            </a:extLst>
          </p:cNvPr>
          <p:cNvGrpSpPr/>
          <p:nvPr/>
        </p:nvGrpSpPr>
        <p:grpSpPr>
          <a:xfrm>
            <a:off x="7650956" y="5549136"/>
            <a:ext cx="265072" cy="198380"/>
            <a:chOff x="5293010" y="5191001"/>
            <a:chExt cx="330463" cy="247320"/>
          </a:xfrm>
        </p:grpSpPr>
        <p:sp>
          <p:nvSpPr>
            <p:cNvPr id="80" name="모서리가 둥근 직사각형 128">
              <a:extLst>
                <a:ext uri="{FF2B5EF4-FFF2-40B4-BE49-F238E27FC236}">
                  <a16:creationId xmlns:a16="http://schemas.microsoft.com/office/drawing/2014/main" id="{ADA6A29B-0EF5-444A-985C-5F145AC7B59F}"/>
                </a:ext>
              </a:extLst>
            </p:cNvPr>
            <p:cNvSpPr/>
            <p:nvPr/>
          </p:nvSpPr>
          <p:spPr bwMode="auto">
            <a:xfrm rot="7830004">
              <a:off x="5410724" y="5073287"/>
              <a:ext cx="95035" cy="3304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800" dirty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1" name="모서리가 둥근 직사각형 129">
              <a:extLst>
                <a:ext uri="{FF2B5EF4-FFF2-40B4-BE49-F238E27FC236}">
                  <a16:creationId xmlns:a16="http://schemas.microsoft.com/office/drawing/2014/main" id="{5F7E11B0-393B-4E02-9907-2C4096C810BF}"/>
                </a:ext>
              </a:extLst>
            </p:cNvPr>
            <p:cNvSpPr/>
            <p:nvPr/>
          </p:nvSpPr>
          <p:spPr bwMode="auto">
            <a:xfrm rot="13769996" flipV="1">
              <a:off x="5410724" y="5225572"/>
              <a:ext cx="95035" cy="3304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800" dirty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테스트 효율성 향상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유연한 테스트 서버 관리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서버관리 화면에서 간단하게 테스트 서버를 추가</a:t>
            </a:r>
            <a:r>
              <a:rPr lang="en-US" altLang="ko-KR" dirty="0"/>
              <a:t>, </a:t>
            </a:r>
            <a:r>
              <a:rPr lang="ko-KR" altLang="en-US" dirty="0"/>
              <a:t>정보를 변경하여</a:t>
            </a:r>
            <a:r>
              <a:rPr lang="en-US" altLang="ko-KR" dirty="0"/>
              <a:t> </a:t>
            </a:r>
            <a:r>
              <a:rPr lang="ko-KR" altLang="en-US" dirty="0"/>
              <a:t>유연하게 테스트를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유연한 테스트 서버 관리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21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테스트 효율성 향상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테스트 효율성 향상을 위한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대량건 테스트</a:t>
            </a:r>
            <a:r>
              <a:rPr lang="en-US" altLang="ko-KR" dirty="0"/>
              <a:t>, 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멀티서버 테스트등의 테스트 효율성을 높이기 위한 다양한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테스트 효율성 향상을 위한 기능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6A059DA-1D5A-4A71-9FC4-4BE177EA3CB9}"/>
              </a:ext>
            </a:extLst>
          </p:cNvPr>
          <p:cNvGrpSpPr/>
          <p:nvPr/>
        </p:nvGrpSpPr>
        <p:grpSpPr>
          <a:xfrm>
            <a:off x="558800" y="2266950"/>
            <a:ext cx="3060700" cy="4789488"/>
            <a:chOff x="558800" y="2266950"/>
            <a:chExt cx="3060700" cy="478948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4CCC860-D873-4343-AABD-9464BE65F095}"/>
                </a:ext>
              </a:extLst>
            </p:cNvPr>
            <p:cNvGrpSpPr/>
            <p:nvPr/>
          </p:nvGrpSpPr>
          <p:grpSpPr>
            <a:xfrm>
              <a:off x="558800" y="2266950"/>
              <a:ext cx="3060700" cy="4789488"/>
              <a:chOff x="558800" y="2266950"/>
              <a:chExt cx="3060700" cy="4789488"/>
            </a:xfrm>
          </p:grpSpPr>
          <p:sp>
            <p:nvSpPr>
              <p:cNvPr id="85" name="모서리가 둥근 직사각형 16">
                <a:extLst>
                  <a:ext uri="{FF2B5EF4-FFF2-40B4-BE49-F238E27FC236}">
                    <a16:creationId xmlns:a16="http://schemas.microsoft.com/office/drawing/2014/main" id="{ACC3BE89-37EA-43EF-B895-7D788E85F853}"/>
                  </a:ext>
                </a:extLst>
              </p:cNvPr>
              <p:cNvSpPr/>
              <p:nvPr/>
            </p:nvSpPr>
            <p:spPr bwMode="auto">
              <a:xfrm flipH="1">
                <a:off x="558800" y="2409824"/>
                <a:ext cx="3060700" cy="46466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0B9844F-3410-4882-B000-A524C145CEF7}"/>
                  </a:ext>
                </a:extLst>
              </p:cNvPr>
              <p:cNvGrpSpPr/>
              <p:nvPr/>
            </p:nvGrpSpPr>
            <p:grpSpPr>
              <a:xfrm>
                <a:off x="558800" y="2266950"/>
                <a:ext cx="3060700" cy="324033"/>
                <a:chOff x="558800" y="2266950"/>
                <a:chExt cx="3060700" cy="324033"/>
              </a:xfrm>
            </p:grpSpPr>
            <p:sp>
              <p:nvSpPr>
                <p:cNvPr id="87" name="모서리가 둥근 직사각형 16">
                  <a:extLst>
                    <a:ext uri="{FF2B5EF4-FFF2-40B4-BE49-F238E27FC236}">
                      <a16:creationId xmlns:a16="http://schemas.microsoft.com/office/drawing/2014/main" id="{7CBAEBB2-D338-40EC-89AD-BD256CEC09AC}"/>
                    </a:ext>
                  </a:extLst>
                </p:cNvPr>
                <p:cNvSpPr/>
                <p:nvPr/>
              </p:nvSpPr>
              <p:spPr bwMode="auto">
                <a:xfrm flipH="1">
                  <a:off x="558800" y="2266950"/>
                  <a:ext cx="30607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 dirty="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대량 테스트</a:t>
                  </a:r>
                </a:p>
              </p:txBody>
            </p:sp>
            <p:sp>
              <p:nvSpPr>
                <p:cNvPr id="88" name="TextBox 273">
                  <a:extLst>
                    <a:ext uri="{FF2B5EF4-FFF2-40B4-BE49-F238E27FC236}">
                      <a16:creationId xmlns:a16="http://schemas.microsoft.com/office/drawing/2014/main" id="{274C8452-865A-4140-AD38-0CC06A5D18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826" y="2283206"/>
                  <a:ext cx="606486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1pPr>
                  <a:lvl2pPr marL="742950" indent="-28575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2pPr>
                  <a:lvl3pPr marL="11430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3pPr>
                  <a:lvl4pPr marL="16002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4pPr>
                  <a:lvl5pPr marL="20574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5pPr>
                  <a:lvl6pPr marL="25146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6pPr>
                  <a:lvl7pPr marL="29718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7pPr>
                  <a:lvl8pPr marL="34290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8pPr>
                  <a:lvl9pPr marL="38862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9pPr>
                </a:lstStyle>
                <a:p>
                  <a:pPr latinLnBrk="0"/>
                  <a:r>
                    <a:rPr kumimoji="0" lang="en-US" altLang="ko-KR" sz="1400" i="1" dirty="0">
                      <a:solidFill>
                        <a:schemeClr val="bg1"/>
                      </a:solidFill>
                      <a:latin typeface="-윤고딕140" panose="02030504000101010101" pitchFamily="18" charset="-127"/>
                      <a:ea typeface="-윤고딕140" panose="02030504000101010101" pitchFamily="18" charset="-127"/>
                    </a:rPr>
                    <a:t>01</a:t>
                  </a:r>
                  <a:endParaRPr kumimoji="0" lang="ko-KR" altLang="en-US" sz="1400" i="1" dirty="0">
                    <a:solidFill>
                      <a:schemeClr val="bg1"/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endParaRPr>
                </a:p>
              </p:txBody>
            </p:sp>
          </p:grp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44DCA3C-F7B7-4282-85B1-B7B4EE391D0E}"/>
                </a:ext>
              </a:extLst>
            </p:cNvPr>
            <p:cNvCxnSpPr/>
            <p:nvPr/>
          </p:nvCxnSpPr>
          <p:spPr>
            <a:xfrm>
              <a:off x="558800" y="7056438"/>
              <a:ext cx="306070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1B1EC0A-82C9-4195-87B8-84088CCB7A8E}"/>
              </a:ext>
            </a:extLst>
          </p:cNvPr>
          <p:cNvGrpSpPr/>
          <p:nvPr/>
        </p:nvGrpSpPr>
        <p:grpSpPr>
          <a:xfrm>
            <a:off x="3816350" y="2257062"/>
            <a:ext cx="3060700" cy="4799376"/>
            <a:chOff x="3816350" y="2257062"/>
            <a:chExt cx="3060700" cy="479937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8975366-DC61-45ED-85BC-2E8A2E7C1660}"/>
                </a:ext>
              </a:extLst>
            </p:cNvPr>
            <p:cNvGrpSpPr/>
            <p:nvPr/>
          </p:nvGrpSpPr>
          <p:grpSpPr>
            <a:xfrm>
              <a:off x="3816350" y="2257062"/>
              <a:ext cx="3060700" cy="4799376"/>
              <a:chOff x="3816350" y="2257062"/>
              <a:chExt cx="3060700" cy="4799376"/>
            </a:xfrm>
          </p:grpSpPr>
          <p:sp>
            <p:nvSpPr>
              <p:cNvPr id="92" name="모서리가 둥근 직사각형 16">
                <a:extLst>
                  <a:ext uri="{FF2B5EF4-FFF2-40B4-BE49-F238E27FC236}">
                    <a16:creationId xmlns:a16="http://schemas.microsoft.com/office/drawing/2014/main" id="{D1524F7F-9BED-4934-880E-C7EF98E28C9B}"/>
                  </a:ext>
                </a:extLst>
              </p:cNvPr>
              <p:cNvSpPr/>
              <p:nvPr/>
            </p:nvSpPr>
            <p:spPr bwMode="auto">
              <a:xfrm flipH="1">
                <a:off x="3816350" y="2409824"/>
                <a:ext cx="3060700" cy="46466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E45464EF-FCE0-4828-8BF2-1831DC8C3740}"/>
                  </a:ext>
                </a:extLst>
              </p:cNvPr>
              <p:cNvGrpSpPr/>
              <p:nvPr/>
            </p:nvGrpSpPr>
            <p:grpSpPr>
              <a:xfrm>
                <a:off x="3816350" y="2257062"/>
                <a:ext cx="3060700" cy="307777"/>
                <a:chOff x="558800" y="2257062"/>
                <a:chExt cx="3060700" cy="307777"/>
              </a:xfrm>
            </p:grpSpPr>
            <p:sp>
              <p:nvSpPr>
                <p:cNvPr id="94" name="모서리가 둥근 직사각형 16">
                  <a:extLst>
                    <a:ext uri="{FF2B5EF4-FFF2-40B4-BE49-F238E27FC236}">
                      <a16:creationId xmlns:a16="http://schemas.microsoft.com/office/drawing/2014/main" id="{99659D1E-7859-4A1D-96C5-2DC13DE6BEA0}"/>
                    </a:ext>
                  </a:extLst>
                </p:cNvPr>
                <p:cNvSpPr/>
                <p:nvPr/>
              </p:nvSpPr>
              <p:spPr bwMode="auto">
                <a:xfrm flipH="1">
                  <a:off x="558800" y="2266950"/>
                  <a:ext cx="30607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 dirty="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스케줄링</a:t>
                  </a:r>
                </a:p>
              </p:txBody>
            </p:sp>
            <p:sp>
              <p:nvSpPr>
                <p:cNvPr id="95" name="TextBox 273">
                  <a:extLst>
                    <a:ext uri="{FF2B5EF4-FFF2-40B4-BE49-F238E27FC236}">
                      <a16:creationId xmlns:a16="http://schemas.microsoft.com/office/drawing/2014/main" id="{5568A18F-2D7B-439C-B682-C5D9DFFD1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825" y="2257062"/>
                  <a:ext cx="43344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1pPr>
                  <a:lvl2pPr marL="742950" indent="-28575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2pPr>
                  <a:lvl3pPr marL="11430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3pPr>
                  <a:lvl4pPr marL="16002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4pPr>
                  <a:lvl5pPr marL="20574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5pPr>
                  <a:lvl6pPr marL="25146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6pPr>
                  <a:lvl7pPr marL="29718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7pPr>
                  <a:lvl8pPr marL="34290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8pPr>
                  <a:lvl9pPr marL="38862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9pPr>
                </a:lstStyle>
                <a:p>
                  <a:pPr latinLnBrk="0"/>
                  <a:r>
                    <a:rPr kumimoji="0" lang="en-US" altLang="ko-KR" sz="1400" i="1" dirty="0">
                      <a:solidFill>
                        <a:schemeClr val="bg1"/>
                      </a:solidFill>
                      <a:latin typeface="-윤고딕140" panose="02030504000101010101" pitchFamily="18" charset="-127"/>
                      <a:ea typeface="-윤고딕140" panose="02030504000101010101" pitchFamily="18" charset="-127"/>
                    </a:rPr>
                    <a:t>02</a:t>
                  </a:r>
                  <a:endParaRPr kumimoji="0" lang="ko-KR" altLang="en-US" sz="1400" i="1" dirty="0">
                    <a:solidFill>
                      <a:schemeClr val="bg1"/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endParaRPr>
                </a:p>
              </p:txBody>
            </p:sp>
          </p:grp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0BA7C5A-1DC0-4273-BB60-99ABF4BAB4FB}"/>
                </a:ext>
              </a:extLst>
            </p:cNvPr>
            <p:cNvCxnSpPr/>
            <p:nvPr/>
          </p:nvCxnSpPr>
          <p:spPr>
            <a:xfrm>
              <a:off x="3816350" y="7056438"/>
              <a:ext cx="306070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5DC34CC-FA68-4884-A008-BF901C3C6C73}"/>
              </a:ext>
            </a:extLst>
          </p:cNvPr>
          <p:cNvGrpSpPr/>
          <p:nvPr/>
        </p:nvGrpSpPr>
        <p:grpSpPr>
          <a:xfrm>
            <a:off x="7073900" y="2257062"/>
            <a:ext cx="3060700" cy="4799376"/>
            <a:chOff x="7073900" y="2257062"/>
            <a:chExt cx="3060700" cy="479937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19E22EE-78E1-4F1A-8C8B-C57BFA5DF2D4}"/>
                </a:ext>
              </a:extLst>
            </p:cNvPr>
            <p:cNvGrpSpPr/>
            <p:nvPr/>
          </p:nvGrpSpPr>
          <p:grpSpPr>
            <a:xfrm>
              <a:off x="7073900" y="2257062"/>
              <a:ext cx="3060700" cy="4799376"/>
              <a:chOff x="7073900" y="2257062"/>
              <a:chExt cx="3060700" cy="4799376"/>
            </a:xfrm>
          </p:grpSpPr>
          <p:sp>
            <p:nvSpPr>
              <p:cNvPr id="99" name="모서리가 둥근 직사각형 16">
                <a:extLst>
                  <a:ext uri="{FF2B5EF4-FFF2-40B4-BE49-F238E27FC236}">
                    <a16:creationId xmlns:a16="http://schemas.microsoft.com/office/drawing/2014/main" id="{C1B5BF9E-4201-4DAC-9F04-61E5230E5CFF}"/>
                  </a:ext>
                </a:extLst>
              </p:cNvPr>
              <p:cNvSpPr/>
              <p:nvPr/>
            </p:nvSpPr>
            <p:spPr bwMode="auto">
              <a:xfrm flipH="1">
                <a:off x="7073900" y="2409824"/>
                <a:ext cx="3060700" cy="46466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EF47750E-B9FC-4C2D-AE39-5BEDDEF4385D}"/>
                  </a:ext>
                </a:extLst>
              </p:cNvPr>
              <p:cNvGrpSpPr/>
              <p:nvPr/>
            </p:nvGrpSpPr>
            <p:grpSpPr>
              <a:xfrm>
                <a:off x="7073900" y="2257062"/>
                <a:ext cx="3060700" cy="307777"/>
                <a:chOff x="558800" y="2257062"/>
                <a:chExt cx="3060700" cy="307777"/>
              </a:xfrm>
            </p:grpSpPr>
            <p:sp>
              <p:nvSpPr>
                <p:cNvPr id="101" name="모서리가 둥근 직사각형 16">
                  <a:extLst>
                    <a:ext uri="{FF2B5EF4-FFF2-40B4-BE49-F238E27FC236}">
                      <a16:creationId xmlns:a16="http://schemas.microsoft.com/office/drawing/2014/main" id="{BC05CF4E-3CA0-4F14-99F3-4D0213E5446A}"/>
                    </a:ext>
                  </a:extLst>
                </p:cNvPr>
                <p:cNvSpPr/>
                <p:nvPr/>
              </p:nvSpPr>
              <p:spPr bwMode="auto">
                <a:xfrm flipH="1">
                  <a:off x="558800" y="2266950"/>
                  <a:ext cx="30607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 dirty="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멀티 서버 테스트</a:t>
                  </a:r>
                </a:p>
              </p:txBody>
            </p:sp>
            <p:sp>
              <p:nvSpPr>
                <p:cNvPr id="102" name="TextBox 273">
                  <a:extLst>
                    <a:ext uri="{FF2B5EF4-FFF2-40B4-BE49-F238E27FC236}">
                      <a16:creationId xmlns:a16="http://schemas.microsoft.com/office/drawing/2014/main" id="{2C310ACC-EAD0-4F02-B910-6CAEDBF9D9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825" y="2257062"/>
                  <a:ext cx="40963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1pPr>
                  <a:lvl2pPr marL="742950" indent="-28575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2pPr>
                  <a:lvl3pPr marL="11430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3pPr>
                  <a:lvl4pPr marL="16002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4pPr>
                  <a:lvl5pPr marL="2057400" indent="-228600" eaLnBrk="0" hangingPunct="0"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5pPr>
                  <a:lvl6pPr marL="25146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6pPr>
                  <a:lvl7pPr marL="29718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7pPr>
                  <a:lvl8pPr marL="34290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8pPr>
                  <a:lvl9pPr marL="3886200" indent="-228600" defTabSz="1084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100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defRPr>
                  </a:lvl9pPr>
                </a:lstStyle>
                <a:p>
                  <a:pPr latinLnBrk="0"/>
                  <a:r>
                    <a:rPr kumimoji="0" lang="en-US" altLang="ko-KR" sz="1400" i="1" dirty="0">
                      <a:solidFill>
                        <a:schemeClr val="bg1"/>
                      </a:solidFill>
                      <a:latin typeface="-윤고딕140" panose="02030504000101010101" pitchFamily="18" charset="-127"/>
                      <a:ea typeface="-윤고딕140" panose="02030504000101010101" pitchFamily="18" charset="-127"/>
                    </a:rPr>
                    <a:t>03</a:t>
                  </a:r>
                  <a:endParaRPr kumimoji="0" lang="ko-KR" altLang="en-US" sz="1400" i="1" dirty="0">
                    <a:solidFill>
                      <a:schemeClr val="bg1"/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endParaRPr>
                </a:p>
              </p:txBody>
            </p:sp>
          </p:grp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84EBD8E-DA27-48A4-854A-072DE27A81F9}"/>
                </a:ext>
              </a:extLst>
            </p:cNvPr>
            <p:cNvCxnSpPr/>
            <p:nvPr/>
          </p:nvCxnSpPr>
          <p:spPr>
            <a:xfrm>
              <a:off x="7073900" y="7056438"/>
              <a:ext cx="306070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8CE0BCD-CB6C-4751-B7E3-03F0C5F799F2}"/>
              </a:ext>
            </a:extLst>
          </p:cNvPr>
          <p:cNvGrpSpPr/>
          <p:nvPr/>
        </p:nvGrpSpPr>
        <p:grpSpPr>
          <a:xfrm>
            <a:off x="8843672" y="5443524"/>
            <a:ext cx="1217222" cy="1531937"/>
            <a:chOff x="2318146" y="5443524"/>
            <a:chExt cx="1217222" cy="1531937"/>
          </a:xfrm>
        </p:grpSpPr>
        <p:sp>
          <p:nvSpPr>
            <p:cNvPr id="104" name="AutoShape 73">
              <a:extLst>
                <a:ext uri="{FF2B5EF4-FFF2-40B4-BE49-F238E27FC236}">
                  <a16:creationId xmlns:a16="http://schemas.microsoft.com/office/drawing/2014/main" id="{54938FED-B621-4784-A14F-6DDBCF83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146" y="5537186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5" name="Rectangle 78">
              <a:extLst>
                <a:ext uri="{FF2B5EF4-FFF2-40B4-BE49-F238E27FC236}">
                  <a16:creationId xmlns:a16="http://schemas.microsoft.com/office/drawing/2014/main" id="{E15969A7-2B0C-43DA-9FB8-44D42B5E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146" y="5443524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결과 비교</a:t>
              </a:r>
            </a:p>
          </p:txBody>
        </p:sp>
        <p:sp>
          <p:nvSpPr>
            <p:cNvPr id="106" name="Rectangle 816">
              <a:extLst>
                <a:ext uri="{FF2B5EF4-FFF2-40B4-BE49-F238E27FC236}">
                  <a16:creationId xmlns:a16="http://schemas.microsoft.com/office/drawing/2014/main" id="{036ED258-14BD-443C-8B88-BB797F7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817" y="5794361"/>
              <a:ext cx="1155881" cy="823302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데이터 직렬화를 통한 상세 결과 비교</a:t>
              </a:r>
              <a:endParaRPr kumimoji="0" lang="en-US" altLang="ko-KR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 pitchFamily="2" charset="2"/>
              </a:endParaRPr>
            </a:p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결과 일치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/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불일치 건을 구별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48ED983-9E59-46CB-8D4C-3264DCA36D7C}"/>
              </a:ext>
            </a:extLst>
          </p:cNvPr>
          <p:cNvGrpSpPr/>
          <p:nvPr/>
        </p:nvGrpSpPr>
        <p:grpSpPr>
          <a:xfrm>
            <a:off x="7146569" y="2700511"/>
            <a:ext cx="2916262" cy="828000"/>
            <a:chOff x="630569" y="2735263"/>
            <a:chExt cx="2916262" cy="828000"/>
          </a:xfrm>
        </p:grpSpPr>
        <p:sp>
          <p:nvSpPr>
            <p:cNvPr id="108" name="양쪽 중괄호 107">
              <a:extLst>
                <a:ext uri="{FF2B5EF4-FFF2-40B4-BE49-F238E27FC236}">
                  <a16:creationId xmlns:a16="http://schemas.microsoft.com/office/drawing/2014/main" id="{CBCF39BE-A0EF-491F-8278-6BE5BA061DB5}"/>
                </a:ext>
              </a:extLst>
            </p:cNvPr>
            <p:cNvSpPr/>
            <p:nvPr/>
          </p:nvSpPr>
          <p:spPr bwMode="auto">
            <a:xfrm>
              <a:off x="630569" y="2735263"/>
              <a:ext cx="2916262" cy="828000"/>
            </a:xfrm>
            <a:prstGeom prst="bracePair">
              <a:avLst>
                <a:gd name="adj" fmla="val 3923"/>
              </a:avLst>
            </a:prstGeom>
            <a:solidFill>
              <a:srgbClr val="E3EFF8"/>
            </a:solidFill>
            <a:ln w="19050">
              <a:gradFill>
                <a:gsLst>
                  <a:gs pos="53000">
                    <a:srgbClr val="0070C0"/>
                  </a:gs>
                  <a:gs pos="54000">
                    <a:srgbClr val="4C9BD3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474905"/>
              <a:endParaRPr lang="ko-KR" alt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endParaRPr>
            </a:p>
          </p:txBody>
        </p:sp>
        <p:sp>
          <p:nvSpPr>
            <p:cNvPr id="109" name="직사각형 272">
              <a:extLst>
                <a:ext uri="{FF2B5EF4-FFF2-40B4-BE49-F238E27FC236}">
                  <a16:creationId xmlns:a16="http://schemas.microsoft.com/office/drawing/2014/main" id="{5722A47B-9E01-421D-AC4F-4C3B93AE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0" y="2830371"/>
              <a:ext cx="2374261" cy="637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latinLnBrk="0">
                <a:buSzPct val="100000"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최대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2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대의 서버에 동일한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 대한 테스트를 수행하여 결과를 비교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F5C924-A17A-4A32-9FC3-21593F790859}"/>
              </a:ext>
            </a:extLst>
          </p:cNvPr>
          <p:cNvGrpSpPr/>
          <p:nvPr/>
        </p:nvGrpSpPr>
        <p:grpSpPr>
          <a:xfrm>
            <a:off x="7146176" y="5443524"/>
            <a:ext cx="1217222" cy="1531937"/>
            <a:chOff x="630176" y="5443524"/>
            <a:chExt cx="1217222" cy="1531937"/>
          </a:xfrm>
        </p:grpSpPr>
        <p:sp>
          <p:nvSpPr>
            <p:cNvPr id="111" name="AutoShape 73">
              <a:extLst>
                <a:ext uri="{FF2B5EF4-FFF2-40B4-BE49-F238E27FC236}">
                  <a16:creationId xmlns:a16="http://schemas.microsoft.com/office/drawing/2014/main" id="{6E08C513-6260-4F69-9697-B7B9FEA1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5537186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2" name="Rectangle 78">
              <a:extLst>
                <a:ext uri="{FF2B5EF4-FFF2-40B4-BE49-F238E27FC236}">
                  <a16:creationId xmlns:a16="http://schemas.microsoft.com/office/drawing/2014/main" id="{F93F3207-4EA7-407F-A140-E5BC28B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5443524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성공</a:t>
              </a: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/</a:t>
              </a:r>
              <a:r>
                <a:rPr kumimoji="0" lang="ko-KR" alt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실패건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 확인</a:t>
              </a:r>
            </a:p>
          </p:txBody>
        </p:sp>
        <p:sp>
          <p:nvSpPr>
            <p:cNvPr id="113" name="Rectangle 816">
              <a:extLst>
                <a:ext uri="{FF2B5EF4-FFF2-40B4-BE49-F238E27FC236}">
                  <a16:creationId xmlns:a16="http://schemas.microsoft.com/office/drawing/2014/main" id="{2A4DDE55-FC07-4BFF-9A93-83B714B3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46" y="5794361"/>
              <a:ext cx="1155881" cy="961802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응답결과 다른 케이스만 추출하여 비교 </a:t>
              </a:r>
              <a:endParaRPr kumimoji="0" lang="en-US" altLang="ko-KR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 pitchFamily="2" charset="2"/>
              </a:endParaRPr>
            </a:p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시스템 코드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/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메시지 확인가능</a:t>
              </a:r>
              <a:endParaRPr kumimoji="0" lang="en-US" altLang="ko-KR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 pitchFamily="2" charset="2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F4FF7CB-04C6-41AD-B4DE-FA6DF60E7599}"/>
              </a:ext>
            </a:extLst>
          </p:cNvPr>
          <p:cNvGrpSpPr/>
          <p:nvPr/>
        </p:nvGrpSpPr>
        <p:grpSpPr>
          <a:xfrm>
            <a:off x="3888569" y="2700511"/>
            <a:ext cx="2916262" cy="828000"/>
            <a:chOff x="630569" y="2735263"/>
            <a:chExt cx="2916262" cy="828000"/>
          </a:xfrm>
        </p:grpSpPr>
        <p:sp>
          <p:nvSpPr>
            <p:cNvPr id="115" name="양쪽 중괄호 114">
              <a:extLst>
                <a:ext uri="{FF2B5EF4-FFF2-40B4-BE49-F238E27FC236}">
                  <a16:creationId xmlns:a16="http://schemas.microsoft.com/office/drawing/2014/main" id="{267DE91D-675B-4B67-8211-04BFECB46C66}"/>
                </a:ext>
              </a:extLst>
            </p:cNvPr>
            <p:cNvSpPr/>
            <p:nvPr/>
          </p:nvSpPr>
          <p:spPr bwMode="auto">
            <a:xfrm>
              <a:off x="630569" y="2735263"/>
              <a:ext cx="2916262" cy="828000"/>
            </a:xfrm>
            <a:prstGeom prst="bracePair">
              <a:avLst>
                <a:gd name="adj" fmla="val 3923"/>
              </a:avLst>
            </a:prstGeom>
            <a:solidFill>
              <a:srgbClr val="E3EFF8"/>
            </a:solidFill>
            <a:ln w="19050">
              <a:gradFill>
                <a:gsLst>
                  <a:gs pos="53000">
                    <a:srgbClr val="0070C0"/>
                  </a:gs>
                  <a:gs pos="54000">
                    <a:srgbClr val="4C9BD3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474905"/>
              <a:endParaRPr lang="ko-KR" alt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endParaRPr>
            </a:p>
          </p:txBody>
        </p:sp>
        <p:sp>
          <p:nvSpPr>
            <p:cNvPr id="116" name="직사각형 272">
              <a:extLst>
                <a:ext uri="{FF2B5EF4-FFF2-40B4-BE49-F238E27FC236}">
                  <a16:creationId xmlns:a16="http://schemas.microsoft.com/office/drawing/2014/main" id="{458361FA-5206-45EB-BC40-62A2C9B0C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0" y="2830371"/>
              <a:ext cx="2374261" cy="637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latinLnBrk="0">
                <a:buSzPct val="100000"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AP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서버에 부하가 가지 않게 스케줄링을 통해 야간 작업을 수행하거나 정기점검 스케줄링을 통해 정해진 시간에 자동으로 수행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0B1606B-9CF8-46B9-AF3E-A4E1C9875D49}"/>
              </a:ext>
            </a:extLst>
          </p:cNvPr>
          <p:cNvGrpSpPr/>
          <p:nvPr/>
        </p:nvGrpSpPr>
        <p:grpSpPr>
          <a:xfrm>
            <a:off x="3888207" y="6191088"/>
            <a:ext cx="2916987" cy="784373"/>
            <a:chOff x="3888207" y="3716338"/>
            <a:chExt cx="2916987" cy="78437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AC486614-4961-40F6-884B-15477561DC65}"/>
                </a:ext>
              </a:extLst>
            </p:cNvPr>
            <p:cNvGrpSpPr/>
            <p:nvPr/>
          </p:nvGrpSpPr>
          <p:grpSpPr>
            <a:xfrm>
              <a:off x="3888207" y="3716338"/>
              <a:ext cx="2916987" cy="784373"/>
              <a:chOff x="630176" y="3716338"/>
              <a:chExt cx="1217222" cy="784373"/>
            </a:xfrm>
          </p:grpSpPr>
          <p:sp>
            <p:nvSpPr>
              <p:cNvPr id="120" name="AutoShape 73">
                <a:extLst>
                  <a:ext uri="{FF2B5EF4-FFF2-40B4-BE49-F238E27FC236}">
                    <a16:creationId xmlns:a16="http://schemas.microsoft.com/office/drawing/2014/main" id="{432632F0-6992-4993-8D9F-212FD8C12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176" y="3810000"/>
                <a:ext cx="1217222" cy="69071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marL="180975" indent="-180975" algn="ctr" defTabSz="995363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ct val="90000"/>
                </a:pPr>
                <a:endParaRPr kumimoji="0" lang="ko-KR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1" name="Rectangle 78">
                <a:extLst>
                  <a:ext uri="{FF2B5EF4-FFF2-40B4-BE49-F238E27FC236}">
                    <a16:creationId xmlns:a16="http://schemas.microsoft.com/office/drawing/2014/main" id="{F95CD4F1-12DF-43A2-B99C-68F188A0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176" y="3716338"/>
                <a:ext cx="1217222" cy="3238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ct val="140000"/>
                  <a:tabLst>
                    <a:tab pos="5648325" algn="l"/>
                  </a:tabLst>
                </a:pP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</a:rPr>
                  <a:t>결과 확인</a:t>
                </a:r>
              </a:p>
            </p:txBody>
          </p:sp>
        </p:grpSp>
        <p:sp>
          <p:nvSpPr>
            <p:cNvPr id="119" name="Rectangle 816">
              <a:extLst>
                <a:ext uri="{FF2B5EF4-FFF2-40B4-BE49-F238E27FC236}">
                  <a16:creationId xmlns:a16="http://schemas.microsoft.com/office/drawing/2014/main" id="{8847E910-DDC5-45B1-B402-308FDD62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700" y="4067175"/>
              <a:ext cx="2808000" cy="407804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테스트 수행 시에 테스터는 다른 업무 수행 </a:t>
              </a:r>
              <a:endParaRPr kumimoji="0" lang="en-US" altLang="ko-KR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 pitchFamily="2" charset="2"/>
              </a:endParaRPr>
            </a:p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테스트 수행 후에 문제가 있는 케이스만 체크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420B6F-BDD4-43F0-A43F-5E005E9E7570}"/>
              </a:ext>
            </a:extLst>
          </p:cNvPr>
          <p:cNvGrpSpPr/>
          <p:nvPr/>
        </p:nvGrpSpPr>
        <p:grpSpPr>
          <a:xfrm>
            <a:off x="7146207" y="3672619"/>
            <a:ext cx="2916987" cy="1531937"/>
            <a:chOff x="630176" y="3716338"/>
            <a:chExt cx="1217222" cy="1531937"/>
          </a:xfrm>
        </p:grpSpPr>
        <p:sp>
          <p:nvSpPr>
            <p:cNvPr id="123" name="AutoShape 73">
              <a:extLst>
                <a:ext uri="{FF2B5EF4-FFF2-40B4-BE49-F238E27FC236}">
                  <a16:creationId xmlns:a16="http://schemas.microsoft.com/office/drawing/2014/main" id="{77DF18B7-EFF3-462D-9446-CE8DF0B6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3810000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4" name="Rectangle 78">
              <a:extLst>
                <a:ext uri="{FF2B5EF4-FFF2-40B4-BE49-F238E27FC236}">
                  <a16:creationId xmlns:a16="http://schemas.microsoft.com/office/drawing/2014/main" id="{3A889CBE-C4BB-4550-A752-09E92031A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3716338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멀티 테스트 결과 샘플</a:t>
              </a:r>
            </a:p>
          </p:txBody>
        </p:sp>
      </p:grpSp>
      <p:graphicFrame>
        <p:nvGraphicFramePr>
          <p:cNvPr id="125" name="Group 475">
            <a:extLst>
              <a:ext uri="{FF2B5EF4-FFF2-40B4-BE49-F238E27FC236}">
                <a16:creationId xmlns:a16="http://schemas.microsoft.com/office/drawing/2014/main" id="{2913E322-371B-4F72-8D68-9AF9B87D4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80888"/>
              </p:ext>
            </p:extLst>
          </p:nvPr>
        </p:nvGraphicFramePr>
        <p:xfrm>
          <a:off x="7218700" y="4066185"/>
          <a:ext cx="2772001" cy="1052513"/>
        </p:xfrm>
        <a:graphic>
          <a:graphicData uri="http://schemas.openxmlformats.org/drawingml/2006/table">
            <a:tbl>
              <a:tblPr/>
              <a:tblGrid>
                <a:gridCol w="78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44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서버정보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성공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실패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평균 응답시간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Server A</a:t>
                      </a:r>
                      <a:endParaRPr kumimoji="0"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90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Server B</a:t>
                      </a:r>
                      <a:endParaRPr kumimoji="0"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20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전체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170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30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2.5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초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310562F-A9A9-41C1-BCD4-D0155C7051FE}"/>
              </a:ext>
            </a:extLst>
          </p:cNvPr>
          <p:cNvGrpSpPr/>
          <p:nvPr/>
        </p:nvGrpSpPr>
        <p:grpSpPr>
          <a:xfrm>
            <a:off x="3888207" y="3672619"/>
            <a:ext cx="2916987" cy="784373"/>
            <a:chOff x="3888207" y="3716338"/>
            <a:chExt cx="2916987" cy="78437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D7E990D-FC63-425C-9B36-301FF673FBB5}"/>
                </a:ext>
              </a:extLst>
            </p:cNvPr>
            <p:cNvGrpSpPr/>
            <p:nvPr/>
          </p:nvGrpSpPr>
          <p:grpSpPr>
            <a:xfrm>
              <a:off x="3888207" y="3716338"/>
              <a:ext cx="2916987" cy="784373"/>
              <a:chOff x="630176" y="3716338"/>
              <a:chExt cx="1217222" cy="784373"/>
            </a:xfrm>
          </p:grpSpPr>
          <p:sp>
            <p:nvSpPr>
              <p:cNvPr id="129" name="AutoShape 73">
                <a:extLst>
                  <a:ext uri="{FF2B5EF4-FFF2-40B4-BE49-F238E27FC236}">
                    <a16:creationId xmlns:a16="http://schemas.microsoft.com/office/drawing/2014/main" id="{08770E8E-F3B1-46E7-8F50-C79C47DB3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176" y="3810000"/>
                <a:ext cx="1217222" cy="69071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marL="180975" indent="-180975" algn="ctr" defTabSz="995363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ct val="90000"/>
                </a:pPr>
                <a:endParaRPr kumimoji="0" lang="ko-KR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0" name="Rectangle 78">
                <a:extLst>
                  <a:ext uri="{FF2B5EF4-FFF2-40B4-BE49-F238E27FC236}">
                    <a16:creationId xmlns:a16="http://schemas.microsoft.com/office/drawing/2014/main" id="{7BE468CB-35FC-4482-A8F5-4F0CF563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176" y="3716338"/>
                <a:ext cx="1217222" cy="3238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ct val="140000"/>
                  <a:tabLst>
                    <a:tab pos="5648325" algn="l"/>
                  </a:tabLst>
                </a:pPr>
                <a:r>
                  <a:rPr kumimoji="0"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</a:rPr>
                  <a:t>스케줄링 등록</a:t>
                </a:r>
              </a:p>
            </p:txBody>
          </p:sp>
        </p:grpSp>
        <p:sp>
          <p:nvSpPr>
            <p:cNvPr id="128" name="Rectangle 816">
              <a:extLst>
                <a:ext uri="{FF2B5EF4-FFF2-40B4-BE49-F238E27FC236}">
                  <a16:creationId xmlns:a16="http://schemas.microsoft.com/office/drawing/2014/main" id="{C63E3F6F-378B-4167-8001-90C46370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700" y="4067175"/>
              <a:ext cx="2808000" cy="369332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대량 테스트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, 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시나리오 테스트 등을 특정 시점에 스케줄링 등록</a:t>
              </a:r>
            </a:p>
          </p:txBody>
        </p:sp>
      </p:grpSp>
      <p:sp>
        <p:nvSpPr>
          <p:cNvPr id="131" name="AutoShape 267">
            <a:extLst>
              <a:ext uri="{FF2B5EF4-FFF2-40B4-BE49-F238E27FC236}">
                <a16:creationId xmlns:a16="http://schemas.microsoft.com/office/drawing/2014/main" id="{56006057-185F-4607-811A-D3652EBB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700" y="5162040"/>
            <a:ext cx="291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19000"/>
              </a:prst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indent="-101600" algn="ctr" defTabSz="1084191" latinLnBrk="0">
              <a:buClr>
                <a:srgbClr val="0000FF"/>
              </a:buClr>
              <a:buSzPct val="9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rPr>
              <a:t> 테스트 수행</a:t>
            </a:r>
          </a:p>
        </p:txBody>
      </p:sp>
      <p:pic>
        <p:nvPicPr>
          <p:cNvPr id="132" name="Picture 8" descr="C:\Users\강세환\Desktop\img\ar.png">
            <a:extLst>
              <a:ext uri="{FF2B5EF4-FFF2-40B4-BE49-F238E27FC236}">
                <a16:creationId xmlns:a16="http://schemas.microsoft.com/office/drawing/2014/main" id="{4F41F2EA-B02B-4B01-9AEA-39637191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37973" y="5255043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8" descr="C:\Users\강세환\Desktop\img\ar.png">
            <a:extLst>
              <a:ext uri="{FF2B5EF4-FFF2-40B4-BE49-F238E27FC236}">
                <a16:creationId xmlns:a16="http://schemas.microsoft.com/office/drawing/2014/main" id="{2940F3FF-4346-442F-8448-74692BFC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08" y="6051192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8" descr="C:\Users\강세환\Desktop\img\ar.png">
            <a:extLst>
              <a:ext uri="{FF2B5EF4-FFF2-40B4-BE49-F238E27FC236}">
                <a16:creationId xmlns:a16="http://schemas.microsoft.com/office/drawing/2014/main" id="{C75ACCE2-A84E-4BFA-B073-1B0E34F7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79973" y="4651216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" descr="C:\Users\강세환\Desktop\img\ar.png">
            <a:extLst>
              <a:ext uri="{FF2B5EF4-FFF2-40B4-BE49-F238E27FC236}">
                <a16:creationId xmlns:a16="http://schemas.microsoft.com/office/drawing/2014/main" id="{02D70B87-FD9D-4578-809B-0CC7F503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79973" y="5680264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543ED27-F335-4AE6-8312-9B89B4492978}"/>
              </a:ext>
            </a:extLst>
          </p:cNvPr>
          <p:cNvGrpSpPr/>
          <p:nvPr/>
        </p:nvGrpSpPr>
        <p:grpSpPr>
          <a:xfrm>
            <a:off x="2327672" y="3672619"/>
            <a:ext cx="1217222" cy="1531937"/>
            <a:chOff x="2318146" y="3716338"/>
            <a:chExt cx="1217222" cy="1531937"/>
          </a:xfrm>
        </p:grpSpPr>
        <p:sp>
          <p:nvSpPr>
            <p:cNvPr id="137" name="AutoShape 73">
              <a:extLst>
                <a:ext uri="{FF2B5EF4-FFF2-40B4-BE49-F238E27FC236}">
                  <a16:creationId xmlns:a16="http://schemas.microsoft.com/office/drawing/2014/main" id="{B64D79D8-B0BC-4E3A-8F73-0692A6181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146" y="3810000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8" name="Rectangle 78">
              <a:extLst>
                <a:ext uri="{FF2B5EF4-FFF2-40B4-BE49-F238E27FC236}">
                  <a16:creationId xmlns:a16="http://schemas.microsoft.com/office/drawing/2014/main" id="{33338123-1A56-4D1B-BACC-E0664CD1E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146" y="3716338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</a:pPr>
              <a:r>
                <a:rPr kumimoji="0"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API</a:t>
              </a: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 구조 변경</a:t>
              </a:r>
            </a:p>
          </p:txBody>
        </p:sp>
        <p:sp>
          <p:nvSpPr>
            <p:cNvPr id="139" name="Rectangle 816">
              <a:extLst>
                <a:ext uri="{FF2B5EF4-FFF2-40B4-BE49-F238E27FC236}">
                  <a16:creationId xmlns:a16="http://schemas.microsoft.com/office/drawing/2014/main" id="{5D898307-950D-48F8-92BB-C1FE573DC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817" y="4067175"/>
              <a:ext cx="1155881" cy="646331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테스트할 서버의 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API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 구조로 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Request 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데이터 변경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753100B-BD43-4D28-9E59-51D079740D78}"/>
              </a:ext>
            </a:extLst>
          </p:cNvPr>
          <p:cNvGrpSpPr/>
          <p:nvPr/>
        </p:nvGrpSpPr>
        <p:grpSpPr>
          <a:xfrm>
            <a:off x="2327672" y="5443524"/>
            <a:ext cx="1217222" cy="1531937"/>
            <a:chOff x="2318146" y="5443524"/>
            <a:chExt cx="1217222" cy="1531937"/>
          </a:xfrm>
        </p:grpSpPr>
        <p:sp>
          <p:nvSpPr>
            <p:cNvPr id="141" name="AutoShape 73">
              <a:extLst>
                <a:ext uri="{FF2B5EF4-FFF2-40B4-BE49-F238E27FC236}">
                  <a16:creationId xmlns:a16="http://schemas.microsoft.com/office/drawing/2014/main" id="{00FD7CE8-1A3E-47B2-B8C8-A92C52752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146" y="5537186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2" name="Rectangle 78">
              <a:extLst>
                <a:ext uri="{FF2B5EF4-FFF2-40B4-BE49-F238E27FC236}">
                  <a16:creationId xmlns:a16="http://schemas.microsoft.com/office/drawing/2014/main" id="{F6AD096F-BB5E-4457-A141-006CD727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146" y="5443524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결과 확인</a:t>
              </a:r>
            </a:p>
          </p:txBody>
        </p:sp>
        <p:sp>
          <p:nvSpPr>
            <p:cNvPr id="143" name="Rectangle 816">
              <a:extLst>
                <a:ext uri="{FF2B5EF4-FFF2-40B4-BE49-F238E27FC236}">
                  <a16:creationId xmlns:a16="http://schemas.microsoft.com/office/drawing/2014/main" id="{F5CA7CE2-CE58-4074-A5C0-205C2D9E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817" y="5794361"/>
              <a:ext cx="1155881" cy="507831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대량건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 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(1</a:t>
              </a:r>
              <a:r>
                <a:rPr kumimoji="0" lang="ko-KR" altLang="en-US" sz="9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만건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 이상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)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 에 대한 통계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, 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상세 결과를 리포팅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96C975E-3845-4571-B2BD-E8CD14513227}"/>
              </a:ext>
            </a:extLst>
          </p:cNvPr>
          <p:cNvGrpSpPr/>
          <p:nvPr/>
        </p:nvGrpSpPr>
        <p:grpSpPr>
          <a:xfrm>
            <a:off x="630569" y="2700511"/>
            <a:ext cx="2916262" cy="828000"/>
            <a:chOff x="630569" y="2735263"/>
            <a:chExt cx="2916262" cy="828000"/>
          </a:xfrm>
        </p:grpSpPr>
        <p:sp>
          <p:nvSpPr>
            <p:cNvPr id="145" name="양쪽 중괄호 144">
              <a:extLst>
                <a:ext uri="{FF2B5EF4-FFF2-40B4-BE49-F238E27FC236}">
                  <a16:creationId xmlns:a16="http://schemas.microsoft.com/office/drawing/2014/main" id="{D3AB41CB-B7D4-4B1D-83CA-33A8FC19B3D9}"/>
                </a:ext>
              </a:extLst>
            </p:cNvPr>
            <p:cNvSpPr/>
            <p:nvPr/>
          </p:nvSpPr>
          <p:spPr bwMode="auto">
            <a:xfrm>
              <a:off x="630569" y="2735263"/>
              <a:ext cx="2916262" cy="828000"/>
            </a:xfrm>
            <a:prstGeom prst="bracePair">
              <a:avLst>
                <a:gd name="adj" fmla="val 3923"/>
              </a:avLst>
            </a:prstGeom>
            <a:solidFill>
              <a:srgbClr val="E3EFF8"/>
            </a:solidFill>
            <a:ln w="19050">
              <a:gradFill>
                <a:gsLst>
                  <a:gs pos="53000">
                    <a:srgbClr val="0070C0"/>
                  </a:gs>
                  <a:gs pos="54000">
                    <a:srgbClr val="4C9BD3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474905"/>
              <a:endParaRPr lang="ko-KR" altLang="en-US" sz="29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endParaRPr>
            </a:p>
          </p:txBody>
        </p:sp>
        <p:sp>
          <p:nvSpPr>
            <p:cNvPr id="146" name="직사각형 272">
              <a:extLst>
                <a:ext uri="{FF2B5EF4-FFF2-40B4-BE49-F238E27FC236}">
                  <a16:creationId xmlns:a16="http://schemas.microsoft.com/office/drawing/2014/main" id="{A8482307-EA47-4CF0-AAAD-78EEB146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0" y="2830371"/>
              <a:ext cx="2374261" cy="6377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latinLnBrk="0">
                <a:buSzPct val="100000"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Log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Data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rPr>
                <a:t>를 분석하여 테스트 케이스를 생성하고 이를 특정 서버에서 대량 테스트 수행 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D3E201A-4609-4369-9F6C-FE6381BB6B52}"/>
              </a:ext>
            </a:extLst>
          </p:cNvPr>
          <p:cNvGrpSpPr/>
          <p:nvPr/>
        </p:nvGrpSpPr>
        <p:grpSpPr>
          <a:xfrm>
            <a:off x="630176" y="3672619"/>
            <a:ext cx="1217222" cy="1531937"/>
            <a:chOff x="630176" y="3716338"/>
            <a:chExt cx="1217222" cy="1531937"/>
          </a:xfrm>
        </p:grpSpPr>
        <p:sp>
          <p:nvSpPr>
            <p:cNvPr id="153" name="AutoShape 73">
              <a:extLst>
                <a:ext uri="{FF2B5EF4-FFF2-40B4-BE49-F238E27FC236}">
                  <a16:creationId xmlns:a16="http://schemas.microsoft.com/office/drawing/2014/main" id="{78BD133C-8836-4D68-B546-4FBDC02E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3810000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4" name="Rectangle 78">
              <a:extLst>
                <a:ext uri="{FF2B5EF4-FFF2-40B4-BE49-F238E27FC236}">
                  <a16:creationId xmlns:a16="http://schemas.microsoft.com/office/drawing/2014/main" id="{FE0908BA-574A-4A0F-BBF3-54B8ABF9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3716338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  <a:defRPr/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테스트 케이스 생성</a:t>
              </a:r>
            </a:p>
          </p:txBody>
        </p:sp>
        <p:sp>
          <p:nvSpPr>
            <p:cNvPr id="155" name="Rectangle 816">
              <a:extLst>
                <a:ext uri="{FF2B5EF4-FFF2-40B4-BE49-F238E27FC236}">
                  <a16:creationId xmlns:a16="http://schemas.microsoft.com/office/drawing/2014/main" id="{46E9F27F-2026-418B-BCC2-659F6E2C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46" y="4067175"/>
              <a:ext cx="1155881" cy="646331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시스템 </a:t>
              </a: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Log Data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를 분석하여 실제 수행한 테스트 케이스를 추출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817692B-00DF-4C4A-8A2F-65B10B80B05B}"/>
              </a:ext>
            </a:extLst>
          </p:cNvPr>
          <p:cNvGrpSpPr/>
          <p:nvPr/>
        </p:nvGrpSpPr>
        <p:grpSpPr>
          <a:xfrm>
            <a:off x="630176" y="5443524"/>
            <a:ext cx="1217222" cy="1531937"/>
            <a:chOff x="630176" y="5443524"/>
            <a:chExt cx="1217222" cy="1531937"/>
          </a:xfrm>
        </p:grpSpPr>
        <p:sp>
          <p:nvSpPr>
            <p:cNvPr id="157" name="AutoShape 73">
              <a:extLst>
                <a:ext uri="{FF2B5EF4-FFF2-40B4-BE49-F238E27FC236}">
                  <a16:creationId xmlns:a16="http://schemas.microsoft.com/office/drawing/2014/main" id="{C8E89444-100C-4B92-A965-4C73E400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5537186"/>
              <a:ext cx="1217222" cy="143827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80975" indent="-180975" algn="ctr" defTabSz="995363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</a:pPr>
              <a:endParaRPr kumimoji="0" lang="ko-KR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8" name="Rectangle 78">
              <a:extLst>
                <a:ext uri="{FF2B5EF4-FFF2-40B4-BE49-F238E27FC236}">
                  <a16:creationId xmlns:a16="http://schemas.microsoft.com/office/drawing/2014/main" id="{C491F652-28FB-4D16-8C44-28495F43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76" y="5443524"/>
              <a:ext cx="1217222" cy="323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648325" algn="l"/>
                </a:tabLst>
              </a:pPr>
              <a:r>
                <a:rPr kumimoji="0"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rPr>
                <a:t>테스트 수행</a:t>
              </a:r>
            </a:p>
          </p:txBody>
        </p:sp>
        <p:sp>
          <p:nvSpPr>
            <p:cNvPr id="159" name="Rectangle 816">
              <a:extLst>
                <a:ext uri="{FF2B5EF4-FFF2-40B4-BE49-F238E27FC236}">
                  <a16:creationId xmlns:a16="http://schemas.microsoft.com/office/drawing/2014/main" id="{6D8ED2CD-97D7-4961-9DF3-788395992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46" y="5794361"/>
              <a:ext cx="1155881" cy="507831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marL="88900" indent="-88900" defTabSz="1043056" fontAlgn="auto" latinLnBrk="0"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kumimoji="0" lang="en-US" altLang="ko-KR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Spring batch</a:t>
              </a:r>
              <a:r>
                <a:rPr kumimoji="0" lang="ko-KR" altLang="en-US" sz="9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 pitchFamily="2" charset="2"/>
                </a:rPr>
                <a:t>를 통해 대량의 테스트 수행</a:t>
              </a:r>
            </a:p>
          </p:txBody>
        </p:sp>
      </p:grpSp>
      <p:pic>
        <p:nvPicPr>
          <p:cNvPr id="160" name="Picture 8" descr="C:\Users\강세환\Desktop\img\ar.png">
            <a:extLst>
              <a:ext uri="{FF2B5EF4-FFF2-40B4-BE49-F238E27FC236}">
                <a16:creationId xmlns:a16="http://schemas.microsoft.com/office/drawing/2014/main" id="{9FD6816F-5DED-4A77-92A8-7AA35F8F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08" y="4280287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8" descr="C:\Users\강세환\Desktop\img\ar.png">
            <a:extLst>
              <a:ext uri="{FF2B5EF4-FFF2-40B4-BE49-F238E27FC236}">
                <a16:creationId xmlns:a16="http://schemas.microsoft.com/office/drawing/2014/main" id="{F71C375C-EDEB-44FC-B85B-F5BAB906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08" y="6051192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8" descr="C:\Users\강세환\Desktop\img\ar.png">
            <a:extLst>
              <a:ext uri="{FF2B5EF4-FFF2-40B4-BE49-F238E27FC236}">
                <a16:creationId xmlns:a16="http://schemas.microsoft.com/office/drawing/2014/main" id="{FBF518D7-0B3E-4264-AFB3-185B3B9F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917414" y="5148303"/>
            <a:ext cx="333454" cy="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99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모서리가 둥근 직사각형 16">
            <a:extLst>
              <a:ext uri="{FF2B5EF4-FFF2-40B4-BE49-F238E27FC236}">
                <a16:creationId xmlns:a16="http://schemas.microsoft.com/office/drawing/2014/main" id="{6E4B9247-5B97-4DC9-883B-6A0698E33EDE}"/>
              </a:ext>
            </a:extLst>
          </p:cNvPr>
          <p:cNvSpPr/>
          <p:nvPr/>
        </p:nvSpPr>
        <p:spPr bwMode="auto">
          <a:xfrm flipH="1">
            <a:off x="559032" y="2524162"/>
            <a:ext cx="4679570" cy="453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en-US" altLang="ko-KR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1569DD-BC90-4059-A83F-7A85ACE41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7" t="2345" r="12584" b="2659"/>
          <a:stretch/>
        </p:blipFill>
        <p:spPr>
          <a:xfrm>
            <a:off x="572388" y="2547105"/>
            <a:ext cx="4666214" cy="397285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테스트 효율성 향상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2.3 Response</a:t>
            </a:r>
            <a:r>
              <a:rPr lang="ko-KR" altLang="en-US" dirty="0"/>
              <a:t> 데이터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  <a:r>
              <a:rPr lang="en-US" altLang="ko-KR" dirty="0"/>
              <a:t>(JSON, XML),</a:t>
            </a:r>
            <a:r>
              <a:rPr lang="ko-KR" altLang="en-US" dirty="0"/>
              <a:t> </a:t>
            </a:r>
            <a:r>
              <a:rPr lang="en-US" altLang="ko-KR" dirty="0"/>
              <a:t>Depth, </a:t>
            </a:r>
            <a:r>
              <a:rPr lang="ko-KR" altLang="en-US" dirty="0"/>
              <a:t>상위 </a:t>
            </a:r>
            <a:r>
              <a:rPr lang="en-US" altLang="ko-KR" dirty="0"/>
              <a:t>Object Key</a:t>
            </a:r>
            <a:r>
              <a:rPr lang="ko-KR" altLang="en-US" dirty="0"/>
              <a:t>와 상관없이 최종 </a:t>
            </a:r>
            <a:r>
              <a:rPr lang="en-US" altLang="ko-KR" dirty="0"/>
              <a:t>Key</a:t>
            </a:r>
            <a:r>
              <a:rPr lang="ko-KR" altLang="en-US" dirty="0"/>
              <a:t>만의 값만 비교 대상으로 정의하여 결과를 비교합니다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ea typeface="나눔고딕 ExtraBold" pitchFamily="50" charset="-127"/>
                  <a:cs typeface="Arial" pitchFamily="34" charset="0"/>
                  <a:sym typeface="-윤고딕140"/>
                </a:rPr>
                <a:t>Response </a:t>
              </a:r>
              <a:r>
                <a:rPr lang="ko-KR" altLang="en-US" sz="1200" dirty="0">
                  <a:ea typeface="나눔고딕 ExtraBold" pitchFamily="50" charset="-127"/>
                  <a:cs typeface="Arial" pitchFamily="34" charset="0"/>
                  <a:sym typeface="-윤고딕140"/>
                </a:rPr>
                <a:t>데이터 비교</a:t>
              </a:r>
              <a:endParaRPr lang="ko-KR" altLang="en-US" sz="1200" dirty="0">
                <a:latin typeface="나눔고딕 ExtraBold" pitchFamily="50" charset="-127"/>
                <a:ea typeface="나눔고딕 ExtraBold" pitchFamily="50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8" name="모서리가 둥근 직사각형 16">
            <a:extLst>
              <a:ext uri="{FF2B5EF4-FFF2-40B4-BE49-F238E27FC236}">
                <a16:creationId xmlns:a16="http://schemas.microsoft.com/office/drawing/2014/main" id="{585D631C-F4B6-45A3-8348-CC7DD47F5085}"/>
              </a:ext>
            </a:extLst>
          </p:cNvPr>
          <p:cNvSpPr/>
          <p:nvPr/>
        </p:nvSpPr>
        <p:spPr bwMode="auto">
          <a:xfrm flipH="1">
            <a:off x="559032" y="2270622"/>
            <a:ext cx="4679570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테스트 결과 비교 샘플화면</a:t>
            </a: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014E987B-111C-48AF-B716-BA81FEEE068F}"/>
              </a:ext>
            </a:extLst>
          </p:cNvPr>
          <p:cNvCxnSpPr/>
          <p:nvPr/>
        </p:nvCxnSpPr>
        <p:spPr>
          <a:xfrm>
            <a:off x="559032" y="7060109"/>
            <a:ext cx="4679570" cy="0"/>
          </a:xfrm>
          <a:prstGeom prst="line">
            <a:avLst/>
          </a:prstGeom>
          <a:ln w="6350">
            <a:solidFill>
              <a:srgbClr val="4C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57312D2-5618-4D77-8AAF-8873A52A922F}"/>
              </a:ext>
            </a:extLst>
          </p:cNvPr>
          <p:cNvSpPr/>
          <p:nvPr/>
        </p:nvSpPr>
        <p:spPr bwMode="auto">
          <a:xfrm rot="10800000" flipV="1">
            <a:off x="630277" y="3181460"/>
            <a:ext cx="4522827" cy="121821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25400" dist="12700" dir="198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C7CEDCB-160C-4893-888F-2CFD0732B3EB}"/>
              </a:ext>
            </a:extLst>
          </p:cNvPr>
          <p:cNvSpPr/>
          <p:nvPr/>
        </p:nvSpPr>
        <p:spPr bwMode="auto">
          <a:xfrm rot="10800000" flipV="1">
            <a:off x="630279" y="5283972"/>
            <a:ext cx="4522829" cy="38026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25400" dist="12700" dir="198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4" name="오른쪽 화살표 73">
            <a:extLst>
              <a:ext uri="{FF2B5EF4-FFF2-40B4-BE49-F238E27FC236}">
                <a16:creationId xmlns:a16="http://schemas.microsoft.com/office/drawing/2014/main" id="{88A919A5-2189-44A9-9987-E6FADFD218B3}"/>
              </a:ext>
            </a:extLst>
          </p:cNvPr>
          <p:cNvSpPr/>
          <p:nvPr/>
        </p:nvSpPr>
        <p:spPr>
          <a:xfrm rot="5400000">
            <a:off x="1209002" y="4464512"/>
            <a:ext cx="1352553" cy="286368"/>
          </a:xfrm>
          <a:prstGeom prst="rightArrow">
            <a:avLst>
              <a:gd name="adj1" fmla="val 59530"/>
              <a:gd name="adj2" fmla="val 42239"/>
            </a:avLst>
          </a:prstGeom>
          <a:gradFill flip="none" rotWithShape="1">
            <a:gsLst>
              <a:gs pos="0">
                <a:srgbClr val="4C9BD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ko-KR" altLang="en-US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85" name="사각형 설명선 80">
            <a:extLst>
              <a:ext uri="{FF2B5EF4-FFF2-40B4-BE49-F238E27FC236}">
                <a16:creationId xmlns:a16="http://schemas.microsoft.com/office/drawing/2014/main" id="{459E030C-6A9A-492A-8BD4-EF11D9C8EAFD}"/>
              </a:ext>
            </a:extLst>
          </p:cNvPr>
          <p:cNvSpPr/>
          <p:nvPr/>
        </p:nvSpPr>
        <p:spPr>
          <a:xfrm>
            <a:off x="2574567" y="4556896"/>
            <a:ext cx="1720249" cy="504000"/>
          </a:xfrm>
          <a:prstGeom prst="wedgeRectCallout">
            <a:avLst>
              <a:gd name="adj1" fmla="val -67729"/>
              <a:gd name="adj2" fmla="val -47135"/>
            </a:avLst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indent="0"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Response Data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를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1 Depth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로 직렬화 하여 비교 </a:t>
            </a:r>
          </a:p>
        </p:txBody>
      </p:sp>
      <p:sp>
        <p:nvSpPr>
          <p:cNvPr id="186" name="사각형 설명선 75">
            <a:extLst>
              <a:ext uri="{FF2B5EF4-FFF2-40B4-BE49-F238E27FC236}">
                <a16:creationId xmlns:a16="http://schemas.microsoft.com/office/drawing/2014/main" id="{BA111D11-04C3-4F3B-A260-289C6EC4429B}"/>
              </a:ext>
            </a:extLst>
          </p:cNvPr>
          <p:cNvSpPr/>
          <p:nvPr/>
        </p:nvSpPr>
        <p:spPr>
          <a:xfrm>
            <a:off x="1109271" y="5925174"/>
            <a:ext cx="3312393" cy="382588"/>
          </a:xfrm>
          <a:prstGeom prst="wedgeRectCallout">
            <a:avLst>
              <a:gd name="adj1" fmla="val -35901"/>
              <a:gd name="adj2" fmla="val -104964"/>
            </a:avLst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indent="0"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비교한 결과가 다른 필드만 출력됩니다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.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481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테스트 결과 데이터화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테스트 결과 데이터화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테스트 데이터를 </a:t>
            </a:r>
            <a:r>
              <a:rPr lang="en-US" altLang="ko-KR" dirty="0"/>
              <a:t>Database</a:t>
            </a:r>
            <a:r>
              <a:rPr lang="ko-KR" altLang="en-US" dirty="0"/>
              <a:t>로 저장하여</a:t>
            </a:r>
            <a:r>
              <a:rPr lang="en-US" altLang="ko-KR" dirty="0"/>
              <a:t>, </a:t>
            </a:r>
            <a:r>
              <a:rPr lang="ko-KR" altLang="en-US" dirty="0"/>
              <a:t>각종 통계나 테스트에 재활용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테스트 결과 데이터화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E581C31A-2600-4B67-9DC3-A1BD90EF2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492118" y="4267301"/>
            <a:ext cx="3105744" cy="78660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BE439AD-B64D-400E-860C-E134593BA2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3"/>
          <a:stretch/>
        </p:blipFill>
        <p:spPr>
          <a:xfrm>
            <a:off x="5889647" y="4680731"/>
            <a:ext cx="4245149" cy="2376264"/>
          </a:xfrm>
          <a:prstGeom prst="rect">
            <a:avLst/>
          </a:prstGeom>
        </p:spPr>
      </p:pic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452A73C-7A71-4D20-AB4A-3BF6588043EE}"/>
              </a:ext>
            </a:extLst>
          </p:cNvPr>
          <p:cNvGrpSpPr/>
          <p:nvPr/>
        </p:nvGrpSpPr>
        <p:grpSpPr>
          <a:xfrm>
            <a:off x="565713" y="2272233"/>
            <a:ext cx="4888937" cy="3830420"/>
            <a:chOff x="565713" y="2272233"/>
            <a:chExt cx="4888937" cy="3622206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34C11DD1-D584-4B07-8A27-FCCA11C4FF99}"/>
                </a:ext>
              </a:extLst>
            </p:cNvPr>
            <p:cNvGrpSpPr/>
            <p:nvPr/>
          </p:nvGrpSpPr>
          <p:grpSpPr>
            <a:xfrm>
              <a:off x="565713" y="2272233"/>
              <a:ext cx="4888937" cy="834925"/>
              <a:chOff x="565713" y="2272233"/>
              <a:chExt cx="4888937" cy="834925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821D0AA5-67F8-40AD-93D4-4D56DB155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713" y="2352192"/>
                <a:ext cx="972000" cy="754966"/>
              </a:xfrm>
              <a:prstGeom prst="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/>
                  </a:rPr>
                  <a:t>통계 화면</a:t>
                </a:r>
              </a:p>
            </p:txBody>
          </p: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4A70D2BF-BA19-4471-8C5B-53F1D50A8C5C}"/>
                  </a:ext>
                </a:extLst>
              </p:cNvPr>
              <p:cNvCxnSpPr/>
              <p:nvPr/>
            </p:nvCxnSpPr>
            <p:spPr bwMode="auto">
              <a:xfrm rot="16200000">
                <a:off x="1051714" y="1786235"/>
                <a:ext cx="0" cy="972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7A9D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0" name="모서리가 둥근 직사각형 373">
                <a:extLst>
                  <a:ext uri="{FF2B5EF4-FFF2-40B4-BE49-F238E27FC236}">
                    <a16:creationId xmlns:a16="http://schemas.microsoft.com/office/drawing/2014/main" id="{EDBACF57-4273-4D40-93E2-A496E98C6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202" y="2456572"/>
                <a:ext cx="3901168" cy="552988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Ins="36000" anchor="ctr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API,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서버 별 통계 데이터 제공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결함률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평균 응답시간 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spc="-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일자 별 테스트 건수</a:t>
                </a:r>
                <a:r>
                  <a:rPr lang="en-US" altLang="ko-KR" sz="900" spc="-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, </a:t>
                </a:r>
                <a:r>
                  <a:rPr lang="ko-KR" altLang="en-US" sz="900" spc="-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서버 테스트 성공률 등을 제공</a:t>
                </a:r>
              </a:p>
            </p:txBody>
          </p: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E1EE7D8B-8D5B-42BB-BBF7-3500485F554A}"/>
                  </a:ext>
                </a:extLst>
              </p:cNvPr>
              <p:cNvCxnSpPr/>
              <p:nvPr/>
            </p:nvCxnSpPr>
            <p:spPr bwMode="auto">
              <a:xfrm rot="16200000">
                <a:off x="3534732" y="352314"/>
                <a:ext cx="0" cy="3839837"/>
              </a:xfrm>
              <a:prstGeom prst="line">
                <a:avLst/>
              </a:prstGeom>
              <a:ln w="9525">
                <a:solidFill>
                  <a:srgbClr val="4C9BD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E22606AB-65F2-4890-9CF7-D933833C5D7E}"/>
                </a:ext>
              </a:extLst>
            </p:cNvPr>
            <p:cNvGrpSpPr/>
            <p:nvPr/>
          </p:nvGrpSpPr>
          <p:grpSpPr>
            <a:xfrm>
              <a:off x="565713" y="3177784"/>
              <a:ext cx="4888937" cy="834925"/>
              <a:chOff x="565713" y="2272233"/>
              <a:chExt cx="4888937" cy="834925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AADABD19-A362-4C90-86DA-C8E928F9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713" y="2352192"/>
                <a:ext cx="972000" cy="754966"/>
              </a:xfrm>
              <a:prstGeom prst="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/>
                  </a:rPr>
                  <a:t>사이트 최적화</a:t>
                </a:r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A1BBC829-2043-44C6-9E2D-BEDF226FED30}"/>
                  </a:ext>
                </a:extLst>
              </p:cNvPr>
              <p:cNvCxnSpPr/>
              <p:nvPr/>
            </p:nvCxnSpPr>
            <p:spPr bwMode="auto">
              <a:xfrm rot="16200000">
                <a:off x="1051714" y="1786235"/>
                <a:ext cx="0" cy="972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7A9D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6" name="모서리가 둥근 직사각형 373">
                <a:extLst>
                  <a:ext uri="{FF2B5EF4-FFF2-40B4-BE49-F238E27FC236}">
                    <a16:creationId xmlns:a16="http://schemas.microsoft.com/office/drawing/2014/main" id="{C4FDA033-179A-4BE1-AE7C-D0176E5CA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202" y="2540247"/>
                <a:ext cx="3901168" cy="385636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Ins="36000" anchor="ctr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시스템에서 필요한 데이터를 추가 저장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시스템 코드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트랜잭션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ID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 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endParaRPr>
              </a:p>
            </p:txBody>
          </p: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F1C8347-AB05-4461-8361-536DDE090018}"/>
                  </a:ext>
                </a:extLst>
              </p:cNvPr>
              <p:cNvCxnSpPr/>
              <p:nvPr/>
            </p:nvCxnSpPr>
            <p:spPr bwMode="auto">
              <a:xfrm rot="16200000">
                <a:off x="3534732" y="352314"/>
                <a:ext cx="0" cy="3839837"/>
              </a:xfrm>
              <a:prstGeom prst="line">
                <a:avLst/>
              </a:prstGeom>
              <a:ln w="9525">
                <a:solidFill>
                  <a:srgbClr val="4C9BD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5089A96D-191C-4E23-BE62-23DED8243B3C}"/>
                </a:ext>
              </a:extLst>
            </p:cNvPr>
            <p:cNvGrpSpPr/>
            <p:nvPr/>
          </p:nvGrpSpPr>
          <p:grpSpPr>
            <a:xfrm>
              <a:off x="565713" y="4083335"/>
              <a:ext cx="4888937" cy="834925"/>
              <a:chOff x="565713" y="2272233"/>
              <a:chExt cx="4888937" cy="834925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77ACA152-6AA7-4A3D-8EF9-3102E212C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713" y="2352192"/>
                <a:ext cx="972000" cy="754966"/>
              </a:xfrm>
              <a:prstGeom prst="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/>
                  </a:rPr>
                  <a:t>테스트</a:t>
                </a:r>
                <a:endPara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/>
                </a:endParaRPr>
              </a:p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/>
                  </a:rPr>
                  <a:t>데이터</a:t>
                </a: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D1645420-B70C-4251-811B-706766CDDAB5}"/>
                  </a:ext>
                </a:extLst>
              </p:cNvPr>
              <p:cNvCxnSpPr/>
              <p:nvPr/>
            </p:nvCxnSpPr>
            <p:spPr bwMode="auto">
              <a:xfrm rot="16200000">
                <a:off x="1051714" y="1786235"/>
                <a:ext cx="0" cy="972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7A9D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2" name="모서리가 둥근 직사각형 373">
                <a:extLst>
                  <a:ext uri="{FF2B5EF4-FFF2-40B4-BE49-F238E27FC236}">
                    <a16:creationId xmlns:a16="http://schemas.microsoft.com/office/drawing/2014/main" id="{3D1E8F2A-3FBF-48C1-98C1-FCDC43CB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202" y="2540247"/>
                <a:ext cx="3901168" cy="385636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Ins="36000" anchor="ctr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테스트한 데이터를 재활용하여 다시 테스트 수행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관리자가 지정한 일자까지 테스트 데이터 저장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endParaRPr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DAE3AC5-5615-4E8D-B65A-C019ACA9BD0B}"/>
                  </a:ext>
                </a:extLst>
              </p:cNvPr>
              <p:cNvCxnSpPr/>
              <p:nvPr/>
            </p:nvCxnSpPr>
            <p:spPr bwMode="auto">
              <a:xfrm rot="16200000">
                <a:off x="3534732" y="352314"/>
                <a:ext cx="0" cy="3839837"/>
              </a:xfrm>
              <a:prstGeom prst="line">
                <a:avLst/>
              </a:prstGeom>
              <a:ln w="9525">
                <a:solidFill>
                  <a:srgbClr val="4C9BD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BC3C3C9C-B444-4C66-8422-CC07A04D3A50}"/>
                </a:ext>
              </a:extLst>
            </p:cNvPr>
            <p:cNvGrpSpPr/>
            <p:nvPr/>
          </p:nvGrpSpPr>
          <p:grpSpPr>
            <a:xfrm>
              <a:off x="565713" y="4988886"/>
              <a:ext cx="4888937" cy="834925"/>
              <a:chOff x="565713" y="2272233"/>
              <a:chExt cx="4888937" cy="834925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72BE75F-F556-4D0A-9E2F-33B70BB07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713" y="2352192"/>
                <a:ext cx="972000" cy="754966"/>
              </a:xfrm>
              <a:prstGeom prst="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en-US" altLang="ko-KR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/>
                  </a:rPr>
                  <a:t>Database</a:t>
                </a:r>
                <a:endPara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/>
                </a:endParaRPr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4DB04403-FA46-436E-BC05-28783A5EE32F}"/>
                  </a:ext>
                </a:extLst>
              </p:cNvPr>
              <p:cNvCxnSpPr/>
              <p:nvPr/>
            </p:nvCxnSpPr>
            <p:spPr bwMode="auto">
              <a:xfrm rot="16200000">
                <a:off x="1051714" y="1786235"/>
                <a:ext cx="0" cy="972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7A9D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8" name="모서리가 둥근 직사각형 373">
                <a:extLst>
                  <a:ext uri="{FF2B5EF4-FFF2-40B4-BE49-F238E27FC236}">
                    <a16:creationId xmlns:a16="http://schemas.microsoft.com/office/drawing/2014/main" id="{6325381E-8148-4A77-AE85-EB7765C3B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202" y="2623923"/>
                <a:ext cx="3901168" cy="218284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Ins="36000" anchor="ctr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추가적으로 필요한 데이터는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SQL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/>
                  </a:rPr>
                  <a:t>을 통해 추출 </a:t>
                </a: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04CC209-33CF-40D1-87B0-408BE01F24FF}"/>
                  </a:ext>
                </a:extLst>
              </p:cNvPr>
              <p:cNvCxnSpPr/>
              <p:nvPr/>
            </p:nvCxnSpPr>
            <p:spPr bwMode="auto">
              <a:xfrm rot="16200000">
                <a:off x="3534732" y="352314"/>
                <a:ext cx="0" cy="3839837"/>
              </a:xfrm>
              <a:prstGeom prst="line">
                <a:avLst/>
              </a:prstGeom>
              <a:ln w="9525">
                <a:solidFill>
                  <a:srgbClr val="4C9BD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900BCBB-038B-4F15-A44A-8D2B92091E22}"/>
                </a:ext>
              </a:extLst>
            </p:cNvPr>
            <p:cNvGrpSpPr/>
            <p:nvPr/>
          </p:nvGrpSpPr>
          <p:grpSpPr>
            <a:xfrm>
              <a:off x="565714" y="5894437"/>
              <a:ext cx="4888936" cy="2"/>
              <a:chOff x="565714" y="5894437"/>
              <a:chExt cx="4888936" cy="2"/>
            </a:xfrm>
          </p:grpSpPr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6973971F-55C1-45C9-8B08-6CA538BA0471}"/>
                  </a:ext>
                </a:extLst>
              </p:cNvPr>
              <p:cNvCxnSpPr/>
              <p:nvPr/>
            </p:nvCxnSpPr>
            <p:spPr bwMode="auto">
              <a:xfrm rot="16200000">
                <a:off x="1051714" y="5408439"/>
                <a:ext cx="0" cy="972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7A9D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8DDC03A9-3152-4A88-AB32-7DCF9457FD8C}"/>
                  </a:ext>
                </a:extLst>
              </p:cNvPr>
              <p:cNvCxnSpPr/>
              <p:nvPr/>
            </p:nvCxnSpPr>
            <p:spPr bwMode="auto">
              <a:xfrm rot="16200000">
                <a:off x="3534732" y="3974518"/>
                <a:ext cx="0" cy="3839837"/>
              </a:xfrm>
              <a:prstGeom prst="line">
                <a:avLst/>
              </a:prstGeom>
              <a:ln w="9525">
                <a:solidFill>
                  <a:srgbClr val="4C9BD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72723E9-227B-4EFF-ACD1-3E9418C2AB62}"/>
              </a:ext>
            </a:extLst>
          </p:cNvPr>
          <p:cNvGrpSpPr/>
          <p:nvPr/>
        </p:nvGrpSpPr>
        <p:grpSpPr>
          <a:xfrm>
            <a:off x="6596447" y="2698289"/>
            <a:ext cx="2931790" cy="2970592"/>
            <a:chOff x="6751882" y="3277612"/>
            <a:chExt cx="2665264" cy="2700538"/>
          </a:xfrm>
        </p:grpSpPr>
        <p:sp>
          <p:nvSpPr>
            <p:cNvPr id="183" name="모서리가 둥근 직사각형 442">
              <a:extLst>
                <a:ext uri="{FF2B5EF4-FFF2-40B4-BE49-F238E27FC236}">
                  <a16:creationId xmlns:a16="http://schemas.microsoft.com/office/drawing/2014/main" id="{C479E423-AE11-4E08-ACD3-1FF6F0F0A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882" y="3277612"/>
              <a:ext cx="2665264" cy="2700538"/>
            </a:xfrm>
            <a:prstGeom prst="ellipse">
              <a:avLst/>
            </a:prstGeom>
            <a:solidFill>
              <a:schemeClr val="bg1"/>
            </a:solidFill>
            <a:ln w="19050" algn="ctr">
              <a:gradFill flip="none" rotWithShape="1">
                <a:gsLst>
                  <a:gs pos="52000">
                    <a:srgbClr val="4C9BD3"/>
                  </a:gs>
                  <a:gs pos="50000">
                    <a:srgbClr val="0070C0"/>
                  </a:gs>
                </a:gsLst>
                <a:lin ang="5400000" scaled="1"/>
                <a:tileRect/>
              </a:gra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lvl="1" indent="0" algn="ctr" defTabSz="1042988"/>
              <a:endPara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Monotype Sorts"/>
              </a:endParaRPr>
            </a:p>
          </p:txBody>
        </p:sp>
        <p:grpSp>
          <p:nvGrpSpPr>
            <p:cNvPr id="184" name="그룹 87">
              <a:extLst>
                <a:ext uri="{FF2B5EF4-FFF2-40B4-BE49-F238E27FC236}">
                  <a16:creationId xmlns:a16="http://schemas.microsoft.com/office/drawing/2014/main" id="{5701CE36-9782-4430-8820-F9431B8B1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3424" y="3301483"/>
              <a:ext cx="2622873" cy="2623928"/>
              <a:chOff x="968019" y="649800"/>
              <a:chExt cx="2208180" cy="2190766"/>
            </a:xfrm>
          </p:grpSpPr>
          <p:grpSp>
            <p:nvGrpSpPr>
              <p:cNvPr id="185" name="그룹 7">
                <a:extLst>
                  <a:ext uri="{FF2B5EF4-FFF2-40B4-BE49-F238E27FC236}">
                    <a16:creationId xmlns:a16="http://schemas.microsoft.com/office/drawing/2014/main" id="{46E8C5E6-DB24-40F3-9C4A-E51916526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124" y="649800"/>
                <a:ext cx="2152373" cy="2190766"/>
                <a:chOff x="2686221" y="2123444"/>
                <a:chExt cx="2152373" cy="2190766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55A47CF-9429-4DBE-AFD7-B8F888649D76}"/>
                    </a:ext>
                  </a:extLst>
                </p:cNvPr>
                <p:cNvSpPr/>
                <p:nvPr/>
              </p:nvSpPr>
              <p:spPr>
                <a:xfrm rot="9750406" flipV="1">
                  <a:off x="2689687" y="3367873"/>
                  <a:ext cx="628149" cy="1252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FCFCF"/>
                    </a:gs>
                    <a:gs pos="4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defRPr/>
                  </a:pPr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80D49AD-9A07-4083-B220-EFED744083E0}"/>
                    </a:ext>
                  </a:extLst>
                </p:cNvPr>
                <p:cNvSpPr/>
                <p:nvPr/>
              </p:nvSpPr>
              <p:spPr>
                <a:xfrm rot="1390576" flipV="1">
                  <a:off x="4273370" y="3525054"/>
                  <a:ext cx="502222" cy="1252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FCFCF"/>
                    </a:gs>
                    <a:gs pos="4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defRPr/>
                  </a:pPr>
                  <a:endParaRPr lang="ko-KR" altLang="en-US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86F89A4A-57C9-4632-9FD8-709C571C9FB8}"/>
                    </a:ext>
                  </a:extLst>
                </p:cNvPr>
                <p:cNvSpPr/>
                <p:nvPr/>
              </p:nvSpPr>
              <p:spPr>
                <a:xfrm rot="16200000" flipV="1">
                  <a:off x="3539299" y="2350492"/>
                  <a:ext cx="579379" cy="1252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FCFCF"/>
                    </a:gs>
                    <a:gs pos="4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defRPr/>
                  </a:pPr>
                  <a:endParaRPr lang="ko-KR" altLang="en-US"/>
                </a:p>
              </p:txBody>
            </p:sp>
            <p:grpSp>
              <p:nvGrpSpPr>
                <p:cNvPr id="192" name="그룹 3">
                  <a:extLst>
                    <a:ext uri="{FF2B5EF4-FFF2-40B4-BE49-F238E27FC236}">
                      <a16:creationId xmlns:a16="http://schemas.microsoft.com/office/drawing/2014/main" id="{49CFE981-7FA3-4319-AFF1-321E27FC39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6221" y="2161411"/>
                  <a:ext cx="2152373" cy="2152799"/>
                  <a:chOff x="4015775" y="501153"/>
                  <a:chExt cx="2152373" cy="2152799"/>
                </a:xfrm>
              </p:grpSpPr>
              <p:sp>
                <p:nvSpPr>
                  <p:cNvPr id="193" name="타원 192">
                    <a:extLst>
                      <a:ext uri="{FF2B5EF4-FFF2-40B4-BE49-F238E27FC236}">
                        <a16:creationId xmlns:a16="http://schemas.microsoft.com/office/drawing/2014/main" id="{1FF13C87-506E-46DB-905D-DEAB242B2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15775" y="501153"/>
                    <a:ext cx="2152373" cy="2152799"/>
                  </a:xfrm>
                  <a:prstGeom prst="ellipse">
                    <a:avLst/>
                  </a:prstGeom>
                  <a:pattFill prst="dkUpDiag">
                    <a:fgClr>
                      <a:srgbClr val="D2D2D2"/>
                    </a:fgClr>
                    <a:bgClr>
                      <a:schemeClr val="bg1"/>
                    </a:bgClr>
                  </a:patt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ko-KR" altLang="en-US">
                      <a:solidFill>
                        <a:schemeClr val="tx1"/>
                      </a:solidFill>
                      <a:latin typeface="-윤고딕140" pitchFamily="50" charset="-127"/>
                      <a:ea typeface="-윤고딕140" pitchFamily="50" charset="-127"/>
                    </a:endParaRPr>
                  </a:p>
                </p:txBody>
              </p:sp>
              <p:grpSp>
                <p:nvGrpSpPr>
                  <p:cNvPr id="194" name="그룹 1">
                    <a:extLst>
                      <a:ext uri="{FF2B5EF4-FFF2-40B4-BE49-F238E27FC236}">
                        <a16:creationId xmlns:a16="http://schemas.microsoft.com/office/drawing/2014/main" id="{643B1040-9E5A-4AF3-8ABF-DD08DDC83C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81332" y="864306"/>
                    <a:ext cx="1420815" cy="1425577"/>
                    <a:chOff x="3030457" y="6848280"/>
                    <a:chExt cx="1473361" cy="1478298"/>
                  </a:xfrm>
                </p:grpSpPr>
                <p:grpSp>
                  <p:nvGrpSpPr>
                    <p:cNvPr id="195" name="그룹 1">
                      <a:extLst>
                        <a:ext uri="{FF2B5EF4-FFF2-40B4-BE49-F238E27FC236}">
                          <a16:creationId xmlns:a16="http://schemas.microsoft.com/office/drawing/2014/main" id="{9B295D2F-6368-4E52-AB68-A19C9F187E9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30457" y="6848280"/>
                      <a:ext cx="1473361" cy="1478298"/>
                      <a:chOff x="3032042" y="6857010"/>
                      <a:chExt cx="1473361" cy="1478298"/>
                    </a:xfrm>
                  </p:grpSpPr>
                  <p:sp>
                    <p:nvSpPr>
                      <p:cNvPr id="198" name="원형 242">
                        <a:extLst>
                          <a:ext uri="{FF2B5EF4-FFF2-40B4-BE49-F238E27FC236}">
                            <a16:creationId xmlns:a16="http://schemas.microsoft.com/office/drawing/2014/main" id="{B494EE62-AFED-419A-9ADB-023D56284D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894159">
                        <a:off x="3030811" y="6858638"/>
                        <a:ext cx="1476284" cy="1472702"/>
                      </a:xfrm>
                      <a:prstGeom prst="pie">
                        <a:avLst>
                          <a:gd name="adj1" fmla="val 6760981"/>
                          <a:gd name="adj2" fmla="val 13302974"/>
                        </a:avLst>
                      </a:prstGeom>
                      <a:solidFill>
                        <a:srgbClr val="4C9BD3"/>
                      </a:solidFill>
                      <a:ln w="6350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 anchor="ctr"/>
                      <a:lstStyle/>
                      <a:p>
                        <a:pPr latinLnBrk="0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199" name="그룹 263">
                        <a:extLst>
                          <a:ext uri="{FF2B5EF4-FFF2-40B4-BE49-F238E27FC236}">
                            <a16:creationId xmlns:a16="http://schemas.microsoft.com/office/drawing/2014/main" id="{502D81C0-D17C-44B8-A02C-9589E0976A1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 rot="-6089203">
                        <a:off x="3030394" y="6860302"/>
                        <a:ext cx="1476654" cy="1473357"/>
                        <a:chOff x="-787727" y="6104792"/>
                        <a:chExt cx="1806892" cy="1800195"/>
                      </a:xfrm>
                    </p:grpSpPr>
                    <p:sp>
                      <p:nvSpPr>
                        <p:cNvPr id="200" name="원형 244">
                          <a:extLst>
                            <a:ext uri="{FF2B5EF4-FFF2-40B4-BE49-F238E27FC236}">
                              <a16:creationId xmlns:a16="http://schemas.microsoft.com/office/drawing/2014/main" id="{5F9387EC-6053-4BF1-8B17-9778499641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69254">
                          <a:off x="-787143" y="6105554"/>
                          <a:ext cx="1806440" cy="1799395"/>
                        </a:xfrm>
                        <a:prstGeom prst="pie">
                          <a:avLst>
                            <a:gd name="adj1" fmla="val 6223443"/>
                            <a:gd name="adj2" fmla="val 14630583"/>
                          </a:avLst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 anchor="ctr"/>
                        <a:lstStyle/>
                        <a:p>
                          <a:pPr algn="ctr" eaLnBrk="0" latinLnBrk="0" hangingPunct="0">
                            <a:lnSpc>
                              <a:spcPct val="110000"/>
                            </a:lnSpc>
                            <a:buClr>
                              <a:schemeClr val="tx1">
                                <a:lumMod val="85000"/>
                                <a:lumOff val="15000"/>
                              </a:schemeClr>
                            </a:buClr>
                            <a:buSzPct val="80000"/>
                            <a:tabLst>
                              <a:tab pos="5648217" algn="l"/>
                            </a:tabLst>
                            <a:defRPr/>
                          </a:pPr>
                          <a:endParaRPr kumimoji="0" lang="ko-KR" altLang="en-US" sz="9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-윤고딕320" pitchFamily="18" charset="-127"/>
                            <a:ea typeface="-윤고딕320" pitchFamily="18" charset="-127"/>
                          </a:endParaRPr>
                        </a:p>
                      </p:txBody>
                    </p:sp>
                    <p:sp>
                      <p:nvSpPr>
                        <p:cNvPr id="201" name="원형 245">
                          <a:extLst>
                            <a:ext uri="{FF2B5EF4-FFF2-40B4-BE49-F238E27FC236}">
                              <a16:creationId xmlns:a16="http://schemas.microsoft.com/office/drawing/2014/main" id="{6F8DC638-A8A9-47F2-8A2A-CD09035E8F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043386">
                          <a:off x="-783620" y="6102031"/>
                          <a:ext cx="1799395" cy="1806440"/>
                        </a:xfrm>
                        <a:prstGeom prst="pie">
                          <a:avLst>
                            <a:gd name="adj1" fmla="val 6292768"/>
                            <a:gd name="adj2" fmla="val 12800592"/>
                          </a:avLst>
                        </a:prstGeom>
                        <a:solidFill>
                          <a:srgbClr val="99C6E6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lIns="0" tIns="0" rIns="0" bIns="0" anchor="ctr"/>
                        <a:lstStyle/>
                        <a:p>
                          <a:pPr algn="ctr" eaLnBrk="0" latinLnBrk="0" hangingPunct="0">
                            <a:lnSpc>
                              <a:spcPct val="110000"/>
                            </a:lnSpc>
                            <a:buClr>
                              <a:srgbClr val="5F5F5F"/>
                            </a:buClr>
                            <a:buSzPct val="140000"/>
                            <a:tabLst>
                              <a:tab pos="5648217" algn="l"/>
                            </a:tabLst>
                            <a:defRPr/>
                          </a:pPr>
                          <a:endParaRPr lang="ko-KR" altLang="en-US" sz="9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-윤고딕140" pitchFamily="18" charset="-127"/>
                            <a:ea typeface="-윤고딕140" pitchFamily="18" charset="-127"/>
                            <a:cs typeface="Arial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96" name="타원 195">
                      <a:extLst>
                        <a:ext uri="{FF2B5EF4-FFF2-40B4-BE49-F238E27FC236}">
                          <a16:creationId xmlns:a16="http://schemas.microsoft.com/office/drawing/2014/main" id="{3643AFB8-24E3-4B58-BB8B-7FD08793104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124809" y="6940282"/>
                      <a:ext cx="1298280" cy="129689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0">
                      <a:noFill/>
                    </a:ln>
                    <a:effectLst>
                      <a:outerShdw blurRad="25400" sx="102000" sy="102000" algn="ctr" rotWithShape="0">
                        <a:prstClr val="black">
                          <a:alpha val="1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latinLnBrk="0">
                        <a:defRPr/>
                      </a:pPr>
                      <a:endParaRPr lang="ko-KR" altLang="en-US" sz="1600"/>
                    </a:p>
                  </p:txBody>
                </p:sp>
                <p:sp>
                  <p:nvSpPr>
                    <p:cNvPr id="197" name="Rectangle 78">
                      <a:extLst>
                        <a:ext uri="{FF2B5EF4-FFF2-40B4-BE49-F238E27FC236}">
                          <a16:creationId xmlns:a16="http://schemas.microsoft.com/office/drawing/2014/main" id="{39DA84F2-690B-4949-AD42-E30413F5E6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0875" y="7394523"/>
                      <a:ext cx="952731" cy="404867"/>
                    </a:xfrm>
                    <a:prstGeom prst="roundRect">
                      <a:avLst>
                        <a:gd name="adj" fmla="val 6139"/>
                      </a:avLst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 eaLnBrk="0" latinLnBrk="0" hangingPunct="0">
                        <a:buClr>
                          <a:srgbClr val="3271AA"/>
                        </a:buClr>
                        <a:buSzPct val="140000"/>
                        <a:tabLst>
                          <a:tab pos="5648217" algn="l"/>
                        </a:tabLst>
                        <a:defRPr/>
                      </a:pPr>
                      <a:r>
                        <a:rPr kumimoji="0"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-윤고딕140" panose="02030504000101010101" pitchFamily="18" charset="-127"/>
                          <a:ea typeface="-윤고딕140" panose="02030504000101010101" pitchFamily="18" charset="-127"/>
                          <a:sym typeface="Monotype Sorts" pitchFamily="2" charset="2"/>
                        </a:rPr>
                        <a:t>테스트 데이터</a:t>
                      </a:r>
                      <a:endParaRPr kumimoji="0" lang="en-US" altLang="ko-K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-윤고딕140" panose="02030504000101010101" pitchFamily="18" charset="-127"/>
                        <a:ea typeface="-윤고딕140" panose="02030504000101010101" pitchFamily="18" charset="-127"/>
                        <a:sym typeface="Monotype Sorts" pitchFamily="2" charset="2"/>
                      </a:endParaRPr>
                    </a:p>
                    <a:p>
                      <a:pPr algn="ctr" eaLnBrk="0" latinLnBrk="0" hangingPunct="0">
                        <a:buClr>
                          <a:srgbClr val="3271AA"/>
                        </a:buClr>
                        <a:buSzPct val="140000"/>
                        <a:tabLst>
                          <a:tab pos="5648217" algn="l"/>
                        </a:tabLst>
                        <a:defRPr/>
                      </a:pPr>
                      <a:r>
                        <a:rPr kumimoji="0"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-윤고딕140" panose="02030504000101010101" pitchFamily="18" charset="-127"/>
                          <a:ea typeface="-윤고딕140" panose="02030504000101010101" pitchFamily="18" charset="-127"/>
                          <a:sym typeface="Monotype Sorts" pitchFamily="2" charset="2"/>
                        </a:rPr>
                        <a:t>DB</a:t>
                      </a:r>
                      <a:endParaRPr kumimoji="0"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-윤고딕140" panose="02030504000101010101" pitchFamily="18" charset="-127"/>
                        <a:ea typeface="-윤고딕140" panose="02030504000101010101" pitchFamily="18" charset="-127"/>
                        <a:sym typeface="Monotype Sorts" pitchFamily="2" charset="2"/>
                      </a:endParaRPr>
                    </a:p>
                  </p:txBody>
                </p:sp>
              </p:grpSp>
            </p:grpSp>
          </p:grpSp>
          <p:sp>
            <p:nvSpPr>
              <p:cNvPr id="186" name="Rectangle 600">
                <a:extLst>
                  <a:ext uri="{FF2B5EF4-FFF2-40B4-BE49-F238E27FC236}">
                    <a16:creationId xmlns:a16="http://schemas.microsoft.com/office/drawing/2014/main" id="{6F1B9863-4AF5-4EF7-B89F-D5F48902B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19031">
                <a:off x="1230300" y="821456"/>
                <a:ext cx="1946804" cy="19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83969" tIns="41985" rIns="83969" bIns="41985" anchor="b">
                <a:prstTxWarp prst="textArchUp">
                  <a:avLst/>
                </a:prstTxWarp>
              </a:bodyPr>
              <a:lstStyle/>
              <a:p>
                <a:pPr algn="ctr" latinLnBrk="0">
                  <a:buSzPct val="140000"/>
                  <a:defRPr/>
                </a:pPr>
                <a:r>
                  <a:rPr lang="ko-KR" altLang="en-US" sz="1000" spc="-6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</a:rPr>
                  <a:t>시스템 성능 테스트</a:t>
                </a:r>
              </a:p>
            </p:txBody>
          </p:sp>
          <p:sp>
            <p:nvSpPr>
              <p:cNvPr id="187" name="Rectangle 600">
                <a:extLst>
                  <a:ext uri="{FF2B5EF4-FFF2-40B4-BE49-F238E27FC236}">
                    <a16:creationId xmlns:a16="http://schemas.microsoft.com/office/drawing/2014/main" id="{012C8EB1-031A-4124-8A50-4AD022414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348040">
                <a:off x="968019" y="848307"/>
                <a:ext cx="1946804" cy="1946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83969" tIns="41985" rIns="83969" bIns="41985" anchor="b">
                <a:prstTxWarp prst="textArchUp">
                  <a:avLst/>
                </a:prstTxWarp>
              </a:bodyPr>
              <a:lstStyle/>
              <a:p>
                <a:pPr algn="ctr" latinLnBrk="0">
                  <a:buSzPct val="140000"/>
                  <a:buFont typeface="Wingdings" pitchFamily="2" charset="2"/>
                  <a:buNone/>
                  <a:defRPr/>
                </a:pPr>
                <a:r>
                  <a:rPr lang="ko-KR" altLang="en-US" sz="1000" spc="-8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</a:rPr>
                  <a:t>테스트 통계 결과 조회</a:t>
                </a:r>
              </a:p>
            </p:txBody>
          </p:sp>
          <p:sp>
            <p:nvSpPr>
              <p:cNvPr id="188" name="Rectangle 600">
                <a:extLst>
                  <a:ext uri="{FF2B5EF4-FFF2-40B4-BE49-F238E27FC236}">
                    <a16:creationId xmlns:a16="http://schemas.microsoft.com/office/drawing/2014/main" id="{17DDB87F-5F42-4D79-B4D1-6D2C6196F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909" y="699625"/>
                <a:ext cx="1946804" cy="1946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spcFirstLastPara="1" lIns="83969" tIns="41985" rIns="83969" bIns="41985" anchor="ctr">
                <a:prstTxWarp prst="textArchDown">
                  <a:avLst>
                    <a:gd name="adj" fmla="val 20914009"/>
                  </a:avLst>
                </a:prstTxWarp>
              </a:bodyPr>
              <a:lstStyle/>
              <a:p>
                <a:pPr algn="ctr" latinLnBrk="0">
                  <a:buSzPct val="140000"/>
                  <a:defRPr/>
                </a:pPr>
                <a:r>
                  <a:rPr lang="ko-KR" altLang="en-US" sz="1000" spc="-6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</a:rPr>
                  <a:t>동일한 테스트 반복 수행</a:t>
                </a:r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72FB712-63BD-4D8E-97EB-E41BF23BA4A3}"/>
              </a:ext>
            </a:extLst>
          </p:cNvPr>
          <p:cNvGrpSpPr/>
          <p:nvPr/>
        </p:nvGrpSpPr>
        <p:grpSpPr>
          <a:xfrm>
            <a:off x="6140449" y="2291323"/>
            <a:ext cx="763858" cy="763858"/>
            <a:chOff x="6289749" y="2320432"/>
            <a:chExt cx="924268" cy="924268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2F7900DB-74CF-4892-988D-167A0A4691BD}"/>
                </a:ext>
              </a:extLst>
            </p:cNvPr>
            <p:cNvGrpSpPr/>
            <p:nvPr/>
          </p:nvGrpSpPr>
          <p:grpSpPr>
            <a:xfrm>
              <a:off x="6289749" y="2320432"/>
              <a:ext cx="924268" cy="924268"/>
              <a:chOff x="2658476" y="8076050"/>
              <a:chExt cx="972000" cy="972000"/>
            </a:xfrm>
          </p:grpSpPr>
          <p:sp>
            <p:nvSpPr>
              <p:cNvPr id="205" name="모서리가 둥근 직사각형 442">
                <a:extLst>
                  <a:ext uri="{FF2B5EF4-FFF2-40B4-BE49-F238E27FC236}">
                    <a16:creationId xmlns:a16="http://schemas.microsoft.com/office/drawing/2014/main" id="{EF53F3CE-AD4F-4A8B-96BE-E6F4CEA80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476" y="8076050"/>
                <a:ext cx="972000" cy="972000"/>
              </a:xfrm>
              <a:prstGeom prst="ellipse">
                <a:avLst/>
              </a:prstGeom>
              <a:solidFill>
                <a:srgbClr val="E6E6E6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bg1">
                    <a:lumMod val="85000"/>
                    <a:alpha val="42000"/>
                  </a:schemeClr>
                </a:outerShdw>
              </a:effectLst>
            </p:spPr>
            <p:txBody>
              <a:bodyPr wrap="none" anchor="b"/>
              <a:lstStyle/>
              <a:p>
                <a:pPr lvl="1" latinLnBrk="0"/>
                <a:endParaRPr lang="ko-KR" altLang="en-US" sz="1000">
                  <a:latin typeface="-윤고딕140" panose="02030504000101010101" pitchFamily="18" charset="-127"/>
                  <a:ea typeface="-윤고딕140" panose="02030504000101010101" pitchFamily="18" charset="-127"/>
                  <a:sym typeface="Monotype Sorts"/>
                </a:endParaRPr>
              </a:p>
            </p:txBody>
          </p:sp>
          <p:sp>
            <p:nvSpPr>
              <p:cNvPr id="206" name="모서리가 둥근 직사각형 442">
                <a:extLst>
                  <a:ext uri="{FF2B5EF4-FFF2-40B4-BE49-F238E27FC236}">
                    <a16:creationId xmlns:a16="http://schemas.microsoft.com/office/drawing/2014/main" id="{2ABB6274-F27A-4406-8486-064E57D6D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7475" y="8132110"/>
                <a:ext cx="848647" cy="85987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gradFill flip="none" rotWithShape="1">
                  <a:gsLst>
                    <a:gs pos="52000">
                      <a:srgbClr val="4C9BD3"/>
                    </a:gs>
                    <a:gs pos="50000">
                      <a:srgbClr val="0070C0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lvl="1" indent="0" algn="ctr" defTabSz="1042988"/>
                <a:endPara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Monotype Sorts"/>
                </a:endParaRPr>
              </a:p>
            </p:txBody>
          </p:sp>
        </p:grpSp>
        <p:pic>
          <p:nvPicPr>
            <p:cNvPr id="204" name="그림 1" descr="icon.png">
              <a:extLst>
                <a:ext uri="{FF2B5EF4-FFF2-40B4-BE49-F238E27FC236}">
                  <a16:creationId xmlns:a16="http://schemas.microsoft.com/office/drawing/2014/main" id="{6D3C0C77-95AA-4D01-BF9B-13C01991E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30000" contrast="-10000"/>
            </a:blip>
            <a:srcRect l="67167" t="56016" r="17359" b="15403"/>
            <a:stretch/>
          </p:blipFill>
          <p:spPr bwMode="auto">
            <a:xfrm>
              <a:off x="6400804" y="2503026"/>
              <a:ext cx="676052" cy="6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5FCA3BD6-37D6-4848-902A-06FDE482B4E1}"/>
              </a:ext>
            </a:extLst>
          </p:cNvPr>
          <p:cNvGrpSpPr/>
          <p:nvPr/>
        </p:nvGrpSpPr>
        <p:grpSpPr>
          <a:xfrm>
            <a:off x="9610752" y="3109573"/>
            <a:ext cx="541434" cy="541434"/>
            <a:chOff x="9389434" y="3284220"/>
            <a:chExt cx="595577" cy="595577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A1F22670-808F-448B-944E-F55DE445D013}"/>
                </a:ext>
              </a:extLst>
            </p:cNvPr>
            <p:cNvGrpSpPr/>
            <p:nvPr/>
          </p:nvGrpSpPr>
          <p:grpSpPr>
            <a:xfrm>
              <a:off x="9389434" y="3284220"/>
              <a:ext cx="595577" cy="595577"/>
              <a:chOff x="2658476" y="8076050"/>
              <a:chExt cx="972000" cy="972000"/>
            </a:xfrm>
          </p:grpSpPr>
          <p:sp>
            <p:nvSpPr>
              <p:cNvPr id="210" name="모서리가 둥근 직사각형 442">
                <a:extLst>
                  <a:ext uri="{FF2B5EF4-FFF2-40B4-BE49-F238E27FC236}">
                    <a16:creationId xmlns:a16="http://schemas.microsoft.com/office/drawing/2014/main" id="{AFA5A80A-DDEB-47A4-B1FE-AA01D3FAE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476" y="8076050"/>
                <a:ext cx="972000" cy="972000"/>
              </a:xfrm>
              <a:prstGeom prst="ellipse">
                <a:avLst/>
              </a:prstGeom>
              <a:solidFill>
                <a:srgbClr val="E6E6E6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bg1">
                    <a:lumMod val="85000"/>
                    <a:alpha val="42000"/>
                  </a:schemeClr>
                </a:outerShdw>
              </a:effectLst>
            </p:spPr>
            <p:txBody>
              <a:bodyPr wrap="none" anchor="b"/>
              <a:lstStyle/>
              <a:p>
                <a:pPr lvl="1" latinLnBrk="0"/>
                <a:endParaRPr lang="ko-KR" altLang="en-US" sz="1000">
                  <a:latin typeface="-윤고딕140" panose="02030504000101010101" pitchFamily="18" charset="-127"/>
                  <a:ea typeface="-윤고딕140" panose="02030504000101010101" pitchFamily="18" charset="-127"/>
                  <a:sym typeface="Monotype Sorts"/>
                </a:endParaRPr>
              </a:p>
            </p:txBody>
          </p:sp>
          <p:sp>
            <p:nvSpPr>
              <p:cNvPr id="211" name="모서리가 둥근 직사각형 442">
                <a:extLst>
                  <a:ext uri="{FF2B5EF4-FFF2-40B4-BE49-F238E27FC236}">
                    <a16:creationId xmlns:a16="http://schemas.microsoft.com/office/drawing/2014/main" id="{BB46A0A6-1650-41E1-BA5E-C30EA2AA2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7475" y="8132110"/>
                <a:ext cx="848647" cy="85987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gradFill flip="none" rotWithShape="1">
                  <a:gsLst>
                    <a:gs pos="52000">
                      <a:srgbClr val="4C9BD3"/>
                    </a:gs>
                    <a:gs pos="50000">
                      <a:srgbClr val="0070C0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lvl="1" indent="0" algn="ctr" defTabSz="1042988"/>
                <a:endPara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Monotype Sorts"/>
                </a:endParaRPr>
              </a:p>
            </p:txBody>
          </p:sp>
        </p:grpSp>
        <p:pic>
          <p:nvPicPr>
            <p:cNvPr id="209" name="그림 1" descr="icon.png">
              <a:extLst>
                <a:ext uri="{FF2B5EF4-FFF2-40B4-BE49-F238E27FC236}">
                  <a16:creationId xmlns:a16="http://schemas.microsoft.com/office/drawing/2014/main" id="{0EB0459E-893A-4584-B1E7-12B593FF8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30000" contrast="-10000"/>
            </a:blip>
            <a:srcRect l="82777" t="31330" r="2572" b="51658"/>
            <a:stretch/>
          </p:blipFill>
          <p:spPr bwMode="auto">
            <a:xfrm>
              <a:off x="9466084" y="3456830"/>
              <a:ext cx="472758" cy="265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00838AC7-E691-474A-8744-EB54C382EF3A}"/>
              </a:ext>
            </a:extLst>
          </p:cNvPr>
          <p:cNvGrpSpPr/>
          <p:nvPr/>
        </p:nvGrpSpPr>
        <p:grpSpPr>
          <a:xfrm>
            <a:off x="6562540" y="5587589"/>
            <a:ext cx="683534" cy="683808"/>
            <a:chOff x="6850522" y="6148083"/>
            <a:chExt cx="683534" cy="683808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6D47F256-399D-4F46-AD2C-6FB47453C161}"/>
                </a:ext>
              </a:extLst>
            </p:cNvPr>
            <p:cNvGrpSpPr/>
            <p:nvPr/>
          </p:nvGrpSpPr>
          <p:grpSpPr>
            <a:xfrm>
              <a:off x="6850522" y="6148083"/>
              <a:ext cx="683534" cy="683808"/>
              <a:chOff x="2658476" y="8076050"/>
              <a:chExt cx="972000" cy="972000"/>
            </a:xfrm>
          </p:grpSpPr>
          <p:sp>
            <p:nvSpPr>
              <p:cNvPr id="215" name="모서리가 둥근 직사각형 442">
                <a:extLst>
                  <a:ext uri="{FF2B5EF4-FFF2-40B4-BE49-F238E27FC236}">
                    <a16:creationId xmlns:a16="http://schemas.microsoft.com/office/drawing/2014/main" id="{80763701-3201-43C3-922E-8BE94DBA6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476" y="8076050"/>
                <a:ext cx="972000" cy="972000"/>
              </a:xfrm>
              <a:prstGeom prst="ellipse">
                <a:avLst/>
              </a:prstGeom>
              <a:solidFill>
                <a:srgbClr val="E6E6E6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63500" sx="102000" sy="102000" algn="ctr" rotWithShape="0">
                  <a:schemeClr val="bg1">
                    <a:lumMod val="85000"/>
                    <a:alpha val="42000"/>
                  </a:schemeClr>
                </a:outerShdw>
              </a:effectLst>
            </p:spPr>
            <p:txBody>
              <a:bodyPr wrap="none" anchor="b"/>
              <a:lstStyle/>
              <a:p>
                <a:pPr lvl="1" latinLnBrk="0"/>
                <a:endParaRPr lang="ko-KR" altLang="en-US" sz="1000">
                  <a:latin typeface="-윤고딕140" panose="02030504000101010101" pitchFamily="18" charset="-127"/>
                  <a:ea typeface="-윤고딕140" panose="02030504000101010101" pitchFamily="18" charset="-127"/>
                  <a:sym typeface="Monotype Sorts"/>
                </a:endParaRPr>
              </a:p>
            </p:txBody>
          </p:sp>
          <p:sp>
            <p:nvSpPr>
              <p:cNvPr id="216" name="모서리가 둥근 직사각형 442">
                <a:extLst>
                  <a:ext uri="{FF2B5EF4-FFF2-40B4-BE49-F238E27FC236}">
                    <a16:creationId xmlns:a16="http://schemas.microsoft.com/office/drawing/2014/main" id="{9DAA32CD-F496-428C-832D-DB3FB8FFE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7475" y="8132110"/>
                <a:ext cx="848647" cy="85987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gradFill flip="none" rotWithShape="1">
                  <a:gsLst>
                    <a:gs pos="52000">
                      <a:srgbClr val="4C9BD3"/>
                    </a:gs>
                    <a:gs pos="50000">
                      <a:srgbClr val="0070C0"/>
                    </a:gs>
                  </a:gsLst>
                  <a:lin ang="5400000" scaled="1"/>
                  <a:tileRect/>
                </a:gra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lvl="1" indent="0" algn="ctr" defTabSz="1042988"/>
                <a:endPara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Monotype Sorts"/>
                </a:endParaRPr>
              </a:p>
            </p:txBody>
          </p:sp>
        </p:grpSp>
        <p:pic>
          <p:nvPicPr>
            <p:cNvPr id="214" name="그림 1" descr="icon.png">
              <a:extLst>
                <a:ext uri="{FF2B5EF4-FFF2-40B4-BE49-F238E27FC236}">
                  <a16:creationId xmlns:a16="http://schemas.microsoft.com/office/drawing/2014/main" id="{52F5E398-44AB-40D4-AB35-AB72459A0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30000" contrast="-10000"/>
            </a:blip>
            <a:srcRect l="27113" t="59745" r="57926" b="14611"/>
            <a:stretch/>
          </p:blipFill>
          <p:spPr bwMode="auto">
            <a:xfrm>
              <a:off x="6931281" y="6293799"/>
              <a:ext cx="491536" cy="407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0931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aTworks </a:t>
            </a:r>
            <a:r>
              <a:rPr lang="ko-KR" altLang="en-US" dirty="0"/>
              <a:t>정의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2.1 aTworks</a:t>
            </a:r>
            <a:r>
              <a:rPr lang="ko-KR" altLang="en-US" dirty="0"/>
              <a:t>란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aTworks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Programming Interface (</a:t>
            </a:r>
            <a:r>
              <a:rPr lang="en-US" altLang="ko-KR" dirty="0"/>
              <a:t>API)</a:t>
            </a:r>
            <a:r>
              <a:rPr lang="ko-KR" altLang="en-US" dirty="0"/>
              <a:t> 테스트를 효율적이고 정확하게 할 수 있게 도와주는 솔루션입니다</a:t>
            </a:r>
            <a:r>
              <a:rPr lang="en-US" altLang="ko-KR" dirty="0"/>
              <a:t>. (HTTP 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28" name="직사각형 245"/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 err="1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aTworks</a:t>
              </a:r>
              <a:r>
                <a:rPr lang="ko-KR" altLang="en-US" sz="120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란</a:t>
              </a:r>
              <a:endParaRPr lang="ko-KR" altLang="en-US" sz="1200" dirty="0">
                <a:latin typeface="나눔고딕 ExtraBold" pitchFamily="50" charset="-127"/>
                <a:ea typeface="나눔고딕 ExtraBold" pitchFamily="50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9" name="그룹 55"/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201" name="Picture 577" descr="박스1">
            <a:extLst>
              <a:ext uri="{FF2B5EF4-FFF2-40B4-BE49-F238E27FC236}">
                <a16:creationId xmlns:a16="http://schemas.microsoft.com/office/drawing/2014/main" id="{BF7BE512-5900-498C-B74C-FFC51A61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t="2850" r="623"/>
          <a:stretch>
            <a:fillRect/>
          </a:stretch>
        </p:blipFill>
        <p:spPr bwMode="auto">
          <a:xfrm>
            <a:off x="558700" y="4413404"/>
            <a:ext cx="9576000" cy="134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Text Box 761">
            <a:extLst>
              <a:ext uri="{FF2B5EF4-FFF2-40B4-BE49-F238E27FC236}">
                <a16:creationId xmlns:a16="http://schemas.microsoft.com/office/drawing/2014/main" id="{78794085-6EA7-40AD-8CCD-03A4D382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680" y="2274571"/>
            <a:ext cx="4618041" cy="483146"/>
          </a:xfrm>
          <a:prstGeom prst="roundRect">
            <a:avLst>
              <a:gd name="adj" fmla="val 0"/>
            </a:avLst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3982" tIns="46991" rIns="93982" bIns="46991" anchor="ctr"/>
          <a:lstStyle/>
          <a:p>
            <a:pPr marL="0" lvl="1" indent="0" algn="ctr" defTabSz="1474905" fontAlgn="auto" latinLnBrk="0">
              <a:spcBef>
                <a:spcPts val="0"/>
              </a:spcBef>
              <a:spcAft>
                <a:spcPts val="200"/>
              </a:spcAft>
              <a:buClr>
                <a:prstClr val="black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rPr>
              <a:t>쉽고 효율적으로 다양한 케이스로 믿을 수 있는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-윤고딕140" pitchFamily="18" charset="-127"/>
              <a:ea typeface="-윤고딕140" pitchFamily="18" charset="-127"/>
              <a:cs typeface="Arial" pitchFamily="34" charset="0"/>
            </a:endParaRPr>
          </a:p>
          <a:p>
            <a:pPr marL="0" lvl="1" indent="0" algn="ctr" defTabSz="1474905" eaLnBrk="0" fontAlgn="auto" latinLnBrk="0" hangingPunct="0">
              <a:lnSpc>
                <a:spcPts val="1900"/>
              </a:lnSpc>
              <a:spcBef>
                <a:spcPts val="0"/>
              </a:spcBef>
              <a:spcAft>
                <a:spcPts val="200"/>
              </a:spcAft>
              <a:buClr>
                <a:prstClr val="black"/>
              </a:buClr>
              <a:buSzPct val="140000"/>
              <a:tabLst>
                <a:tab pos="5648325" algn="l"/>
              </a:tabLst>
              <a:defRPr/>
            </a:pPr>
            <a:r>
              <a:rPr kumimoji="0" lang="ko-KR" altLang="en-US" sz="1500" kern="0" dirty="0">
                <a:solidFill>
                  <a:srgbClr val="0070C0"/>
                </a:solidFill>
                <a:latin typeface="-윤고딕140" pitchFamily="18" charset="-127"/>
                <a:ea typeface="-윤고딕140" pitchFamily="18" charset="-127"/>
                <a:cs typeface="Arial" panose="020B0604020202020204" pitchFamily="34" charset="0"/>
                <a:sym typeface="Monotype Sorts" pitchFamily="2" charset="2"/>
              </a:rPr>
              <a:t>테스트 지원</a:t>
            </a:r>
          </a:p>
        </p:txBody>
      </p:sp>
      <p:grpSp>
        <p:nvGrpSpPr>
          <p:cNvPr id="204" name="그룹 15">
            <a:extLst>
              <a:ext uri="{FF2B5EF4-FFF2-40B4-BE49-F238E27FC236}">
                <a16:creationId xmlns:a16="http://schemas.microsoft.com/office/drawing/2014/main" id="{7D374637-DEC8-4694-9017-B60E7ADB9EA3}"/>
              </a:ext>
            </a:extLst>
          </p:cNvPr>
          <p:cNvGrpSpPr/>
          <p:nvPr/>
        </p:nvGrpSpPr>
        <p:grpSpPr>
          <a:xfrm>
            <a:off x="3089521" y="2082093"/>
            <a:ext cx="4514358" cy="386637"/>
            <a:chOff x="2808048" y="2133854"/>
            <a:chExt cx="4514358" cy="386637"/>
          </a:xfrm>
        </p:grpSpPr>
        <p:sp>
          <p:nvSpPr>
            <p:cNvPr id="205" name="Text Box 761">
              <a:extLst>
                <a:ext uri="{FF2B5EF4-FFF2-40B4-BE49-F238E27FC236}">
                  <a16:creationId xmlns:a16="http://schemas.microsoft.com/office/drawing/2014/main" id="{244D073F-87DB-4B91-B454-BCC015148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4949" y="2133854"/>
              <a:ext cx="447457" cy="386637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3982" tIns="46991" rIns="93982" bIns="46991" anchor="t"/>
            <a:lstStyle/>
            <a:p>
              <a:pPr marL="0" lvl="1" indent="0" algn="ctr" defTabSz="1474905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3600" kern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sym typeface="-윤고딕140" pitchFamily="2" charset="2"/>
                </a:rPr>
                <a:t>”</a:t>
              </a:r>
              <a:endParaRPr lang="ko-KR" altLang="en-US" sz="3600" kern="0">
                <a:solidFill>
                  <a:srgbClr val="0070C0"/>
                </a:solidFill>
                <a:latin typeface="-윤고딕140" pitchFamily="18" charset="-127"/>
                <a:ea typeface="-윤고딕140" pitchFamily="18" charset="-127"/>
                <a:sym typeface="-윤고딕140" pitchFamily="2" charset="2"/>
              </a:endParaRPr>
            </a:p>
          </p:txBody>
        </p:sp>
        <p:sp>
          <p:nvSpPr>
            <p:cNvPr id="206" name="Text Box 761">
              <a:extLst>
                <a:ext uri="{FF2B5EF4-FFF2-40B4-BE49-F238E27FC236}">
                  <a16:creationId xmlns:a16="http://schemas.microsoft.com/office/drawing/2014/main" id="{5EE43058-B1E9-4DDB-B818-ECD797A42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048" y="2133854"/>
              <a:ext cx="447457" cy="386637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3982" tIns="46991" rIns="93982" bIns="46991" anchor="t"/>
            <a:lstStyle/>
            <a:p>
              <a:pPr marL="0" lvl="1" indent="0" algn="ctr" defTabSz="1474905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3600" kern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sym typeface="-윤고딕140" pitchFamily="2" charset="2"/>
                </a:rPr>
                <a:t>“</a:t>
              </a:r>
              <a:endParaRPr lang="ko-KR" altLang="en-US" sz="3600" kern="0">
                <a:solidFill>
                  <a:srgbClr val="0070C0"/>
                </a:solidFill>
                <a:latin typeface="-윤고딕140" pitchFamily="18" charset="-127"/>
                <a:ea typeface="-윤고딕140" pitchFamily="18" charset="-127"/>
                <a:sym typeface="-윤고딕140" pitchFamily="2" charset="2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46EB4D-E61C-4F4C-9B25-230C89D5F850}"/>
              </a:ext>
            </a:extLst>
          </p:cNvPr>
          <p:cNvGrpSpPr/>
          <p:nvPr/>
        </p:nvGrpSpPr>
        <p:grpSpPr>
          <a:xfrm>
            <a:off x="5349751" y="3096551"/>
            <a:ext cx="120404" cy="2351625"/>
            <a:chOff x="5349873" y="3060553"/>
            <a:chExt cx="125293" cy="2447111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2E3713E5-B214-4799-A9EE-5E9E76E205C1}"/>
                </a:ext>
              </a:extLst>
            </p:cNvPr>
            <p:cNvSpPr/>
            <p:nvPr/>
          </p:nvSpPr>
          <p:spPr bwMode="auto">
            <a:xfrm rot="16200000" flipV="1">
              <a:off x="5160519" y="3249907"/>
              <a:ext cx="504000" cy="125292"/>
            </a:xfrm>
            <a:prstGeom prst="rect">
              <a:avLst/>
            </a:prstGeom>
            <a:gradFill flip="none" rotWithShape="1">
              <a:gsLst>
                <a:gs pos="0">
                  <a:srgbClr val="CFCFCF"/>
                </a:gs>
                <a:gs pos="4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AF84C32C-A100-4CE8-AF52-F3A915BAC74B}"/>
                </a:ext>
              </a:extLst>
            </p:cNvPr>
            <p:cNvSpPr/>
            <p:nvPr/>
          </p:nvSpPr>
          <p:spPr bwMode="auto">
            <a:xfrm rot="5400000">
              <a:off x="5160520" y="5193018"/>
              <a:ext cx="504000" cy="125292"/>
            </a:xfrm>
            <a:prstGeom prst="rect">
              <a:avLst/>
            </a:prstGeom>
            <a:gradFill flip="none" rotWithShape="1">
              <a:gsLst>
                <a:gs pos="0">
                  <a:srgbClr val="CFCFCF"/>
                </a:gs>
                <a:gs pos="4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924AF9FF-7421-4FE4-BEFF-F78E3B780CC1}"/>
              </a:ext>
            </a:extLst>
          </p:cNvPr>
          <p:cNvGrpSpPr/>
          <p:nvPr/>
        </p:nvGrpSpPr>
        <p:grpSpPr>
          <a:xfrm>
            <a:off x="3920159" y="4275678"/>
            <a:ext cx="2853083" cy="120414"/>
            <a:chOff x="3873908" y="4287556"/>
            <a:chExt cx="2968928" cy="125303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4C74ADBB-3AFF-4DE7-9849-0D0509EEE705}"/>
                </a:ext>
              </a:extLst>
            </p:cNvPr>
            <p:cNvSpPr/>
            <p:nvPr/>
          </p:nvSpPr>
          <p:spPr bwMode="auto">
            <a:xfrm flipV="1">
              <a:off x="6009093" y="4287556"/>
              <a:ext cx="833743" cy="125303"/>
            </a:xfrm>
            <a:prstGeom prst="rect">
              <a:avLst/>
            </a:prstGeom>
            <a:gradFill flip="none" rotWithShape="1">
              <a:gsLst>
                <a:gs pos="0">
                  <a:srgbClr val="CFCFCF"/>
                </a:gs>
                <a:gs pos="4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CFA70C2-59FA-435B-B7FC-55CB8165C36B}"/>
                </a:ext>
              </a:extLst>
            </p:cNvPr>
            <p:cNvSpPr/>
            <p:nvPr/>
          </p:nvSpPr>
          <p:spPr bwMode="auto">
            <a:xfrm flipH="1" flipV="1">
              <a:off x="3873908" y="4287556"/>
              <a:ext cx="833743" cy="125303"/>
            </a:xfrm>
            <a:prstGeom prst="rect">
              <a:avLst/>
            </a:prstGeom>
            <a:gradFill flip="none" rotWithShape="1">
              <a:gsLst>
                <a:gs pos="0">
                  <a:srgbClr val="CFCFCF"/>
                </a:gs>
                <a:gs pos="4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B2C2D70-A9EC-4D76-84AE-51282337B122}"/>
              </a:ext>
            </a:extLst>
          </p:cNvPr>
          <p:cNvGrpSpPr/>
          <p:nvPr/>
        </p:nvGrpSpPr>
        <p:grpSpPr>
          <a:xfrm>
            <a:off x="4585117" y="3507834"/>
            <a:ext cx="1523166" cy="1523207"/>
            <a:chOff x="4538265" y="3472605"/>
            <a:chExt cx="1616871" cy="1616915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061CC144-BDA4-4E6F-AFB9-E1265C0E4FA5}"/>
                </a:ext>
              </a:extLst>
            </p:cNvPr>
            <p:cNvGrpSpPr/>
            <p:nvPr/>
          </p:nvGrpSpPr>
          <p:grpSpPr>
            <a:xfrm>
              <a:off x="4538265" y="3472605"/>
              <a:ext cx="1616871" cy="1616915"/>
              <a:chOff x="701789" y="3243226"/>
              <a:chExt cx="3465906" cy="3466000"/>
            </a:xfrm>
          </p:grpSpPr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6A0FAEA4-0683-4E40-841C-DBC2A2BAC63F}"/>
                  </a:ext>
                </a:extLst>
              </p:cNvPr>
              <p:cNvGrpSpPr/>
              <p:nvPr/>
            </p:nvGrpSpPr>
            <p:grpSpPr>
              <a:xfrm>
                <a:off x="701789" y="3243320"/>
                <a:ext cx="3465906" cy="3465906"/>
                <a:chOff x="701789" y="3243320"/>
                <a:chExt cx="3465906" cy="3465906"/>
              </a:xfrm>
            </p:grpSpPr>
            <p:sp>
              <p:nvSpPr>
                <p:cNvPr id="219" name="원형 5">
                  <a:extLst>
                    <a:ext uri="{FF2B5EF4-FFF2-40B4-BE49-F238E27FC236}">
                      <a16:creationId xmlns:a16="http://schemas.microsoft.com/office/drawing/2014/main" id="{0654FD7D-9592-44E0-AACF-329C1A5D8791}"/>
                    </a:ext>
                  </a:extLst>
                </p:cNvPr>
                <p:cNvSpPr/>
                <p:nvPr/>
              </p:nvSpPr>
              <p:spPr>
                <a:xfrm>
                  <a:off x="701789" y="3243320"/>
                  <a:ext cx="3465906" cy="3465906"/>
                </a:xfrm>
                <a:prstGeom prst="pie">
                  <a:avLst>
                    <a:gd name="adj1" fmla="val 10796145"/>
                    <a:gd name="adj2" fmla="val 16200000"/>
                  </a:avLst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220" name="원형 132">
                  <a:extLst>
                    <a:ext uri="{FF2B5EF4-FFF2-40B4-BE49-F238E27FC236}">
                      <a16:creationId xmlns:a16="http://schemas.microsoft.com/office/drawing/2014/main" id="{2B00D0FB-382C-479E-8F4B-9C562957045C}"/>
                    </a:ext>
                  </a:extLst>
                </p:cNvPr>
                <p:cNvSpPr/>
                <p:nvPr/>
              </p:nvSpPr>
              <p:spPr>
                <a:xfrm flipH="1">
                  <a:off x="701789" y="3243320"/>
                  <a:ext cx="3465906" cy="3465906"/>
                </a:xfrm>
                <a:prstGeom prst="pie">
                  <a:avLst>
                    <a:gd name="adj1" fmla="val 10796145"/>
                    <a:gd name="adj2" fmla="val 16200000"/>
                  </a:avLst>
                </a:prstGeom>
                <a:solidFill>
                  <a:srgbClr val="99C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151625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endParaRPr lang="ko-KR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C55B6A8-10F8-4374-AFF1-44DA543981CD}"/>
                  </a:ext>
                </a:extLst>
              </p:cNvPr>
              <p:cNvGrpSpPr/>
              <p:nvPr/>
            </p:nvGrpSpPr>
            <p:grpSpPr>
              <a:xfrm flipV="1">
                <a:off x="701789" y="3243226"/>
                <a:ext cx="3465906" cy="3465906"/>
                <a:chOff x="701789" y="3243320"/>
                <a:chExt cx="3465906" cy="3465906"/>
              </a:xfrm>
            </p:grpSpPr>
            <p:sp>
              <p:nvSpPr>
                <p:cNvPr id="217" name="원형 135">
                  <a:extLst>
                    <a:ext uri="{FF2B5EF4-FFF2-40B4-BE49-F238E27FC236}">
                      <a16:creationId xmlns:a16="http://schemas.microsoft.com/office/drawing/2014/main" id="{C30E782A-DA44-41D1-BF62-96563AD31641}"/>
                    </a:ext>
                  </a:extLst>
                </p:cNvPr>
                <p:cNvSpPr/>
                <p:nvPr/>
              </p:nvSpPr>
              <p:spPr>
                <a:xfrm>
                  <a:off x="701789" y="3243320"/>
                  <a:ext cx="3465906" cy="3465906"/>
                </a:xfrm>
                <a:prstGeom prst="pie">
                  <a:avLst>
                    <a:gd name="adj1" fmla="val 10796145"/>
                    <a:gd name="adj2" fmla="val 16200000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anchor="ctr"/>
                <a:lstStyle/>
                <a:p>
                  <a:pPr algn="ctr" defTabSz="151625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endParaRPr lang="ko-KR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218" name="원형 136">
                  <a:extLst>
                    <a:ext uri="{FF2B5EF4-FFF2-40B4-BE49-F238E27FC236}">
                      <a16:creationId xmlns:a16="http://schemas.microsoft.com/office/drawing/2014/main" id="{D3B5A889-39B5-4776-9E98-06705DBF9679}"/>
                    </a:ext>
                  </a:extLst>
                </p:cNvPr>
                <p:cNvSpPr/>
                <p:nvPr/>
              </p:nvSpPr>
              <p:spPr>
                <a:xfrm flipH="1">
                  <a:off x="701789" y="3243320"/>
                  <a:ext cx="3465906" cy="3465906"/>
                </a:xfrm>
                <a:prstGeom prst="pie">
                  <a:avLst>
                    <a:gd name="adj1" fmla="val 10796145"/>
                    <a:gd name="adj2" fmla="val 16200000"/>
                  </a:avLst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A0A8D2B1-D7E2-4C5E-9D4D-EA46935A832E}"/>
                </a:ext>
              </a:extLst>
            </p:cNvPr>
            <p:cNvGrpSpPr/>
            <p:nvPr/>
          </p:nvGrpSpPr>
          <p:grpSpPr>
            <a:xfrm>
              <a:off x="4632432" y="3567063"/>
              <a:ext cx="1428536" cy="1427998"/>
              <a:chOff x="4580533" y="3591153"/>
              <a:chExt cx="1260475" cy="1260000"/>
            </a:xfrm>
          </p:grpSpPr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AABA0B36-74B3-47AB-8EC5-7CADB680726A}"/>
                  </a:ext>
                </a:extLst>
              </p:cNvPr>
              <p:cNvSpPr/>
              <p:nvPr/>
            </p:nvSpPr>
            <p:spPr bwMode="auto">
              <a:xfrm>
                <a:off x="4580533" y="3591153"/>
                <a:ext cx="1260475" cy="1260000"/>
              </a:xfrm>
              <a:prstGeom prst="ellipse">
                <a:avLst/>
              </a:prstGeom>
              <a:solidFill>
                <a:schemeClr val="bg1"/>
              </a:solidFill>
              <a:ln w="31750">
                <a:noFill/>
              </a:ln>
              <a:effectLst>
                <a:outerShdw blurRad="25400" sx="102000" sy="102000" algn="c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4" name="Rectangle 78">
                <a:extLst>
                  <a:ext uri="{FF2B5EF4-FFF2-40B4-BE49-F238E27FC236}">
                    <a16:creationId xmlns:a16="http://schemas.microsoft.com/office/drawing/2014/main" id="{AA9B2DFA-0230-4065-A48C-84DFCF23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190" y="4025892"/>
                <a:ext cx="919162" cy="390524"/>
              </a:xfrm>
              <a:prstGeom prst="roundRect">
                <a:avLst>
                  <a:gd name="adj" fmla="val 613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kumimoji="0" lang="en-US" altLang="ko-KR" sz="2000" kern="0" dirty="0">
                    <a:solidFill>
                      <a:srgbClr val="0070C0"/>
                    </a:solidFill>
                    <a:latin typeface="-윤고딕140" pitchFamily="18" charset="-127"/>
                    <a:ea typeface="-윤고딕140" pitchFamily="18" charset="-127"/>
                    <a:cs typeface="Arial" panose="020B0604020202020204" pitchFamily="34" charset="0"/>
                    <a:sym typeface="Monotype Sorts" pitchFamily="2" charset="2"/>
                  </a:rPr>
                  <a:t>aTworks</a:t>
                </a:r>
                <a:endParaRPr kumimoji="0" lang="ko-KR" altLang="en-US" sz="1300" kern="0" dirty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cs typeface="Arial" panose="020B0604020202020204" pitchFamily="34" charset="0"/>
                  <a:sym typeface="Monotype Sorts" pitchFamily="2" charset="2"/>
                </a:endParaRPr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0D0885A9-698E-4553-9AB0-6BC610FC600A}"/>
              </a:ext>
            </a:extLst>
          </p:cNvPr>
          <p:cNvGrpSpPr/>
          <p:nvPr/>
        </p:nvGrpSpPr>
        <p:grpSpPr>
          <a:xfrm>
            <a:off x="558798" y="5743564"/>
            <a:ext cx="9575801" cy="1322844"/>
            <a:chOff x="558798" y="5743564"/>
            <a:chExt cx="9575801" cy="1322844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5ECE5C3E-879B-4B1D-A549-F26FD1F66954}"/>
                </a:ext>
              </a:extLst>
            </p:cNvPr>
            <p:cNvGrpSpPr/>
            <p:nvPr/>
          </p:nvGrpSpPr>
          <p:grpSpPr>
            <a:xfrm>
              <a:off x="558798" y="5743564"/>
              <a:ext cx="2328400" cy="1312874"/>
              <a:chOff x="558800" y="5832859"/>
              <a:chExt cx="3060700" cy="1312874"/>
            </a:xfrm>
          </p:grpSpPr>
          <p:sp>
            <p:nvSpPr>
              <p:cNvPr id="242" name="모서리가 둥근 직사각형 16">
                <a:extLst>
                  <a:ext uri="{FF2B5EF4-FFF2-40B4-BE49-F238E27FC236}">
                    <a16:creationId xmlns:a16="http://schemas.microsoft.com/office/drawing/2014/main" id="{BD30D57D-91B1-445B-8991-33926EDB84BC}"/>
                  </a:ext>
                </a:extLst>
              </p:cNvPr>
              <p:cNvSpPr/>
              <p:nvPr/>
            </p:nvSpPr>
            <p:spPr bwMode="auto">
              <a:xfrm flipH="1">
                <a:off x="558800" y="5975733"/>
                <a:ext cx="3060700" cy="117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sp>
            <p:nvSpPr>
              <p:cNvPr id="243" name="모서리가 둥근 직사각형 16">
                <a:extLst>
                  <a:ext uri="{FF2B5EF4-FFF2-40B4-BE49-F238E27FC236}">
                    <a16:creationId xmlns:a16="http://schemas.microsoft.com/office/drawing/2014/main" id="{4E0B6CAD-E32D-4BAA-B9F0-9BDB82A6A4EE}"/>
                  </a:ext>
                </a:extLst>
              </p:cNvPr>
              <p:cNvSpPr/>
              <p:nvPr/>
            </p:nvSpPr>
            <p:spPr bwMode="auto">
              <a:xfrm flipH="1">
                <a:off x="558800" y="5832859"/>
                <a:ext cx="306070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Easy</a:t>
                </a:r>
                <a:endPara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09C07D81-D9BA-46F3-BA47-774B7889DCAF}"/>
                  </a:ext>
                </a:extLst>
              </p:cNvPr>
              <p:cNvCxnSpPr/>
              <p:nvPr/>
            </p:nvCxnSpPr>
            <p:spPr>
              <a:xfrm>
                <a:off x="558800" y="7145733"/>
                <a:ext cx="3060700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158BECBB-678F-40C4-9DCC-8A84B279D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52" y="6155429"/>
                <a:ext cx="2966797" cy="861774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업무화면에 접속하지 않고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테스트 수행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테스트 결과를 관리화면에서 간단하게 확인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DC2E57E4-BE00-4EC9-BB29-4A283EB8D64C}"/>
                </a:ext>
              </a:extLst>
            </p:cNvPr>
            <p:cNvGrpSpPr/>
            <p:nvPr/>
          </p:nvGrpSpPr>
          <p:grpSpPr>
            <a:xfrm>
              <a:off x="2974598" y="5743564"/>
              <a:ext cx="2328400" cy="1322844"/>
              <a:chOff x="558800" y="5832859"/>
              <a:chExt cx="3060700" cy="1322844"/>
            </a:xfrm>
          </p:grpSpPr>
          <p:sp>
            <p:nvSpPr>
              <p:cNvPr id="238" name="모서리가 둥근 직사각형 16">
                <a:extLst>
                  <a:ext uri="{FF2B5EF4-FFF2-40B4-BE49-F238E27FC236}">
                    <a16:creationId xmlns:a16="http://schemas.microsoft.com/office/drawing/2014/main" id="{067EC6B2-6EA1-41C0-B494-8E674DF566D4}"/>
                  </a:ext>
                </a:extLst>
              </p:cNvPr>
              <p:cNvSpPr/>
              <p:nvPr/>
            </p:nvSpPr>
            <p:spPr bwMode="auto">
              <a:xfrm flipH="1">
                <a:off x="558800" y="5975733"/>
                <a:ext cx="3060700" cy="117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sp>
            <p:nvSpPr>
              <p:cNvPr id="239" name="모서리가 둥근 직사각형 16">
                <a:extLst>
                  <a:ext uri="{FF2B5EF4-FFF2-40B4-BE49-F238E27FC236}">
                    <a16:creationId xmlns:a16="http://schemas.microsoft.com/office/drawing/2014/main" id="{BF166C7D-5C10-4766-9810-1CC9119C0FF9}"/>
                  </a:ext>
                </a:extLst>
              </p:cNvPr>
              <p:cNvSpPr/>
              <p:nvPr/>
            </p:nvSpPr>
            <p:spPr bwMode="auto">
              <a:xfrm flipH="1">
                <a:off x="558800" y="5832859"/>
                <a:ext cx="306070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Efficiency</a:t>
                </a:r>
                <a:endPara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7A903C32-0EBD-46C6-8BE2-0A2B71ED7269}"/>
                  </a:ext>
                </a:extLst>
              </p:cNvPr>
              <p:cNvCxnSpPr/>
              <p:nvPr/>
            </p:nvCxnSpPr>
            <p:spPr>
              <a:xfrm>
                <a:off x="558800" y="7145733"/>
                <a:ext cx="3060700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62C8FCA3-7235-456D-81E0-D66AA2EEB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52" y="6155429"/>
                <a:ext cx="2966797" cy="1000274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1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시간에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100,000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건의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API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 테스트 수행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2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개의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AP Server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를 동시에 테스트하고 결과비교 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스케줄링을 통해 서버부하 없이 야간에 테스트 수행</a:t>
                </a: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803A9645-1AF4-4882-9A35-BCA45CD3C888}"/>
                </a:ext>
              </a:extLst>
            </p:cNvPr>
            <p:cNvGrpSpPr/>
            <p:nvPr/>
          </p:nvGrpSpPr>
          <p:grpSpPr>
            <a:xfrm>
              <a:off x="5390398" y="5743564"/>
              <a:ext cx="2328400" cy="1312874"/>
              <a:chOff x="558800" y="5832859"/>
              <a:chExt cx="3060700" cy="1312874"/>
            </a:xfrm>
          </p:grpSpPr>
          <p:sp>
            <p:nvSpPr>
              <p:cNvPr id="234" name="모서리가 둥근 직사각형 16">
                <a:extLst>
                  <a:ext uri="{FF2B5EF4-FFF2-40B4-BE49-F238E27FC236}">
                    <a16:creationId xmlns:a16="http://schemas.microsoft.com/office/drawing/2014/main" id="{7DF0FF2A-09A8-40C4-9403-DBFE44B95F3B}"/>
                  </a:ext>
                </a:extLst>
              </p:cNvPr>
              <p:cNvSpPr/>
              <p:nvPr/>
            </p:nvSpPr>
            <p:spPr bwMode="auto">
              <a:xfrm flipH="1">
                <a:off x="558800" y="5975733"/>
                <a:ext cx="3060700" cy="117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sp>
            <p:nvSpPr>
              <p:cNvPr id="235" name="모서리가 둥근 직사각형 16">
                <a:extLst>
                  <a:ext uri="{FF2B5EF4-FFF2-40B4-BE49-F238E27FC236}">
                    <a16:creationId xmlns:a16="http://schemas.microsoft.com/office/drawing/2014/main" id="{D08EBD38-52F9-45EA-A967-B688289339F2}"/>
                  </a:ext>
                </a:extLst>
              </p:cNvPr>
              <p:cNvSpPr/>
              <p:nvPr/>
            </p:nvSpPr>
            <p:spPr bwMode="auto">
              <a:xfrm flipH="1">
                <a:off x="558800" y="5832859"/>
                <a:ext cx="306070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Diversity</a:t>
                </a:r>
                <a:endPara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8DB29413-CFC7-4591-8531-2CD3208E3AFC}"/>
                  </a:ext>
                </a:extLst>
              </p:cNvPr>
              <p:cNvCxnSpPr/>
              <p:nvPr/>
            </p:nvCxnSpPr>
            <p:spPr>
              <a:xfrm>
                <a:off x="558800" y="7145733"/>
                <a:ext cx="3060700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A7132BF0-C26C-46FE-9D51-54571875D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52" y="6155429"/>
                <a:ext cx="2966797" cy="546303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실 사용자가 운영하면서 수행한 업무를 테스트 케이스로 변환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저장형태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, API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구조에 독립적</a:t>
                </a: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44AE57A-D694-4DBC-A9D3-1F80B2962B66}"/>
                </a:ext>
              </a:extLst>
            </p:cNvPr>
            <p:cNvGrpSpPr/>
            <p:nvPr/>
          </p:nvGrpSpPr>
          <p:grpSpPr>
            <a:xfrm>
              <a:off x="7806199" y="5743564"/>
              <a:ext cx="2328400" cy="1312874"/>
              <a:chOff x="558800" y="5832859"/>
              <a:chExt cx="3060700" cy="1312874"/>
            </a:xfrm>
          </p:grpSpPr>
          <p:sp>
            <p:nvSpPr>
              <p:cNvPr id="230" name="모서리가 둥근 직사각형 16">
                <a:extLst>
                  <a:ext uri="{FF2B5EF4-FFF2-40B4-BE49-F238E27FC236}">
                    <a16:creationId xmlns:a16="http://schemas.microsoft.com/office/drawing/2014/main" id="{5DF93CA8-80D3-4247-BAFE-E37DBFFB370E}"/>
                  </a:ext>
                </a:extLst>
              </p:cNvPr>
              <p:cNvSpPr/>
              <p:nvPr/>
            </p:nvSpPr>
            <p:spPr bwMode="auto">
              <a:xfrm flipH="1">
                <a:off x="558800" y="5975733"/>
                <a:ext cx="3060700" cy="117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sp>
            <p:nvSpPr>
              <p:cNvPr id="231" name="모서리가 둥근 직사각형 16">
                <a:extLst>
                  <a:ext uri="{FF2B5EF4-FFF2-40B4-BE49-F238E27FC236}">
                    <a16:creationId xmlns:a16="http://schemas.microsoft.com/office/drawing/2014/main" id="{B246CB9F-D674-4C8A-8B5F-7E3A65009A08}"/>
                  </a:ext>
                </a:extLst>
              </p:cNvPr>
              <p:cNvSpPr/>
              <p:nvPr/>
            </p:nvSpPr>
            <p:spPr bwMode="auto">
              <a:xfrm flipH="1">
                <a:off x="558800" y="5832859"/>
                <a:ext cx="306070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Accuracy</a:t>
                </a:r>
                <a:endPara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3F02B1F6-A17C-4570-A822-2D6CC5A42D9A}"/>
                  </a:ext>
                </a:extLst>
              </p:cNvPr>
              <p:cNvCxnSpPr/>
              <p:nvPr/>
            </p:nvCxnSpPr>
            <p:spPr>
              <a:xfrm>
                <a:off x="558800" y="7145733"/>
                <a:ext cx="3060700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38442B10-B2D3-428A-9523-A1DEB59E6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52" y="6155429"/>
                <a:ext cx="2966797" cy="546303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시스템에서 성공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/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실패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데이터 비교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테스트 결과를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DB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Monotype Sorts" pitchFamily="2" charset="2"/>
                  </a:rPr>
                  <a:t>에 저장하여 통계 데이터로 사용</a:t>
                </a:r>
              </a:p>
            </p:txBody>
          </p:sp>
        </p:grpSp>
      </p:grpSp>
      <p:sp>
        <p:nvSpPr>
          <p:cNvPr id="247" name="모서리가 둥근 직사각형 183">
            <a:extLst>
              <a:ext uri="{FF2B5EF4-FFF2-40B4-BE49-F238E27FC236}">
                <a16:creationId xmlns:a16="http://schemas.microsoft.com/office/drawing/2014/main" id="{D9C6BF86-6969-49C4-A67C-0103D162EDB8}"/>
              </a:ext>
            </a:extLst>
          </p:cNvPr>
          <p:cNvSpPr/>
          <p:nvPr/>
        </p:nvSpPr>
        <p:spPr bwMode="auto">
          <a:xfrm rot="2430004">
            <a:off x="5247510" y="2844527"/>
            <a:ext cx="76229" cy="2650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>
              <a:solidFill>
                <a:prstClr val="whit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8" name="모서리가 둥근 직사각형 184">
            <a:extLst>
              <a:ext uri="{FF2B5EF4-FFF2-40B4-BE49-F238E27FC236}">
                <a16:creationId xmlns:a16="http://schemas.microsoft.com/office/drawing/2014/main" id="{00A2247B-2CC7-4BAD-BCDB-A29AF2DEB61B}"/>
              </a:ext>
            </a:extLst>
          </p:cNvPr>
          <p:cNvSpPr/>
          <p:nvPr/>
        </p:nvSpPr>
        <p:spPr bwMode="auto">
          <a:xfrm rot="8369996" flipV="1">
            <a:off x="5369661" y="2844527"/>
            <a:ext cx="76229" cy="2650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>
              <a:solidFill>
                <a:prstClr val="whit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2529CF89-0378-4D8F-B033-9E037191AA05}"/>
              </a:ext>
            </a:extLst>
          </p:cNvPr>
          <p:cNvGrpSpPr/>
          <p:nvPr/>
        </p:nvGrpSpPr>
        <p:grpSpPr>
          <a:xfrm>
            <a:off x="6038331" y="2937193"/>
            <a:ext cx="3448829" cy="2634083"/>
            <a:chOff x="6038331" y="2937193"/>
            <a:chExt cx="3448829" cy="2634083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BACBE7B-5281-4EB4-AD1D-271A8863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280" y="4420592"/>
              <a:ext cx="2444880" cy="11506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anchor="ctr">
              <a:noAutofit/>
            </a:bodyPr>
            <a:lstStyle/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눈으로 비교하지 않고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데이터를 시스템이 비교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결과를 실시간으로 비교하여 정확성을 향상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3E5B1A35-CFE8-46EE-9781-4040EA370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280" y="2937193"/>
              <a:ext cx="2444880" cy="11506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anchor="ctr">
              <a:noAutofit/>
            </a:bodyPr>
            <a:lstStyle/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테스트 시간 단축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AP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서버를 변경하면서 테스트 수행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테스터는 오류 케이스만 체크</a:t>
              </a:r>
            </a:p>
          </p:txBody>
        </p: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A08B2FA6-3FA3-4F43-B442-D443ADF1C3F4}"/>
                </a:ext>
              </a:extLst>
            </p:cNvPr>
            <p:cNvGrpSpPr/>
            <p:nvPr/>
          </p:nvGrpSpPr>
          <p:grpSpPr>
            <a:xfrm>
              <a:off x="6038331" y="3046814"/>
              <a:ext cx="988219" cy="548011"/>
              <a:chOff x="6038331" y="3046814"/>
              <a:chExt cx="988219" cy="548011"/>
            </a:xfrm>
          </p:grpSpPr>
          <p:sp>
            <p:nvSpPr>
              <p:cNvPr id="266" name="Rectangle 81">
                <a:extLst>
                  <a:ext uri="{FF2B5EF4-FFF2-40B4-BE49-F238E27FC236}">
                    <a16:creationId xmlns:a16="http://schemas.microsoft.com/office/drawing/2014/main" id="{D3C39B07-7609-4FDA-80A5-150D5FE87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8331" y="3379381"/>
                <a:ext cx="8048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lvl="1" indent="0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Efficiency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sp>
            <p:nvSpPr>
              <p:cNvPr id="267" name="Freeform 216">
                <a:extLst>
                  <a:ext uri="{FF2B5EF4-FFF2-40B4-BE49-F238E27FC236}">
                    <a16:creationId xmlns:a16="http://schemas.microsoft.com/office/drawing/2014/main" id="{51A5A147-0CA9-47D9-B0BE-2EF5D7CA9F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6440762" y="3046814"/>
                <a:ext cx="585788" cy="165100"/>
              </a:xfrm>
              <a:custGeom>
                <a:avLst/>
                <a:gdLst>
                  <a:gd name="T0" fmla="*/ 0 w 1314"/>
                  <a:gd name="T1" fmla="*/ 2147483647 h 387"/>
                  <a:gd name="T2" fmla="*/ 2147483647 w 1314"/>
                  <a:gd name="T3" fmla="*/ 2147483647 h 387"/>
                  <a:gd name="T4" fmla="*/ 2147483647 w 1314"/>
                  <a:gd name="T5" fmla="*/ 0 h 387"/>
                  <a:gd name="T6" fmla="*/ 0 60000 65536"/>
                  <a:gd name="T7" fmla="*/ 0 60000 65536"/>
                  <a:gd name="T8" fmla="*/ 0 60000 65536"/>
                  <a:gd name="T9" fmla="*/ 0 w 1314"/>
                  <a:gd name="T10" fmla="*/ 0 h 387"/>
                  <a:gd name="T11" fmla="*/ 1314 w 1314"/>
                  <a:gd name="T12" fmla="*/ 387 h 3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4" h="387">
                    <a:moveTo>
                      <a:pt x="0" y="387"/>
                    </a:moveTo>
                    <a:lnTo>
                      <a:pt x="960" y="387"/>
                    </a:lnTo>
                    <a:lnTo>
                      <a:pt x="1314" y="0"/>
                    </a:ln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prstDash val="sysDash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kern="0">
                  <a:solidFill>
                    <a:sysClr val="windowText" lastClr="000000"/>
                  </a:solidFill>
                  <a:latin typeface="-윤고딕320" pitchFamily="18" charset="-127"/>
                  <a:ea typeface="-윤고딕320" pitchFamily="18" charset="-127"/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88BEA18-570F-43BE-BE34-5C155ECC2C4F}"/>
                </a:ext>
              </a:extLst>
            </p:cNvPr>
            <p:cNvGrpSpPr/>
            <p:nvPr/>
          </p:nvGrpSpPr>
          <p:grpSpPr>
            <a:xfrm>
              <a:off x="6038331" y="4884710"/>
              <a:ext cx="988219" cy="562892"/>
              <a:chOff x="6038331" y="3379381"/>
              <a:chExt cx="988219" cy="562892"/>
            </a:xfrm>
          </p:grpSpPr>
          <p:sp>
            <p:nvSpPr>
              <p:cNvPr id="264" name="Rectangle 81">
                <a:extLst>
                  <a:ext uri="{FF2B5EF4-FFF2-40B4-BE49-F238E27FC236}">
                    <a16:creationId xmlns:a16="http://schemas.microsoft.com/office/drawing/2014/main" id="{7E7B73CA-951E-492B-A15F-D1B8D3BBC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8331" y="3379381"/>
                <a:ext cx="80486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lvl="1" indent="0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Accuracy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sp>
            <p:nvSpPr>
              <p:cNvPr id="265" name="Freeform 216">
                <a:extLst>
                  <a:ext uri="{FF2B5EF4-FFF2-40B4-BE49-F238E27FC236}">
                    <a16:creationId xmlns:a16="http://schemas.microsoft.com/office/drawing/2014/main" id="{447D1485-C711-4F3C-9317-9556F1934D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40762" y="3777173"/>
                <a:ext cx="585788" cy="165100"/>
              </a:xfrm>
              <a:custGeom>
                <a:avLst/>
                <a:gdLst>
                  <a:gd name="T0" fmla="*/ 0 w 1314"/>
                  <a:gd name="T1" fmla="*/ 2147483647 h 387"/>
                  <a:gd name="T2" fmla="*/ 2147483647 w 1314"/>
                  <a:gd name="T3" fmla="*/ 2147483647 h 387"/>
                  <a:gd name="T4" fmla="*/ 2147483647 w 1314"/>
                  <a:gd name="T5" fmla="*/ 0 h 387"/>
                  <a:gd name="T6" fmla="*/ 0 60000 65536"/>
                  <a:gd name="T7" fmla="*/ 0 60000 65536"/>
                  <a:gd name="T8" fmla="*/ 0 60000 65536"/>
                  <a:gd name="T9" fmla="*/ 0 w 1314"/>
                  <a:gd name="T10" fmla="*/ 0 h 387"/>
                  <a:gd name="T11" fmla="*/ 1314 w 1314"/>
                  <a:gd name="T12" fmla="*/ 387 h 3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4" h="387">
                    <a:moveTo>
                      <a:pt x="0" y="387"/>
                    </a:moveTo>
                    <a:lnTo>
                      <a:pt x="960" y="387"/>
                    </a:lnTo>
                    <a:lnTo>
                      <a:pt x="1314" y="0"/>
                    </a:ln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prstDash val="sysDash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kern="0">
                  <a:solidFill>
                    <a:sysClr val="windowText" lastClr="000000"/>
                  </a:solidFill>
                  <a:latin typeface="-윤고딕320" pitchFamily="18" charset="-127"/>
                  <a:ea typeface="-윤고딕320" pitchFamily="18" charset="-127"/>
                </a:endParaRPr>
              </a:p>
            </p:txBody>
          </p:sp>
        </p:grp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AE97ABE-0B32-4A6C-8F2D-E9B56E3E34EC}"/>
              </a:ext>
            </a:extLst>
          </p:cNvPr>
          <p:cNvGrpSpPr/>
          <p:nvPr/>
        </p:nvGrpSpPr>
        <p:grpSpPr>
          <a:xfrm flipH="1">
            <a:off x="1213795" y="2937193"/>
            <a:ext cx="3653413" cy="2634083"/>
            <a:chOff x="5833747" y="2937193"/>
            <a:chExt cx="3653413" cy="2634083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45CCBB0-29AB-4502-B27F-0CA7863C3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280" y="4420592"/>
              <a:ext cx="2444880" cy="11506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anchor="ctr">
              <a:noAutofit/>
            </a:bodyPr>
            <a:lstStyle/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운영에서 사용된 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Log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를 분석하여 다양한 케이스를 제공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난수로 테스트 케이스 데이터 생성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C1BA962C-70E4-467E-AC5F-8F1B9482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280" y="2937193"/>
              <a:ext cx="2444880" cy="11506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anchor="ctr">
              <a:noAutofit/>
            </a:bodyPr>
            <a:lstStyle/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aTworks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 를 통해 업무에 대한 지식이 없어도 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OK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  <a:p>
              <a:pPr marL="95590" indent="-95590" defTabSz="1101784" eaLnBrk="0" latinLnBrk="0" hangingPunct="0">
                <a:lnSpc>
                  <a:spcPct val="12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</p:txBody>
        </p: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1C794C9-13B0-4E2C-A222-3508E0B3BA52}"/>
                </a:ext>
              </a:extLst>
            </p:cNvPr>
            <p:cNvGrpSpPr/>
            <p:nvPr/>
          </p:nvGrpSpPr>
          <p:grpSpPr>
            <a:xfrm>
              <a:off x="6038331" y="3046814"/>
              <a:ext cx="988219" cy="548011"/>
              <a:chOff x="6038331" y="3046814"/>
              <a:chExt cx="988219" cy="548011"/>
            </a:xfrm>
          </p:grpSpPr>
          <p:sp>
            <p:nvSpPr>
              <p:cNvPr id="258" name="Rectangle 81">
                <a:extLst>
                  <a:ext uri="{FF2B5EF4-FFF2-40B4-BE49-F238E27FC236}">
                    <a16:creationId xmlns:a16="http://schemas.microsoft.com/office/drawing/2014/main" id="{9F4E6441-10A0-4293-90CF-19AA073F1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8331" y="3379381"/>
                <a:ext cx="88499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lvl="1" indent="0" algn="r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Easy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sp>
            <p:nvSpPr>
              <p:cNvPr id="259" name="Freeform 216">
                <a:extLst>
                  <a:ext uri="{FF2B5EF4-FFF2-40B4-BE49-F238E27FC236}">
                    <a16:creationId xmlns:a16="http://schemas.microsoft.com/office/drawing/2014/main" id="{C6DD6B9C-8A11-4AA8-A3CF-968FAE2F17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6440762" y="3046814"/>
                <a:ext cx="585788" cy="165100"/>
              </a:xfrm>
              <a:custGeom>
                <a:avLst/>
                <a:gdLst>
                  <a:gd name="T0" fmla="*/ 0 w 1314"/>
                  <a:gd name="T1" fmla="*/ 2147483647 h 387"/>
                  <a:gd name="T2" fmla="*/ 2147483647 w 1314"/>
                  <a:gd name="T3" fmla="*/ 2147483647 h 387"/>
                  <a:gd name="T4" fmla="*/ 2147483647 w 1314"/>
                  <a:gd name="T5" fmla="*/ 0 h 387"/>
                  <a:gd name="T6" fmla="*/ 0 60000 65536"/>
                  <a:gd name="T7" fmla="*/ 0 60000 65536"/>
                  <a:gd name="T8" fmla="*/ 0 60000 65536"/>
                  <a:gd name="T9" fmla="*/ 0 w 1314"/>
                  <a:gd name="T10" fmla="*/ 0 h 387"/>
                  <a:gd name="T11" fmla="*/ 1314 w 1314"/>
                  <a:gd name="T12" fmla="*/ 387 h 3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4" h="387">
                    <a:moveTo>
                      <a:pt x="0" y="387"/>
                    </a:moveTo>
                    <a:lnTo>
                      <a:pt x="960" y="387"/>
                    </a:lnTo>
                    <a:lnTo>
                      <a:pt x="1314" y="0"/>
                    </a:ln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prstDash val="sysDash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kern="0">
                  <a:solidFill>
                    <a:sysClr val="windowText" lastClr="000000"/>
                  </a:solidFill>
                  <a:latin typeface="-윤고딕320" pitchFamily="18" charset="-127"/>
                  <a:ea typeface="-윤고딕320" pitchFamily="18" charset="-127"/>
                </a:endParaRPr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58C4CC92-B1DF-49CC-8DD5-EB938AF17735}"/>
                </a:ext>
              </a:extLst>
            </p:cNvPr>
            <p:cNvGrpSpPr/>
            <p:nvPr/>
          </p:nvGrpSpPr>
          <p:grpSpPr>
            <a:xfrm>
              <a:off x="5833747" y="4909340"/>
              <a:ext cx="1192803" cy="538262"/>
              <a:chOff x="5833747" y="3404011"/>
              <a:chExt cx="1192803" cy="538262"/>
            </a:xfrm>
          </p:grpSpPr>
          <p:sp>
            <p:nvSpPr>
              <p:cNvPr id="256" name="Rectangle 81">
                <a:extLst>
                  <a:ext uri="{FF2B5EF4-FFF2-40B4-BE49-F238E27FC236}">
                    <a16:creationId xmlns:a16="http://schemas.microsoft.com/office/drawing/2014/main" id="{F3C37250-FB55-45D7-BA5F-BB8CAACCF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747" y="3404011"/>
                <a:ext cx="91523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lvl="1" indent="0" algn="r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 pitchFamily="2" charset="2"/>
                  </a:rPr>
                  <a:t>Diversity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  <p:sp>
            <p:nvSpPr>
              <p:cNvPr id="257" name="Freeform 216">
                <a:extLst>
                  <a:ext uri="{FF2B5EF4-FFF2-40B4-BE49-F238E27FC236}">
                    <a16:creationId xmlns:a16="http://schemas.microsoft.com/office/drawing/2014/main" id="{ECFC9E70-13C9-4815-973A-2284250FCC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40762" y="3777173"/>
                <a:ext cx="585788" cy="165100"/>
              </a:xfrm>
              <a:custGeom>
                <a:avLst/>
                <a:gdLst>
                  <a:gd name="T0" fmla="*/ 0 w 1314"/>
                  <a:gd name="T1" fmla="*/ 2147483647 h 387"/>
                  <a:gd name="T2" fmla="*/ 2147483647 w 1314"/>
                  <a:gd name="T3" fmla="*/ 2147483647 h 387"/>
                  <a:gd name="T4" fmla="*/ 2147483647 w 1314"/>
                  <a:gd name="T5" fmla="*/ 0 h 387"/>
                  <a:gd name="T6" fmla="*/ 0 60000 65536"/>
                  <a:gd name="T7" fmla="*/ 0 60000 65536"/>
                  <a:gd name="T8" fmla="*/ 0 60000 65536"/>
                  <a:gd name="T9" fmla="*/ 0 w 1314"/>
                  <a:gd name="T10" fmla="*/ 0 h 387"/>
                  <a:gd name="T11" fmla="*/ 1314 w 1314"/>
                  <a:gd name="T12" fmla="*/ 387 h 3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4" h="387">
                    <a:moveTo>
                      <a:pt x="0" y="387"/>
                    </a:moveTo>
                    <a:lnTo>
                      <a:pt x="960" y="387"/>
                    </a:lnTo>
                    <a:lnTo>
                      <a:pt x="1314" y="0"/>
                    </a:ln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prstDash val="sysDash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kern="0">
                  <a:solidFill>
                    <a:sysClr val="windowText" lastClr="000000"/>
                  </a:solidFill>
                  <a:latin typeface="-윤고딕320" pitchFamily="18" charset="-127"/>
                  <a:ea typeface="-윤고딕32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719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시나리오 테스트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연속된 </a:t>
            </a:r>
            <a:r>
              <a:rPr lang="en-US" altLang="ko-KR" dirty="0"/>
              <a:t>API</a:t>
            </a:r>
            <a:r>
              <a:rPr lang="ko-KR" altLang="en-US" dirty="0"/>
              <a:t> 테스트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호출</a:t>
            </a:r>
            <a:r>
              <a:rPr lang="en-US" altLang="ko-KR" dirty="0"/>
              <a:t>, SQL </a:t>
            </a:r>
            <a:r>
              <a:rPr lang="ko-KR" altLang="en-US" dirty="0"/>
              <a:t>조회 등의 테스트를 연결하여 순차적으로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연속된 </a:t>
              </a: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API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 테스트 수행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AA7E85-B390-4642-A94B-B3066865F689}"/>
              </a:ext>
            </a:extLst>
          </p:cNvPr>
          <p:cNvSpPr/>
          <p:nvPr/>
        </p:nvSpPr>
        <p:spPr>
          <a:xfrm>
            <a:off x="559115" y="2270621"/>
            <a:ext cx="5939714" cy="47858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AutoShape 46">
            <a:extLst>
              <a:ext uri="{FF2B5EF4-FFF2-40B4-BE49-F238E27FC236}">
                <a16:creationId xmlns:a16="http://schemas.microsoft.com/office/drawing/2014/main" id="{FD2AD5AF-CDC0-4BA4-AC94-344721E7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33" y="2556135"/>
            <a:ext cx="1535391" cy="377454"/>
          </a:xfrm>
          <a:prstGeom prst="rect">
            <a:avLst/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신규 고객 등록</a:t>
            </a:r>
          </a:p>
        </p:txBody>
      </p:sp>
      <p:sp>
        <p:nvSpPr>
          <p:cNvPr id="75" name="모서리가 둥근 직사각형 257">
            <a:extLst>
              <a:ext uri="{FF2B5EF4-FFF2-40B4-BE49-F238E27FC236}">
                <a16:creationId xmlns:a16="http://schemas.microsoft.com/office/drawing/2014/main" id="{63800945-BF61-4AB5-A42D-50F101A16336}"/>
              </a:ext>
            </a:extLst>
          </p:cNvPr>
          <p:cNvSpPr/>
          <p:nvPr/>
        </p:nvSpPr>
        <p:spPr bwMode="auto">
          <a:xfrm flipH="1">
            <a:off x="904297" y="2463514"/>
            <a:ext cx="180000" cy="182460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2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76" name="AutoShape 46">
            <a:extLst>
              <a:ext uri="{FF2B5EF4-FFF2-40B4-BE49-F238E27FC236}">
                <a16:creationId xmlns:a16="http://schemas.microsoft.com/office/drawing/2014/main" id="{8F5484F7-3FC5-49C6-BD7C-3091134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33" y="3291880"/>
            <a:ext cx="1535391" cy="377454"/>
          </a:xfrm>
          <a:prstGeom prst="rect">
            <a:avLst/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계약 체결</a:t>
            </a:r>
          </a:p>
        </p:txBody>
      </p:sp>
      <p:sp>
        <p:nvSpPr>
          <p:cNvPr id="77" name="모서리가 둥근 직사각형 257">
            <a:extLst>
              <a:ext uri="{FF2B5EF4-FFF2-40B4-BE49-F238E27FC236}">
                <a16:creationId xmlns:a16="http://schemas.microsoft.com/office/drawing/2014/main" id="{38448ED4-0CB0-4DCD-9B52-567799AE9E50}"/>
              </a:ext>
            </a:extLst>
          </p:cNvPr>
          <p:cNvSpPr/>
          <p:nvPr/>
        </p:nvSpPr>
        <p:spPr bwMode="auto">
          <a:xfrm flipH="1">
            <a:off x="904297" y="3199259"/>
            <a:ext cx="180000" cy="182460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3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78" name="AutoShape 80">
            <a:extLst>
              <a:ext uri="{FF2B5EF4-FFF2-40B4-BE49-F238E27FC236}">
                <a16:creationId xmlns:a16="http://schemas.microsoft.com/office/drawing/2014/main" id="{DF85B481-640F-43BA-961C-294C15CC94B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18327" y="2959019"/>
            <a:ext cx="1" cy="31644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65">
            <a:extLst>
              <a:ext uri="{FF2B5EF4-FFF2-40B4-BE49-F238E27FC236}">
                <a16:creationId xmlns:a16="http://schemas.microsoft.com/office/drawing/2014/main" id="{37F442E3-D3BB-4943-A0EB-280D7EC6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327" y="2988271"/>
            <a:ext cx="84029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0" defTabSz="1071983" eaLnBrk="0" latinLnBrk="0" hangingPunct="0">
              <a:buClr>
                <a:srgbClr val="3271AA"/>
              </a:buClr>
              <a:buSzPct val="140000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고객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ID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 전달</a:t>
            </a:r>
          </a:p>
        </p:txBody>
      </p:sp>
      <p:pic>
        <p:nvPicPr>
          <p:cNvPr id="81" name="Picture 35" descr="\\10.250.177.62\###   개별 제안팀   ###\### Design Library ###\900. 개인폴더\916.박  성\DB\DB_01.png">
            <a:extLst>
              <a:ext uri="{FF2B5EF4-FFF2-40B4-BE49-F238E27FC236}">
                <a16:creationId xmlns:a16="http://schemas.microsoft.com/office/drawing/2014/main" id="{91CA81A6-BD00-4B69-8A33-0FC65BDE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519" y="3199259"/>
            <a:ext cx="903756" cy="56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29">
            <a:extLst>
              <a:ext uri="{FF2B5EF4-FFF2-40B4-BE49-F238E27FC236}">
                <a16:creationId xmlns:a16="http://schemas.microsoft.com/office/drawing/2014/main" id="{B6037D6E-E6B8-4F77-9444-F70A333FA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953" y="3479517"/>
            <a:ext cx="712887" cy="14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lvl="1" indent="0" algn="ctr" latinLnBrk="0"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업무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DB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조회</a:t>
            </a:r>
          </a:p>
        </p:txBody>
      </p:sp>
      <p:sp>
        <p:nvSpPr>
          <p:cNvPr id="88" name="Text Box 65">
            <a:extLst>
              <a:ext uri="{FF2B5EF4-FFF2-40B4-BE49-F238E27FC236}">
                <a16:creationId xmlns:a16="http://schemas.microsoft.com/office/drawing/2014/main" id="{3CD5AB33-F32F-4E9F-81EC-94D9995D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842" y="3255429"/>
            <a:ext cx="116570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0" defTabSz="1071983" eaLnBrk="0" latinLnBrk="0" hangingPunct="0">
              <a:buClr>
                <a:srgbClr val="3271AA"/>
              </a:buClr>
              <a:buSzPct val="140000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계약번호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SQL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조회</a:t>
            </a:r>
          </a:p>
        </p:txBody>
      </p:sp>
      <p:sp>
        <p:nvSpPr>
          <p:cNvPr id="92" name="AutoShape 43">
            <a:extLst>
              <a:ext uri="{FF2B5EF4-FFF2-40B4-BE49-F238E27FC236}">
                <a16:creationId xmlns:a16="http://schemas.microsoft.com/office/drawing/2014/main" id="{06ECDBB9-FA23-4BD3-86FE-1862DBA0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330" y="4084360"/>
            <a:ext cx="885420" cy="377886"/>
          </a:xfrm>
          <a:prstGeom prst="flowChartDecision">
            <a:avLst/>
          </a:prstGeom>
          <a:pattFill prst="dkUpDiag">
            <a:fgClr>
              <a:srgbClr val="4C9BD3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lvl="1" indent="0" algn="ctr" latinLnBrk="0"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ea typeface="-윤고딕320" panose="02030504000101010101" pitchFamily="18" charset="-127"/>
              </a:rPr>
              <a:t>Boolean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ea typeface="-윤고딕320" panose="02030504000101010101" pitchFamily="18" charset="-127"/>
            </a:endParaRPr>
          </a:p>
        </p:txBody>
      </p:sp>
      <p:cxnSp>
        <p:nvCxnSpPr>
          <p:cNvPr id="93" name="AutoShape 78">
            <a:extLst>
              <a:ext uri="{FF2B5EF4-FFF2-40B4-BE49-F238E27FC236}">
                <a16:creationId xmlns:a16="http://schemas.microsoft.com/office/drawing/2014/main" id="{4E1F28D0-2F4C-4764-AD5D-329FC28E829C}"/>
              </a:ext>
            </a:extLst>
          </p:cNvPr>
          <p:cNvCxnSpPr>
            <a:cxnSpLocks noChangeShapeType="1"/>
            <a:endCxn id="81" idx="1"/>
          </p:cNvCxnSpPr>
          <p:nvPr/>
        </p:nvCxnSpPr>
        <p:spPr bwMode="auto">
          <a:xfrm flipV="1">
            <a:off x="2486024" y="3483494"/>
            <a:ext cx="1515495" cy="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55">
            <a:extLst>
              <a:ext uri="{FF2B5EF4-FFF2-40B4-BE49-F238E27FC236}">
                <a16:creationId xmlns:a16="http://schemas.microsoft.com/office/drawing/2014/main" id="{F5AC7EB3-C651-4853-9A5C-FAA719017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40" y="4516427"/>
            <a:ext cx="245580" cy="240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115895"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kumimoji="0"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Y</a:t>
            </a:r>
          </a:p>
        </p:txBody>
      </p:sp>
      <p:cxnSp>
        <p:nvCxnSpPr>
          <p:cNvPr id="95" name="AutoShape 80">
            <a:extLst>
              <a:ext uri="{FF2B5EF4-FFF2-40B4-BE49-F238E27FC236}">
                <a16:creationId xmlns:a16="http://schemas.microsoft.com/office/drawing/2014/main" id="{C26FB350-A843-4466-87AB-EBFA24F73B20}"/>
              </a:ext>
            </a:extLst>
          </p:cNvPr>
          <p:cNvCxnSpPr>
            <a:cxnSpLocks noChangeShapeType="1"/>
            <a:stCxn id="81" idx="2"/>
            <a:endCxn id="92" idx="0"/>
          </p:cNvCxnSpPr>
          <p:nvPr/>
        </p:nvCxnSpPr>
        <p:spPr bwMode="auto">
          <a:xfrm flipH="1">
            <a:off x="4453040" y="3767728"/>
            <a:ext cx="357" cy="31663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utoShape 46">
            <a:extLst>
              <a:ext uri="{FF2B5EF4-FFF2-40B4-BE49-F238E27FC236}">
                <a16:creationId xmlns:a16="http://schemas.microsoft.com/office/drawing/2014/main" id="{59D69D17-CEB1-4FD2-B714-D3096E1B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39" y="4081324"/>
            <a:ext cx="1535391" cy="377454"/>
          </a:xfrm>
          <a:prstGeom prst="rect">
            <a:avLst/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테스트 종료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9" name="모서리가 둥근 직사각형 257">
            <a:extLst>
              <a:ext uri="{FF2B5EF4-FFF2-40B4-BE49-F238E27FC236}">
                <a16:creationId xmlns:a16="http://schemas.microsoft.com/office/drawing/2014/main" id="{E3727C55-DA42-4E73-88AF-D7EF82927EF3}"/>
              </a:ext>
            </a:extLst>
          </p:cNvPr>
          <p:cNvSpPr/>
          <p:nvPr/>
        </p:nvSpPr>
        <p:spPr bwMode="auto">
          <a:xfrm flipH="1">
            <a:off x="1168703" y="3988703"/>
            <a:ext cx="259690" cy="173791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5-1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00" name="AutoShape 50">
            <a:extLst>
              <a:ext uri="{FF2B5EF4-FFF2-40B4-BE49-F238E27FC236}">
                <a16:creationId xmlns:a16="http://schemas.microsoft.com/office/drawing/2014/main" id="{F156A6F1-4084-4307-A02F-57F20F32929A}"/>
              </a:ext>
            </a:extLst>
          </p:cNvPr>
          <p:cNvCxnSpPr>
            <a:cxnSpLocks noChangeShapeType="1"/>
            <a:stCxn id="92" idx="1"/>
            <a:endCxn id="98" idx="3"/>
          </p:cNvCxnSpPr>
          <p:nvPr/>
        </p:nvCxnSpPr>
        <p:spPr bwMode="auto">
          <a:xfrm flipH="1" flipV="1">
            <a:off x="2750430" y="4270051"/>
            <a:ext cx="1259900" cy="325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55">
            <a:extLst>
              <a:ext uri="{FF2B5EF4-FFF2-40B4-BE49-F238E27FC236}">
                <a16:creationId xmlns:a16="http://schemas.microsoft.com/office/drawing/2014/main" id="{F5EABFFE-09AE-4F35-AB37-038F8E19B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322" y="4058834"/>
            <a:ext cx="26321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115895"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kumimoji="0"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</a:t>
            </a:r>
          </a:p>
        </p:txBody>
      </p:sp>
      <p:cxnSp>
        <p:nvCxnSpPr>
          <p:cNvPr id="104" name="AutoShape 80">
            <a:extLst>
              <a:ext uri="{FF2B5EF4-FFF2-40B4-BE49-F238E27FC236}">
                <a16:creationId xmlns:a16="http://schemas.microsoft.com/office/drawing/2014/main" id="{9D1D26DA-A023-4A79-8EA4-BFCE109DBC74}"/>
              </a:ext>
            </a:extLst>
          </p:cNvPr>
          <p:cNvCxnSpPr>
            <a:cxnSpLocks noChangeShapeType="1"/>
            <a:stCxn id="92" idx="2"/>
            <a:endCxn id="107" idx="0"/>
          </p:cNvCxnSpPr>
          <p:nvPr/>
        </p:nvCxnSpPr>
        <p:spPr bwMode="auto">
          <a:xfrm>
            <a:off x="4453040" y="4462246"/>
            <a:ext cx="3952" cy="37694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utoShape 46">
            <a:extLst>
              <a:ext uri="{FF2B5EF4-FFF2-40B4-BE49-F238E27FC236}">
                <a16:creationId xmlns:a16="http://schemas.microsoft.com/office/drawing/2014/main" id="{4A94AC3A-B927-47CC-A280-65BC8605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296" y="4839193"/>
            <a:ext cx="1535391" cy="377454"/>
          </a:xfrm>
          <a:prstGeom prst="rect">
            <a:avLst/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계약 해지</a:t>
            </a:r>
          </a:p>
        </p:txBody>
      </p:sp>
      <p:sp>
        <p:nvSpPr>
          <p:cNvPr id="108" name="모서리가 둥근 직사각형 257">
            <a:extLst>
              <a:ext uri="{FF2B5EF4-FFF2-40B4-BE49-F238E27FC236}">
                <a16:creationId xmlns:a16="http://schemas.microsoft.com/office/drawing/2014/main" id="{FE55995E-6D2B-4F93-8FA5-BE0C8F30CCCB}"/>
              </a:ext>
            </a:extLst>
          </p:cNvPr>
          <p:cNvSpPr/>
          <p:nvPr/>
        </p:nvSpPr>
        <p:spPr bwMode="auto">
          <a:xfrm flipH="1">
            <a:off x="3642960" y="4746572"/>
            <a:ext cx="259690" cy="173791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5-2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15" name="모서리가 둥근 직사각형 257">
            <a:extLst>
              <a:ext uri="{FF2B5EF4-FFF2-40B4-BE49-F238E27FC236}">
                <a16:creationId xmlns:a16="http://schemas.microsoft.com/office/drawing/2014/main" id="{329BB122-2539-4F31-978D-54D0BC82D7C0}"/>
              </a:ext>
            </a:extLst>
          </p:cNvPr>
          <p:cNvSpPr/>
          <p:nvPr/>
        </p:nvSpPr>
        <p:spPr bwMode="auto">
          <a:xfrm flipH="1">
            <a:off x="3864461" y="3171415"/>
            <a:ext cx="180000" cy="182460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4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17" name="AutoShape 74">
            <a:extLst>
              <a:ext uri="{FF2B5EF4-FFF2-40B4-BE49-F238E27FC236}">
                <a16:creationId xmlns:a16="http://schemas.microsoft.com/office/drawing/2014/main" id="{5BEFA08E-756E-4857-A0B3-B4A099E9D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056" y="3443450"/>
            <a:ext cx="861587" cy="640910"/>
          </a:xfrm>
          <a:prstGeom prst="wedgeRectCallout">
            <a:avLst>
              <a:gd name="adj1" fmla="val -97633"/>
              <a:gd name="adj2" fmla="val 52680"/>
            </a:avLst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  <a:sym typeface="Monotype Sorts" pitchFamily="2" charset="2"/>
              </a:rPr>
              <a:t>계약번호로 조회된 데이터 존재 유무</a:t>
            </a:r>
          </a:p>
        </p:txBody>
      </p:sp>
      <p:sp>
        <p:nvSpPr>
          <p:cNvPr id="120" name="AutoShape 43">
            <a:extLst>
              <a:ext uri="{FF2B5EF4-FFF2-40B4-BE49-F238E27FC236}">
                <a16:creationId xmlns:a16="http://schemas.microsoft.com/office/drawing/2014/main" id="{50976929-09BA-45F4-A708-FD316D128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753" y="5474727"/>
            <a:ext cx="885420" cy="377886"/>
          </a:xfrm>
          <a:prstGeom prst="flowChartDecision">
            <a:avLst/>
          </a:prstGeom>
          <a:pattFill prst="dkUpDiag">
            <a:fgClr>
              <a:srgbClr val="4C9BD3"/>
            </a:fgClr>
            <a:bgClr>
              <a:schemeClr val="bg1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lvl="1" indent="0" algn="ctr" latinLnBrk="0"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ea typeface="-윤고딕320" panose="02030504000101010101" pitchFamily="18" charset="-127"/>
              </a:rPr>
              <a:t>Boolean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ea typeface="-윤고딕320" panose="02030504000101010101" pitchFamily="18" charset="-127"/>
            </a:endParaRPr>
          </a:p>
        </p:txBody>
      </p:sp>
      <p:sp>
        <p:nvSpPr>
          <p:cNvPr id="121" name="Text Box 55">
            <a:extLst>
              <a:ext uri="{FF2B5EF4-FFF2-40B4-BE49-F238E27FC236}">
                <a16:creationId xmlns:a16="http://schemas.microsoft.com/office/drawing/2014/main" id="{E3FC7CF5-DEB3-41DE-8D45-1C5BF9DE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227" y="5895249"/>
            <a:ext cx="21331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15895"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kumimoji="0"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Y</a:t>
            </a:r>
          </a:p>
        </p:txBody>
      </p:sp>
      <p:cxnSp>
        <p:nvCxnSpPr>
          <p:cNvPr id="122" name="AutoShape 80">
            <a:extLst>
              <a:ext uri="{FF2B5EF4-FFF2-40B4-BE49-F238E27FC236}">
                <a16:creationId xmlns:a16="http://schemas.microsoft.com/office/drawing/2014/main" id="{7783C703-C0E1-4AA9-B8AD-F5C5BFD5433F}"/>
              </a:ext>
            </a:extLst>
          </p:cNvPr>
          <p:cNvCxnSpPr>
            <a:cxnSpLocks noChangeShapeType="1"/>
            <a:stCxn id="107" idx="2"/>
            <a:endCxn id="120" idx="0"/>
          </p:cNvCxnSpPr>
          <p:nvPr/>
        </p:nvCxnSpPr>
        <p:spPr bwMode="auto">
          <a:xfrm>
            <a:off x="4456992" y="5216647"/>
            <a:ext cx="6471" cy="258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AutoShape 50">
            <a:extLst>
              <a:ext uri="{FF2B5EF4-FFF2-40B4-BE49-F238E27FC236}">
                <a16:creationId xmlns:a16="http://schemas.microsoft.com/office/drawing/2014/main" id="{D04E499A-023F-4093-917C-6042F54AD257}"/>
              </a:ext>
            </a:extLst>
          </p:cNvPr>
          <p:cNvCxnSpPr>
            <a:cxnSpLocks noChangeShapeType="1"/>
            <a:stCxn id="120" idx="1"/>
            <a:endCxn id="132" idx="3"/>
          </p:cNvCxnSpPr>
          <p:nvPr/>
        </p:nvCxnSpPr>
        <p:spPr bwMode="auto">
          <a:xfrm flipH="1">
            <a:off x="2760854" y="5663670"/>
            <a:ext cx="1259899" cy="21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55">
            <a:extLst>
              <a:ext uri="{FF2B5EF4-FFF2-40B4-BE49-F238E27FC236}">
                <a16:creationId xmlns:a16="http://schemas.microsoft.com/office/drawing/2014/main" id="{3393ACBC-AED3-4ABC-B21B-4B9DC0FF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043" y="5449426"/>
            <a:ext cx="26321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15895" algn="ctr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r>
              <a:rPr kumimoji="0"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</a:t>
            </a:r>
          </a:p>
        </p:txBody>
      </p:sp>
      <p:cxnSp>
        <p:nvCxnSpPr>
          <p:cNvPr id="125" name="AutoShape 80">
            <a:extLst>
              <a:ext uri="{FF2B5EF4-FFF2-40B4-BE49-F238E27FC236}">
                <a16:creationId xmlns:a16="http://schemas.microsoft.com/office/drawing/2014/main" id="{31309400-BD04-4263-8A62-29C3453FFC7E}"/>
              </a:ext>
            </a:extLst>
          </p:cNvPr>
          <p:cNvCxnSpPr>
            <a:cxnSpLocks noChangeShapeType="1"/>
            <a:stCxn id="120" idx="2"/>
            <a:endCxn id="134" idx="0"/>
          </p:cNvCxnSpPr>
          <p:nvPr/>
        </p:nvCxnSpPr>
        <p:spPr bwMode="auto">
          <a:xfrm>
            <a:off x="4463463" y="5852613"/>
            <a:ext cx="4314" cy="31500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utoShape 46">
            <a:extLst>
              <a:ext uri="{FF2B5EF4-FFF2-40B4-BE49-F238E27FC236}">
                <a16:creationId xmlns:a16="http://schemas.microsoft.com/office/drawing/2014/main" id="{C969FD93-A9ED-44BF-A7D1-73C5E4F5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63" y="5475159"/>
            <a:ext cx="1535391" cy="377454"/>
          </a:xfrm>
          <a:prstGeom prst="rect">
            <a:avLst/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테스트 종료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3" name="모서리가 둥근 직사각형 257">
            <a:extLst>
              <a:ext uri="{FF2B5EF4-FFF2-40B4-BE49-F238E27FC236}">
                <a16:creationId xmlns:a16="http://schemas.microsoft.com/office/drawing/2014/main" id="{E1D75917-3F4F-411C-8BCF-DE055BF07B92}"/>
              </a:ext>
            </a:extLst>
          </p:cNvPr>
          <p:cNvSpPr/>
          <p:nvPr/>
        </p:nvSpPr>
        <p:spPr bwMode="auto">
          <a:xfrm flipH="1">
            <a:off x="1179127" y="5382538"/>
            <a:ext cx="259690" cy="173791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6-1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4" name="AutoShape 46">
            <a:extLst>
              <a:ext uri="{FF2B5EF4-FFF2-40B4-BE49-F238E27FC236}">
                <a16:creationId xmlns:a16="http://schemas.microsoft.com/office/drawing/2014/main" id="{C1F38ECE-F40F-4029-A6E6-A39C5EF8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81" y="6167622"/>
            <a:ext cx="1535391" cy="377454"/>
          </a:xfrm>
          <a:prstGeom prst="rect">
            <a:avLst/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테스트 성공</a:t>
            </a:r>
          </a:p>
        </p:txBody>
      </p:sp>
      <p:sp>
        <p:nvSpPr>
          <p:cNvPr id="135" name="모서리가 둥근 직사각형 257">
            <a:extLst>
              <a:ext uri="{FF2B5EF4-FFF2-40B4-BE49-F238E27FC236}">
                <a16:creationId xmlns:a16="http://schemas.microsoft.com/office/drawing/2014/main" id="{341D64F6-0406-4829-87B4-A9374FD8B35D}"/>
              </a:ext>
            </a:extLst>
          </p:cNvPr>
          <p:cNvSpPr/>
          <p:nvPr/>
        </p:nvSpPr>
        <p:spPr bwMode="auto">
          <a:xfrm flipH="1">
            <a:off x="3653745" y="6075001"/>
            <a:ext cx="259690" cy="173791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6-2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6532042-2AD3-4AC3-9939-AD97DE5C8837}"/>
              </a:ext>
            </a:extLst>
          </p:cNvPr>
          <p:cNvSpPr/>
          <p:nvPr/>
        </p:nvSpPr>
        <p:spPr>
          <a:xfrm>
            <a:off x="726128" y="5033989"/>
            <a:ext cx="2818571" cy="23083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9" name="AutoShape 74">
            <a:extLst>
              <a:ext uri="{FF2B5EF4-FFF2-40B4-BE49-F238E27FC236}">
                <a16:creationId xmlns:a16="http://schemas.microsoft.com/office/drawing/2014/main" id="{05642983-C8BA-4C9D-BBC9-BC127B7F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056" y="4953121"/>
            <a:ext cx="861587" cy="640910"/>
          </a:xfrm>
          <a:prstGeom prst="wedgeRectCallout">
            <a:avLst>
              <a:gd name="adj1" fmla="val -97633"/>
              <a:gd name="adj2" fmla="val 52680"/>
            </a:avLst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  <a:sym typeface="Monotype Sorts" pitchFamily="2" charset="2"/>
              </a:rPr>
              <a:t>계약 해지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  <a:sym typeface="Monotype Sorts" pitchFamily="2" charset="2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  <a:sym typeface="Monotype Sorts" pitchFamily="2" charset="2"/>
              </a:rPr>
              <a:t> 에 결과로 확인</a:t>
            </a:r>
          </a:p>
        </p:txBody>
      </p:sp>
      <p:graphicFrame>
        <p:nvGraphicFramePr>
          <p:cNvPr id="220" name="Group 196">
            <a:extLst>
              <a:ext uri="{FF2B5EF4-FFF2-40B4-BE49-F238E27FC236}">
                <a16:creationId xmlns:a16="http://schemas.microsoft.com/office/drawing/2014/main" id="{06E5CB31-8BC1-4490-90AA-8C09AE6D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00189"/>
              </p:ext>
            </p:extLst>
          </p:nvPr>
        </p:nvGraphicFramePr>
        <p:xfrm>
          <a:off x="6822599" y="2270621"/>
          <a:ext cx="3312000" cy="3101479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수행</a:t>
                      </a:r>
                      <a:r>
                        <a:rPr kumimoji="0" lang="en-US" altLang="ko-KR" sz="10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절차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spc="-5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난수로 고객 이름과 주민등록번호를 생성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[1]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에서 전달받은 고객 이름과 주민등록번호로 신규 고객 등록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API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 호출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고객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ID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생성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41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[2]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에서 생성된 고객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ID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로 계약 체결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API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 호출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계약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ID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생성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41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[3]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에서 생성된 계약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ID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로 업무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DB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를 조회하여 데이터 확인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941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테스트 에러로 강제 종료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41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[3]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에서 생성된 계약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ID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로 계약해지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API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을 호출하여 계약 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API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의 결과를 확인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테스트 에러로 강제 종료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R="36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941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endParaRPr kumimoji="0"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테스트 성공으로 종료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156A3D4-926B-41BA-A07A-A2D5BA9086DD}"/>
              </a:ext>
            </a:extLst>
          </p:cNvPr>
          <p:cNvGrpSpPr/>
          <p:nvPr/>
        </p:nvGrpSpPr>
        <p:grpSpPr>
          <a:xfrm>
            <a:off x="6822596" y="5517292"/>
            <a:ext cx="3312002" cy="1148621"/>
            <a:chOff x="2994731" y="2266950"/>
            <a:chExt cx="2268001" cy="1549711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B771F28F-269D-4043-9436-E3D6E5C09479}"/>
                </a:ext>
              </a:extLst>
            </p:cNvPr>
            <p:cNvGrpSpPr/>
            <p:nvPr/>
          </p:nvGrpSpPr>
          <p:grpSpPr>
            <a:xfrm>
              <a:off x="2994731" y="2266950"/>
              <a:ext cx="2268001" cy="1549711"/>
              <a:chOff x="2994731" y="2266950"/>
              <a:chExt cx="2268001" cy="1549711"/>
            </a:xfrm>
          </p:grpSpPr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91194A94-462B-4F4E-BA0B-D0000E014126}"/>
                  </a:ext>
                </a:extLst>
              </p:cNvPr>
              <p:cNvGrpSpPr/>
              <p:nvPr/>
            </p:nvGrpSpPr>
            <p:grpSpPr>
              <a:xfrm>
                <a:off x="2994731" y="2409824"/>
                <a:ext cx="2268001" cy="1406837"/>
                <a:chOff x="2994731" y="2409824"/>
                <a:chExt cx="2268001" cy="1406837"/>
              </a:xfrm>
            </p:grpSpPr>
            <p:sp>
              <p:nvSpPr>
                <p:cNvPr id="226" name="모서리가 둥근 직사각형 16">
                  <a:extLst>
                    <a:ext uri="{FF2B5EF4-FFF2-40B4-BE49-F238E27FC236}">
                      <a16:creationId xmlns:a16="http://schemas.microsoft.com/office/drawing/2014/main" id="{AAB94B8F-03CC-4B27-A58F-B8ECB540C401}"/>
                    </a:ext>
                  </a:extLst>
                </p:cNvPr>
                <p:cNvSpPr/>
                <p:nvPr/>
              </p:nvSpPr>
              <p:spPr bwMode="auto">
                <a:xfrm flipH="1">
                  <a:off x="2994731" y="2409824"/>
                  <a:ext cx="2268000" cy="14068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endParaRPr lang="en-US" altLang="ko-KR" sz="100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-윤고딕140"/>
                  </a:endParaRPr>
                </a:p>
              </p:txBody>
            </p: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73C034C6-84A1-4272-A6E7-E3B9E6C19BE8}"/>
                    </a:ext>
                  </a:extLst>
                </p:cNvPr>
                <p:cNvCxnSpPr/>
                <p:nvPr/>
              </p:nvCxnSpPr>
              <p:spPr>
                <a:xfrm>
                  <a:off x="2994732" y="3816661"/>
                  <a:ext cx="2268000" cy="0"/>
                </a:xfrm>
                <a:prstGeom prst="line">
                  <a:avLst/>
                </a:prstGeom>
                <a:ln w="6350">
                  <a:solidFill>
                    <a:srgbClr val="4C9BD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" name="모서리가 둥근 직사각형 16">
                <a:extLst>
                  <a:ext uri="{FF2B5EF4-FFF2-40B4-BE49-F238E27FC236}">
                    <a16:creationId xmlns:a16="http://schemas.microsoft.com/office/drawing/2014/main" id="{DD1E7FF0-C85A-4210-8F5D-2EF895D7D484}"/>
                  </a:ext>
                </a:extLst>
              </p:cNvPr>
              <p:cNvSpPr/>
              <p:nvPr/>
            </p:nvSpPr>
            <p:spPr bwMode="auto">
              <a:xfrm flipH="1">
                <a:off x="2994732" y="2266950"/>
                <a:ext cx="226800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  <a:sym typeface="Monotype Sorts"/>
                  </a:rPr>
                  <a:t>시나리오 테스트 추가 정보</a:t>
                </a:r>
              </a:p>
            </p:txBody>
          </p: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A9164419-DA6F-41BB-B7D4-968404A10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967" y="2620000"/>
              <a:ext cx="2198417" cy="737068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b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cs typeface="+mn-cs"/>
                  <a:sym typeface="Monotype Sorts" pitchFamily="2" charset="2"/>
                </a:rPr>
                <a:t>API </a:t>
              </a:r>
              <a:r>
                <a:rPr lang="ko-KR" altLang="en-US" sz="900" b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cs typeface="+mn-cs"/>
                  <a:sym typeface="Monotype Sorts" pitchFamily="2" charset="2"/>
                </a:rPr>
                <a:t>호출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, SQL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조회 결과를 활용하여 이후 프로세스에 정보를 변경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endParaRP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변수로 데이터를 저장하여 이후 프로세스에서 사용</a:t>
              </a:r>
            </a:p>
          </p:txBody>
        </p:sp>
      </p:grpSp>
      <p:sp>
        <p:nvSpPr>
          <p:cNvPr id="230" name="모서리가 둥근 직사각형 245">
            <a:extLst>
              <a:ext uri="{FF2B5EF4-FFF2-40B4-BE49-F238E27FC236}">
                <a16:creationId xmlns:a16="http://schemas.microsoft.com/office/drawing/2014/main" id="{CA29729E-B5B5-447C-98F8-86547F5D68EC}"/>
              </a:ext>
            </a:extLst>
          </p:cNvPr>
          <p:cNvSpPr/>
          <p:nvPr/>
        </p:nvSpPr>
        <p:spPr bwMode="auto">
          <a:xfrm flipH="1">
            <a:off x="6962424" y="2705375"/>
            <a:ext cx="163636" cy="163636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31" name="모서리가 둥근 직사각형 246">
            <a:extLst>
              <a:ext uri="{FF2B5EF4-FFF2-40B4-BE49-F238E27FC236}">
                <a16:creationId xmlns:a16="http://schemas.microsoft.com/office/drawing/2014/main" id="{B5D90B01-F7D2-40A1-B6EC-C016B77E27FD}"/>
              </a:ext>
            </a:extLst>
          </p:cNvPr>
          <p:cNvSpPr/>
          <p:nvPr/>
        </p:nvSpPr>
        <p:spPr bwMode="auto">
          <a:xfrm flipH="1">
            <a:off x="6962424" y="3066699"/>
            <a:ext cx="163636" cy="163636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32" name="모서리가 둥근 직사각형 247">
            <a:extLst>
              <a:ext uri="{FF2B5EF4-FFF2-40B4-BE49-F238E27FC236}">
                <a16:creationId xmlns:a16="http://schemas.microsoft.com/office/drawing/2014/main" id="{E883C42B-AF19-48A1-9608-C6E9460E7DA2}"/>
              </a:ext>
            </a:extLst>
          </p:cNvPr>
          <p:cNvSpPr/>
          <p:nvPr/>
        </p:nvSpPr>
        <p:spPr bwMode="auto">
          <a:xfrm flipH="1">
            <a:off x="6962424" y="3547698"/>
            <a:ext cx="163636" cy="163636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33" name="모서리가 둥근 직사각형 248">
            <a:extLst>
              <a:ext uri="{FF2B5EF4-FFF2-40B4-BE49-F238E27FC236}">
                <a16:creationId xmlns:a16="http://schemas.microsoft.com/office/drawing/2014/main" id="{C97BB958-4F08-4DB8-919E-5C61F712D317}"/>
              </a:ext>
            </a:extLst>
          </p:cNvPr>
          <p:cNvSpPr/>
          <p:nvPr/>
        </p:nvSpPr>
        <p:spPr bwMode="auto">
          <a:xfrm flipH="1">
            <a:off x="6962424" y="3903291"/>
            <a:ext cx="163636" cy="163636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4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34" name="모서리가 둥근 직사각형 249">
            <a:extLst>
              <a:ext uri="{FF2B5EF4-FFF2-40B4-BE49-F238E27FC236}">
                <a16:creationId xmlns:a16="http://schemas.microsoft.com/office/drawing/2014/main" id="{3DD36238-F20B-4816-A401-98C8F83F1C15}"/>
              </a:ext>
            </a:extLst>
          </p:cNvPr>
          <p:cNvSpPr/>
          <p:nvPr/>
        </p:nvSpPr>
        <p:spPr bwMode="auto">
          <a:xfrm flipH="1">
            <a:off x="6923849" y="4191142"/>
            <a:ext cx="243380" cy="184744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5-1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grpSp>
        <p:nvGrpSpPr>
          <p:cNvPr id="237" name="그룹 300">
            <a:extLst>
              <a:ext uri="{FF2B5EF4-FFF2-40B4-BE49-F238E27FC236}">
                <a16:creationId xmlns:a16="http://schemas.microsoft.com/office/drawing/2014/main" id="{3A828174-A34B-4930-9207-7A9B99435F5B}"/>
              </a:ext>
            </a:extLst>
          </p:cNvPr>
          <p:cNvGrpSpPr/>
          <p:nvPr/>
        </p:nvGrpSpPr>
        <p:grpSpPr>
          <a:xfrm rot="388185">
            <a:off x="9432126" y="2053714"/>
            <a:ext cx="625990" cy="443644"/>
            <a:chOff x="3412329" y="4240274"/>
            <a:chExt cx="625990" cy="443644"/>
          </a:xfrm>
        </p:grpSpPr>
        <p:sp>
          <p:nvSpPr>
            <p:cNvPr id="238" name="대각선 방향의 모서리가 둥근 사각형 66">
              <a:extLst>
                <a:ext uri="{FF2B5EF4-FFF2-40B4-BE49-F238E27FC236}">
                  <a16:creationId xmlns:a16="http://schemas.microsoft.com/office/drawing/2014/main" id="{ACE57308-3B83-4AA0-AE1F-8628A0D17098}"/>
                </a:ext>
              </a:extLst>
            </p:cNvPr>
            <p:cNvSpPr/>
            <p:nvPr/>
          </p:nvSpPr>
          <p:spPr>
            <a:xfrm rot="15768135">
              <a:off x="3603601" y="4266966"/>
              <a:ext cx="255332" cy="506950"/>
            </a:xfrm>
            <a:prstGeom prst="round2DiagRect">
              <a:avLst>
                <a:gd name="adj1" fmla="val 7429"/>
                <a:gd name="adj2" fmla="val 0"/>
              </a:avLst>
            </a:prstGeom>
            <a:solidFill>
              <a:srgbClr val="DA521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10428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39" name="모서리가 둥근 직사각형 67">
              <a:extLst>
                <a:ext uri="{FF2B5EF4-FFF2-40B4-BE49-F238E27FC236}">
                  <a16:creationId xmlns:a16="http://schemas.microsoft.com/office/drawing/2014/main" id="{2B04C434-39FB-447E-BD8A-A50B2DCAAE0E}"/>
                </a:ext>
              </a:extLst>
            </p:cNvPr>
            <p:cNvSpPr/>
            <p:nvPr/>
          </p:nvSpPr>
          <p:spPr>
            <a:xfrm rot="5400000" flipH="1">
              <a:off x="3578687" y="4254596"/>
              <a:ext cx="262964" cy="595679"/>
            </a:xfrm>
            <a:prstGeom prst="roundRect">
              <a:avLst>
                <a:gd name="adj" fmla="val 721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25400" dist="25400" dir="1200000" sx="98000" sy="98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-101582" algn="ctr" defTabSz="1221692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7307" algn="l"/>
                </a:tabLst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DF664B73-E9AC-4222-9B41-C79E1900CAD3}"/>
                </a:ext>
              </a:extLst>
            </p:cNvPr>
            <p:cNvSpPr/>
            <p:nvPr/>
          </p:nvSpPr>
          <p:spPr>
            <a:xfrm>
              <a:off x="3439711" y="4484821"/>
              <a:ext cx="540918" cy="1352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939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7307" algn="l"/>
                </a:tabLst>
                <a:defRPr/>
              </a:pPr>
              <a:r>
                <a:rPr kumimoji="1" lang="en-US" altLang="ko-KR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 pitchFamily="2" charset="2"/>
                </a:rPr>
                <a:t>Sample</a:t>
              </a:r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2D1E945-C73A-4EAD-BD21-F1BB94AACDB3}"/>
                </a:ext>
              </a:extLst>
            </p:cNvPr>
            <p:cNvSpPr/>
            <p:nvPr/>
          </p:nvSpPr>
          <p:spPr>
            <a:xfrm>
              <a:off x="3927202" y="4375064"/>
              <a:ext cx="28800" cy="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396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grpSp>
          <p:nvGrpSpPr>
            <p:cNvPr id="242" name="그룹 104">
              <a:extLst>
                <a:ext uri="{FF2B5EF4-FFF2-40B4-BE49-F238E27FC236}">
                  <a16:creationId xmlns:a16="http://schemas.microsoft.com/office/drawing/2014/main" id="{B9FC1A19-B020-4614-A492-338BCE7229DD}"/>
                </a:ext>
              </a:extLst>
            </p:cNvPr>
            <p:cNvGrpSpPr/>
            <p:nvPr/>
          </p:nvGrpSpPr>
          <p:grpSpPr>
            <a:xfrm>
              <a:off x="3953291" y="4240274"/>
              <a:ext cx="85028" cy="170349"/>
              <a:chOff x="1621370" y="1857252"/>
              <a:chExt cx="85028" cy="170349"/>
            </a:xfrm>
          </p:grpSpPr>
          <p:sp>
            <p:nvSpPr>
              <p:cNvPr id="243" name="자유형 71">
                <a:extLst>
                  <a:ext uri="{FF2B5EF4-FFF2-40B4-BE49-F238E27FC236}">
                    <a16:creationId xmlns:a16="http://schemas.microsoft.com/office/drawing/2014/main" id="{A9DBE3CB-2B73-4CD1-8BA5-79CD357E7C87}"/>
                  </a:ext>
                </a:extLst>
              </p:cNvPr>
              <p:cNvSpPr/>
              <p:nvPr/>
            </p:nvSpPr>
            <p:spPr>
              <a:xfrm rot="955619">
                <a:off x="1631808" y="1857252"/>
                <a:ext cx="65258" cy="161377"/>
              </a:xfrm>
              <a:custGeom>
                <a:avLst/>
                <a:gdLst>
                  <a:gd name="connsiteX0" fmla="*/ 0 w 61498"/>
                  <a:gd name="connsiteY0" fmla="*/ 119987 h 119987"/>
                  <a:gd name="connsiteX1" fmla="*/ 12700 w 61498"/>
                  <a:gd name="connsiteY1" fmla="*/ 94587 h 119987"/>
                  <a:gd name="connsiteX2" fmla="*/ 19050 w 61498"/>
                  <a:gd name="connsiteY2" fmla="*/ 62837 h 119987"/>
                  <a:gd name="connsiteX3" fmla="*/ 38100 w 61498"/>
                  <a:gd name="connsiteY3" fmla="*/ 37437 h 119987"/>
                  <a:gd name="connsiteX4" fmla="*/ 57150 w 61498"/>
                  <a:gd name="connsiteY4" fmla="*/ 5687 h 11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98" h="119987">
                    <a:moveTo>
                      <a:pt x="0" y="119987"/>
                    </a:moveTo>
                    <a:cubicBezTo>
                      <a:pt x="4233" y="111520"/>
                      <a:pt x="9707" y="103567"/>
                      <a:pt x="12700" y="94587"/>
                    </a:cubicBezTo>
                    <a:cubicBezTo>
                      <a:pt x="16113" y="84348"/>
                      <a:pt x="14667" y="72700"/>
                      <a:pt x="19050" y="62837"/>
                    </a:cubicBezTo>
                    <a:cubicBezTo>
                      <a:pt x="23348" y="53166"/>
                      <a:pt x="32491" y="46412"/>
                      <a:pt x="38100" y="37437"/>
                    </a:cubicBezTo>
                    <a:cubicBezTo>
                      <a:pt x="61498" y="0"/>
                      <a:pt x="41147" y="21690"/>
                      <a:pt x="57150" y="5687"/>
                    </a:cubicBezTo>
                  </a:path>
                </a:pathLst>
              </a:cu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3962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endParaRPr>
              </a:p>
            </p:txBody>
          </p:sp>
          <p:sp>
            <p:nvSpPr>
              <p:cNvPr id="244" name="자유형 72">
                <a:extLst>
                  <a:ext uri="{FF2B5EF4-FFF2-40B4-BE49-F238E27FC236}">
                    <a16:creationId xmlns:a16="http://schemas.microsoft.com/office/drawing/2014/main" id="{F25B6840-9D1D-453E-AC13-B55887157948}"/>
                  </a:ext>
                </a:extLst>
              </p:cNvPr>
              <p:cNvSpPr/>
              <p:nvPr/>
            </p:nvSpPr>
            <p:spPr>
              <a:xfrm rot="1493684">
                <a:off x="1641140" y="1866224"/>
                <a:ext cx="65258" cy="161377"/>
              </a:xfrm>
              <a:custGeom>
                <a:avLst/>
                <a:gdLst>
                  <a:gd name="connsiteX0" fmla="*/ 0 w 61498"/>
                  <a:gd name="connsiteY0" fmla="*/ 119987 h 119987"/>
                  <a:gd name="connsiteX1" fmla="*/ 12700 w 61498"/>
                  <a:gd name="connsiteY1" fmla="*/ 94587 h 119987"/>
                  <a:gd name="connsiteX2" fmla="*/ 19050 w 61498"/>
                  <a:gd name="connsiteY2" fmla="*/ 62837 h 119987"/>
                  <a:gd name="connsiteX3" fmla="*/ 38100 w 61498"/>
                  <a:gd name="connsiteY3" fmla="*/ 37437 h 119987"/>
                  <a:gd name="connsiteX4" fmla="*/ 57150 w 61498"/>
                  <a:gd name="connsiteY4" fmla="*/ 5687 h 11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98" h="119987">
                    <a:moveTo>
                      <a:pt x="0" y="119987"/>
                    </a:moveTo>
                    <a:cubicBezTo>
                      <a:pt x="4233" y="111520"/>
                      <a:pt x="9707" y="103567"/>
                      <a:pt x="12700" y="94587"/>
                    </a:cubicBezTo>
                    <a:cubicBezTo>
                      <a:pt x="16113" y="84348"/>
                      <a:pt x="14667" y="72700"/>
                      <a:pt x="19050" y="62837"/>
                    </a:cubicBezTo>
                    <a:cubicBezTo>
                      <a:pt x="23348" y="53166"/>
                      <a:pt x="32491" y="46412"/>
                      <a:pt x="38100" y="37437"/>
                    </a:cubicBezTo>
                    <a:cubicBezTo>
                      <a:pt x="61498" y="0"/>
                      <a:pt x="41147" y="21690"/>
                      <a:pt x="57150" y="5687"/>
                    </a:cubicBezTo>
                  </a:path>
                </a:pathLst>
              </a:cu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3962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endParaRPr>
              </a:p>
            </p:txBody>
          </p:sp>
          <p:sp>
            <p:nvSpPr>
              <p:cNvPr id="245" name="자유형 73">
                <a:extLst>
                  <a:ext uri="{FF2B5EF4-FFF2-40B4-BE49-F238E27FC236}">
                    <a16:creationId xmlns:a16="http://schemas.microsoft.com/office/drawing/2014/main" id="{09A7E7D1-484D-4AE9-ADE6-DBF9F6CECE8A}"/>
                  </a:ext>
                </a:extLst>
              </p:cNvPr>
              <p:cNvSpPr/>
              <p:nvPr/>
            </p:nvSpPr>
            <p:spPr>
              <a:xfrm>
                <a:off x="1621370" y="1963403"/>
                <a:ext cx="33062" cy="18937"/>
              </a:xfrm>
              <a:custGeom>
                <a:avLst/>
                <a:gdLst>
                  <a:gd name="connsiteX0" fmla="*/ 3151 w 24582"/>
                  <a:gd name="connsiteY0" fmla="*/ 2381 h 14080"/>
                  <a:gd name="connsiteX1" fmla="*/ 7913 w 24582"/>
                  <a:gd name="connsiteY1" fmla="*/ 9525 h 14080"/>
                  <a:gd name="connsiteX2" fmla="*/ 24582 w 24582"/>
                  <a:gd name="connsiteY2" fmla="*/ 9525 h 14080"/>
                  <a:gd name="connsiteX3" fmla="*/ 10295 w 24582"/>
                  <a:gd name="connsiteY3" fmla="*/ 0 h 14080"/>
                  <a:gd name="connsiteX4" fmla="*/ 3151 w 24582"/>
                  <a:gd name="connsiteY4" fmla="*/ 2381 h 1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82" h="14080">
                    <a:moveTo>
                      <a:pt x="3151" y="2381"/>
                    </a:moveTo>
                    <a:cubicBezTo>
                      <a:pt x="2754" y="3969"/>
                      <a:pt x="5678" y="7737"/>
                      <a:pt x="7913" y="9525"/>
                    </a:cubicBezTo>
                    <a:cubicBezTo>
                      <a:pt x="13606" y="14080"/>
                      <a:pt x="18562" y="11030"/>
                      <a:pt x="24582" y="9525"/>
                    </a:cubicBezTo>
                    <a:cubicBezTo>
                      <a:pt x="20287" y="5230"/>
                      <a:pt x="17187" y="0"/>
                      <a:pt x="10295" y="0"/>
                    </a:cubicBezTo>
                    <a:cubicBezTo>
                      <a:pt x="0" y="0"/>
                      <a:pt x="3548" y="793"/>
                      <a:pt x="3151" y="2381"/>
                    </a:cubicBezTo>
                    <a:close/>
                  </a:path>
                </a:pathLst>
              </a:custGeom>
              <a:ln w="63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3962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endParaRPr>
              </a:p>
            </p:txBody>
          </p:sp>
        </p:grpSp>
      </p:grp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A935837-62B4-49D9-8BC1-62553F306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579" y="2574316"/>
            <a:ext cx="1366095" cy="345398"/>
          </a:xfrm>
          <a:prstGeom prst="rect">
            <a:avLst/>
          </a:prstGeom>
          <a:solidFill>
            <a:schemeClr val="bg1"/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rPr>
              <a:t>난수 생성</a:t>
            </a:r>
          </a:p>
        </p:txBody>
      </p:sp>
      <p:cxnSp>
        <p:nvCxnSpPr>
          <p:cNvPr id="249" name="AutoShape 50">
            <a:extLst>
              <a:ext uri="{FF2B5EF4-FFF2-40B4-BE49-F238E27FC236}">
                <a16:creationId xmlns:a16="http://schemas.microsoft.com/office/drawing/2014/main" id="{0907A749-5836-42A0-BB50-C280217E621C}"/>
              </a:ext>
            </a:extLst>
          </p:cNvPr>
          <p:cNvCxnSpPr>
            <a:cxnSpLocks noChangeShapeType="1"/>
            <a:stCxn id="248" idx="1"/>
            <a:endCxn id="74" idx="3"/>
          </p:cNvCxnSpPr>
          <p:nvPr/>
        </p:nvCxnSpPr>
        <p:spPr bwMode="auto">
          <a:xfrm flipH="1" flipV="1">
            <a:off x="2486024" y="2744862"/>
            <a:ext cx="1399555" cy="215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 Box 65">
            <a:extLst>
              <a:ext uri="{FF2B5EF4-FFF2-40B4-BE49-F238E27FC236}">
                <a16:creationId xmlns:a16="http://schemas.microsoft.com/office/drawing/2014/main" id="{884CF195-C4E8-453D-863A-AC6DBFB2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563" y="2494743"/>
            <a:ext cx="1343638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0" defTabSz="1071983" eaLnBrk="0" latinLnBrk="0" hangingPunct="0">
              <a:buClr>
                <a:srgbClr val="3271AA"/>
              </a:buClr>
              <a:buSzPct val="140000"/>
              <a:tabLst>
                <a:tab pos="5805348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</a:rPr>
              <a:t>난수로 고객 정보 생성</a:t>
            </a:r>
          </a:p>
        </p:txBody>
      </p:sp>
      <p:sp>
        <p:nvSpPr>
          <p:cNvPr id="251" name="모서리가 둥근 직사각형 257">
            <a:extLst>
              <a:ext uri="{FF2B5EF4-FFF2-40B4-BE49-F238E27FC236}">
                <a16:creationId xmlns:a16="http://schemas.microsoft.com/office/drawing/2014/main" id="{BD4A08C6-8A6F-437C-A7AF-F207B74F3634}"/>
              </a:ext>
            </a:extLst>
          </p:cNvPr>
          <p:cNvSpPr/>
          <p:nvPr/>
        </p:nvSpPr>
        <p:spPr bwMode="auto">
          <a:xfrm flipH="1">
            <a:off x="3814628" y="2473405"/>
            <a:ext cx="180000" cy="182460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1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52" name="모서리가 둥근 직사각형 249">
            <a:extLst>
              <a:ext uri="{FF2B5EF4-FFF2-40B4-BE49-F238E27FC236}">
                <a16:creationId xmlns:a16="http://schemas.microsoft.com/office/drawing/2014/main" id="{ADFDD109-5CED-47B3-9BAD-1A702D98C9A4}"/>
              </a:ext>
            </a:extLst>
          </p:cNvPr>
          <p:cNvSpPr/>
          <p:nvPr/>
        </p:nvSpPr>
        <p:spPr bwMode="auto">
          <a:xfrm flipH="1">
            <a:off x="6923849" y="4534042"/>
            <a:ext cx="243380" cy="184744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5-2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53" name="모서리가 둥근 직사각형 249">
            <a:extLst>
              <a:ext uri="{FF2B5EF4-FFF2-40B4-BE49-F238E27FC236}">
                <a16:creationId xmlns:a16="http://schemas.microsoft.com/office/drawing/2014/main" id="{EAF9B4E1-D690-449A-9D51-2D3E3EAB39A4}"/>
              </a:ext>
            </a:extLst>
          </p:cNvPr>
          <p:cNvSpPr/>
          <p:nvPr/>
        </p:nvSpPr>
        <p:spPr bwMode="auto">
          <a:xfrm flipH="1">
            <a:off x="6923849" y="4934092"/>
            <a:ext cx="243380" cy="184744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6-1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54" name="모서리가 둥근 직사각형 249">
            <a:extLst>
              <a:ext uri="{FF2B5EF4-FFF2-40B4-BE49-F238E27FC236}">
                <a16:creationId xmlns:a16="http://schemas.microsoft.com/office/drawing/2014/main" id="{D5C1B734-4D1B-4961-B711-692ECFCE65FA}"/>
              </a:ext>
            </a:extLst>
          </p:cNvPr>
          <p:cNvSpPr/>
          <p:nvPr/>
        </p:nvSpPr>
        <p:spPr bwMode="auto">
          <a:xfrm flipH="1">
            <a:off x="6923849" y="5172217"/>
            <a:ext cx="243380" cy="184744"/>
          </a:xfrm>
          <a:prstGeom prst="round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6-2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09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시나리오 테스트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시나리오를 연결할 수 있는 </a:t>
            </a:r>
            <a:r>
              <a:rPr lang="en-US" altLang="ko-KR" dirty="0"/>
              <a:t>Script </a:t>
            </a:r>
            <a:r>
              <a:rPr lang="ko-KR" altLang="en-US" dirty="0"/>
              <a:t>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r>
              <a:rPr lang="en-US" altLang="ko-KR" dirty="0"/>
              <a:t>, SQL </a:t>
            </a:r>
            <a:r>
              <a:rPr lang="ko-KR" altLang="en-US" dirty="0"/>
              <a:t>조회 등의 시나리오를 연결하여 연속성을 지닌 시나리오를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시나리오를 연결할 수 있는 </a:t>
              </a: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Script 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기능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D2A2839-0EA1-46DB-B278-CD9F1901EEA2}"/>
              </a:ext>
            </a:extLst>
          </p:cNvPr>
          <p:cNvGrpSpPr/>
          <p:nvPr/>
        </p:nvGrpSpPr>
        <p:grpSpPr>
          <a:xfrm>
            <a:off x="558700" y="3035819"/>
            <a:ext cx="9576000" cy="2290564"/>
            <a:chOff x="409232" y="4798032"/>
            <a:chExt cx="9840332" cy="2290564"/>
          </a:xfrm>
        </p:grpSpPr>
        <p:pic>
          <p:nvPicPr>
            <p:cNvPr id="83" name="Picture 7" descr="바닦">
              <a:extLst>
                <a:ext uri="{FF2B5EF4-FFF2-40B4-BE49-F238E27FC236}">
                  <a16:creationId xmlns:a16="http://schemas.microsoft.com/office/drawing/2014/main" id="{41113A34-316E-4D50-9787-CA56D787A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90"/>
            <a:stretch>
              <a:fillRect/>
            </a:stretch>
          </p:blipFill>
          <p:spPr bwMode="auto">
            <a:xfrm>
              <a:off x="409232" y="5867967"/>
              <a:ext cx="9840332" cy="122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577" descr="박스1">
              <a:extLst>
                <a:ext uri="{FF2B5EF4-FFF2-40B4-BE49-F238E27FC236}">
                  <a16:creationId xmlns:a16="http://schemas.microsoft.com/office/drawing/2014/main" id="{967E3298-87CD-4878-A36F-FBE98A2EF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7" t="2850" r="623"/>
            <a:stretch>
              <a:fillRect/>
            </a:stretch>
          </p:blipFill>
          <p:spPr bwMode="auto">
            <a:xfrm>
              <a:off x="409232" y="4798032"/>
              <a:ext cx="9840332" cy="1347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5B8CE3B2-C285-4F60-9D89-F201B0DA95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75100" y="2809186"/>
            <a:ext cx="2743200" cy="694784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D7FC172C-7EE9-4B51-A50D-EEF2739DDDEC}"/>
              </a:ext>
            </a:extLst>
          </p:cNvPr>
          <p:cNvGrpSpPr/>
          <p:nvPr/>
        </p:nvGrpSpPr>
        <p:grpSpPr>
          <a:xfrm>
            <a:off x="2638696" y="2090681"/>
            <a:ext cx="5416009" cy="575866"/>
            <a:chOff x="2638696" y="719648"/>
            <a:chExt cx="5416009" cy="575866"/>
          </a:xfrm>
        </p:grpSpPr>
        <p:sp>
          <p:nvSpPr>
            <p:cNvPr id="87" name="Text Box 761">
              <a:extLst>
                <a:ext uri="{FF2B5EF4-FFF2-40B4-BE49-F238E27FC236}">
                  <a16:creationId xmlns:a16="http://schemas.microsoft.com/office/drawing/2014/main" id="{86B6522E-A579-49DA-9167-CE04ED8A8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381" y="1011883"/>
              <a:ext cx="4618041" cy="283631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3982" tIns="46991" rIns="93982" bIns="46991" anchor="ctr"/>
            <a:lstStyle/>
            <a:p>
              <a:pPr marL="0" lvl="1" indent="0" algn="ctr" defTabSz="1474905" fontAlgn="auto" latinLnBrk="0">
                <a:spcBef>
                  <a:spcPts val="0"/>
                </a:spcBef>
                <a:spcAft>
                  <a:spcPts val="200"/>
                </a:spcAft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kumimoji="0" lang="ko-KR" altLang="en-US" sz="11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 pitchFamily="2" charset="2"/>
                </a:rPr>
                <a:t> 업무별 중요업무를</a:t>
              </a:r>
              <a:endParaRPr kumimoji="0" lang="en-US" altLang="ko-KR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 pitchFamily="2" charset="2"/>
              </a:endParaRPr>
            </a:p>
            <a:p>
              <a:pPr marL="0" lvl="1" indent="0" algn="ctr" defTabSz="1474905" fontAlgn="auto" latinLnBrk="0">
                <a:spcBef>
                  <a:spcPts val="0"/>
                </a:spcBef>
                <a:spcAft>
                  <a:spcPts val="200"/>
                </a:spcAft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kumimoji="0" lang="ko-KR" altLang="en-US" sz="1500" kern="0" dirty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cs typeface="Arial" panose="020B0604020202020204" pitchFamily="34" charset="0"/>
                  <a:sym typeface="-윤고딕140" pitchFamily="2" charset="2"/>
                </a:rPr>
                <a:t>시나리오 작성으로 자동 테스트</a:t>
              </a:r>
            </a:p>
          </p:txBody>
        </p:sp>
        <p:sp>
          <p:nvSpPr>
            <p:cNvPr id="89" name="Text Box 761">
              <a:extLst>
                <a:ext uri="{FF2B5EF4-FFF2-40B4-BE49-F238E27FC236}">
                  <a16:creationId xmlns:a16="http://schemas.microsoft.com/office/drawing/2014/main" id="{A1584872-AD32-45BB-AC04-88CB2D4B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248" y="719648"/>
              <a:ext cx="447457" cy="386637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3982" tIns="46991" rIns="93982" bIns="46991" anchor="t"/>
            <a:lstStyle/>
            <a:p>
              <a:pPr marL="0" lvl="1" indent="0" algn="ctr" defTabSz="1474905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3600" kern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sym typeface="-윤고딕140" pitchFamily="2" charset="2"/>
                </a:rPr>
                <a:t>”</a:t>
              </a:r>
              <a:endParaRPr lang="ko-KR" altLang="en-US" sz="3600" kern="0">
                <a:solidFill>
                  <a:srgbClr val="0070C0"/>
                </a:solidFill>
                <a:latin typeface="-윤고딕140" pitchFamily="18" charset="-127"/>
                <a:ea typeface="-윤고딕140" pitchFamily="18" charset="-127"/>
                <a:sym typeface="-윤고딕140" pitchFamily="2" charset="2"/>
              </a:endParaRPr>
            </a:p>
          </p:txBody>
        </p:sp>
        <p:sp>
          <p:nvSpPr>
            <p:cNvPr id="90" name="Text Box 761">
              <a:extLst>
                <a:ext uri="{FF2B5EF4-FFF2-40B4-BE49-F238E27FC236}">
                  <a16:creationId xmlns:a16="http://schemas.microsoft.com/office/drawing/2014/main" id="{1692817C-22B5-4877-8B80-337A4E24B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696" y="719648"/>
              <a:ext cx="447457" cy="386637"/>
            </a:xfrm>
            <a:prstGeom prst="roundRect">
              <a:avLst>
                <a:gd name="adj" fmla="val 0"/>
              </a:avLst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3982" tIns="46991" rIns="93982" bIns="46991" anchor="t"/>
            <a:lstStyle/>
            <a:p>
              <a:pPr marL="0" lvl="1" indent="0" algn="ctr" defTabSz="1474905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3600" kern="0">
                  <a:solidFill>
                    <a:srgbClr val="0070C0"/>
                  </a:solidFill>
                  <a:latin typeface="-윤고딕140" pitchFamily="18" charset="-127"/>
                  <a:ea typeface="-윤고딕140" pitchFamily="18" charset="-127"/>
                  <a:sym typeface="-윤고딕140" pitchFamily="2" charset="2"/>
                </a:rPr>
                <a:t>“</a:t>
              </a:r>
              <a:endParaRPr lang="ko-KR" altLang="en-US" sz="3600" kern="0">
                <a:solidFill>
                  <a:srgbClr val="0070C0"/>
                </a:solidFill>
                <a:latin typeface="-윤고딕140" pitchFamily="18" charset="-127"/>
                <a:ea typeface="-윤고딕140" pitchFamily="18" charset="-127"/>
                <a:sym typeface="-윤고딕140" pitchFamily="2" charset="2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62C0B6D-C263-4C4E-8242-06B5BE6ED7E9}"/>
              </a:ext>
            </a:extLst>
          </p:cNvPr>
          <p:cNvGrpSpPr/>
          <p:nvPr/>
        </p:nvGrpSpPr>
        <p:grpSpPr>
          <a:xfrm>
            <a:off x="1662460" y="3379165"/>
            <a:ext cx="7121029" cy="1773860"/>
            <a:chOff x="1662460" y="3379165"/>
            <a:chExt cx="7121029" cy="1773860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F41B22F-A8B9-4DAC-B92C-72AD7F97259A}"/>
                </a:ext>
              </a:extLst>
            </p:cNvPr>
            <p:cNvGrpSpPr/>
            <p:nvPr/>
          </p:nvGrpSpPr>
          <p:grpSpPr>
            <a:xfrm>
              <a:off x="1662460" y="3379165"/>
              <a:ext cx="2206129" cy="1773860"/>
              <a:chOff x="558700" y="2166338"/>
              <a:chExt cx="2808000" cy="1773860"/>
            </a:xfrm>
          </p:grpSpPr>
          <p:sp>
            <p:nvSpPr>
              <p:cNvPr id="118" name="모서리가 둥근 직사각형 53">
                <a:extLst>
                  <a:ext uri="{FF2B5EF4-FFF2-40B4-BE49-F238E27FC236}">
                    <a16:creationId xmlns:a16="http://schemas.microsoft.com/office/drawing/2014/main" id="{7B1BBEB9-8EA8-4DE4-AE4B-84B1BF987781}"/>
                  </a:ext>
                </a:extLst>
              </p:cNvPr>
              <p:cNvSpPr/>
              <p:nvPr/>
            </p:nvSpPr>
            <p:spPr bwMode="auto">
              <a:xfrm>
                <a:off x="558700" y="2368892"/>
                <a:ext cx="2808000" cy="1571306"/>
              </a:xfrm>
              <a:prstGeom prst="roundRect">
                <a:avLst>
                  <a:gd name="adj" fmla="val 9384"/>
                </a:avLst>
              </a:prstGeom>
              <a:solidFill>
                <a:schemeClr val="bg1"/>
              </a:solidFill>
              <a:ln w="19050" algn="ctr">
                <a:gradFill flip="none" rotWithShape="1">
                  <a:gsLst>
                    <a:gs pos="17000">
                      <a:srgbClr val="0070C0"/>
                    </a:gs>
                    <a:gs pos="83000">
                      <a:srgbClr val="0070C0"/>
                    </a:gs>
                    <a:gs pos="82000">
                      <a:srgbClr val="4C9BD3"/>
                    </a:gs>
                    <a:gs pos="18000">
                      <a:srgbClr val="4C9BD3"/>
                    </a:gs>
                  </a:gsLst>
                  <a:lin ang="0" scaled="1"/>
                  <a:tileRect/>
                </a:gradFill>
                <a:miter lim="800000"/>
                <a:headEnd/>
                <a:tailEnd/>
              </a:ln>
              <a:effectLst/>
            </p:spPr>
            <p:txBody>
              <a:bodyPr wrap="none" anchor="b"/>
              <a:lstStyle/>
              <a:p>
                <a:pPr indent="-101600" algn="ctr" defTabSz="1474905" latinLnBrk="0">
                  <a:lnSpc>
                    <a:spcPct val="900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</a:pPr>
                <a:endParaRPr lang="ko-KR" altLang="en-US" sz="1200" ker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endParaRPr>
              </a:p>
            </p:txBody>
          </p:sp>
          <p:sp>
            <p:nvSpPr>
              <p:cNvPr id="119" name="Rectangle 204">
                <a:extLst>
                  <a:ext uri="{FF2B5EF4-FFF2-40B4-BE49-F238E27FC236}">
                    <a16:creationId xmlns:a16="http://schemas.microsoft.com/office/drawing/2014/main" id="{5BCA27F2-AA85-4DCA-971C-358A1FA07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378" y="2475012"/>
                <a:ext cx="2740643" cy="286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  <a:scene3d>
                  <a:camera prst="orthographicFront"/>
                  <a:lightRig rig="brightRoom" dir="tl"/>
                </a:scene3d>
                <a:sp3d prstMaterial="flat">
                  <a:extrusionClr>
                    <a:schemeClr val="bg1"/>
                  </a:extrusionClr>
                  <a:contourClr>
                    <a:schemeClr val="tx1">
                      <a:lumMod val="65000"/>
                      <a:lumOff val="3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7453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74905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12359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949810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87264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24717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62169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99622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kumimoji="0" lang="en-US" altLang="ko-KR" sz="11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anose="020B0604020202020204" pitchFamily="34" charset="0"/>
                  </a:rPr>
                  <a:t>Copy</a:t>
                </a:r>
                <a:endParaRPr kumimoji="0" lang="ko-KR" altLang="en-US" sz="11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6" name="모서리가 둥근 직사각형 373">
                <a:extLst>
                  <a:ext uri="{FF2B5EF4-FFF2-40B4-BE49-F238E27FC236}">
                    <a16:creationId xmlns:a16="http://schemas.microsoft.com/office/drawing/2014/main" id="{0F9AF401-F92B-40B5-A600-5334F2D9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805" y="2923528"/>
                <a:ext cx="2592419" cy="723275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rIns="36000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From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의 값을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 To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로 복사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텍스트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숫자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난수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변수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, Step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유형으로 사용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5797E76-8DBE-4243-81B0-2DD4A19C96F2}"/>
                  </a:ext>
                </a:extLst>
              </p:cNvPr>
              <p:cNvSpPr/>
              <p:nvPr/>
            </p:nvSpPr>
            <p:spPr bwMode="auto">
              <a:xfrm rot="10800000" flipV="1">
                <a:off x="772274" y="2843740"/>
                <a:ext cx="2369485" cy="17272"/>
              </a:xfrm>
              <a:prstGeom prst="parallelogram">
                <a:avLst>
                  <a:gd name="adj" fmla="val 61477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44000">
                    <a:schemeClr val="bg1">
                      <a:lumMod val="65000"/>
                    </a:schemeClr>
                  </a:gs>
                  <a:gs pos="52000">
                    <a:schemeClr val="bg1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9525" cmpd="sng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 contourW="38100">
                  <a:bevelT w="1270"/>
                  <a:contourClr>
                    <a:schemeClr val="bg1"/>
                  </a:contourClr>
                </a:sp3d>
              </a:bodyPr>
              <a:lstStyle/>
              <a:p>
                <a:pPr defTabSz="1330325" eaLnBrk="0" hangingPunct="0">
                  <a:lnSpc>
                    <a:spcPct val="90000"/>
                  </a:lnSpc>
                </a:pPr>
                <a:endParaRPr lang="ko-KR" altLang="en-US">
                  <a:solidFill>
                    <a:prstClr val="black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endParaRPr>
              </a:p>
            </p:txBody>
          </p:sp>
          <p:sp>
            <p:nvSpPr>
              <p:cNvPr id="128" name="모서리가 둥근 직사각형 57">
                <a:extLst>
                  <a:ext uri="{FF2B5EF4-FFF2-40B4-BE49-F238E27FC236}">
                    <a16:creationId xmlns:a16="http://schemas.microsoft.com/office/drawing/2014/main" id="{58DF757B-ABEB-4CC2-8BE5-98FEDBB195FB}"/>
                  </a:ext>
                </a:extLst>
              </p:cNvPr>
              <p:cNvSpPr/>
              <p:nvPr/>
            </p:nvSpPr>
            <p:spPr bwMode="auto">
              <a:xfrm>
                <a:off x="558702" y="2166338"/>
                <a:ext cx="1211029" cy="143188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108000" tIns="0" rIns="108000" bIns="0" anchor="ctr"/>
              <a:lstStyle/>
              <a:p>
                <a:pPr indent="-115895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814888" algn="l"/>
                  </a:tabLst>
                  <a:defRPr/>
                </a:pPr>
                <a:r>
                  <a:rPr lang="en-US" altLang="ko-KR" sz="1500" i="1">
                    <a:solidFill>
                      <a:srgbClr val="0070C0"/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rPr>
                  <a:t>01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06E1F12-ECA3-4EBD-B5FA-9D10DD60559E}"/>
                </a:ext>
              </a:extLst>
            </p:cNvPr>
            <p:cNvGrpSpPr/>
            <p:nvPr/>
          </p:nvGrpSpPr>
          <p:grpSpPr>
            <a:xfrm>
              <a:off x="4119910" y="3379165"/>
              <a:ext cx="2206129" cy="1773860"/>
              <a:chOff x="558700" y="2166338"/>
              <a:chExt cx="2808000" cy="1773860"/>
            </a:xfrm>
          </p:grpSpPr>
          <p:sp>
            <p:nvSpPr>
              <p:cNvPr id="111" name="모서리가 둥근 직사각형 59">
                <a:extLst>
                  <a:ext uri="{FF2B5EF4-FFF2-40B4-BE49-F238E27FC236}">
                    <a16:creationId xmlns:a16="http://schemas.microsoft.com/office/drawing/2014/main" id="{2D933B5C-B5B6-42B2-A257-7713932F07B9}"/>
                  </a:ext>
                </a:extLst>
              </p:cNvPr>
              <p:cNvSpPr/>
              <p:nvPr/>
            </p:nvSpPr>
            <p:spPr bwMode="auto">
              <a:xfrm>
                <a:off x="558700" y="2368892"/>
                <a:ext cx="2808000" cy="1571306"/>
              </a:xfrm>
              <a:prstGeom prst="roundRect">
                <a:avLst>
                  <a:gd name="adj" fmla="val 9384"/>
                </a:avLst>
              </a:prstGeom>
              <a:solidFill>
                <a:schemeClr val="bg1"/>
              </a:solidFill>
              <a:ln w="19050" algn="ctr">
                <a:gradFill flip="none" rotWithShape="1">
                  <a:gsLst>
                    <a:gs pos="17000">
                      <a:srgbClr val="0070C0"/>
                    </a:gs>
                    <a:gs pos="83000">
                      <a:srgbClr val="0070C0"/>
                    </a:gs>
                    <a:gs pos="82000">
                      <a:srgbClr val="4C9BD3"/>
                    </a:gs>
                    <a:gs pos="18000">
                      <a:srgbClr val="4C9BD3"/>
                    </a:gs>
                  </a:gsLst>
                  <a:lin ang="0" scaled="1"/>
                  <a:tileRect/>
                </a:gradFill>
                <a:miter lim="800000"/>
                <a:headEnd/>
                <a:tailEnd/>
              </a:ln>
              <a:effectLst/>
            </p:spPr>
            <p:txBody>
              <a:bodyPr wrap="none" anchor="b"/>
              <a:lstStyle/>
              <a:p>
                <a:pPr indent="-101600" algn="ctr" defTabSz="1474905" latinLnBrk="0">
                  <a:lnSpc>
                    <a:spcPct val="900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</a:pPr>
                <a:endParaRPr lang="ko-KR" altLang="en-US" sz="1200" ker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endParaRPr>
              </a:p>
            </p:txBody>
          </p:sp>
          <p:sp>
            <p:nvSpPr>
              <p:cNvPr id="112" name="Rectangle 204">
                <a:extLst>
                  <a:ext uri="{FF2B5EF4-FFF2-40B4-BE49-F238E27FC236}">
                    <a16:creationId xmlns:a16="http://schemas.microsoft.com/office/drawing/2014/main" id="{BDA257F0-5396-4189-B74A-C3252261A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378" y="2475012"/>
                <a:ext cx="2740643" cy="286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  <a:scene3d>
                  <a:camera prst="orthographicFront"/>
                  <a:lightRig rig="brightRoom" dir="tl"/>
                </a:scene3d>
                <a:sp3d prstMaterial="flat">
                  <a:extrusionClr>
                    <a:schemeClr val="bg1"/>
                  </a:extrusionClr>
                  <a:contourClr>
                    <a:schemeClr val="tx1">
                      <a:lumMod val="65000"/>
                      <a:lumOff val="3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7453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74905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12359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949810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87264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24717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62169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99622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kumimoji="0" lang="en-US" altLang="ko-KR" sz="11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cs typeface="Arial" panose="020B0604020202020204" pitchFamily="34" charset="0"/>
                  </a:rPr>
                  <a:t>IF</a:t>
                </a:r>
                <a:endParaRPr kumimoji="0" lang="ko-KR" altLang="en-US" sz="11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3" name="모서리가 둥근 직사각형 373">
                <a:extLst>
                  <a:ext uri="{FF2B5EF4-FFF2-40B4-BE49-F238E27FC236}">
                    <a16:creationId xmlns:a16="http://schemas.microsoft.com/office/drawing/2014/main" id="{858FF278-D618-4568-8C6D-2A04553CA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805" y="2923528"/>
                <a:ext cx="2592419" cy="723275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rIns="36000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A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값과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B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값을 비교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비교 결과에 따라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,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이후 프로세스 수행 결정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EF453B26-A368-4937-9080-6CEEC8DDC59B}"/>
                  </a:ext>
                </a:extLst>
              </p:cNvPr>
              <p:cNvSpPr/>
              <p:nvPr/>
            </p:nvSpPr>
            <p:spPr bwMode="auto">
              <a:xfrm rot="10800000" flipV="1">
                <a:off x="772274" y="2843740"/>
                <a:ext cx="2369485" cy="17272"/>
              </a:xfrm>
              <a:prstGeom prst="parallelogram">
                <a:avLst>
                  <a:gd name="adj" fmla="val 61477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44000">
                    <a:schemeClr val="bg1">
                      <a:lumMod val="65000"/>
                    </a:schemeClr>
                  </a:gs>
                  <a:gs pos="52000">
                    <a:schemeClr val="bg1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9525" cmpd="sng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 contourW="38100">
                  <a:bevelT w="1270"/>
                  <a:contourClr>
                    <a:schemeClr val="bg1"/>
                  </a:contourClr>
                </a:sp3d>
              </a:bodyPr>
              <a:lstStyle/>
              <a:p>
                <a:pPr defTabSz="1330325" eaLnBrk="0" hangingPunct="0">
                  <a:lnSpc>
                    <a:spcPct val="90000"/>
                  </a:lnSpc>
                </a:pPr>
                <a:endParaRPr lang="ko-KR" altLang="en-US">
                  <a:solidFill>
                    <a:prstClr val="black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endParaRPr>
              </a:p>
            </p:txBody>
          </p:sp>
          <p:sp>
            <p:nvSpPr>
              <p:cNvPr id="116" name="모서리가 둥근 직사각형 63">
                <a:extLst>
                  <a:ext uri="{FF2B5EF4-FFF2-40B4-BE49-F238E27FC236}">
                    <a16:creationId xmlns:a16="http://schemas.microsoft.com/office/drawing/2014/main" id="{CC198D37-B607-449F-85E8-0DB28A13DA56}"/>
                  </a:ext>
                </a:extLst>
              </p:cNvPr>
              <p:cNvSpPr/>
              <p:nvPr/>
            </p:nvSpPr>
            <p:spPr bwMode="auto">
              <a:xfrm>
                <a:off x="558702" y="2166338"/>
                <a:ext cx="1211029" cy="143188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108000" tIns="0" rIns="108000" bIns="0" anchor="ctr"/>
              <a:lstStyle/>
              <a:p>
                <a:pPr indent="-115895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814888" algn="l"/>
                  </a:tabLst>
                  <a:defRPr/>
                </a:pPr>
                <a:r>
                  <a:rPr lang="en-US" altLang="ko-KR" sz="1500" i="1">
                    <a:solidFill>
                      <a:srgbClr val="0070C0"/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rPr>
                  <a:t>02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BC1C65E-E40B-4F07-A67E-357510D58BB9}"/>
                </a:ext>
              </a:extLst>
            </p:cNvPr>
            <p:cNvGrpSpPr/>
            <p:nvPr/>
          </p:nvGrpSpPr>
          <p:grpSpPr>
            <a:xfrm>
              <a:off x="6577360" y="3379165"/>
              <a:ext cx="2206129" cy="1773860"/>
              <a:chOff x="558700" y="2166338"/>
              <a:chExt cx="2808000" cy="1773860"/>
            </a:xfrm>
          </p:grpSpPr>
          <p:sp>
            <p:nvSpPr>
              <p:cNvPr id="102" name="모서리가 둥근 직사각형 65">
                <a:extLst>
                  <a:ext uri="{FF2B5EF4-FFF2-40B4-BE49-F238E27FC236}">
                    <a16:creationId xmlns:a16="http://schemas.microsoft.com/office/drawing/2014/main" id="{79DB5D2A-1A50-4DEA-9AF8-E7005AB4087E}"/>
                  </a:ext>
                </a:extLst>
              </p:cNvPr>
              <p:cNvSpPr/>
              <p:nvPr/>
            </p:nvSpPr>
            <p:spPr bwMode="auto">
              <a:xfrm>
                <a:off x="558700" y="2368892"/>
                <a:ext cx="2808000" cy="1571306"/>
              </a:xfrm>
              <a:prstGeom prst="roundRect">
                <a:avLst>
                  <a:gd name="adj" fmla="val 9384"/>
                </a:avLst>
              </a:prstGeom>
              <a:solidFill>
                <a:schemeClr val="bg1"/>
              </a:solidFill>
              <a:ln w="19050" algn="ctr">
                <a:gradFill flip="none" rotWithShape="1">
                  <a:gsLst>
                    <a:gs pos="17000">
                      <a:srgbClr val="0070C0"/>
                    </a:gs>
                    <a:gs pos="83000">
                      <a:srgbClr val="0070C0"/>
                    </a:gs>
                    <a:gs pos="82000">
                      <a:srgbClr val="4C9BD3"/>
                    </a:gs>
                    <a:gs pos="18000">
                      <a:srgbClr val="4C9BD3"/>
                    </a:gs>
                  </a:gsLst>
                  <a:lin ang="0" scaled="1"/>
                  <a:tileRect/>
                </a:gradFill>
                <a:miter lim="800000"/>
                <a:headEnd/>
                <a:tailEnd/>
              </a:ln>
              <a:effectLst/>
            </p:spPr>
            <p:txBody>
              <a:bodyPr wrap="none" anchor="b"/>
              <a:lstStyle/>
              <a:p>
                <a:pPr indent="-101600" algn="ctr" defTabSz="1474905" latinLnBrk="0">
                  <a:lnSpc>
                    <a:spcPct val="900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</a:pPr>
                <a:endParaRPr lang="ko-KR" altLang="en-US" sz="1200" ker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</a:endParaRPr>
              </a:p>
            </p:txBody>
          </p:sp>
          <p:sp>
            <p:nvSpPr>
              <p:cNvPr id="105" name="Rectangle 204">
                <a:extLst>
                  <a:ext uri="{FF2B5EF4-FFF2-40B4-BE49-F238E27FC236}">
                    <a16:creationId xmlns:a16="http://schemas.microsoft.com/office/drawing/2014/main" id="{4E548042-6943-416F-BBCC-759F66CB9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378" y="2475012"/>
                <a:ext cx="2740643" cy="286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  <a:scene3d>
                  <a:camera prst="orthographicFront"/>
                  <a:lightRig rig="brightRoom" dir="tl"/>
                </a:scene3d>
                <a:sp3d prstMaterial="flat">
                  <a:extrusionClr>
                    <a:schemeClr val="bg1"/>
                  </a:extrusionClr>
                  <a:contourClr>
                    <a:schemeClr val="tx1">
                      <a:lumMod val="65000"/>
                      <a:lumOff val="3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7453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74905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12359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949810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87264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24717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62169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99622" algn="l" defTabSz="1474905" rtl="0" eaLnBrk="1" latinLnBrk="1" hangingPunct="1"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kumimoji="0" lang="en-US" altLang="ko-KR" sz="11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cs typeface="Arial" panose="020B0604020202020204" pitchFamily="34" charset="0"/>
                  </a:rPr>
                  <a:t>Sleep</a:t>
                </a:r>
                <a:endParaRPr kumimoji="0" lang="ko-KR" altLang="en-US" sz="11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6" name="모서리가 둥근 직사각형 373">
                <a:extLst>
                  <a:ext uri="{FF2B5EF4-FFF2-40B4-BE49-F238E27FC236}">
                    <a16:creationId xmlns:a16="http://schemas.microsoft.com/office/drawing/2014/main" id="{3547B953-3598-4869-8513-EC8E2D6DE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805" y="2923528"/>
                <a:ext cx="2592419" cy="407804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rIns="36000">
                <a:spAutoFit/>
              </a:bodyPr>
              <a:lstStyle/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ms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정지 이후 프로세스 수행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3004" indent="-93004" defTabSz="1071983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최대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3,000ms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정지</a:t>
                </a: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0B217E8-49B1-4E62-A587-9BCAB89A2AC8}"/>
                  </a:ext>
                </a:extLst>
              </p:cNvPr>
              <p:cNvSpPr/>
              <p:nvPr/>
            </p:nvSpPr>
            <p:spPr bwMode="auto">
              <a:xfrm rot="10800000" flipV="1">
                <a:off x="772274" y="2843740"/>
                <a:ext cx="2369485" cy="17272"/>
              </a:xfrm>
              <a:prstGeom prst="parallelogram">
                <a:avLst>
                  <a:gd name="adj" fmla="val 61477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44000">
                    <a:schemeClr val="bg1">
                      <a:lumMod val="65000"/>
                    </a:schemeClr>
                  </a:gs>
                  <a:gs pos="52000">
                    <a:schemeClr val="bg1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9525" cmpd="sng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 contourW="38100">
                  <a:bevelT w="1270"/>
                  <a:contourClr>
                    <a:schemeClr val="bg1"/>
                  </a:contourClr>
                </a:sp3d>
              </a:bodyPr>
              <a:lstStyle/>
              <a:p>
                <a:pPr defTabSz="1330325" eaLnBrk="0" hangingPunct="0">
                  <a:lnSpc>
                    <a:spcPct val="90000"/>
                  </a:lnSpc>
                </a:pPr>
                <a:endParaRPr lang="ko-KR" altLang="en-US">
                  <a:solidFill>
                    <a:prstClr val="black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</a:endParaRPr>
              </a:p>
            </p:txBody>
          </p:sp>
          <p:sp>
            <p:nvSpPr>
              <p:cNvPr id="110" name="모서리가 둥근 직사각형 69">
                <a:extLst>
                  <a:ext uri="{FF2B5EF4-FFF2-40B4-BE49-F238E27FC236}">
                    <a16:creationId xmlns:a16="http://schemas.microsoft.com/office/drawing/2014/main" id="{144D72F7-0D09-42D5-8AEE-1828F7DB1347}"/>
                  </a:ext>
                </a:extLst>
              </p:cNvPr>
              <p:cNvSpPr/>
              <p:nvPr/>
            </p:nvSpPr>
            <p:spPr bwMode="auto">
              <a:xfrm>
                <a:off x="558702" y="2166338"/>
                <a:ext cx="1211029" cy="143188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108000" tIns="0" rIns="108000" bIns="0" anchor="ctr"/>
              <a:lstStyle/>
              <a:p>
                <a:pPr indent="-115895">
                  <a:lnSpc>
                    <a:spcPct val="110000"/>
                  </a:lnSpc>
                  <a:buClr>
                    <a:srgbClr val="3271AA"/>
                  </a:buClr>
                  <a:buSzPct val="140000"/>
                  <a:tabLst>
                    <a:tab pos="814888" algn="l"/>
                  </a:tabLst>
                  <a:defRPr/>
                </a:pPr>
                <a:r>
                  <a:rPr lang="en-US" altLang="ko-KR" sz="1500" i="1">
                    <a:solidFill>
                      <a:srgbClr val="0070C0"/>
                    </a:solidFill>
                    <a:latin typeface="-윤고딕140" panose="02030504000101010101" pitchFamily="18" charset="-127"/>
                    <a:ea typeface="-윤고딕140" panose="02030504000101010101" pitchFamily="18" charset="-127"/>
                  </a:rPr>
                  <a:t>03</a:t>
                </a: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F0418E-2FA3-471B-8C0F-918A8DD1A132}"/>
              </a:ext>
            </a:extLst>
          </p:cNvPr>
          <p:cNvGrpSpPr/>
          <p:nvPr/>
        </p:nvGrpSpPr>
        <p:grpSpPr>
          <a:xfrm>
            <a:off x="558799" y="5315116"/>
            <a:ext cx="9575570" cy="1741323"/>
            <a:chOff x="558799" y="2266950"/>
            <a:chExt cx="9575570" cy="1741323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B0C38BB-5A67-4A71-BFB1-8296B554A1BD}"/>
                </a:ext>
              </a:extLst>
            </p:cNvPr>
            <p:cNvGrpSpPr/>
            <p:nvPr/>
          </p:nvGrpSpPr>
          <p:grpSpPr>
            <a:xfrm>
              <a:off x="558799" y="2266950"/>
              <a:ext cx="4679570" cy="1741323"/>
              <a:chOff x="558799" y="2266950"/>
              <a:chExt cx="4679570" cy="1741323"/>
            </a:xfrm>
          </p:grpSpPr>
          <p:sp>
            <p:nvSpPr>
              <p:cNvPr id="141" name="모서리가 둥근 직사각형 16">
                <a:extLst>
                  <a:ext uri="{FF2B5EF4-FFF2-40B4-BE49-F238E27FC236}">
                    <a16:creationId xmlns:a16="http://schemas.microsoft.com/office/drawing/2014/main" id="{6A079A7B-83D2-422D-B069-5E1A8BCAA3F5}"/>
                  </a:ext>
                </a:extLst>
              </p:cNvPr>
              <p:cNvSpPr/>
              <p:nvPr/>
            </p:nvSpPr>
            <p:spPr bwMode="auto">
              <a:xfrm flipH="1">
                <a:off x="558799" y="2520491"/>
                <a:ext cx="4679570" cy="148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sp>
            <p:nvSpPr>
              <p:cNvPr id="142" name="모서리가 둥근 직사각형 16">
                <a:extLst>
                  <a:ext uri="{FF2B5EF4-FFF2-40B4-BE49-F238E27FC236}">
                    <a16:creationId xmlns:a16="http://schemas.microsoft.com/office/drawing/2014/main" id="{0B569378-F71E-488A-B4D1-EC2F5BCCB4A0}"/>
                  </a:ext>
                </a:extLst>
              </p:cNvPr>
              <p:cNvSpPr/>
              <p:nvPr/>
            </p:nvSpPr>
            <p:spPr bwMode="auto">
              <a:xfrm flipH="1">
                <a:off x="558799" y="2266950"/>
                <a:ext cx="467957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en-US" altLang="ko-KR" sz="1000" dirty="0">
                    <a:solidFill>
                      <a:schemeClr val="bg1"/>
                    </a:solidFill>
                    <a:latin typeface="-윤고딕140" pitchFamily="18" charset="-127"/>
                    <a:cs typeface="Arial" pitchFamily="34" charset="0"/>
                    <a:sym typeface="-윤고딕140"/>
                  </a:rPr>
                  <a:t>Script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cs typeface="Arial" pitchFamily="34" charset="0"/>
                    <a:sym typeface="-윤고딕140"/>
                  </a:rPr>
                  <a:t>예시</a:t>
                </a: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E0F3D70-89CB-4B1F-ADC2-88406D050F63}"/>
                  </a:ext>
                </a:extLst>
              </p:cNvPr>
              <p:cNvCxnSpPr/>
              <p:nvPr/>
            </p:nvCxnSpPr>
            <p:spPr>
              <a:xfrm>
                <a:off x="558799" y="4008273"/>
                <a:ext cx="4679570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F3CFB1A-4F27-4654-A491-051B17F28673}"/>
                </a:ext>
              </a:extLst>
            </p:cNvPr>
            <p:cNvGrpSpPr/>
            <p:nvPr/>
          </p:nvGrpSpPr>
          <p:grpSpPr>
            <a:xfrm>
              <a:off x="5454799" y="2266950"/>
              <a:ext cx="4679570" cy="1741323"/>
              <a:chOff x="5454799" y="2266950"/>
              <a:chExt cx="4679570" cy="1741323"/>
            </a:xfrm>
          </p:grpSpPr>
          <p:sp>
            <p:nvSpPr>
              <p:cNvPr id="138" name="모서리가 둥근 직사각형 16">
                <a:extLst>
                  <a:ext uri="{FF2B5EF4-FFF2-40B4-BE49-F238E27FC236}">
                    <a16:creationId xmlns:a16="http://schemas.microsoft.com/office/drawing/2014/main" id="{E99F94C9-4CD0-41FB-B410-A2C092BAF947}"/>
                  </a:ext>
                </a:extLst>
              </p:cNvPr>
              <p:cNvSpPr/>
              <p:nvPr/>
            </p:nvSpPr>
            <p:spPr bwMode="auto">
              <a:xfrm flipH="1">
                <a:off x="5454799" y="2520491"/>
                <a:ext cx="4679570" cy="148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endParaRPr lang="en-US" altLang="ko-KR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endParaRPr>
              </a:p>
            </p:txBody>
          </p:sp>
          <p:sp>
            <p:nvSpPr>
              <p:cNvPr id="139" name="모서리가 둥근 직사각형 16">
                <a:extLst>
                  <a:ext uri="{FF2B5EF4-FFF2-40B4-BE49-F238E27FC236}">
                    <a16:creationId xmlns:a16="http://schemas.microsoft.com/office/drawing/2014/main" id="{09D85E26-18FF-455B-A714-4334398F58C6}"/>
                  </a:ext>
                </a:extLst>
              </p:cNvPr>
              <p:cNvSpPr/>
              <p:nvPr/>
            </p:nvSpPr>
            <p:spPr bwMode="auto">
              <a:xfrm flipH="1">
                <a:off x="5454799" y="2266950"/>
                <a:ext cx="4679570" cy="288000"/>
              </a:xfrm>
              <a:prstGeom prst="round2SameRect">
                <a:avLst/>
              </a:prstGeom>
              <a:solidFill>
                <a:srgbClr val="4C9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0" algn="ctr" defTabSz="104298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000" dirty="0">
                    <a:solidFill>
                      <a:schemeClr val="bg1"/>
                    </a:solidFill>
                    <a:latin typeface="-윤고딕140" pitchFamily="18" charset="-127"/>
                    <a:cs typeface="Arial" pitchFamily="34" charset="0"/>
                    <a:sym typeface="-윤고딕140"/>
                  </a:rPr>
                  <a:t>유형마다 허용되는 범위</a:t>
                </a:r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2F58A58-D465-423F-9533-AB93B68E4EE3}"/>
                  </a:ext>
                </a:extLst>
              </p:cNvPr>
              <p:cNvCxnSpPr/>
              <p:nvPr/>
            </p:nvCxnSpPr>
            <p:spPr>
              <a:xfrm>
                <a:off x="5454799" y="4008273"/>
                <a:ext cx="4679570" cy="0"/>
              </a:xfrm>
              <a:prstGeom prst="line">
                <a:avLst/>
              </a:prstGeom>
              <a:ln w="6350">
                <a:solidFill>
                  <a:srgbClr val="4C9B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3249F51-6705-4E84-A151-325AE4CE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2620000"/>
              <a:ext cx="4465636" cy="1215717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상위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Step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에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Response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값을 복사하여 하위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Step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의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Request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에 입력하여 테스트 진행 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SQL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에서 데이터를 조회하여 하위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Step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의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Request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에 입력하여 테스트 수행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상위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Step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에 조회된 데이터를 변수에 복사하여 테스트 수행경과를 확인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상위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Step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에 조회된 데이터 결과에 따라 테스트 에러 건으로 종료 하거나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일부 시나리오를 제외하고 진행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 </a:t>
              </a:r>
            </a:p>
            <a:p>
              <a:pPr defTabSz="1101784" eaLnBrk="0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 </a:t>
              </a:r>
            </a:p>
          </p:txBody>
        </p:sp>
      </p:grpSp>
      <p:grpSp>
        <p:nvGrpSpPr>
          <p:cNvPr id="145" name="그룹 186">
            <a:extLst>
              <a:ext uri="{FF2B5EF4-FFF2-40B4-BE49-F238E27FC236}">
                <a16:creationId xmlns:a16="http://schemas.microsoft.com/office/drawing/2014/main" id="{2892D1AE-6100-4EBC-8748-0A32E8B61F63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6486808"/>
            <a:ext cx="629453" cy="540036"/>
            <a:chOff x="5510241" y="3711558"/>
            <a:chExt cx="912825" cy="766773"/>
          </a:xfrm>
        </p:grpSpPr>
        <p:pic>
          <p:nvPicPr>
            <p:cNvPr id="146" name="그림 1" descr="icon.png">
              <a:extLst>
                <a:ext uri="{FF2B5EF4-FFF2-40B4-BE49-F238E27FC236}">
                  <a16:creationId xmlns:a16="http://schemas.microsoft.com/office/drawing/2014/main" id="{A161F0AB-5BBF-4281-A8BE-31625ED8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30000" contrast="-10000"/>
            </a:blip>
            <a:srcRect l="41907" r="45522" b="73460"/>
            <a:stretch>
              <a:fillRect/>
            </a:stretch>
          </p:blipFill>
          <p:spPr bwMode="auto">
            <a:xfrm>
              <a:off x="5656293" y="3711558"/>
              <a:ext cx="766773" cy="766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7" name="그림 1" descr="icon.png">
              <a:extLst>
                <a:ext uri="{FF2B5EF4-FFF2-40B4-BE49-F238E27FC236}">
                  <a16:creationId xmlns:a16="http://schemas.microsoft.com/office/drawing/2014/main" id="{3CC29F1C-D341-4581-8754-2D0FE088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30000" contrast="-10000"/>
            </a:blip>
            <a:srcRect l="41907" r="45522" b="73460"/>
            <a:stretch>
              <a:fillRect/>
            </a:stretch>
          </p:blipFill>
          <p:spPr bwMode="auto">
            <a:xfrm>
              <a:off x="5510241" y="3821097"/>
              <a:ext cx="620721" cy="620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" name="그림 152" descr="아이콘_07.png">
            <a:extLst>
              <a:ext uri="{FF2B5EF4-FFF2-40B4-BE49-F238E27FC236}">
                <a16:creationId xmlns:a16="http://schemas.microsoft.com/office/drawing/2014/main" id="{E202EFDD-E481-4BF7-A2BA-4FF88564A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20000" contrast="-10000"/>
          </a:blip>
          <a:srcRect l="18347" t="60350" r="71591" b="17792"/>
          <a:stretch>
            <a:fillRect/>
          </a:stretch>
        </p:blipFill>
        <p:spPr bwMode="auto">
          <a:xfrm>
            <a:off x="9563100" y="6447959"/>
            <a:ext cx="577799" cy="62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52B97569-AEA7-422F-A163-6DAFE95B0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34567"/>
              </p:ext>
            </p:extLst>
          </p:nvPr>
        </p:nvGraphicFramePr>
        <p:xfrm>
          <a:off x="5455906" y="5585521"/>
          <a:ext cx="4678464" cy="1470918"/>
        </p:xfrm>
        <a:graphic>
          <a:graphicData uri="http://schemas.openxmlformats.org/drawingml/2006/table">
            <a:tbl>
              <a:tblPr/>
              <a:tblGrid>
                <a:gridCol w="78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248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유형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설명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From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To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IF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34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Step</a:t>
                      </a:r>
                      <a:endParaRPr kumimoji="0"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API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, SQL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을 수행하는 단위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34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텍스트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텍스트 문자열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34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숫자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정수형 데이터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34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난수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미리 지정한 규칙으로 추출되는 임의의 값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9883"/>
                  </a:ext>
                </a:extLst>
              </a:tr>
              <a:tr h="241134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변수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시나리오에 귀속된 전역변수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허용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3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시나리오 테스트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일일점검</a:t>
            </a:r>
            <a:r>
              <a:rPr lang="en-US" altLang="ko-KR" dirty="0"/>
              <a:t>, </a:t>
            </a:r>
            <a:r>
              <a:rPr lang="ko-KR" altLang="en-US" dirty="0"/>
              <a:t>회귀테스트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시나리오 테스트를 그룹으로 묶어 일일점검</a:t>
            </a:r>
            <a:r>
              <a:rPr lang="en-US" altLang="ko-KR" dirty="0"/>
              <a:t>, </a:t>
            </a:r>
            <a:r>
              <a:rPr lang="ko-KR" altLang="en-US" dirty="0"/>
              <a:t>회귀테스트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일일점검</a:t>
              </a: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, 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회귀 테스트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2" name="그룹 63">
            <a:extLst>
              <a:ext uri="{FF2B5EF4-FFF2-40B4-BE49-F238E27FC236}">
                <a16:creationId xmlns:a16="http://schemas.microsoft.com/office/drawing/2014/main" id="{03F829CF-3509-42D6-B312-25F103C48D9E}"/>
              </a:ext>
            </a:extLst>
          </p:cNvPr>
          <p:cNvGrpSpPr/>
          <p:nvPr/>
        </p:nvGrpSpPr>
        <p:grpSpPr>
          <a:xfrm>
            <a:off x="558799" y="2266950"/>
            <a:ext cx="4679570" cy="4789488"/>
            <a:chOff x="558799" y="2266950"/>
            <a:chExt cx="4679570" cy="4789488"/>
          </a:xfrm>
        </p:grpSpPr>
        <p:sp>
          <p:nvSpPr>
            <p:cNvPr id="53" name="모서리가 둥근 직사각형 16">
              <a:extLst>
                <a:ext uri="{FF2B5EF4-FFF2-40B4-BE49-F238E27FC236}">
                  <a16:creationId xmlns:a16="http://schemas.microsoft.com/office/drawing/2014/main" id="{60E9E03D-EEE3-45A8-8B81-6696F86000D2}"/>
                </a:ext>
              </a:extLst>
            </p:cNvPr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54" name="모서리가 둥근 직사각형 16">
              <a:extLst>
                <a:ext uri="{FF2B5EF4-FFF2-40B4-BE49-F238E27FC236}">
                  <a16:creationId xmlns:a16="http://schemas.microsoft.com/office/drawing/2014/main" id="{F4B179CA-9EC0-4DBE-979A-9702FCF986D0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aTworks</a:t>
              </a: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 적용 전 테스트 프로세스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E7295A3-83A7-4151-B8C7-8FDD01F8CF67}"/>
                </a:ext>
              </a:extLst>
            </p:cNvPr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62">
            <a:extLst>
              <a:ext uri="{FF2B5EF4-FFF2-40B4-BE49-F238E27FC236}">
                <a16:creationId xmlns:a16="http://schemas.microsoft.com/office/drawing/2014/main" id="{626E40C6-E664-49F0-9A0B-390BA37A6D05}"/>
              </a:ext>
            </a:extLst>
          </p:cNvPr>
          <p:cNvGrpSpPr/>
          <p:nvPr/>
        </p:nvGrpSpPr>
        <p:grpSpPr>
          <a:xfrm>
            <a:off x="5454799" y="2266950"/>
            <a:ext cx="4679570" cy="4789488"/>
            <a:chOff x="5454799" y="2266950"/>
            <a:chExt cx="4679570" cy="4789488"/>
          </a:xfrm>
        </p:grpSpPr>
        <p:sp>
          <p:nvSpPr>
            <p:cNvPr id="57" name="모서리가 둥근 직사각형 16">
              <a:extLst>
                <a:ext uri="{FF2B5EF4-FFF2-40B4-BE49-F238E27FC236}">
                  <a16:creationId xmlns:a16="http://schemas.microsoft.com/office/drawing/2014/main" id="{E571D07C-D164-4CBF-9913-6FF8A6DD1C1D}"/>
                </a:ext>
              </a:extLst>
            </p:cNvPr>
            <p:cNvSpPr/>
            <p:nvPr/>
          </p:nvSpPr>
          <p:spPr bwMode="auto">
            <a:xfrm flipH="1">
              <a:off x="5454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58" name="모서리가 둥근 직사각형 16">
              <a:extLst>
                <a:ext uri="{FF2B5EF4-FFF2-40B4-BE49-F238E27FC236}">
                  <a16:creationId xmlns:a16="http://schemas.microsoft.com/office/drawing/2014/main" id="{F787C9A5-4637-4D2F-B6AC-817D5C76D5A6}"/>
                </a:ext>
              </a:extLst>
            </p:cNvPr>
            <p:cNvSpPr/>
            <p:nvPr/>
          </p:nvSpPr>
          <p:spPr bwMode="auto">
            <a:xfrm flipH="1">
              <a:off x="5454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aTworks</a:t>
              </a: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 적용 후 테스트 프로세스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1728352-DA11-4840-AC04-8E40E40B5346}"/>
                </a:ext>
              </a:extLst>
            </p:cNvPr>
            <p:cNvCxnSpPr/>
            <p:nvPr/>
          </p:nvCxnSpPr>
          <p:spPr>
            <a:xfrm>
              <a:off x="5454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83D99B-6B93-472D-82EE-1C47EBBD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05" y="2664506"/>
            <a:ext cx="4537158" cy="100691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7A9DC0"/>
            </a:solidFill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lvl="1" indent="0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-윤고딕140"/>
              </a:rPr>
              <a:t>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/>
            </a:endParaRPr>
          </a:p>
        </p:txBody>
      </p:sp>
      <p:cxnSp>
        <p:nvCxnSpPr>
          <p:cNvPr id="99" name="꺾인 연결선 45">
            <a:extLst>
              <a:ext uri="{FF2B5EF4-FFF2-40B4-BE49-F238E27FC236}">
                <a16:creationId xmlns:a16="http://schemas.microsoft.com/office/drawing/2014/main" id="{2D2D89D4-FC16-4A57-9DCF-4B4261C5C6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9003" y="4118244"/>
            <a:ext cx="1506373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9160CD-9019-4F38-B54A-CAF0CC885B7D}"/>
              </a:ext>
            </a:extLst>
          </p:cNvPr>
          <p:cNvGrpSpPr/>
          <p:nvPr/>
        </p:nvGrpSpPr>
        <p:grpSpPr>
          <a:xfrm>
            <a:off x="1005862" y="3793684"/>
            <a:ext cx="947335" cy="844217"/>
            <a:chOff x="630005" y="3542920"/>
            <a:chExt cx="947335" cy="844217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DC918DD-A083-48DB-92ED-6E57554ACCBA}"/>
                </a:ext>
              </a:extLst>
            </p:cNvPr>
            <p:cNvGrpSpPr/>
            <p:nvPr/>
          </p:nvGrpSpPr>
          <p:grpSpPr>
            <a:xfrm>
              <a:off x="630005" y="3542920"/>
              <a:ext cx="947335" cy="673163"/>
              <a:chOff x="643146" y="3573024"/>
              <a:chExt cx="1118883" cy="795063"/>
            </a:xfrm>
          </p:grpSpPr>
          <p:pic>
            <p:nvPicPr>
              <p:cNvPr id="107" name="Picture 135" descr="D:\모스트비주얼\아이콘 작업\왜가리\19.png">
                <a:extLst>
                  <a:ext uri="{FF2B5EF4-FFF2-40B4-BE49-F238E27FC236}">
                    <a16:creationId xmlns:a16="http://schemas.microsoft.com/office/drawing/2014/main" id="{1FED958D-3437-4D62-B7DB-A1B0DDCDE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146" y="3573024"/>
                <a:ext cx="536230" cy="50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135" descr="D:\모스트비주얼\아이콘 작업\왜가리\19.png">
                <a:extLst>
                  <a:ext uri="{FF2B5EF4-FFF2-40B4-BE49-F238E27FC236}">
                    <a16:creationId xmlns:a16="http://schemas.microsoft.com/office/drawing/2014/main" id="{F67A9606-D0B9-4800-B610-F426EA0A7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472" y="3716529"/>
                <a:ext cx="536230" cy="50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135" descr="D:\모스트비주얼\아이콘 작업\왜가리\19.png">
                <a:extLst>
                  <a:ext uri="{FF2B5EF4-FFF2-40B4-BE49-F238E27FC236}">
                    <a16:creationId xmlns:a16="http://schemas.microsoft.com/office/drawing/2014/main" id="{545E6D5E-6E3F-4758-A747-1CC6730A7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799" y="3860035"/>
                <a:ext cx="536230" cy="50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BDC93E-0D55-477E-9B3C-2E0F2E9443B0}"/>
                </a:ext>
              </a:extLst>
            </p:cNvPr>
            <p:cNvSpPr txBox="1"/>
            <p:nvPr/>
          </p:nvSpPr>
          <p:spPr bwMode="auto">
            <a:xfrm>
              <a:off x="961807" y="4264026"/>
              <a:ext cx="283731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1042252" latinLnBrk="0">
                <a:buClr>
                  <a:srgbClr val="0000FF"/>
                </a:buClr>
                <a:buSzPct val="140000"/>
                <a:tabLst>
                  <a:tab pos="5644341" algn="l"/>
                </a:tabLst>
                <a:defRPr/>
              </a:pPr>
              <a:r>
                <a:rPr kumimoji="0" lang="ko-KR" altLang="en-US" sz="800" ker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개발자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29694D-9F3B-43C2-9944-33D3D5348818}"/>
              </a:ext>
            </a:extLst>
          </p:cNvPr>
          <p:cNvGrpSpPr/>
          <p:nvPr/>
        </p:nvGrpSpPr>
        <p:grpSpPr>
          <a:xfrm>
            <a:off x="3832845" y="3792921"/>
            <a:ext cx="649216" cy="844980"/>
            <a:chOff x="4492811" y="3542157"/>
            <a:chExt cx="649216" cy="844980"/>
          </a:xfrm>
        </p:grpSpPr>
        <p:pic>
          <p:nvPicPr>
            <p:cNvPr id="120" name="Picture 107" descr="D:\모스트비주얼\아이콘 작업\왜가리2\7.png">
              <a:extLst>
                <a:ext uri="{FF2B5EF4-FFF2-40B4-BE49-F238E27FC236}">
                  <a16:creationId xmlns:a16="http://schemas.microsoft.com/office/drawing/2014/main" id="{FC580ABF-B71C-4DC7-A507-A1B7DC355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642" y="3542157"/>
              <a:ext cx="581554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F50CA3B-8D06-4674-A60C-4A4668BD7C28}"/>
                </a:ext>
              </a:extLst>
            </p:cNvPr>
            <p:cNvSpPr txBox="1"/>
            <p:nvPr/>
          </p:nvSpPr>
          <p:spPr bwMode="auto">
            <a:xfrm>
              <a:off x="4492811" y="4264026"/>
              <a:ext cx="649216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1042252" latinLnBrk="0">
                <a:buClr>
                  <a:srgbClr val="0000FF"/>
                </a:buClr>
                <a:buSzPct val="140000"/>
                <a:tabLst>
                  <a:tab pos="5644341" algn="l"/>
                </a:tabLst>
                <a:defRPr/>
              </a:pPr>
              <a:r>
                <a:rPr kumimoji="0" lang="ko-KR" altLang="en-US" sz="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업무관리자</a:t>
              </a:r>
              <a:r>
                <a:rPr kumimoji="0" lang="en-US" altLang="ko-KR" sz="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(PL)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D1E65C99-4E59-412F-A6E9-2CEF64269315}"/>
              </a:ext>
            </a:extLst>
          </p:cNvPr>
          <p:cNvSpPr txBox="1"/>
          <p:nvPr/>
        </p:nvSpPr>
        <p:spPr bwMode="auto">
          <a:xfrm>
            <a:off x="2252417" y="3926047"/>
            <a:ext cx="1136529" cy="12311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lvl="1" indent="0" algn="ctr" defTabSz="1042252" latinLnBrk="0">
              <a:buClr>
                <a:srgbClr val="0000FF"/>
              </a:buClr>
              <a:buSzPct val="140000"/>
              <a:tabLst>
                <a:tab pos="5644341" algn="l"/>
              </a:tabLst>
              <a:defRPr/>
            </a:pPr>
            <a:r>
              <a:rPr kumimoji="0" lang="ko-KR" altLang="en-US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테스트 수행 후 결과보고</a:t>
            </a:r>
          </a:p>
        </p:txBody>
      </p:sp>
      <p:sp>
        <p:nvSpPr>
          <p:cNvPr id="124" name="오른쪽 화살표 209">
            <a:extLst>
              <a:ext uri="{FF2B5EF4-FFF2-40B4-BE49-F238E27FC236}">
                <a16:creationId xmlns:a16="http://schemas.microsoft.com/office/drawing/2014/main" id="{0F84DE67-2AC9-4805-BEB0-AA5421994B10}"/>
              </a:ext>
            </a:extLst>
          </p:cNvPr>
          <p:cNvSpPr/>
          <p:nvPr/>
        </p:nvSpPr>
        <p:spPr bwMode="auto">
          <a:xfrm rot="10982772" flipH="1" flipV="1">
            <a:off x="5123969" y="4576498"/>
            <a:ext cx="374840" cy="398426"/>
          </a:xfrm>
          <a:prstGeom prst="rightArrow">
            <a:avLst/>
          </a:prstGeom>
          <a:gradFill flip="none" rotWithShape="1">
            <a:gsLst>
              <a:gs pos="0">
                <a:srgbClr val="4C9BD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56B3FFB-E9B1-4ADD-9657-814925B519CC}"/>
              </a:ext>
            </a:extLst>
          </p:cNvPr>
          <p:cNvSpPr>
            <a:spLocks/>
          </p:cNvSpPr>
          <p:nvPr/>
        </p:nvSpPr>
        <p:spPr bwMode="auto">
          <a:xfrm>
            <a:off x="642573" y="2691587"/>
            <a:ext cx="4434012" cy="900246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개발자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테스터가 자신이 담당하는 업무 프로세스를 테스트 후에 관리자에게 이상유무를 보고하는 구조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다수의 개발자들이 정상 동작하는 시스템을 확인하는 시간이 소요됨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관리자는 개발자들이 보고한 내용을 정리해서 상황을 파악해야 됨</a:t>
            </a:r>
            <a:endParaRPr lang="en-US" altLang="ko-KR" sz="900" spc="-5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조치 후에도 실제 수정 내용을 쉽게 확인할 수 없음</a:t>
            </a:r>
          </a:p>
        </p:txBody>
      </p:sp>
      <p:cxnSp>
        <p:nvCxnSpPr>
          <p:cNvPr id="155" name="꺾인 연결선 45">
            <a:extLst>
              <a:ext uri="{FF2B5EF4-FFF2-40B4-BE49-F238E27FC236}">
                <a16:creationId xmlns:a16="http://schemas.microsoft.com/office/drawing/2014/main" id="{F76DD065-F68C-4439-A72F-E69FD87CCCDA}"/>
              </a:ext>
            </a:extLst>
          </p:cNvPr>
          <p:cNvCxnSpPr>
            <a:cxnSpLocks/>
          </p:cNvCxnSpPr>
          <p:nvPr/>
        </p:nvCxnSpPr>
        <p:spPr bwMode="auto">
          <a:xfrm flipH="1">
            <a:off x="2099003" y="4393299"/>
            <a:ext cx="1506373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9BE64E8-A49C-4BCE-BFEF-251F5D71EE1E}"/>
              </a:ext>
            </a:extLst>
          </p:cNvPr>
          <p:cNvSpPr txBox="1"/>
          <p:nvPr/>
        </p:nvSpPr>
        <p:spPr bwMode="auto">
          <a:xfrm>
            <a:off x="2269314" y="4203329"/>
            <a:ext cx="1099660" cy="12311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lvl="1" indent="0" algn="ctr" defTabSz="1042252" latinLnBrk="0">
              <a:buClr>
                <a:srgbClr val="0000FF"/>
              </a:buClr>
              <a:buSzPct val="140000"/>
              <a:tabLst>
                <a:tab pos="5644341" algn="l"/>
              </a:tabLst>
              <a:defRPr/>
            </a:pPr>
            <a:r>
              <a:rPr kumimoji="0" lang="ko-KR" altLang="en-US" sz="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상황 파악하고 수정요청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4ECF5E7-DC23-4311-B7B0-D8418F529CC1}"/>
              </a:ext>
            </a:extLst>
          </p:cNvPr>
          <p:cNvGrpSpPr/>
          <p:nvPr/>
        </p:nvGrpSpPr>
        <p:grpSpPr>
          <a:xfrm>
            <a:off x="6095253" y="3783396"/>
            <a:ext cx="649216" cy="844980"/>
            <a:chOff x="4492811" y="3542157"/>
            <a:chExt cx="649216" cy="844980"/>
          </a:xfrm>
        </p:grpSpPr>
        <p:pic>
          <p:nvPicPr>
            <p:cNvPr id="159" name="Picture 107" descr="D:\모스트비주얼\아이콘 작업\왜가리2\7.png">
              <a:extLst>
                <a:ext uri="{FF2B5EF4-FFF2-40B4-BE49-F238E27FC236}">
                  <a16:creationId xmlns:a16="http://schemas.microsoft.com/office/drawing/2014/main" id="{E2BE3EB1-6F26-496E-A561-AAE14C347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642" y="3542157"/>
              <a:ext cx="581554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8DEDDD8-C145-4AE0-B976-0219927CABD4}"/>
                </a:ext>
              </a:extLst>
            </p:cNvPr>
            <p:cNvSpPr txBox="1"/>
            <p:nvPr/>
          </p:nvSpPr>
          <p:spPr bwMode="auto">
            <a:xfrm>
              <a:off x="4492811" y="4264026"/>
              <a:ext cx="649216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1042252" latinLnBrk="0">
                <a:buClr>
                  <a:srgbClr val="0000FF"/>
                </a:buClr>
                <a:buSzPct val="140000"/>
                <a:tabLst>
                  <a:tab pos="5644341" algn="l"/>
                </a:tabLst>
                <a:defRPr/>
              </a:pPr>
              <a:r>
                <a:rPr kumimoji="0" lang="ko-KR" altLang="en-US" sz="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업무관리자</a:t>
              </a:r>
              <a:r>
                <a:rPr kumimoji="0" lang="en-US" altLang="ko-KR" sz="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(PL)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15BB03E-F603-4E56-83E1-2F5CA1563BDE}"/>
              </a:ext>
            </a:extLst>
          </p:cNvPr>
          <p:cNvGrpSpPr/>
          <p:nvPr/>
        </p:nvGrpSpPr>
        <p:grpSpPr>
          <a:xfrm>
            <a:off x="8501190" y="3793684"/>
            <a:ext cx="947335" cy="844217"/>
            <a:chOff x="630005" y="3542920"/>
            <a:chExt cx="947335" cy="844217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349BEB5-71E8-4C17-9D4D-038FACACD5E0}"/>
                </a:ext>
              </a:extLst>
            </p:cNvPr>
            <p:cNvGrpSpPr/>
            <p:nvPr/>
          </p:nvGrpSpPr>
          <p:grpSpPr>
            <a:xfrm>
              <a:off x="630005" y="3542920"/>
              <a:ext cx="947335" cy="673163"/>
              <a:chOff x="643146" y="3573024"/>
              <a:chExt cx="1118883" cy="795063"/>
            </a:xfrm>
          </p:grpSpPr>
          <p:pic>
            <p:nvPicPr>
              <p:cNvPr id="164" name="Picture 135" descr="D:\모스트비주얼\아이콘 작업\왜가리\19.png">
                <a:extLst>
                  <a:ext uri="{FF2B5EF4-FFF2-40B4-BE49-F238E27FC236}">
                    <a16:creationId xmlns:a16="http://schemas.microsoft.com/office/drawing/2014/main" id="{B1C0E793-1A81-4DC0-803F-2CAB64EA6D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146" y="3573024"/>
                <a:ext cx="536230" cy="50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5" name="Picture 135" descr="D:\모스트비주얼\아이콘 작업\왜가리\19.png">
                <a:extLst>
                  <a:ext uri="{FF2B5EF4-FFF2-40B4-BE49-F238E27FC236}">
                    <a16:creationId xmlns:a16="http://schemas.microsoft.com/office/drawing/2014/main" id="{2E7C369D-8BFB-4E32-95ED-2361E30B90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472" y="3716529"/>
                <a:ext cx="536230" cy="50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6" name="Picture 135" descr="D:\모스트비주얼\아이콘 작업\왜가리\19.png">
                <a:extLst>
                  <a:ext uri="{FF2B5EF4-FFF2-40B4-BE49-F238E27FC236}">
                    <a16:creationId xmlns:a16="http://schemas.microsoft.com/office/drawing/2014/main" id="{1B39B551-7566-472B-933B-8663C46BA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799" y="3860035"/>
                <a:ext cx="536230" cy="508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6904444-350E-4B73-AEC4-D27B284935C2}"/>
                </a:ext>
              </a:extLst>
            </p:cNvPr>
            <p:cNvSpPr txBox="1"/>
            <p:nvPr/>
          </p:nvSpPr>
          <p:spPr bwMode="auto">
            <a:xfrm>
              <a:off x="961807" y="4264026"/>
              <a:ext cx="283731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defTabSz="1042252" latinLnBrk="0">
                <a:buClr>
                  <a:srgbClr val="0000FF"/>
                </a:buClr>
                <a:buSzPct val="140000"/>
                <a:tabLst>
                  <a:tab pos="5644341" algn="l"/>
                </a:tabLst>
                <a:defRPr/>
              </a:pPr>
              <a:r>
                <a:rPr kumimoji="0" lang="ko-KR" altLang="en-US" sz="800" ker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 pitchFamily="2" charset="2"/>
                </a:rPr>
                <a:t>개발자</a:t>
              </a:r>
            </a:p>
          </p:txBody>
        </p:sp>
      </p:grpSp>
      <p:cxnSp>
        <p:nvCxnSpPr>
          <p:cNvPr id="167" name="꺾인 연결선 45">
            <a:extLst>
              <a:ext uri="{FF2B5EF4-FFF2-40B4-BE49-F238E27FC236}">
                <a16:creationId xmlns:a16="http://schemas.microsoft.com/office/drawing/2014/main" id="{DFA363F2-9ABA-4286-8B37-EB492C61104B}"/>
              </a:ext>
            </a:extLst>
          </p:cNvPr>
          <p:cNvCxnSpPr>
            <a:cxnSpLocks/>
          </p:cNvCxnSpPr>
          <p:nvPr/>
        </p:nvCxnSpPr>
        <p:spPr bwMode="auto">
          <a:xfrm flipV="1">
            <a:off x="6859579" y="4210422"/>
            <a:ext cx="1506373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06D4950-1C42-475D-9821-CD1AEF1A83C8}"/>
              </a:ext>
            </a:extLst>
          </p:cNvPr>
          <p:cNvSpPr txBox="1"/>
          <p:nvPr/>
        </p:nvSpPr>
        <p:spPr bwMode="auto">
          <a:xfrm>
            <a:off x="6855029" y="4018225"/>
            <a:ext cx="1453637" cy="12311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lvl="1" indent="0" algn="ctr" defTabSz="1042252" latinLnBrk="0">
              <a:buClr>
                <a:srgbClr val="0000FF"/>
              </a:buClr>
              <a:buSzPct val="140000"/>
              <a:tabLst>
                <a:tab pos="5644341" algn="l"/>
              </a:tabLst>
              <a:defRPr/>
            </a:pPr>
            <a:r>
              <a:rPr kumimoji="0" lang="ko-KR" altLang="en-US" sz="800" kern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문제가 있는 업무만 확인 요청</a:t>
            </a:r>
            <a:endParaRPr kumimoji="0" lang="ko-KR" altLang="en-US" sz="800" kern="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5BF7734-422D-4F71-8756-9B79C14C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430" y="2663883"/>
            <a:ext cx="4537158" cy="100753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7A9DC0"/>
            </a:solidFill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lvl="1" indent="0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-윤고딕140"/>
              </a:rPr>
              <a:t>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29B9D1F-7390-409D-A54D-DD5CF2D2B21A}"/>
              </a:ext>
            </a:extLst>
          </p:cNvPr>
          <p:cNvSpPr>
            <a:spLocks/>
          </p:cNvSpPr>
          <p:nvPr/>
        </p:nvSpPr>
        <p:spPr bwMode="auto">
          <a:xfrm>
            <a:off x="5557998" y="2690964"/>
            <a:ext cx="4434012" cy="900246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aTworks</a:t>
            </a: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에서 자동으로 </a:t>
            </a:r>
            <a:r>
              <a:rPr lang="ko-KR" altLang="en-US" sz="9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리포팅한</a:t>
            </a: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 데이터를 관리자만 확인하고 문제가 발생한 업무 담당자에게 수정요청</a:t>
            </a:r>
            <a:endParaRPr lang="en-US" altLang="ko-KR" sz="900" spc="-5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관리자만 테스트 결과를 확인 </a:t>
            </a:r>
            <a:endParaRPr lang="en-US" altLang="ko-KR" sz="900" spc="-5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관리자는 </a:t>
            </a:r>
            <a:r>
              <a:rPr lang="ko-KR" altLang="en-US" sz="9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리포팅된</a:t>
            </a: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 점검결과를 </a:t>
            </a:r>
            <a:r>
              <a:rPr lang="en-US" altLang="ko-KR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aTworks </a:t>
            </a: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관리화면에서 한눈에 확인 가능</a:t>
            </a:r>
            <a:endParaRPr lang="en-US" altLang="ko-KR" sz="900" spc="-5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Monotype Sorts" pitchFamily="2" charset="2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 pitchFamily="2" charset="2"/>
              </a:rPr>
              <a:t>조치 후에 실제 수정 내용을 쉽게 테스트 할 수 있음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241420-42B4-474A-BF3B-017CABAE9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29" y="4661607"/>
            <a:ext cx="4518549" cy="23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56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시나리오 테스트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화면 테스트 녹화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Selenium API</a:t>
            </a:r>
            <a:r>
              <a:rPr lang="ko-KR" altLang="en-US" dirty="0"/>
              <a:t>를 활용하여 화면에서 발생한 </a:t>
            </a:r>
            <a:r>
              <a:rPr lang="en-US" altLang="ko-KR" dirty="0"/>
              <a:t>API </a:t>
            </a:r>
            <a:r>
              <a:rPr lang="ko-KR" altLang="en-US" dirty="0"/>
              <a:t>호출 이력을 녹화하여 테스트 케이스로 등록하는 방법을 제공합니다</a:t>
            </a:r>
            <a:r>
              <a:rPr lang="en-US" altLang="ko-KR" dirty="0"/>
              <a:t>. (explorer, explorer edge </a:t>
            </a:r>
            <a:r>
              <a:rPr lang="ko-KR" altLang="en-US" dirty="0"/>
              <a:t>기능 제한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ea typeface="나눔고딕 ExtraBold" pitchFamily="50" charset="-127"/>
                  <a:cs typeface="Arial" pitchFamily="34" charset="0"/>
                </a:rPr>
                <a:t>화면 테스트 녹화 기능</a:t>
              </a:r>
              <a:endParaRPr lang="ko-KR" altLang="en-US" sz="1200" dirty="0">
                <a:ea typeface="나눔고딕 ExtraBold" pitchFamily="50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1116EAE-C416-4070-BEDE-9CE50E934911}"/>
              </a:ext>
            </a:extLst>
          </p:cNvPr>
          <p:cNvSpPr/>
          <p:nvPr/>
        </p:nvSpPr>
        <p:spPr bwMode="auto">
          <a:xfrm flipH="1">
            <a:off x="565517" y="2477436"/>
            <a:ext cx="5723882" cy="4579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3838" latinLnBrk="0"/>
            <a:endParaRPr lang="ko-KR" altLang="en-US" sz="1619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whit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7C282C2-D99F-48FC-A701-84237DC1B80E}"/>
              </a:ext>
            </a:extLst>
          </p:cNvPr>
          <p:cNvGrpSpPr/>
          <p:nvPr/>
        </p:nvGrpSpPr>
        <p:grpSpPr>
          <a:xfrm>
            <a:off x="4044343" y="2744880"/>
            <a:ext cx="1858858" cy="1618475"/>
            <a:chOff x="1856940" y="2276904"/>
            <a:chExt cx="2556000" cy="163405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9E37CAE-9195-4AE9-ACED-4FD2772E0D06}"/>
                </a:ext>
              </a:extLst>
            </p:cNvPr>
            <p:cNvSpPr/>
            <p:nvPr/>
          </p:nvSpPr>
          <p:spPr>
            <a:xfrm>
              <a:off x="1856940" y="2384885"/>
              <a:ext cx="2556000" cy="1526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9D44300-2B87-4995-B0B7-DED06DD3AE20}"/>
                </a:ext>
              </a:extLst>
            </p:cNvPr>
            <p:cNvSpPr txBox="1"/>
            <p:nvPr/>
          </p:nvSpPr>
          <p:spPr>
            <a:xfrm>
              <a:off x="1856940" y="2276904"/>
              <a:ext cx="2556000" cy="288000"/>
            </a:xfrm>
            <a:prstGeom prst="rect">
              <a:avLst/>
            </a:prstGeom>
            <a:solidFill>
              <a:srgbClr val="99C6E6"/>
            </a:solidFill>
            <a:ln w="6350">
              <a:solidFill>
                <a:srgbClr val="99C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 marL="0" lvl="1" indent="0" algn="ctr" defTabSz="1516258" eaLnBrk="0" latinLnBrk="0" hangingPunct="0">
                <a:lnSpc>
                  <a:spcPct val="10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lvl="1"/>
              <a:r>
                <a:rPr lang="en-US" altLang="ko-KR" dirty="0">
                  <a:latin typeface="+mn-ea"/>
                  <a:ea typeface="+mn-ea"/>
                  <a:sym typeface="Monotype Sorts"/>
                </a:rPr>
                <a:t>AP</a:t>
              </a:r>
              <a:r>
                <a:rPr lang="ko-KR" altLang="en-US" dirty="0">
                  <a:latin typeface="+mn-ea"/>
                  <a:ea typeface="+mn-ea"/>
                  <a:sym typeface="Monotype Sorts"/>
                </a:rPr>
                <a:t> 서버</a:t>
              </a:r>
            </a:p>
          </p:txBody>
        </p: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D3AE416-8DBB-49F8-9127-48ECE66A0129}"/>
              </a:ext>
            </a:extLst>
          </p:cNvPr>
          <p:cNvSpPr/>
          <p:nvPr/>
        </p:nvSpPr>
        <p:spPr>
          <a:xfrm>
            <a:off x="772876" y="3024429"/>
            <a:ext cx="2239839" cy="1353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095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D374423-2BDE-4467-98CA-E40A672141C8}"/>
              </a:ext>
            </a:extLst>
          </p:cNvPr>
          <p:cNvCxnSpPr>
            <a:cxnSpLocks/>
          </p:cNvCxnSpPr>
          <p:nvPr/>
        </p:nvCxnSpPr>
        <p:spPr>
          <a:xfrm>
            <a:off x="3031299" y="3597662"/>
            <a:ext cx="996109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A0E39DD-C25A-4A5A-82FF-EEF540E5656F}"/>
              </a:ext>
            </a:extLst>
          </p:cNvPr>
          <p:cNvSpPr txBox="1"/>
          <p:nvPr/>
        </p:nvSpPr>
        <p:spPr>
          <a:xfrm>
            <a:off x="3059995" y="3816350"/>
            <a:ext cx="7425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API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테스트</a:t>
            </a:r>
          </a:p>
        </p:txBody>
      </p:sp>
      <p:sp>
        <p:nvSpPr>
          <p:cNvPr id="180" name="직사각형 377">
            <a:extLst>
              <a:ext uri="{FF2B5EF4-FFF2-40B4-BE49-F238E27FC236}">
                <a16:creationId xmlns:a16="http://schemas.microsoft.com/office/drawing/2014/main" id="{CC202FF3-5926-42C7-AB43-212D0882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07" y="2700511"/>
            <a:ext cx="2475943" cy="296040"/>
          </a:xfrm>
          <a:prstGeom prst="roundRect">
            <a:avLst>
              <a:gd name="adj" fmla="val 50000"/>
            </a:avLst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indent="0"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-윤고딕140"/>
              </a:rPr>
              <a:t>aTworks </a:t>
            </a:r>
            <a:r>
              <a:rPr lang="ko-KR" alt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-윤고딕140"/>
              </a:rPr>
              <a:t>관리화면</a:t>
            </a:r>
          </a:p>
        </p:txBody>
      </p:sp>
      <p:sp>
        <p:nvSpPr>
          <p:cNvPr id="181" name="직사각형 377">
            <a:extLst>
              <a:ext uri="{FF2B5EF4-FFF2-40B4-BE49-F238E27FC236}">
                <a16:creationId xmlns:a16="http://schemas.microsoft.com/office/drawing/2014/main" id="{6B3BAB51-9025-455A-9817-40AC0252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07" y="5003626"/>
            <a:ext cx="2475943" cy="296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bg1"/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-윤고딕140"/>
              </a:rPr>
              <a:t>aTworks Client 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8FEFF1-7AF3-4644-982E-759C64467A2F}"/>
              </a:ext>
            </a:extLst>
          </p:cNvPr>
          <p:cNvSpPr/>
          <p:nvPr/>
        </p:nvSpPr>
        <p:spPr>
          <a:xfrm>
            <a:off x="760034" y="5329988"/>
            <a:ext cx="2239839" cy="1208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095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94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0" name="모서리가 둥근 직사각형 16">
            <a:extLst>
              <a:ext uri="{FF2B5EF4-FFF2-40B4-BE49-F238E27FC236}">
                <a16:creationId xmlns:a16="http://schemas.microsoft.com/office/drawing/2014/main" id="{DA168C2B-3EBA-4167-91D3-58A98F1ACC4D}"/>
              </a:ext>
            </a:extLst>
          </p:cNvPr>
          <p:cNvSpPr/>
          <p:nvPr/>
        </p:nvSpPr>
        <p:spPr bwMode="auto">
          <a:xfrm flipH="1">
            <a:off x="6412080" y="2409824"/>
            <a:ext cx="3722520" cy="4646614"/>
          </a:xfrm>
          <a:prstGeom prst="rect">
            <a:avLst/>
          </a:prstGeom>
          <a:solidFill>
            <a:srgbClr val="E6E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en-US" altLang="ko-KR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191" name="모서리가 둥근 직사각형 16">
            <a:extLst>
              <a:ext uri="{FF2B5EF4-FFF2-40B4-BE49-F238E27FC236}">
                <a16:creationId xmlns:a16="http://schemas.microsoft.com/office/drawing/2014/main" id="{A4183DB5-4423-4A87-87DD-EE9B241A1E42}"/>
              </a:ext>
            </a:extLst>
          </p:cNvPr>
          <p:cNvSpPr/>
          <p:nvPr/>
        </p:nvSpPr>
        <p:spPr bwMode="auto">
          <a:xfrm flipH="1">
            <a:off x="6412080" y="2266950"/>
            <a:ext cx="3722520" cy="288000"/>
          </a:xfrm>
          <a:prstGeom prst="round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>
                <a:solidFill>
                  <a:schemeClr val="bg1"/>
                </a:solidFill>
                <a:latin typeface="-윤고딕140" pitchFamily="18" charset="-127"/>
                <a:cs typeface="Arial" pitchFamily="34" charset="0"/>
                <a:sym typeface="-윤고딕140"/>
              </a:rPr>
              <a:t>주요 기능</a:t>
            </a:r>
          </a:p>
        </p:txBody>
      </p:sp>
      <p:sp>
        <p:nvSpPr>
          <p:cNvPr id="195" name="모서리가 둥근 직사각형 16">
            <a:extLst>
              <a:ext uri="{FF2B5EF4-FFF2-40B4-BE49-F238E27FC236}">
                <a16:creationId xmlns:a16="http://schemas.microsoft.com/office/drawing/2014/main" id="{1F91AC6A-855B-48DC-8029-C206297AF0C4}"/>
              </a:ext>
            </a:extLst>
          </p:cNvPr>
          <p:cNvSpPr/>
          <p:nvPr/>
        </p:nvSpPr>
        <p:spPr bwMode="auto">
          <a:xfrm flipH="1">
            <a:off x="565517" y="2266950"/>
            <a:ext cx="5723877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aTworks </a:t>
            </a: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화면 테스트 녹화 기능 </a:t>
            </a:r>
            <a:endParaRPr lang="en-US" altLang="ko-KR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D3C952F-EB13-442E-BBD8-F5EE7FA71224}"/>
              </a:ext>
            </a:extLst>
          </p:cNvPr>
          <p:cNvGrpSpPr/>
          <p:nvPr/>
        </p:nvGrpSpPr>
        <p:grpSpPr>
          <a:xfrm>
            <a:off x="6478747" y="2663825"/>
            <a:ext cx="3589186" cy="666271"/>
            <a:chOff x="6894700" y="4798683"/>
            <a:chExt cx="4550535" cy="666271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EF1EF8F-5508-42C6-8388-2887A4246F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407804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테스터가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aTworks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관리화면에서 녹화 요청 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관리화면과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client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는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web socket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으로 통신합니다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198" name="직사각형 377">
              <a:extLst>
                <a:ext uri="{FF2B5EF4-FFF2-40B4-BE49-F238E27FC236}">
                  <a16:creationId xmlns:a16="http://schemas.microsoft.com/office/drawing/2014/main" id="{AA807582-A0CC-403F-9856-0A3A8AD7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녹화요청</a:t>
              </a: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0AA213B-A156-4CF1-927F-61CC4744F37C}"/>
              </a:ext>
            </a:extLst>
          </p:cNvPr>
          <p:cNvGrpSpPr/>
          <p:nvPr/>
        </p:nvGrpSpPr>
        <p:grpSpPr>
          <a:xfrm>
            <a:off x="6478747" y="3360204"/>
            <a:ext cx="3589186" cy="804770"/>
            <a:chOff x="6894700" y="4798683"/>
            <a:chExt cx="4550535" cy="804770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4734F1D-6216-4EE8-861B-4FE54B4A28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546303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Selenium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를 사용해서 제어할 수 있는 업무화면을 호출합니다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Chrome browser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에서 새창으로 업무화면이 열리게 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</p:txBody>
        </p:sp>
        <p:sp>
          <p:nvSpPr>
            <p:cNvPr id="201" name="직사각형 377">
              <a:extLst>
                <a:ext uri="{FF2B5EF4-FFF2-40B4-BE49-F238E27FC236}">
                  <a16:creationId xmlns:a16="http://schemas.microsoft.com/office/drawing/2014/main" id="{A06DCCFF-6414-43BC-A787-38D01AF66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Selenium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로 제어하는 화면 열기</a:t>
              </a:r>
            </a:p>
          </p:txBody>
        </p:sp>
      </p:grp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179DA0BB-1B7C-4DA0-88A6-E471457C3CEA}"/>
              </a:ext>
            </a:extLst>
          </p:cNvPr>
          <p:cNvCxnSpPr>
            <a:cxnSpLocks/>
          </p:cNvCxnSpPr>
          <p:nvPr/>
        </p:nvCxnSpPr>
        <p:spPr>
          <a:xfrm>
            <a:off x="558799" y="7056437"/>
            <a:ext cx="573059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모서리가 둥근 직사각형 182">
            <a:extLst>
              <a:ext uri="{FF2B5EF4-FFF2-40B4-BE49-F238E27FC236}">
                <a16:creationId xmlns:a16="http://schemas.microsoft.com/office/drawing/2014/main" id="{EB37E01D-19EF-4CBF-BC9D-55383F4CC40A}"/>
              </a:ext>
            </a:extLst>
          </p:cNvPr>
          <p:cNvSpPr/>
          <p:nvPr/>
        </p:nvSpPr>
        <p:spPr bwMode="auto">
          <a:xfrm flipH="1">
            <a:off x="1531689" y="4538223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2B6DA84-1643-411F-B99F-B398DE430DB0}"/>
              </a:ext>
            </a:extLst>
          </p:cNvPr>
          <p:cNvSpPr txBox="1"/>
          <p:nvPr/>
        </p:nvSpPr>
        <p:spPr>
          <a:xfrm>
            <a:off x="2921024" y="549743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Selenium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제어하는 화면 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52A4A-9730-4325-BA91-350D963A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0" y="3055651"/>
            <a:ext cx="2204320" cy="1322033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15A6969-6DE2-4077-9272-2E91A731AAD8}"/>
              </a:ext>
            </a:extLst>
          </p:cNvPr>
          <p:cNvCxnSpPr>
            <a:cxnSpLocks/>
          </p:cNvCxnSpPr>
          <p:nvPr/>
        </p:nvCxnSpPr>
        <p:spPr>
          <a:xfrm>
            <a:off x="1798370" y="4397604"/>
            <a:ext cx="0" cy="60940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B285AB4-045D-4088-AD66-7FC8BADDA9A1}"/>
              </a:ext>
            </a:extLst>
          </p:cNvPr>
          <p:cNvGrpSpPr/>
          <p:nvPr/>
        </p:nvGrpSpPr>
        <p:grpSpPr>
          <a:xfrm>
            <a:off x="4044343" y="5093972"/>
            <a:ext cx="1858858" cy="1480298"/>
            <a:chOff x="1856940" y="2276904"/>
            <a:chExt cx="2556000" cy="149454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F41D9A-D600-48D9-B456-270350D18444}"/>
                </a:ext>
              </a:extLst>
            </p:cNvPr>
            <p:cNvSpPr/>
            <p:nvPr/>
          </p:nvSpPr>
          <p:spPr>
            <a:xfrm>
              <a:off x="1856940" y="2384884"/>
              <a:ext cx="2556000" cy="1386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FBE8A8E-D7AD-4FDB-B680-199FA6F370BA}"/>
                </a:ext>
              </a:extLst>
            </p:cNvPr>
            <p:cNvSpPr txBox="1"/>
            <p:nvPr/>
          </p:nvSpPr>
          <p:spPr>
            <a:xfrm>
              <a:off x="1856940" y="2276904"/>
              <a:ext cx="2556000" cy="288000"/>
            </a:xfrm>
            <a:prstGeom prst="rect">
              <a:avLst/>
            </a:prstGeom>
            <a:solidFill>
              <a:srgbClr val="99C6E6"/>
            </a:solidFill>
            <a:ln w="6350">
              <a:solidFill>
                <a:srgbClr val="99C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 marL="0" lvl="1" indent="0" algn="ctr" defTabSz="1516258" eaLnBrk="0" latinLnBrk="0" hangingPunct="0">
                <a:lnSpc>
                  <a:spcPct val="10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lvl="1"/>
              <a:r>
                <a:rPr lang="ko-KR" altLang="en-US" dirty="0">
                  <a:latin typeface="+mn-ea"/>
                  <a:ea typeface="+mn-ea"/>
                  <a:sym typeface="Monotype Sorts"/>
                </a:rPr>
                <a:t>업무 화면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B47F534-3CA0-4ADB-8A11-64D45B807888}"/>
              </a:ext>
            </a:extLst>
          </p:cNvPr>
          <p:cNvSpPr txBox="1"/>
          <p:nvPr/>
        </p:nvSpPr>
        <p:spPr>
          <a:xfrm>
            <a:off x="1126595" y="470040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녹화 요청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E25420F-5263-4813-86C2-A79CDB480A12}"/>
              </a:ext>
            </a:extLst>
          </p:cNvPr>
          <p:cNvCxnSpPr>
            <a:cxnSpLocks/>
          </p:cNvCxnSpPr>
          <p:nvPr/>
        </p:nvCxnSpPr>
        <p:spPr>
          <a:xfrm flipV="1">
            <a:off x="3006591" y="5834620"/>
            <a:ext cx="1037752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182">
            <a:extLst>
              <a:ext uri="{FF2B5EF4-FFF2-40B4-BE49-F238E27FC236}">
                <a16:creationId xmlns:a16="http://schemas.microsoft.com/office/drawing/2014/main" id="{033A4303-03C7-40FA-9089-3A68FE1418E9}"/>
              </a:ext>
            </a:extLst>
          </p:cNvPr>
          <p:cNvSpPr/>
          <p:nvPr/>
        </p:nvSpPr>
        <p:spPr bwMode="auto">
          <a:xfrm flipH="1">
            <a:off x="3172410" y="5358085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21C9E7B1-834B-4E34-AF44-F87F2E03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2" y="5474460"/>
            <a:ext cx="231509" cy="939320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marL="0" lvl="1" algn="ctr" eaLnBrk="0" latinLnBrk="0" hangingPunct="0">
              <a:spcBef>
                <a:spcPts val="400"/>
              </a:spcBef>
              <a:buClr>
                <a:prstClr val="black">
                  <a:lumMod val="85000"/>
                  <a:lumOff val="15000"/>
                </a:prstClr>
              </a:buClr>
              <a:buSzPct val="8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Selenium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1419A2-BC33-4EAD-AD11-E746C8F7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463" y="5400874"/>
            <a:ext cx="1857316" cy="1137308"/>
          </a:xfrm>
          <a:prstGeom prst="rect">
            <a:avLst/>
          </a:prstGeom>
        </p:spPr>
      </p:pic>
      <p:sp>
        <p:nvSpPr>
          <p:cNvPr id="85" name="Rectangle 94">
            <a:extLst>
              <a:ext uri="{FF2B5EF4-FFF2-40B4-BE49-F238E27FC236}">
                <a16:creationId xmlns:a16="http://schemas.microsoft.com/office/drawing/2014/main" id="{79D4D666-5DB9-4B94-BAB5-B77B19E1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968" y="5732244"/>
            <a:ext cx="1688321" cy="4123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 type="none" w="sm" len="sm"/>
          </a:ln>
          <a:effectLst>
            <a:innerShdw blurRad="88900">
              <a:schemeClr val="bg1">
                <a:lumMod val="50000"/>
              </a:schemeClr>
            </a:innerShdw>
          </a:effectLst>
        </p:spPr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  <a:sym typeface="Monotype Sorts" pitchFamily="2" charset="2"/>
              </a:rPr>
              <a:t>테스터가 화면테스트 수행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CC7C744-8146-47D2-9ACA-AE1FB47BACE9}"/>
              </a:ext>
            </a:extLst>
          </p:cNvPr>
          <p:cNvCxnSpPr>
            <a:cxnSpLocks/>
          </p:cNvCxnSpPr>
          <p:nvPr/>
        </p:nvCxnSpPr>
        <p:spPr>
          <a:xfrm flipH="1">
            <a:off x="3006591" y="6019457"/>
            <a:ext cx="1001272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3F15CC1-4D1B-41DF-BC20-804D17A74BCA}"/>
              </a:ext>
            </a:extLst>
          </p:cNvPr>
          <p:cNvSpPr txBox="1"/>
          <p:nvPr/>
        </p:nvSpPr>
        <p:spPr>
          <a:xfrm>
            <a:off x="3095627" y="6194252"/>
            <a:ext cx="8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테스트한 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력을 전달</a:t>
            </a:r>
          </a:p>
        </p:txBody>
      </p:sp>
      <p:sp>
        <p:nvSpPr>
          <p:cNvPr id="93" name="모서리가 둥근 직사각형 182">
            <a:extLst>
              <a:ext uri="{FF2B5EF4-FFF2-40B4-BE49-F238E27FC236}">
                <a16:creationId xmlns:a16="http://schemas.microsoft.com/office/drawing/2014/main" id="{509A43A8-719E-4D8C-B1D3-A31E26E8DE5D}"/>
              </a:ext>
            </a:extLst>
          </p:cNvPr>
          <p:cNvSpPr/>
          <p:nvPr/>
        </p:nvSpPr>
        <p:spPr bwMode="auto">
          <a:xfrm flipH="1">
            <a:off x="3153850" y="6054902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4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pic>
        <p:nvPicPr>
          <p:cNvPr id="94" name="Picture 131" descr="D:\모스트비주얼\아이콘 작업\왜가리\3.png">
            <a:extLst>
              <a:ext uri="{FF2B5EF4-FFF2-40B4-BE49-F238E27FC236}">
                <a16:creationId xmlns:a16="http://schemas.microsoft.com/office/drawing/2014/main" id="{FD0F5184-C04C-41FA-A61F-F2ADA4AE3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32" y="3004193"/>
            <a:ext cx="341873" cy="59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EF0EF8F-EB24-4FF3-A41D-DB70D765D2D0}"/>
              </a:ext>
            </a:extLst>
          </p:cNvPr>
          <p:cNvCxnSpPr>
            <a:cxnSpLocks/>
          </p:cNvCxnSpPr>
          <p:nvPr/>
        </p:nvCxnSpPr>
        <p:spPr>
          <a:xfrm flipV="1">
            <a:off x="4973772" y="4397604"/>
            <a:ext cx="0" cy="69636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182">
            <a:extLst>
              <a:ext uri="{FF2B5EF4-FFF2-40B4-BE49-F238E27FC236}">
                <a16:creationId xmlns:a16="http://schemas.microsoft.com/office/drawing/2014/main" id="{1E541925-42D7-4602-B0CA-6388659E67B1}"/>
              </a:ext>
            </a:extLst>
          </p:cNvPr>
          <p:cNvSpPr/>
          <p:nvPr/>
        </p:nvSpPr>
        <p:spPr bwMode="auto">
          <a:xfrm flipH="1">
            <a:off x="5110295" y="4547711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38909B-31AC-48AE-B348-E90CF921FB10}"/>
              </a:ext>
            </a:extLst>
          </p:cNvPr>
          <p:cNvSpPr txBox="1"/>
          <p:nvPr/>
        </p:nvSpPr>
        <p:spPr>
          <a:xfrm>
            <a:off x="5062880" y="4700404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 호출</a:t>
            </a:r>
          </a:p>
        </p:txBody>
      </p:sp>
      <p:pic>
        <p:nvPicPr>
          <p:cNvPr id="100" name="Picture 152" descr="D:\모스트비주얼\아이콘 작업\왜가리\서버1.png">
            <a:extLst>
              <a:ext uri="{FF2B5EF4-FFF2-40B4-BE49-F238E27FC236}">
                <a16:creationId xmlns:a16="http://schemas.microsoft.com/office/drawing/2014/main" id="{5BA65A20-C3C2-4C90-A599-1F0362A0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20" y="3147444"/>
            <a:ext cx="623318" cy="102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08076F-4579-4C0D-A76F-56576705B06F}"/>
              </a:ext>
            </a:extLst>
          </p:cNvPr>
          <p:cNvSpPr/>
          <p:nvPr/>
        </p:nvSpPr>
        <p:spPr bwMode="auto">
          <a:xfrm rot="10800000" flipV="1">
            <a:off x="1121833" y="3421255"/>
            <a:ext cx="445029" cy="2012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25400" dist="12700" dir="198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3" name="사각형 설명선 80">
            <a:extLst>
              <a:ext uri="{FF2B5EF4-FFF2-40B4-BE49-F238E27FC236}">
                <a16:creationId xmlns:a16="http://schemas.microsoft.com/office/drawing/2014/main" id="{BB451540-08AD-4FA2-A45A-201BB3A13F1C}"/>
              </a:ext>
            </a:extLst>
          </p:cNvPr>
          <p:cNvSpPr/>
          <p:nvPr/>
        </p:nvSpPr>
        <p:spPr>
          <a:xfrm>
            <a:off x="1468724" y="3688625"/>
            <a:ext cx="1269878" cy="342925"/>
          </a:xfrm>
          <a:prstGeom prst="wedgeRectCallout">
            <a:avLst>
              <a:gd name="adj1" fmla="val -67729"/>
              <a:gd name="adj2" fmla="val -47135"/>
            </a:avLst>
          </a:prstGeom>
          <a:solidFill>
            <a:srgbClr val="E3EFF8"/>
          </a:solidFill>
          <a:ln w="63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indent="0"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aTworks Client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 제어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  <a:p>
            <a:pPr marL="0" lvl="1" indent="0"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(web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socket)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203B9AC-270D-4276-83DF-C639A687E4A8}"/>
              </a:ext>
            </a:extLst>
          </p:cNvPr>
          <p:cNvCxnSpPr>
            <a:cxnSpLocks/>
          </p:cNvCxnSpPr>
          <p:nvPr/>
        </p:nvCxnSpPr>
        <p:spPr>
          <a:xfrm flipV="1">
            <a:off x="2001972" y="4397604"/>
            <a:ext cx="0" cy="60602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82">
            <a:extLst>
              <a:ext uri="{FF2B5EF4-FFF2-40B4-BE49-F238E27FC236}">
                <a16:creationId xmlns:a16="http://schemas.microsoft.com/office/drawing/2014/main" id="{5D726F44-22AD-4930-BE7E-C9237133922A}"/>
              </a:ext>
            </a:extLst>
          </p:cNvPr>
          <p:cNvSpPr/>
          <p:nvPr/>
        </p:nvSpPr>
        <p:spPr bwMode="auto">
          <a:xfrm flipH="1">
            <a:off x="2138495" y="4547711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5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F52256-5CEE-4ED7-9142-42E9B5E5B669}"/>
              </a:ext>
            </a:extLst>
          </p:cNvPr>
          <p:cNvSpPr txBox="1"/>
          <p:nvPr/>
        </p:nvSpPr>
        <p:spPr>
          <a:xfrm>
            <a:off x="2000691" y="4689909"/>
            <a:ext cx="1515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 형태로 변경하여 전달</a:t>
            </a:r>
          </a:p>
        </p:txBody>
      </p:sp>
      <p:sp>
        <p:nvSpPr>
          <p:cNvPr id="110" name="모서리가 둥근 직사각형 182">
            <a:extLst>
              <a:ext uri="{FF2B5EF4-FFF2-40B4-BE49-F238E27FC236}">
                <a16:creationId xmlns:a16="http://schemas.microsoft.com/office/drawing/2014/main" id="{CD4B04B3-ABE7-4008-A1D1-6D56A51E35CC}"/>
              </a:ext>
            </a:extLst>
          </p:cNvPr>
          <p:cNvSpPr/>
          <p:nvPr/>
        </p:nvSpPr>
        <p:spPr bwMode="auto">
          <a:xfrm flipH="1">
            <a:off x="3073047" y="3642849"/>
            <a:ext cx="144000" cy="14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6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406AAA-7DB4-4AFB-AA81-86BB275C1D59}"/>
              </a:ext>
            </a:extLst>
          </p:cNvPr>
          <p:cNvSpPr>
            <a:spLocks noChangeAspect="1"/>
          </p:cNvSpPr>
          <p:nvPr/>
        </p:nvSpPr>
        <p:spPr bwMode="auto">
          <a:xfrm>
            <a:off x="4832055" y="3220063"/>
            <a:ext cx="1013611" cy="684803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 수행할 서버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업무화면에 호출하는 서버</a:t>
            </a:r>
          </a:p>
        </p:txBody>
      </p:sp>
      <p:sp>
        <p:nvSpPr>
          <p:cNvPr id="113" name="Rectangle 78">
            <a:extLst>
              <a:ext uri="{FF2B5EF4-FFF2-40B4-BE49-F238E27FC236}">
                <a16:creationId xmlns:a16="http://schemas.microsoft.com/office/drawing/2014/main" id="{0684F580-94ED-45A3-991D-288B3499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68" y="6027133"/>
            <a:ext cx="801634" cy="332325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업무화면 제어</a:t>
            </a:r>
          </a:p>
        </p:txBody>
      </p:sp>
      <p:sp>
        <p:nvSpPr>
          <p:cNvPr id="114" name="Rectangle 78">
            <a:extLst>
              <a:ext uri="{FF2B5EF4-FFF2-40B4-BE49-F238E27FC236}">
                <a16:creationId xmlns:a16="http://schemas.microsoft.com/office/drawing/2014/main" id="{3AFE1206-126C-40E2-B41E-04CE26B7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1" y="6042123"/>
            <a:ext cx="763374" cy="332325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 테스트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이력 녹화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B0994D7-3C4F-4DC8-8C9F-64DD7C84672C}"/>
              </a:ext>
            </a:extLst>
          </p:cNvPr>
          <p:cNvSpPr/>
          <p:nvPr/>
        </p:nvSpPr>
        <p:spPr>
          <a:xfrm>
            <a:off x="957874" y="5476279"/>
            <a:ext cx="1608191" cy="3583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Web socket Server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</a:endParaRPr>
          </a:p>
        </p:txBody>
      </p:sp>
      <p:sp>
        <p:nvSpPr>
          <p:cNvPr id="118" name="모서리가 둥근 직사각형 182">
            <a:extLst>
              <a:ext uri="{FF2B5EF4-FFF2-40B4-BE49-F238E27FC236}">
                <a16:creationId xmlns:a16="http://schemas.microsoft.com/office/drawing/2014/main" id="{72C17B03-33CA-4350-90A4-245A65E634EE}"/>
              </a:ext>
            </a:extLst>
          </p:cNvPr>
          <p:cNvSpPr/>
          <p:nvPr/>
        </p:nvSpPr>
        <p:spPr bwMode="auto">
          <a:xfrm flipH="1">
            <a:off x="6560676" y="2710537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sp>
        <p:nvSpPr>
          <p:cNvPr id="119" name="모서리가 둥근 직사각형 182">
            <a:extLst>
              <a:ext uri="{FF2B5EF4-FFF2-40B4-BE49-F238E27FC236}">
                <a16:creationId xmlns:a16="http://schemas.microsoft.com/office/drawing/2014/main" id="{44D5AA8B-4C48-480F-9C47-C9DADE9EF6AD}"/>
              </a:ext>
            </a:extLst>
          </p:cNvPr>
          <p:cNvSpPr/>
          <p:nvPr/>
        </p:nvSpPr>
        <p:spPr bwMode="auto">
          <a:xfrm flipH="1">
            <a:off x="6575204" y="3415604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8AE2A57-E0D6-4412-9A4C-6B17E7486329}"/>
              </a:ext>
            </a:extLst>
          </p:cNvPr>
          <p:cNvGrpSpPr/>
          <p:nvPr/>
        </p:nvGrpSpPr>
        <p:grpSpPr>
          <a:xfrm>
            <a:off x="6478747" y="4246029"/>
            <a:ext cx="3589186" cy="627799"/>
            <a:chOff x="6894700" y="4798683"/>
            <a:chExt cx="4550535" cy="62779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62C2F09-E30D-4062-92CB-F23D5DBFFE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3693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실제 업무 화면과 동일한 방식으로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호출하고 결과를 수신하여 화면에 보여줍니다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</p:txBody>
        </p:sp>
        <p:sp>
          <p:nvSpPr>
            <p:cNvPr id="122" name="직사각형 377">
              <a:extLst>
                <a:ext uri="{FF2B5EF4-FFF2-40B4-BE49-F238E27FC236}">
                  <a16:creationId xmlns:a16="http://schemas.microsoft.com/office/drawing/2014/main" id="{642FB087-7C99-4DA0-A30E-8D3508179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호출</a:t>
              </a:r>
            </a:p>
          </p:txBody>
        </p:sp>
      </p:grpSp>
      <p:sp>
        <p:nvSpPr>
          <p:cNvPr id="123" name="모서리가 둥근 직사각형 182">
            <a:extLst>
              <a:ext uri="{FF2B5EF4-FFF2-40B4-BE49-F238E27FC236}">
                <a16:creationId xmlns:a16="http://schemas.microsoft.com/office/drawing/2014/main" id="{BD151934-D698-49AC-B2A9-14E7CE6B2758}"/>
              </a:ext>
            </a:extLst>
          </p:cNvPr>
          <p:cNvSpPr/>
          <p:nvPr/>
        </p:nvSpPr>
        <p:spPr bwMode="auto">
          <a:xfrm flipH="1">
            <a:off x="6575204" y="4301429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4AF5410-13F6-4C3E-A0E1-23A59F1272C1}"/>
              </a:ext>
            </a:extLst>
          </p:cNvPr>
          <p:cNvGrpSpPr/>
          <p:nvPr/>
        </p:nvGrpSpPr>
        <p:grpSpPr>
          <a:xfrm>
            <a:off x="6478747" y="4903254"/>
            <a:ext cx="3589186" cy="489299"/>
            <a:chOff x="6894700" y="4798683"/>
            <a:chExt cx="4550535" cy="48929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4F9D8DB-F5A6-4C8D-9339-E0AFF07CD9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테스트한 이력으로 전달합니다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</p:txBody>
        </p:sp>
        <p:sp>
          <p:nvSpPr>
            <p:cNvPr id="126" name="직사각형 377">
              <a:extLst>
                <a:ext uri="{FF2B5EF4-FFF2-40B4-BE49-F238E27FC236}">
                  <a16:creationId xmlns:a16="http://schemas.microsoft.com/office/drawing/2014/main" id="{81B7A0E6-ABE7-4202-A36E-EBFD12E1B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 테스트한 이력을 전달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endParaRPr>
            </a:p>
          </p:txBody>
        </p:sp>
      </p:grpSp>
      <p:sp>
        <p:nvSpPr>
          <p:cNvPr id="127" name="모서리가 둥근 직사각형 182">
            <a:extLst>
              <a:ext uri="{FF2B5EF4-FFF2-40B4-BE49-F238E27FC236}">
                <a16:creationId xmlns:a16="http://schemas.microsoft.com/office/drawing/2014/main" id="{4152AD76-9B8E-46E3-82B0-08ECE23C5ABB}"/>
              </a:ext>
            </a:extLst>
          </p:cNvPr>
          <p:cNvSpPr/>
          <p:nvPr/>
        </p:nvSpPr>
        <p:spPr bwMode="auto">
          <a:xfrm flipH="1">
            <a:off x="6575204" y="4958654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4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DAB9AA-803E-4388-B358-85E556A3A388}"/>
              </a:ext>
            </a:extLst>
          </p:cNvPr>
          <p:cNvGrpSpPr/>
          <p:nvPr/>
        </p:nvGrpSpPr>
        <p:grpSpPr>
          <a:xfrm>
            <a:off x="6478747" y="5487594"/>
            <a:ext cx="3589186" cy="489299"/>
            <a:chOff x="6894700" y="4798683"/>
            <a:chExt cx="4550535" cy="48929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DC20456-C6E5-4414-B75C-6C873B734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형태로 데이터를 변경해서 전달합니다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</p:txBody>
        </p:sp>
        <p:sp>
          <p:nvSpPr>
            <p:cNvPr id="130" name="직사각형 377">
              <a:extLst>
                <a:ext uri="{FF2B5EF4-FFF2-40B4-BE49-F238E27FC236}">
                  <a16:creationId xmlns:a16="http://schemas.microsoft.com/office/drawing/2014/main" id="{CBD7C58B-89BF-49B3-AAE8-364EC130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API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형태로 변경하여 전달</a:t>
              </a:r>
            </a:p>
          </p:txBody>
        </p:sp>
      </p:grpSp>
      <p:sp>
        <p:nvSpPr>
          <p:cNvPr id="131" name="모서리가 둥근 직사각형 182">
            <a:extLst>
              <a:ext uri="{FF2B5EF4-FFF2-40B4-BE49-F238E27FC236}">
                <a16:creationId xmlns:a16="http://schemas.microsoft.com/office/drawing/2014/main" id="{83377C31-2A09-4865-BFC6-0DA2F874058C}"/>
              </a:ext>
            </a:extLst>
          </p:cNvPr>
          <p:cNvSpPr/>
          <p:nvPr/>
        </p:nvSpPr>
        <p:spPr bwMode="auto">
          <a:xfrm flipH="1">
            <a:off x="6575204" y="5542994"/>
            <a:ext cx="144000" cy="144000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marL="0" marR="0" lvl="0" indent="0" algn="ctr" defTabSz="1474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rPr>
              <a:t>5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윤고딕140" pitchFamily="18" charset="-127"/>
              <a:ea typeface="-윤고딕140" pitchFamily="18" charset="-127"/>
              <a:cs typeface="+mn-cs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8699B20-ADA2-4192-8901-3A62CC70812E}"/>
              </a:ext>
            </a:extLst>
          </p:cNvPr>
          <p:cNvGrpSpPr/>
          <p:nvPr/>
        </p:nvGrpSpPr>
        <p:grpSpPr>
          <a:xfrm>
            <a:off x="6483916" y="6048883"/>
            <a:ext cx="3589186" cy="627799"/>
            <a:chOff x="6894700" y="4798683"/>
            <a:chExt cx="4550535" cy="62779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FA2531-0D23-4264-900D-913AF8716C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3693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화면에서 수행한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테스트를 수정하거나 다른 서버에 다시 테스트를 수행합니다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.</a:t>
              </a:r>
            </a:p>
          </p:txBody>
        </p:sp>
        <p:sp>
          <p:nvSpPr>
            <p:cNvPr id="134" name="직사각형 377">
              <a:extLst>
                <a:ext uri="{FF2B5EF4-FFF2-40B4-BE49-F238E27FC236}">
                  <a16:creationId xmlns:a16="http://schemas.microsoft.com/office/drawing/2014/main" id="{2A6E1BD3-A116-4647-B2F6-965FC336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재 테스트</a:t>
              </a:r>
            </a:p>
          </p:txBody>
        </p:sp>
      </p:grpSp>
      <p:sp>
        <p:nvSpPr>
          <p:cNvPr id="136" name="모서리가 둥근 직사각형 182">
            <a:extLst>
              <a:ext uri="{FF2B5EF4-FFF2-40B4-BE49-F238E27FC236}">
                <a16:creationId xmlns:a16="http://schemas.microsoft.com/office/drawing/2014/main" id="{32641767-8224-4908-B91E-38A17A7B418C}"/>
              </a:ext>
            </a:extLst>
          </p:cNvPr>
          <p:cNvSpPr/>
          <p:nvPr/>
        </p:nvSpPr>
        <p:spPr bwMode="auto">
          <a:xfrm flipH="1">
            <a:off x="6562876" y="6101438"/>
            <a:ext cx="144000" cy="144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defTabSz="1474905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rPr>
              <a:t>6</a:t>
            </a:r>
            <a:endParaRPr lang="ko-KR" altLang="en-US" sz="800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31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rot="10800000" flipV="1">
            <a:off x="-5" y="6588124"/>
            <a:ext cx="10693399" cy="971873"/>
          </a:xfrm>
          <a:prstGeom prst="rect">
            <a:avLst/>
          </a:prstGeom>
          <a:solidFill>
            <a:srgbClr val="E3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/>
            </a:endParaRPr>
          </a:p>
        </p:txBody>
      </p:sp>
      <p:pic>
        <p:nvPicPr>
          <p:cNvPr id="115" name="Picture 2" descr="C:\Users\Administrator\Desktop\Vector Smart Object356516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3677" y="4922939"/>
            <a:ext cx="1719091" cy="1413217"/>
          </a:xfrm>
          <a:prstGeom prst="rect">
            <a:avLst/>
          </a:prstGeom>
          <a:noFill/>
        </p:spPr>
      </p:pic>
      <p:grpSp>
        <p:nvGrpSpPr>
          <p:cNvPr id="4" name="그룹 73"/>
          <p:cNvGrpSpPr/>
          <p:nvPr/>
        </p:nvGrpSpPr>
        <p:grpSpPr>
          <a:xfrm>
            <a:off x="7158478" y="6336172"/>
            <a:ext cx="2687197" cy="252000"/>
            <a:chOff x="723124" y="1845440"/>
            <a:chExt cx="2455735" cy="345142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723124" y="1845440"/>
              <a:ext cx="2455735" cy="345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43056"/>
              <a:endParaRPr lang="ko-KR" alt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33381" y="1880251"/>
              <a:ext cx="2235220" cy="275519"/>
            </a:xfrm>
            <a:prstGeom prst="rect">
              <a:avLst/>
            </a:prstGeom>
            <a:noFill/>
          </p:spPr>
          <p:txBody>
            <a:bodyPr wrap="square" lIns="19600" tIns="19600" rIns="19600" bIns="19600" rtlCol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Aft>
                  <a:spcPts val="700"/>
                </a:spcAft>
              </a:pPr>
              <a:r>
                <a:rPr lang="en-US" altLang="ko-KR" sz="1050" dirty="0">
                  <a:solidFill>
                    <a:schemeClr val="bg1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Digital Innovation Leading Company</a:t>
              </a:r>
            </a:p>
          </p:txBody>
        </p:sp>
      </p:grpSp>
      <p:sp>
        <p:nvSpPr>
          <p:cNvPr id="119" name="직사각형 246"/>
          <p:cNvSpPr/>
          <p:nvPr/>
        </p:nvSpPr>
        <p:spPr>
          <a:xfrm>
            <a:off x="7623677" y="4885521"/>
            <a:ext cx="1720524" cy="1027844"/>
          </a:xfrm>
          <a:custGeom>
            <a:avLst/>
            <a:gdLst/>
            <a:ahLst/>
            <a:cxnLst/>
            <a:rect l="l" t="t" r="r" b="b"/>
            <a:pathLst>
              <a:path w="1833612" h="1095402">
                <a:moveTo>
                  <a:pt x="123874" y="123793"/>
                </a:moveTo>
                <a:lnTo>
                  <a:pt x="123874" y="1012037"/>
                </a:lnTo>
                <a:lnTo>
                  <a:pt x="1709738" y="1012037"/>
                </a:lnTo>
                <a:lnTo>
                  <a:pt x="1709738" y="123793"/>
                </a:lnTo>
                <a:close/>
                <a:moveTo>
                  <a:pt x="79400" y="0"/>
                </a:moveTo>
                <a:lnTo>
                  <a:pt x="89743" y="1588"/>
                </a:lnTo>
                <a:lnTo>
                  <a:pt x="89743" y="1392"/>
                </a:lnTo>
                <a:lnTo>
                  <a:pt x="1745142" y="1392"/>
                </a:lnTo>
                <a:lnTo>
                  <a:pt x="1754212" y="0"/>
                </a:lnTo>
                <a:cubicBezTo>
                  <a:pt x="1798063" y="0"/>
                  <a:pt x="1833612" y="27033"/>
                  <a:pt x="1833612" y="60381"/>
                </a:cubicBezTo>
                <a:lnTo>
                  <a:pt x="1833612" y="120762"/>
                </a:lnTo>
                <a:lnTo>
                  <a:pt x="1831231" y="120762"/>
                </a:lnTo>
                <a:lnTo>
                  <a:pt x="1831231" y="1095376"/>
                </a:lnTo>
                <a:lnTo>
                  <a:pt x="1802580" y="1095376"/>
                </a:lnTo>
                <a:lnTo>
                  <a:pt x="1802580" y="1095402"/>
                </a:lnTo>
                <a:lnTo>
                  <a:pt x="33360" y="1095402"/>
                </a:lnTo>
                <a:lnTo>
                  <a:pt x="33360" y="1095376"/>
                </a:lnTo>
                <a:lnTo>
                  <a:pt x="2381" y="1095376"/>
                </a:lnTo>
                <a:lnTo>
                  <a:pt x="2381" y="120762"/>
                </a:lnTo>
                <a:lnTo>
                  <a:pt x="0" y="120762"/>
                </a:lnTo>
                <a:lnTo>
                  <a:pt x="0" y="60381"/>
                </a:lnTo>
                <a:cubicBezTo>
                  <a:pt x="0" y="27033"/>
                  <a:pt x="35549" y="0"/>
                  <a:pt x="794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738155" y="5037363"/>
            <a:ext cx="1491570" cy="796700"/>
          </a:xfrm>
          <a:prstGeom prst="rect">
            <a:avLst/>
          </a:prstGeom>
          <a:pattFill prst="smGrid">
            <a:fgClr>
              <a:srgbClr val="EAEAEA"/>
            </a:fgClr>
            <a:bgClr>
              <a:schemeClr val="bg1"/>
            </a:bgClr>
          </a:pattFill>
          <a:ln w="6350"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latinLnBrk="0"/>
            <a:endParaRPr lang="ko-KR" altLang="en-US" sz="180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grpSp>
        <p:nvGrpSpPr>
          <p:cNvPr id="7" name="그룹 68"/>
          <p:cNvGrpSpPr/>
          <p:nvPr/>
        </p:nvGrpSpPr>
        <p:grpSpPr>
          <a:xfrm>
            <a:off x="2376772" y="3150433"/>
            <a:ext cx="4385978" cy="699379"/>
            <a:chOff x="4016463" y="3192204"/>
            <a:chExt cx="2880320" cy="652134"/>
          </a:xfrm>
        </p:grpSpPr>
        <p:grpSp>
          <p:nvGrpSpPr>
            <p:cNvPr id="8" name="그룹 69"/>
            <p:cNvGrpSpPr/>
            <p:nvPr/>
          </p:nvGrpSpPr>
          <p:grpSpPr>
            <a:xfrm>
              <a:off x="4016463" y="3192204"/>
              <a:ext cx="2880320" cy="243998"/>
              <a:chOff x="8220992" y="2707645"/>
              <a:chExt cx="2880320" cy="243998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439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01.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kumimoji="0"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C </a:t>
                </a:r>
                <a:r>
                  <a:rPr kumimoji="0"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공제 전환 모듈 테스트 수행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</p:grpSp>
        <p:grpSp>
          <p:nvGrpSpPr>
            <p:cNvPr id="9" name="그룹 70"/>
            <p:cNvGrpSpPr/>
            <p:nvPr/>
          </p:nvGrpSpPr>
          <p:grpSpPr>
            <a:xfrm>
              <a:off x="4016463" y="3600340"/>
              <a:ext cx="2880320" cy="243998"/>
              <a:chOff x="8220992" y="2707645"/>
              <a:chExt cx="2880320" cy="243998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439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02. </a:t>
                </a:r>
                <a:r>
                  <a:rPr kumimoji="0"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K</a:t>
                </a:r>
                <a:r>
                  <a:rPr kumimoji="0"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손해보험 차세대 프로젝트 적용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1585975" y="1893529"/>
            <a:ext cx="3881376" cy="1057469"/>
            <a:chOff x="1585975" y="1931629"/>
            <a:chExt cx="3881376" cy="1057469"/>
          </a:xfrm>
        </p:grpSpPr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1585975" y="1931629"/>
              <a:ext cx="880405" cy="1057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5700" dirty="0">
                  <a:solidFill>
                    <a:srgbClr val="0062AC"/>
                  </a:solidFill>
                  <a:latin typeface="나눔명조" pitchFamily="18" charset="-127"/>
                  <a:ea typeface="나눔명조" pitchFamily="18" charset="-127"/>
                </a:rPr>
                <a:t>Ⅴ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8360" y="2357149"/>
              <a:ext cx="3088991" cy="444291"/>
            </a:xfrm>
            <a:prstGeom prst="rect">
              <a:avLst/>
            </a:prstGeom>
            <a:noFill/>
          </p:spPr>
          <p:txBody>
            <a:bodyPr wrap="square" lIns="99569" tIns="49785" rIns="99569" bIns="49785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77800" latinLnBrk="0">
                <a:lnSpc>
                  <a:spcPct val="120000"/>
                </a:lnSpc>
                <a:spcBef>
                  <a:spcPct val="40000"/>
                </a:spcBef>
              </a:pPr>
              <a:r>
                <a:rPr lang="ko-KR" altLang="en-US" sz="2200" dirty="0">
                  <a:solidFill>
                    <a:srgbClr val="0062AC"/>
                  </a:solidFill>
                  <a:latin typeface="나눔고딕 Bold" pitchFamily="50" charset="-127"/>
                  <a:ea typeface="나눔고딕 Bold" pitchFamily="50" charset="-127"/>
                </a:rPr>
                <a:t>적용사례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80776" y="2186930"/>
              <a:ext cx="859290" cy="159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ts val="3000"/>
                </a:lnSpc>
              </a:pPr>
              <a:r>
                <a:rPr lang="en-US" altLang="ko-KR" sz="1200" spc="50" dirty="0">
                  <a:solidFill>
                    <a:schemeClr val="bg1">
                      <a:lumMod val="6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Chapter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2393009" y="2222934"/>
              <a:ext cx="0" cy="54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3214212" y="2222934"/>
              <a:ext cx="0" cy="1544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1" name="Picture 9" descr="D:\모스트비주얼_예지\[19_12_09] 2020 신규 제안서 간지목차\삽도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146" y="3758429"/>
            <a:ext cx="1291586" cy="10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모스트비주얼_예지\[19_12_09] 2020 신규 제안서 간지목차\삽도-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28" y="5121501"/>
            <a:ext cx="628424" cy="6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6"/>
          <p:cNvGrpSpPr/>
          <p:nvPr/>
        </p:nvGrpSpPr>
        <p:grpSpPr>
          <a:xfrm>
            <a:off x="6243609" y="0"/>
            <a:ext cx="303243" cy="1044000"/>
            <a:chOff x="7487533" y="0"/>
            <a:chExt cx="303243" cy="929928"/>
          </a:xfrm>
        </p:grpSpPr>
        <p:sp>
          <p:nvSpPr>
            <p:cNvPr id="150" name="직사각형 149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51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kumimoji="0"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Ⅰ</a:t>
              </a:r>
            </a:p>
          </p:txBody>
        </p:sp>
      </p:grpSp>
      <p:grpSp>
        <p:nvGrpSpPr>
          <p:cNvPr id="15" name="그룹 137"/>
          <p:cNvGrpSpPr/>
          <p:nvPr/>
        </p:nvGrpSpPr>
        <p:grpSpPr>
          <a:xfrm>
            <a:off x="6655565" y="0"/>
            <a:ext cx="303243" cy="1006423"/>
            <a:chOff x="7487533" y="0"/>
            <a:chExt cx="303243" cy="896457"/>
          </a:xfrm>
        </p:grpSpPr>
        <p:sp>
          <p:nvSpPr>
            <p:cNvPr id="148" name="직사각형 147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9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Ⅱ</a:t>
              </a:r>
            </a:p>
          </p:txBody>
        </p:sp>
      </p:grpSp>
      <p:grpSp>
        <p:nvGrpSpPr>
          <p:cNvPr id="16" name="그룹 138"/>
          <p:cNvGrpSpPr/>
          <p:nvPr/>
        </p:nvGrpSpPr>
        <p:grpSpPr>
          <a:xfrm>
            <a:off x="7067521" y="0"/>
            <a:ext cx="303243" cy="1006423"/>
            <a:chOff x="7487533" y="0"/>
            <a:chExt cx="303243" cy="896457"/>
          </a:xfrm>
        </p:grpSpPr>
        <p:sp>
          <p:nvSpPr>
            <p:cNvPr id="146" name="직사각형 145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7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Ⅲ</a:t>
              </a:r>
            </a:p>
          </p:txBody>
        </p:sp>
      </p:grpSp>
      <p:grpSp>
        <p:nvGrpSpPr>
          <p:cNvPr id="17" name="그룹 139"/>
          <p:cNvGrpSpPr/>
          <p:nvPr/>
        </p:nvGrpSpPr>
        <p:grpSpPr>
          <a:xfrm>
            <a:off x="7479477" y="0"/>
            <a:ext cx="303243" cy="1006423"/>
            <a:chOff x="7487533" y="0"/>
            <a:chExt cx="303243" cy="896457"/>
          </a:xfrm>
        </p:grpSpPr>
        <p:sp>
          <p:nvSpPr>
            <p:cNvPr id="144" name="직사각형 143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5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Ⅳ</a:t>
              </a:r>
            </a:p>
          </p:txBody>
        </p:sp>
      </p:grpSp>
      <p:grpSp>
        <p:nvGrpSpPr>
          <p:cNvPr id="18" name="그룹 140"/>
          <p:cNvGrpSpPr/>
          <p:nvPr/>
        </p:nvGrpSpPr>
        <p:grpSpPr>
          <a:xfrm>
            <a:off x="7891434" y="0"/>
            <a:ext cx="303243" cy="1006423"/>
            <a:chOff x="7487533" y="0"/>
            <a:chExt cx="303243" cy="896457"/>
          </a:xfrm>
        </p:grpSpPr>
        <p:sp>
          <p:nvSpPr>
            <p:cNvPr id="142" name="직사각형 141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4C9B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43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3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타사이트 적용 사례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84566" y="771602"/>
            <a:ext cx="8567737" cy="216000"/>
          </a:xfrm>
        </p:spPr>
        <p:txBody>
          <a:bodyPr/>
          <a:lstStyle/>
          <a:p>
            <a:pPr marL="182563" indent="-92075">
              <a:lnSpc>
                <a:spcPct val="120000"/>
              </a:lnSpc>
              <a:spcBef>
                <a:spcPts val="300"/>
              </a:spcBef>
            </a:pPr>
            <a:r>
              <a:rPr kumimoji="0" lang="en-US" altLang="ko-KR" sz="1200" dirty="0">
                <a:solidFill>
                  <a:srgbClr val="292929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1.1 C </a:t>
            </a:r>
            <a:r>
              <a:rPr kumimoji="0" lang="ko-KR" altLang="en-US" sz="1200" dirty="0">
                <a:solidFill>
                  <a:srgbClr val="292929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공제 전환 모듈 테스트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AS-IS </a:t>
            </a:r>
            <a:r>
              <a:rPr lang="ko-KR" altLang="en-US" dirty="0"/>
              <a:t>시스템 </a:t>
            </a:r>
            <a:r>
              <a:rPr lang="en-US" altLang="ko-KR" dirty="0"/>
              <a:t>(XML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TO-BE </a:t>
            </a:r>
            <a:r>
              <a:rPr lang="ko-KR" altLang="en-US" dirty="0"/>
              <a:t>시스템 </a:t>
            </a:r>
            <a:r>
              <a:rPr lang="en-US" altLang="ko-KR" dirty="0"/>
              <a:t>(JSON </a:t>
            </a:r>
            <a:r>
              <a:rPr lang="ko-KR" altLang="en-US" dirty="0"/>
              <a:t>방식</a:t>
            </a:r>
            <a:r>
              <a:rPr lang="en-US" altLang="ko-KR" dirty="0"/>
              <a:t>) </a:t>
            </a:r>
            <a:r>
              <a:rPr lang="ko-KR" altLang="en-US" dirty="0"/>
              <a:t>으로 전환하는 프로젝트로 전환 모듈에 대한 검증을 </a:t>
            </a:r>
            <a:r>
              <a:rPr lang="en-US" altLang="ko-KR" dirty="0"/>
              <a:t>aTworks</a:t>
            </a:r>
            <a:r>
              <a:rPr lang="ko-KR" altLang="en-US" dirty="0"/>
              <a:t>로 수행하였습니다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BC2E3E-5DBF-49CF-AE4E-2323CB93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8" y="3903448"/>
            <a:ext cx="3958172" cy="278462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231A73F-338F-42AC-8FA4-F699FF407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4096924" y="5161178"/>
            <a:ext cx="225644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A8BFA431-4365-4DB1-AAD2-7695997AAB48}"/>
              </a:ext>
            </a:extLst>
          </p:cNvPr>
          <p:cNvGrpSpPr/>
          <p:nvPr/>
        </p:nvGrpSpPr>
        <p:grpSpPr>
          <a:xfrm>
            <a:off x="558798" y="2266950"/>
            <a:ext cx="9575802" cy="1482091"/>
            <a:chOff x="558798" y="2266950"/>
            <a:chExt cx="9575802" cy="148209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75C9409-C57C-42B7-8960-D5F181A9F493}"/>
                </a:ext>
              </a:extLst>
            </p:cNvPr>
            <p:cNvGrpSpPr/>
            <p:nvPr/>
          </p:nvGrpSpPr>
          <p:grpSpPr>
            <a:xfrm>
              <a:off x="558798" y="2266950"/>
              <a:ext cx="2268000" cy="1482091"/>
              <a:chOff x="558798" y="2266950"/>
              <a:chExt cx="2268000" cy="1482091"/>
            </a:xfrm>
          </p:grpSpPr>
          <p:grpSp>
            <p:nvGrpSpPr>
              <p:cNvPr id="155" name="그룹 100">
                <a:extLst>
                  <a:ext uri="{FF2B5EF4-FFF2-40B4-BE49-F238E27FC236}">
                    <a16:creationId xmlns:a16="http://schemas.microsoft.com/office/drawing/2014/main" id="{547A0A9D-E8B1-4D70-A63C-A91A430E11E0}"/>
                  </a:ext>
                </a:extLst>
              </p:cNvPr>
              <p:cNvGrpSpPr/>
              <p:nvPr/>
            </p:nvGrpSpPr>
            <p:grpSpPr>
              <a:xfrm>
                <a:off x="558798" y="2266950"/>
                <a:ext cx="2268000" cy="1482091"/>
                <a:chOff x="558798" y="2266950"/>
                <a:chExt cx="2268000" cy="1482091"/>
              </a:xfrm>
            </p:grpSpPr>
            <p:grpSp>
              <p:nvGrpSpPr>
                <p:cNvPr id="157" name="그룹 99">
                  <a:extLst>
                    <a:ext uri="{FF2B5EF4-FFF2-40B4-BE49-F238E27FC236}">
                      <a16:creationId xmlns:a16="http://schemas.microsoft.com/office/drawing/2014/main" id="{C041D2D5-C4DC-491D-AD91-EEAC53D7700C}"/>
                    </a:ext>
                  </a:extLst>
                </p:cNvPr>
                <p:cNvGrpSpPr/>
                <p:nvPr/>
              </p:nvGrpSpPr>
              <p:grpSpPr>
                <a:xfrm>
                  <a:off x="558798" y="2409825"/>
                  <a:ext cx="2268000" cy="1339216"/>
                  <a:chOff x="558798" y="2409825"/>
                  <a:chExt cx="2268000" cy="1339216"/>
                </a:xfrm>
              </p:grpSpPr>
              <p:sp>
                <p:nvSpPr>
                  <p:cNvPr id="159" name="모서리가 둥근 직사각형 16">
                    <a:extLst>
                      <a:ext uri="{FF2B5EF4-FFF2-40B4-BE49-F238E27FC236}">
                        <a16:creationId xmlns:a16="http://schemas.microsoft.com/office/drawing/2014/main" id="{0D330B24-97E1-4F02-ADE6-E2D879014FCF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558798" y="2409825"/>
                    <a:ext cx="2268000" cy="13392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lvl="1" indent="0" algn="ctr" defTabSz="1042988" eaLnBrk="0" latinLnBrk="0" hangingPunct="0"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en-US" altLang="ko-KR"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endParaRPr>
                  </a:p>
                </p:txBody>
              </p:sp>
              <p:cxnSp>
                <p:nvCxnSpPr>
                  <p:cNvPr id="160" name="직선 연결선 159">
                    <a:extLst>
                      <a:ext uri="{FF2B5EF4-FFF2-40B4-BE49-F238E27FC236}">
                        <a16:creationId xmlns:a16="http://schemas.microsoft.com/office/drawing/2014/main" id="{1A3AF486-2F1F-45FD-BB74-17CC8E1A9896}"/>
                      </a:ext>
                    </a:extLst>
                  </p:cNvPr>
                  <p:cNvCxnSpPr/>
                  <p:nvPr/>
                </p:nvCxnSpPr>
                <p:spPr>
                  <a:xfrm>
                    <a:off x="558798" y="3749041"/>
                    <a:ext cx="2268000" cy="0"/>
                  </a:xfrm>
                  <a:prstGeom prst="line">
                    <a:avLst/>
                  </a:prstGeom>
                  <a:ln w="6350">
                    <a:solidFill>
                      <a:srgbClr val="4C9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" name="모서리가 둥근 직사각형 16">
                  <a:extLst>
                    <a:ext uri="{FF2B5EF4-FFF2-40B4-BE49-F238E27FC236}">
                      <a16:creationId xmlns:a16="http://schemas.microsoft.com/office/drawing/2014/main" id="{447FC959-27E4-4E2A-B2D3-8483C22CE827}"/>
                    </a:ext>
                  </a:extLst>
                </p:cNvPr>
                <p:cNvSpPr/>
                <p:nvPr/>
              </p:nvSpPr>
              <p:spPr bwMode="auto">
                <a:xfrm flipH="1">
                  <a:off x="558798" y="2266950"/>
                  <a:ext cx="22680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 dirty="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테스트 대상</a:t>
                  </a: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AEC9DF9A-CCFF-4663-A167-5DAE60878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92" y="2604760"/>
                <a:ext cx="2198417" cy="823302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AS-IS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실사용자가 운영서버에서 수행한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Log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데이터를 수집하여 테스트 케이스로 선정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특정기간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(2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일간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 운영서버에서 발생한 전체 트랜잭션 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0DD47D96-83FE-42A5-9BB0-F3835101C551}"/>
                </a:ext>
              </a:extLst>
            </p:cNvPr>
            <p:cNvGrpSpPr/>
            <p:nvPr/>
          </p:nvGrpSpPr>
          <p:grpSpPr>
            <a:xfrm>
              <a:off x="2994732" y="2266950"/>
              <a:ext cx="2268000" cy="1482091"/>
              <a:chOff x="2994732" y="2266950"/>
              <a:chExt cx="2268000" cy="1482091"/>
            </a:xfrm>
          </p:grpSpPr>
          <p:grpSp>
            <p:nvGrpSpPr>
              <p:cNvPr id="139" name="그룹 97">
                <a:extLst>
                  <a:ext uri="{FF2B5EF4-FFF2-40B4-BE49-F238E27FC236}">
                    <a16:creationId xmlns:a16="http://schemas.microsoft.com/office/drawing/2014/main" id="{63F82114-FCC9-4DC7-AB0F-04AB2CC4FD4A}"/>
                  </a:ext>
                </a:extLst>
              </p:cNvPr>
              <p:cNvGrpSpPr/>
              <p:nvPr/>
            </p:nvGrpSpPr>
            <p:grpSpPr>
              <a:xfrm>
                <a:off x="2994732" y="2266950"/>
                <a:ext cx="2268000" cy="1482091"/>
                <a:chOff x="2994732" y="2266950"/>
                <a:chExt cx="2268000" cy="1482091"/>
              </a:xfrm>
            </p:grpSpPr>
            <p:grpSp>
              <p:nvGrpSpPr>
                <p:cNvPr id="141" name="그룹 96">
                  <a:extLst>
                    <a:ext uri="{FF2B5EF4-FFF2-40B4-BE49-F238E27FC236}">
                      <a16:creationId xmlns:a16="http://schemas.microsoft.com/office/drawing/2014/main" id="{8901E75C-7044-4B50-9BBD-FC8A47CBAD41}"/>
                    </a:ext>
                  </a:extLst>
                </p:cNvPr>
                <p:cNvGrpSpPr/>
                <p:nvPr/>
              </p:nvGrpSpPr>
              <p:grpSpPr>
                <a:xfrm>
                  <a:off x="2994732" y="2409825"/>
                  <a:ext cx="2268000" cy="1339216"/>
                  <a:chOff x="2994732" y="2409825"/>
                  <a:chExt cx="2268000" cy="1339216"/>
                </a:xfrm>
              </p:grpSpPr>
              <p:sp>
                <p:nvSpPr>
                  <p:cNvPr id="153" name="모서리가 둥근 직사각형 16">
                    <a:extLst>
                      <a:ext uri="{FF2B5EF4-FFF2-40B4-BE49-F238E27FC236}">
                        <a16:creationId xmlns:a16="http://schemas.microsoft.com/office/drawing/2014/main" id="{F584B8C8-3927-44CD-A27F-F259FB128F8D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2994732" y="2409825"/>
                    <a:ext cx="2268000" cy="13392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lvl="1" indent="0" algn="ctr" defTabSz="1042988" eaLnBrk="0" latinLnBrk="0" hangingPunct="0"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en-US" altLang="ko-KR"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endParaRPr>
                  </a:p>
                </p:txBody>
              </p:sp>
              <p:cxnSp>
                <p:nvCxnSpPr>
                  <p:cNvPr id="154" name="직선 연결선 153">
                    <a:extLst>
                      <a:ext uri="{FF2B5EF4-FFF2-40B4-BE49-F238E27FC236}">
                        <a16:creationId xmlns:a16="http://schemas.microsoft.com/office/drawing/2014/main" id="{8F2C77F2-3BBA-4027-B750-9FFD908EA0FC}"/>
                      </a:ext>
                    </a:extLst>
                  </p:cNvPr>
                  <p:cNvCxnSpPr/>
                  <p:nvPr/>
                </p:nvCxnSpPr>
                <p:spPr>
                  <a:xfrm>
                    <a:off x="2994732" y="3749041"/>
                    <a:ext cx="2268000" cy="0"/>
                  </a:xfrm>
                  <a:prstGeom prst="line">
                    <a:avLst/>
                  </a:prstGeom>
                  <a:ln w="6350">
                    <a:solidFill>
                      <a:srgbClr val="4C9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모서리가 둥근 직사각형 16">
                  <a:extLst>
                    <a:ext uri="{FF2B5EF4-FFF2-40B4-BE49-F238E27FC236}">
                      <a16:creationId xmlns:a16="http://schemas.microsoft.com/office/drawing/2014/main" id="{4CAD8A2F-4E48-4F2B-A374-DCE2DE674727}"/>
                    </a:ext>
                  </a:extLst>
                </p:cNvPr>
                <p:cNvSpPr/>
                <p:nvPr/>
              </p:nvSpPr>
              <p:spPr bwMode="auto">
                <a:xfrm flipH="1">
                  <a:off x="2994732" y="2266950"/>
                  <a:ext cx="22680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 dirty="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테스트 조건</a:t>
                  </a:r>
                </a:p>
              </p:txBody>
            </p:sp>
          </p:grp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C7FE6C94-71BE-480F-AC16-FDB37079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727" y="2604760"/>
                <a:ext cx="2198417" cy="861774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데이터 구조가 변경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(XML-&gt; JSON)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된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TO-BE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시스템을 호출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Database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 를 특정시점 데이터로 이행작업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endPara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B70C95B-DBA4-4CA8-AAE9-C8CE7580110A}"/>
                </a:ext>
              </a:extLst>
            </p:cNvPr>
            <p:cNvGrpSpPr/>
            <p:nvPr/>
          </p:nvGrpSpPr>
          <p:grpSpPr>
            <a:xfrm>
              <a:off x="5430666" y="2266950"/>
              <a:ext cx="2268000" cy="1482091"/>
              <a:chOff x="5430666" y="2266950"/>
              <a:chExt cx="2268000" cy="1482091"/>
            </a:xfrm>
          </p:grpSpPr>
          <p:grpSp>
            <p:nvGrpSpPr>
              <p:cNvPr id="111" name="그룹 94">
                <a:extLst>
                  <a:ext uri="{FF2B5EF4-FFF2-40B4-BE49-F238E27FC236}">
                    <a16:creationId xmlns:a16="http://schemas.microsoft.com/office/drawing/2014/main" id="{EFCE1EC4-4ABB-4C9E-9E1F-71A2FD921268}"/>
                  </a:ext>
                </a:extLst>
              </p:cNvPr>
              <p:cNvGrpSpPr/>
              <p:nvPr/>
            </p:nvGrpSpPr>
            <p:grpSpPr>
              <a:xfrm>
                <a:off x="5430666" y="2266950"/>
                <a:ext cx="2268000" cy="1482091"/>
                <a:chOff x="5430666" y="2266950"/>
                <a:chExt cx="2268000" cy="1482091"/>
              </a:xfrm>
            </p:grpSpPr>
            <p:grpSp>
              <p:nvGrpSpPr>
                <p:cNvPr id="116" name="그룹 93">
                  <a:extLst>
                    <a:ext uri="{FF2B5EF4-FFF2-40B4-BE49-F238E27FC236}">
                      <a16:creationId xmlns:a16="http://schemas.microsoft.com/office/drawing/2014/main" id="{B0582387-72EC-42A6-AC47-8E88D2DFE204}"/>
                    </a:ext>
                  </a:extLst>
                </p:cNvPr>
                <p:cNvGrpSpPr/>
                <p:nvPr/>
              </p:nvGrpSpPr>
              <p:grpSpPr>
                <a:xfrm>
                  <a:off x="5430666" y="2409825"/>
                  <a:ext cx="2268000" cy="1339216"/>
                  <a:chOff x="5430666" y="2409825"/>
                  <a:chExt cx="2268000" cy="1339216"/>
                </a:xfrm>
              </p:grpSpPr>
              <p:sp>
                <p:nvSpPr>
                  <p:cNvPr id="137" name="모서리가 둥근 직사각형 16">
                    <a:extLst>
                      <a:ext uri="{FF2B5EF4-FFF2-40B4-BE49-F238E27FC236}">
                        <a16:creationId xmlns:a16="http://schemas.microsoft.com/office/drawing/2014/main" id="{AE043DC6-2D57-44A6-9E38-A09141A545B2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5430666" y="2409825"/>
                    <a:ext cx="2268000" cy="13392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lvl="1" indent="0" algn="ctr" defTabSz="1042988" eaLnBrk="0" latinLnBrk="0" hangingPunct="0"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en-US" altLang="ko-KR"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endParaRPr>
                  </a:p>
                </p:txBody>
              </p:sp>
              <p:cxnSp>
                <p:nvCxnSpPr>
                  <p:cNvPr id="138" name="직선 연결선 137">
                    <a:extLst>
                      <a:ext uri="{FF2B5EF4-FFF2-40B4-BE49-F238E27FC236}">
                        <a16:creationId xmlns:a16="http://schemas.microsoft.com/office/drawing/2014/main" id="{937C917A-0038-4C3C-84A6-CE7EAED88BCA}"/>
                      </a:ext>
                    </a:extLst>
                  </p:cNvPr>
                  <p:cNvCxnSpPr/>
                  <p:nvPr/>
                </p:nvCxnSpPr>
                <p:spPr>
                  <a:xfrm>
                    <a:off x="5430666" y="3749041"/>
                    <a:ext cx="2268000" cy="0"/>
                  </a:xfrm>
                  <a:prstGeom prst="line">
                    <a:avLst/>
                  </a:prstGeom>
                  <a:ln w="6350">
                    <a:solidFill>
                      <a:srgbClr val="4C9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모서리가 둥근 직사각형 16">
                  <a:extLst>
                    <a:ext uri="{FF2B5EF4-FFF2-40B4-BE49-F238E27FC236}">
                      <a16:creationId xmlns:a16="http://schemas.microsoft.com/office/drawing/2014/main" id="{C50859BF-BE42-4168-8DCD-08A67DC1931F}"/>
                    </a:ext>
                  </a:extLst>
                </p:cNvPr>
                <p:cNvSpPr/>
                <p:nvPr/>
              </p:nvSpPr>
              <p:spPr bwMode="auto">
                <a:xfrm flipH="1">
                  <a:off x="5430666" y="2266950"/>
                  <a:ext cx="22680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테스트 방법</a:t>
                  </a:r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38A374D-711A-4BF2-99F7-812C3FFA2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661" y="2604760"/>
                <a:ext cx="2198417" cy="546303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aTworks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를 통한 테스트 수행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ASIS, TOBE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서버에 동시에 동일한 트랜잭션 호출 후 결과 비교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59194BC-1BFF-4426-A269-5E8B85A4D576}"/>
                </a:ext>
              </a:extLst>
            </p:cNvPr>
            <p:cNvGrpSpPr/>
            <p:nvPr/>
          </p:nvGrpSpPr>
          <p:grpSpPr>
            <a:xfrm>
              <a:off x="7866600" y="2266950"/>
              <a:ext cx="2268000" cy="1482091"/>
              <a:chOff x="5430666" y="2266950"/>
              <a:chExt cx="2268000" cy="1482091"/>
            </a:xfrm>
          </p:grpSpPr>
          <p:grpSp>
            <p:nvGrpSpPr>
              <p:cNvPr id="96" name="그룹 94">
                <a:extLst>
                  <a:ext uri="{FF2B5EF4-FFF2-40B4-BE49-F238E27FC236}">
                    <a16:creationId xmlns:a16="http://schemas.microsoft.com/office/drawing/2014/main" id="{67518DF9-6EE3-4ACC-8C38-AE4CBBD563F6}"/>
                  </a:ext>
                </a:extLst>
              </p:cNvPr>
              <p:cNvGrpSpPr/>
              <p:nvPr/>
            </p:nvGrpSpPr>
            <p:grpSpPr>
              <a:xfrm>
                <a:off x="5430666" y="2266950"/>
                <a:ext cx="2268000" cy="1482091"/>
                <a:chOff x="5430666" y="2266950"/>
                <a:chExt cx="2268000" cy="1482091"/>
              </a:xfrm>
            </p:grpSpPr>
            <p:grpSp>
              <p:nvGrpSpPr>
                <p:cNvPr id="101" name="그룹 93">
                  <a:extLst>
                    <a:ext uri="{FF2B5EF4-FFF2-40B4-BE49-F238E27FC236}">
                      <a16:creationId xmlns:a16="http://schemas.microsoft.com/office/drawing/2014/main" id="{90350ED0-FC74-4B36-98DE-D04E0F2B1C3A}"/>
                    </a:ext>
                  </a:extLst>
                </p:cNvPr>
                <p:cNvGrpSpPr/>
                <p:nvPr/>
              </p:nvGrpSpPr>
              <p:grpSpPr>
                <a:xfrm>
                  <a:off x="5430666" y="2409825"/>
                  <a:ext cx="2268000" cy="1339216"/>
                  <a:chOff x="5430666" y="2409825"/>
                  <a:chExt cx="2268000" cy="1339216"/>
                </a:xfrm>
              </p:grpSpPr>
              <p:sp>
                <p:nvSpPr>
                  <p:cNvPr id="105" name="모서리가 둥근 직사각형 16">
                    <a:extLst>
                      <a:ext uri="{FF2B5EF4-FFF2-40B4-BE49-F238E27FC236}">
                        <a16:creationId xmlns:a16="http://schemas.microsoft.com/office/drawing/2014/main" id="{63C37BB3-6A43-4B48-B1B6-FBB869A2143C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5430666" y="2409825"/>
                    <a:ext cx="2268000" cy="13392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lvl="1" indent="0" algn="ctr" defTabSz="1042988" eaLnBrk="0" latinLnBrk="0" hangingPunct="0">
                      <a:buClr>
                        <a:srgbClr val="3271AA"/>
                      </a:buClr>
                      <a:buSzPct val="140000"/>
                      <a:tabLst>
                        <a:tab pos="5648325" algn="l"/>
                      </a:tabLst>
                    </a:pPr>
                    <a:endParaRPr lang="en-US" altLang="ko-KR"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endParaRPr>
                  </a:p>
                </p:txBody>
              </p:sp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BA75889F-5816-4698-B71B-A377469E80DC}"/>
                      </a:ext>
                    </a:extLst>
                  </p:cNvPr>
                  <p:cNvCxnSpPr/>
                  <p:nvPr/>
                </p:nvCxnSpPr>
                <p:spPr>
                  <a:xfrm>
                    <a:off x="5430666" y="3749041"/>
                    <a:ext cx="2268000" cy="0"/>
                  </a:xfrm>
                  <a:prstGeom prst="line">
                    <a:avLst/>
                  </a:prstGeom>
                  <a:ln w="6350">
                    <a:solidFill>
                      <a:srgbClr val="4C9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" name="모서리가 둥근 직사각형 16">
                  <a:extLst>
                    <a:ext uri="{FF2B5EF4-FFF2-40B4-BE49-F238E27FC236}">
                      <a16:creationId xmlns:a16="http://schemas.microsoft.com/office/drawing/2014/main" id="{22C5DF57-7C3A-47AB-9AEF-F56A8CE64521}"/>
                    </a:ext>
                  </a:extLst>
                </p:cNvPr>
                <p:cNvSpPr/>
                <p:nvPr/>
              </p:nvSpPr>
              <p:spPr bwMode="auto">
                <a:xfrm flipH="1">
                  <a:off x="5430666" y="2266950"/>
                  <a:ext cx="2268000" cy="288000"/>
                </a:xfrm>
                <a:prstGeom prst="round2SameRect">
                  <a:avLst/>
                </a:prstGeom>
                <a:solidFill>
                  <a:srgbClr val="4C9B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indent="0" algn="ctr" defTabSz="1042988" eaLnBrk="0" latinLnBrk="0" hangingPunct="0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</a:pPr>
                  <a:r>
                    <a:rPr lang="ko-KR" altLang="en-US" sz="1000">
                      <a:solidFill>
                        <a:schemeClr val="bg1"/>
                      </a:solidFill>
                      <a:latin typeface="-윤고딕140" pitchFamily="18" charset="-127"/>
                      <a:ea typeface="-윤고딕140" pitchFamily="18" charset="-127"/>
                      <a:cs typeface="Arial" pitchFamily="34" charset="0"/>
                      <a:sym typeface="-윤고딕140"/>
                    </a:rPr>
                    <a:t>측정항목</a:t>
                  </a:r>
                </a:p>
              </p:txBody>
            </p:sp>
          </p:grp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4FD1D4B-CA62-4B47-9197-53023462E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661" y="2604760"/>
                <a:ext cx="2198417" cy="761747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API 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호출 결과 확인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응답시간 비교</a:t>
                </a: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응답 결과 전체 비교 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일치율</a:t>
                </a:r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itchFamily="18" charset="-127"/>
                    <a:ea typeface="-윤고딕320" pitchFamily="18" charset="-127"/>
                    <a:sym typeface="-윤고딕140"/>
                  </a:rPr>
                  <a:t>)</a:t>
                </a:r>
              </a:p>
              <a:p>
                <a:pPr marL="95590" indent="-95590" defTabSz="1101784" eaLnBrk="0" latinLnBrk="0" hangingPunct="0">
                  <a:spcBef>
                    <a:spcPts val="3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80000"/>
                  <a:buFont typeface="Arial" pitchFamily="34" charset="0"/>
                  <a:buChar char="•"/>
                  <a:defRPr/>
                </a:pPr>
                <a:endPara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endParaRPr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8B91C7B-7C29-4B26-8548-7E73114FC466}"/>
              </a:ext>
            </a:extLst>
          </p:cNvPr>
          <p:cNvSpPr/>
          <p:nvPr/>
        </p:nvSpPr>
        <p:spPr bwMode="auto">
          <a:xfrm>
            <a:off x="4590242" y="5222297"/>
            <a:ext cx="638175" cy="449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ctr" defTabSz="1042988" eaLnBrk="0" latinLnBrk="0" hangingPunct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tabLst>
                <a:tab pos="5648325" algn="l"/>
              </a:tabLst>
              <a:defRPr/>
            </a:pPr>
            <a:r>
              <a:rPr lang="ko-KR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Monotype Sorts"/>
              </a:rPr>
              <a:t>테스트 수행</a:t>
            </a:r>
          </a:p>
        </p:txBody>
      </p:sp>
      <p:grpSp>
        <p:nvGrpSpPr>
          <p:cNvPr id="210" name="그룹 52">
            <a:extLst>
              <a:ext uri="{FF2B5EF4-FFF2-40B4-BE49-F238E27FC236}">
                <a16:creationId xmlns:a16="http://schemas.microsoft.com/office/drawing/2014/main" id="{0F4B9023-305D-4476-9D76-D29AA5DF124C}"/>
              </a:ext>
            </a:extLst>
          </p:cNvPr>
          <p:cNvGrpSpPr/>
          <p:nvPr/>
        </p:nvGrpSpPr>
        <p:grpSpPr>
          <a:xfrm>
            <a:off x="5577568" y="3903448"/>
            <a:ext cx="4519443" cy="4789488"/>
            <a:chOff x="558799" y="2266950"/>
            <a:chExt cx="4679570" cy="4789488"/>
          </a:xfrm>
        </p:grpSpPr>
        <p:sp>
          <p:nvSpPr>
            <p:cNvPr id="211" name="모서리가 둥근 직사각형 16">
              <a:extLst>
                <a:ext uri="{FF2B5EF4-FFF2-40B4-BE49-F238E27FC236}">
                  <a16:creationId xmlns:a16="http://schemas.microsoft.com/office/drawing/2014/main" id="{F40FBAAA-53AF-4B8D-A085-9291D19ECEA6}"/>
                </a:ext>
              </a:extLst>
            </p:cNvPr>
            <p:cNvSpPr/>
            <p:nvPr/>
          </p:nvSpPr>
          <p:spPr bwMode="auto">
            <a:xfrm flipH="1">
              <a:off x="558799" y="2409824"/>
              <a:ext cx="4679570" cy="2784629"/>
            </a:xfrm>
            <a:prstGeom prst="rect">
              <a:avLst/>
            </a:prstGeom>
            <a:solidFill>
              <a:srgbClr val="E6E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212" name="모서리가 둥근 직사각형 16">
              <a:extLst>
                <a:ext uri="{FF2B5EF4-FFF2-40B4-BE49-F238E27FC236}">
                  <a16:creationId xmlns:a16="http://schemas.microsoft.com/office/drawing/2014/main" id="{CE157517-2819-41C0-ADA4-691352216A55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전환 점검 리포팅</a:t>
              </a:r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70DAD9B3-5D5F-4E42-B21B-D586C7466C8A}"/>
                </a:ext>
              </a:extLst>
            </p:cNvPr>
            <p:cNvCxnSpPr/>
            <p:nvPr/>
          </p:nvCxnSpPr>
          <p:spPr>
            <a:xfrm>
              <a:off x="558799" y="7056438"/>
              <a:ext cx="46795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776639A3-838D-41FC-A33B-61AD7582EEFE}"/>
              </a:ext>
            </a:extLst>
          </p:cNvPr>
          <p:cNvGrpSpPr/>
          <p:nvPr/>
        </p:nvGrpSpPr>
        <p:grpSpPr>
          <a:xfrm>
            <a:off x="5649006" y="4300323"/>
            <a:ext cx="4314144" cy="884250"/>
            <a:chOff x="6894700" y="4798683"/>
            <a:chExt cx="3168000" cy="884250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223C5B9-D64A-4299-AD45-68388BBCB7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36602"/>
              <a:ext cx="3168000" cy="646331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특정기간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(2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일간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운영서버에서 발생한 전체 트랜잭션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Log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데이터 분석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140" panose="02030504000101010101" pitchFamily="18" charset="-127"/>
                  <a:sym typeface="-윤고딕140"/>
                </a:rPr>
                <a:t>385,000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140" panose="02030504000101010101" pitchFamily="18" charset="-127"/>
                  <a:sym typeface="-윤고딕140"/>
                </a:rPr>
                <a:t>의 트랜잭션을 추출함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개수는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1,709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개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파일전송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등의 특이한 케이스 제외하고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99%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분석 완료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216" name="직사각형 377">
              <a:extLst>
                <a:ext uri="{FF2B5EF4-FFF2-40B4-BE49-F238E27FC236}">
                  <a16:creationId xmlns:a16="http://schemas.microsoft.com/office/drawing/2014/main" id="{C1644A44-D7D1-42BF-AE10-3668E0472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Log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분석 도구 리포팅</a:t>
              </a: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31D9F935-7CE8-4D18-92B3-572BCB268B22}"/>
              </a:ext>
            </a:extLst>
          </p:cNvPr>
          <p:cNvGrpSpPr/>
          <p:nvPr/>
        </p:nvGrpSpPr>
        <p:grpSpPr>
          <a:xfrm>
            <a:off x="5649005" y="5466628"/>
            <a:ext cx="4314143" cy="1048428"/>
            <a:chOff x="6894700" y="4798683"/>
            <a:chExt cx="3168000" cy="1048428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F53810E4-C2B7-4FB8-BE42-868809E991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62281"/>
              <a:ext cx="3168000" cy="784830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385,000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건의 트랜잭션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ASIS(xml), TOBE(JSON)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서버 동시 호출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5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시간동안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385,000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건 호출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응답율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: ASIS 94%, TOBE 91%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응답을 받음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각 트랜잭션별로 성공율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일치건을 분석하여 리포팅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220" name="직사각형 377">
              <a:extLst>
                <a:ext uri="{FF2B5EF4-FFF2-40B4-BE49-F238E27FC236}">
                  <a16:creationId xmlns:a16="http://schemas.microsoft.com/office/drawing/2014/main" id="{6AD4538C-7B3B-4D9D-BA86-E0850A677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전환 테스트 리포팅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73FF3B-B31E-4CC5-97A4-F44A41981E81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49" name="직사각형 245">
              <a:extLst>
                <a:ext uri="{FF2B5EF4-FFF2-40B4-BE49-F238E27FC236}">
                  <a16:creationId xmlns:a16="http://schemas.microsoft.com/office/drawing/2014/main" id="{ACB5FBCF-BFFB-4BE7-80ED-9981DFE0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ea typeface="나눔고딕 ExtraBold" pitchFamily="50" charset="-127"/>
                  <a:cs typeface="Arial" pitchFamily="34" charset="0"/>
                </a:rPr>
                <a:t>C </a:t>
              </a:r>
              <a:r>
                <a:rPr lang="ko-KR" altLang="en-US" sz="1200" dirty="0">
                  <a:ea typeface="나눔고딕 ExtraBold" pitchFamily="50" charset="-127"/>
                  <a:cs typeface="Arial" pitchFamily="34" charset="0"/>
                </a:rPr>
                <a:t>공제 전환 모듈 테스트 수행</a:t>
              </a:r>
              <a:endParaRPr lang="ko-KR" altLang="en-US" sz="1200" dirty="0">
                <a:ea typeface="나눔고딕 ExtraBold" pitchFamily="50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50" name="그룹 55">
              <a:extLst>
                <a:ext uri="{FF2B5EF4-FFF2-40B4-BE49-F238E27FC236}">
                  <a16:creationId xmlns:a16="http://schemas.microsoft.com/office/drawing/2014/main" id="{6DC69F29-618F-48FB-960F-FC40ACB5CE7C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511DE5B9-0ADB-481A-9A70-D9131E5D2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2D29BC01-4423-4D39-AFAD-60741C2C2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타사이트 적용 사례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5422" y="771602"/>
            <a:ext cx="8567737" cy="216000"/>
          </a:xfrm>
        </p:spPr>
        <p:txBody>
          <a:bodyPr/>
          <a:lstStyle/>
          <a:p>
            <a:pPr marL="182563" indent="-92075">
              <a:lnSpc>
                <a:spcPct val="120000"/>
              </a:lnSpc>
              <a:spcBef>
                <a:spcPts val="300"/>
              </a:spcBef>
            </a:pPr>
            <a:r>
              <a:rPr kumimoji="0" lang="en-US" altLang="ko-KR" sz="1200" dirty="0">
                <a:solidFill>
                  <a:srgbClr val="292929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1.2 K</a:t>
            </a:r>
            <a:r>
              <a:rPr kumimoji="0" lang="ko-KR" altLang="en-US" sz="1200" dirty="0">
                <a:solidFill>
                  <a:srgbClr val="292929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손해보험 차세대 프로젝트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소스에서 </a:t>
            </a:r>
            <a:r>
              <a:rPr lang="en-US" altLang="ko-KR" dirty="0"/>
              <a:t>RESTful </a:t>
            </a:r>
            <a:r>
              <a:rPr lang="ko-KR" altLang="en-US" dirty="0"/>
              <a:t>방식 </a:t>
            </a:r>
            <a:r>
              <a:rPr lang="en-US" altLang="ko-KR" dirty="0"/>
              <a:t>API</a:t>
            </a:r>
            <a:r>
              <a:rPr lang="ko-KR" altLang="en-US" dirty="0"/>
              <a:t>구조를 먼저 분석한 후에 이를 통해 </a:t>
            </a:r>
            <a:r>
              <a:rPr lang="en-US" altLang="ko-KR" dirty="0"/>
              <a:t>API </a:t>
            </a:r>
            <a:r>
              <a:rPr lang="ko-KR" altLang="en-US" dirty="0"/>
              <a:t>테스트를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73FF3B-B31E-4CC5-97A4-F44A41981E81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49" name="직사각형 245">
              <a:extLst>
                <a:ext uri="{FF2B5EF4-FFF2-40B4-BE49-F238E27FC236}">
                  <a16:creationId xmlns:a16="http://schemas.microsoft.com/office/drawing/2014/main" id="{ACB5FBCF-BFFB-4BE7-80ED-9981DFE0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ea typeface="나눔고딕 ExtraBold" pitchFamily="50" charset="-127"/>
                  <a:cs typeface="Arial" pitchFamily="34" charset="0"/>
                  <a:sym typeface="-윤고딕140"/>
                </a:rPr>
                <a:t>K</a:t>
              </a:r>
              <a:r>
                <a:rPr lang="ko-KR" altLang="en-US" sz="1200" dirty="0">
                  <a:ea typeface="나눔고딕 ExtraBold" pitchFamily="50" charset="-127"/>
                  <a:cs typeface="Arial" pitchFamily="34" charset="0"/>
                  <a:sym typeface="-윤고딕140"/>
                </a:rPr>
                <a:t> 손해보험 적용사례</a:t>
              </a:r>
            </a:p>
          </p:txBody>
        </p:sp>
        <p:grpSp>
          <p:nvGrpSpPr>
            <p:cNvPr id="50" name="그룹 55">
              <a:extLst>
                <a:ext uri="{FF2B5EF4-FFF2-40B4-BE49-F238E27FC236}">
                  <a16:creationId xmlns:a16="http://schemas.microsoft.com/office/drawing/2014/main" id="{6DC69F29-618F-48FB-960F-FC40ACB5CE7C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511DE5B9-0ADB-481A-9A70-D9131E5D2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1">
                <a:extLst>
                  <a:ext uri="{FF2B5EF4-FFF2-40B4-BE49-F238E27FC236}">
                    <a16:creationId xmlns:a16="http://schemas.microsoft.com/office/drawing/2014/main" id="{2D29BC01-4423-4D39-AFAD-60741C2C2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63">
            <a:extLst>
              <a:ext uri="{FF2B5EF4-FFF2-40B4-BE49-F238E27FC236}">
                <a16:creationId xmlns:a16="http://schemas.microsoft.com/office/drawing/2014/main" id="{7608E813-7840-03FD-8F6C-F91E9238DFFD}"/>
              </a:ext>
            </a:extLst>
          </p:cNvPr>
          <p:cNvGrpSpPr/>
          <p:nvPr/>
        </p:nvGrpSpPr>
        <p:grpSpPr>
          <a:xfrm>
            <a:off x="5454799" y="2409826"/>
            <a:ext cx="4679570" cy="4646612"/>
            <a:chOff x="5454799" y="2409826"/>
            <a:chExt cx="4679570" cy="4646612"/>
          </a:xfrm>
        </p:grpSpPr>
        <p:sp>
          <p:nvSpPr>
            <p:cNvPr id="109" name="모서리가 둥근 직사각형 16">
              <a:extLst>
                <a:ext uri="{FF2B5EF4-FFF2-40B4-BE49-F238E27FC236}">
                  <a16:creationId xmlns:a16="http://schemas.microsoft.com/office/drawing/2014/main" id="{2BDD9701-42DA-553C-FCE5-A890169D4213}"/>
                </a:ext>
              </a:extLst>
            </p:cNvPr>
            <p:cNvSpPr/>
            <p:nvPr/>
          </p:nvSpPr>
          <p:spPr bwMode="auto">
            <a:xfrm flipH="1">
              <a:off x="5454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110" name="직선 연결선 65">
              <a:extLst>
                <a:ext uri="{FF2B5EF4-FFF2-40B4-BE49-F238E27FC236}">
                  <a16:creationId xmlns:a16="http://schemas.microsoft.com/office/drawing/2014/main" id="{F9C7CD06-BD60-9891-75CF-EBC6857FB07B}"/>
                </a:ext>
              </a:extLst>
            </p:cNvPr>
            <p:cNvCxnSpPr/>
            <p:nvPr/>
          </p:nvCxnSpPr>
          <p:spPr>
            <a:xfrm>
              <a:off x="5454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66">
            <a:extLst>
              <a:ext uri="{FF2B5EF4-FFF2-40B4-BE49-F238E27FC236}">
                <a16:creationId xmlns:a16="http://schemas.microsoft.com/office/drawing/2014/main" id="{6CEE7427-4144-C361-7A02-53AFBC39CDA8}"/>
              </a:ext>
            </a:extLst>
          </p:cNvPr>
          <p:cNvGrpSpPr/>
          <p:nvPr/>
        </p:nvGrpSpPr>
        <p:grpSpPr>
          <a:xfrm>
            <a:off x="558799" y="2409826"/>
            <a:ext cx="4679570" cy="4646612"/>
            <a:chOff x="558799" y="2409826"/>
            <a:chExt cx="4679570" cy="4646612"/>
          </a:xfrm>
        </p:grpSpPr>
        <p:sp>
          <p:nvSpPr>
            <p:cNvPr id="113" name="모서리가 둥근 직사각형 16">
              <a:extLst>
                <a:ext uri="{FF2B5EF4-FFF2-40B4-BE49-F238E27FC236}">
                  <a16:creationId xmlns:a16="http://schemas.microsoft.com/office/drawing/2014/main" id="{2B44A184-08CB-9013-315E-78A82624587C}"/>
                </a:ext>
              </a:extLst>
            </p:cNvPr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114" name="직선 연결선 68">
              <a:extLst>
                <a:ext uri="{FF2B5EF4-FFF2-40B4-BE49-F238E27FC236}">
                  <a16:creationId xmlns:a16="http://schemas.microsoft.com/office/drawing/2014/main" id="{EAC558B6-9222-2119-46EB-D7F0BA946D2E}"/>
                </a:ext>
              </a:extLst>
            </p:cNvPr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모서리가 둥근 직사각형 16">
            <a:extLst>
              <a:ext uri="{FF2B5EF4-FFF2-40B4-BE49-F238E27FC236}">
                <a16:creationId xmlns:a16="http://schemas.microsoft.com/office/drawing/2014/main" id="{6C657140-406C-197F-6B60-7FF93C3227EA}"/>
              </a:ext>
            </a:extLst>
          </p:cNvPr>
          <p:cNvSpPr/>
          <p:nvPr/>
        </p:nvSpPr>
        <p:spPr bwMode="auto">
          <a:xfrm flipH="1">
            <a:off x="5454799" y="2266950"/>
            <a:ext cx="4679570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테스트 수행 방안 </a:t>
            </a:r>
            <a:r>
              <a:rPr lang="en-US" altLang="ko-KR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120" name="모서리가 둥근 직사각형 16">
            <a:extLst>
              <a:ext uri="{FF2B5EF4-FFF2-40B4-BE49-F238E27FC236}">
                <a16:creationId xmlns:a16="http://schemas.microsoft.com/office/drawing/2014/main" id="{74DB20D1-AB5A-9182-FC83-B1706F6C3B02}"/>
              </a:ext>
            </a:extLst>
          </p:cNvPr>
          <p:cNvSpPr/>
          <p:nvPr/>
        </p:nvSpPr>
        <p:spPr bwMode="auto">
          <a:xfrm flipH="1">
            <a:off x="558799" y="2266950"/>
            <a:ext cx="4679570" cy="288000"/>
          </a:xfrm>
          <a:prstGeom prst="round2Same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소스 분석 도구</a:t>
            </a:r>
            <a:endParaRPr lang="en-US" altLang="ko-KR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121" name="직사각형 71">
            <a:extLst>
              <a:ext uri="{FF2B5EF4-FFF2-40B4-BE49-F238E27FC236}">
                <a16:creationId xmlns:a16="http://schemas.microsoft.com/office/drawing/2014/main" id="{0475A200-D65B-9351-ED46-4BFA75F06D82}"/>
              </a:ext>
            </a:extLst>
          </p:cNvPr>
          <p:cNvSpPr>
            <a:spLocks/>
          </p:cNvSpPr>
          <p:nvPr/>
        </p:nvSpPr>
        <p:spPr bwMode="auto">
          <a:xfrm>
            <a:off x="630584" y="2620000"/>
            <a:ext cx="4536000" cy="723275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카카오페이 손해보험에서 제공한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Controller, Vo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소스에서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구조를 추출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일반적인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RESTful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방식 이외에도 프레임워크에서 제공한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Source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에서도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구조 생성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Path Variable, Query String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등의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URL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방식도 처리가능 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sp>
        <p:nvSpPr>
          <p:cNvPr id="122" name="직사각형 72">
            <a:extLst>
              <a:ext uri="{FF2B5EF4-FFF2-40B4-BE49-F238E27FC236}">
                <a16:creationId xmlns:a16="http://schemas.microsoft.com/office/drawing/2014/main" id="{A72FFBBA-506B-95D1-A753-7F43FF77B71F}"/>
              </a:ext>
            </a:extLst>
          </p:cNvPr>
          <p:cNvSpPr>
            <a:spLocks/>
          </p:cNvSpPr>
          <p:nvPr/>
        </p:nvSpPr>
        <p:spPr bwMode="auto">
          <a:xfrm>
            <a:off x="5526584" y="2620000"/>
            <a:ext cx="4536000" cy="1077218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차 프로젝트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구조가 상이함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(1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차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: Home Framework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전문 구조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차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: RESTful API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구조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) </a:t>
            </a: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SSO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로그인 방식으로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개 프로젝트간의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Session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을 유지하여 동시 테스트 지원함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aTworks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Client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for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Mac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버전을 개발하여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Mac OS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에서도 사용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Docker Image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를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Docker hub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에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Push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하여 원격으로 소스 업데이트 지원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16A1F-FBE1-EB2A-2D0B-3FC8AD20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4" y="3725797"/>
            <a:ext cx="2456348" cy="1602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AEB40-A003-EE42-76B9-F0FF784F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462" y="3725798"/>
            <a:ext cx="1894417" cy="1602893"/>
          </a:xfrm>
          <a:prstGeom prst="rect">
            <a:avLst/>
          </a:prstGeom>
        </p:spPr>
      </p:pic>
      <p:sp>
        <p:nvSpPr>
          <p:cNvPr id="123" name="직사각형 181">
            <a:extLst>
              <a:ext uri="{FF2B5EF4-FFF2-40B4-BE49-F238E27FC236}">
                <a16:creationId xmlns:a16="http://schemas.microsoft.com/office/drawing/2014/main" id="{286CAE89-7550-DFB2-705A-4DEECEDC783D}"/>
              </a:ext>
            </a:extLst>
          </p:cNvPr>
          <p:cNvSpPr/>
          <p:nvPr/>
        </p:nvSpPr>
        <p:spPr>
          <a:xfrm>
            <a:off x="1798079" y="3733589"/>
            <a:ext cx="1321168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Controller Source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126" name="직사각형 28">
            <a:extLst>
              <a:ext uri="{FF2B5EF4-FFF2-40B4-BE49-F238E27FC236}">
                <a16:creationId xmlns:a16="http://schemas.microsoft.com/office/drawing/2014/main" id="{7132238A-268A-50B7-2FF6-90C535DFA282}"/>
              </a:ext>
            </a:extLst>
          </p:cNvPr>
          <p:cNvSpPr/>
          <p:nvPr/>
        </p:nvSpPr>
        <p:spPr>
          <a:xfrm>
            <a:off x="3781661" y="3728426"/>
            <a:ext cx="1321168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Vo Source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127" name="직사각형 120">
            <a:extLst>
              <a:ext uri="{FF2B5EF4-FFF2-40B4-BE49-F238E27FC236}">
                <a16:creationId xmlns:a16="http://schemas.microsoft.com/office/drawing/2014/main" id="{E43235A0-82D5-144F-8541-492F99BCFD42}"/>
              </a:ext>
            </a:extLst>
          </p:cNvPr>
          <p:cNvSpPr/>
          <p:nvPr/>
        </p:nvSpPr>
        <p:spPr>
          <a:xfrm>
            <a:off x="654552" y="5561790"/>
            <a:ext cx="4467327" cy="8682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  <a:sym typeface="Monotype Sorts"/>
            </a:endParaRPr>
          </a:p>
        </p:txBody>
      </p:sp>
      <p:grpSp>
        <p:nvGrpSpPr>
          <p:cNvPr id="128" name="그룹 18">
            <a:extLst>
              <a:ext uri="{FF2B5EF4-FFF2-40B4-BE49-F238E27FC236}">
                <a16:creationId xmlns:a16="http://schemas.microsoft.com/office/drawing/2014/main" id="{7DF4ED52-63FA-EFE3-3AAB-A7BBF1AEF938}"/>
              </a:ext>
            </a:extLst>
          </p:cNvPr>
          <p:cNvGrpSpPr/>
          <p:nvPr/>
        </p:nvGrpSpPr>
        <p:grpSpPr>
          <a:xfrm>
            <a:off x="3080826" y="5668085"/>
            <a:ext cx="599927" cy="598512"/>
            <a:chOff x="4415725" y="6221407"/>
            <a:chExt cx="782081" cy="720829"/>
          </a:xfrm>
        </p:grpSpPr>
        <p:pic>
          <p:nvPicPr>
            <p:cNvPr id="129" name="Picture 38" descr="\\10.250.177.62\###   개별 제안팀   ###\### Design Library ###\900. 개인폴더\916.박  성\DB\DB_04.png">
              <a:extLst>
                <a:ext uri="{FF2B5EF4-FFF2-40B4-BE49-F238E27FC236}">
                  <a16:creationId xmlns:a16="http://schemas.microsoft.com/office/drawing/2014/main" id="{F4C351C2-392F-85DB-DD6B-3D2FD53E7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5725" y="6646799"/>
              <a:ext cx="782081" cy="29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" name="Picture 38" descr="\\10.250.177.62\###   개별 제안팀   ###\### Design Library ###\900. 개인폴더\916.박  성\DB\DB_04.png">
              <a:extLst>
                <a:ext uri="{FF2B5EF4-FFF2-40B4-BE49-F238E27FC236}">
                  <a16:creationId xmlns:a16="http://schemas.microsoft.com/office/drawing/2014/main" id="{B8EC5DD4-C8AF-51CF-2EF4-DF7B7FB83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5725" y="6434103"/>
              <a:ext cx="782081" cy="29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1" name="Picture 38" descr="\\10.250.177.62\###   개별 제안팀   ###\### Design Library ###\900. 개인폴더\916.박  성\DB\DB_04.png">
              <a:extLst>
                <a:ext uri="{FF2B5EF4-FFF2-40B4-BE49-F238E27FC236}">
                  <a16:creationId xmlns:a16="http://schemas.microsoft.com/office/drawing/2014/main" id="{8B041576-A082-458D-3FC7-3FE1CF54F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5725" y="6221407"/>
              <a:ext cx="782081" cy="29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2" name="그룹 19">
            <a:extLst>
              <a:ext uri="{FF2B5EF4-FFF2-40B4-BE49-F238E27FC236}">
                <a16:creationId xmlns:a16="http://schemas.microsoft.com/office/drawing/2014/main" id="{0456AE42-3608-DDFC-AD1E-9D667310C52A}"/>
              </a:ext>
            </a:extLst>
          </p:cNvPr>
          <p:cNvGrpSpPr/>
          <p:nvPr/>
        </p:nvGrpSpPr>
        <p:grpSpPr>
          <a:xfrm>
            <a:off x="1103222" y="5643785"/>
            <a:ext cx="1033226" cy="826767"/>
            <a:chOff x="2336521" y="6159008"/>
            <a:chExt cx="1033226" cy="826767"/>
          </a:xfrm>
        </p:grpSpPr>
        <p:pic>
          <p:nvPicPr>
            <p:cNvPr id="133" name="Picture 167" descr="D:\모스트비주얼\아이콘 작업\왜가리2\21.png">
              <a:extLst>
                <a:ext uri="{FF2B5EF4-FFF2-40B4-BE49-F238E27FC236}">
                  <a16:creationId xmlns:a16="http://schemas.microsoft.com/office/drawing/2014/main" id="{AE1E5264-CF20-B5AE-6BB3-07AE590D7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023" y="6159008"/>
              <a:ext cx="457944" cy="56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48D46C-EB85-8500-91CC-5392A0416B66}"/>
                </a:ext>
              </a:extLst>
            </p:cNvPr>
            <p:cNvSpPr txBox="1"/>
            <p:nvPr/>
          </p:nvSpPr>
          <p:spPr>
            <a:xfrm>
              <a:off x="2336521" y="6763666"/>
              <a:ext cx="1033226" cy="22210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72000" tIns="36000" rIns="72000" bIns="36000" rtlCol="0" anchor="t" anchorCtr="0">
              <a:noAutofit/>
            </a:bodyPr>
            <a:lstStyle/>
            <a:p>
              <a:pPr marL="0" marR="0" lvl="0" indent="0" defTabSz="1516258" eaLnBrk="0" latinLnBrk="0" hangingPunct="0">
                <a:lnSpc>
                  <a:spcPct val="90000"/>
                </a:lnSpc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소스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</a:t>
              </a:r>
            </a:p>
          </p:txBody>
        </p:sp>
      </p:grpSp>
      <p:sp>
        <p:nvSpPr>
          <p:cNvPr id="136" name="오른쪽 화살표 122">
            <a:extLst>
              <a:ext uri="{FF2B5EF4-FFF2-40B4-BE49-F238E27FC236}">
                <a16:creationId xmlns:a16="http://schemas.microsoft.com/office/drawing/2014/main" id="{C006BF4A-FB7E-4BA4-D50E-4583CA311A1B}"/>
              </a:ext>
            </a:extLst>
          </p:cNvPr>
          <p:cNvSpPr/>
          <p:nvPr/>
        </p:nvSpPr>
        <p:spPr bwMode="auto">
          <a:xfrm rot="10800000" flipH="1" flipV="1">
            <a:off x="1828894" y="5801050"/>
            <a:ext cx="861238" cy="43398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6007AA-6C50-B3DB-F5F4-B818FFC08C6E}"/>
              </a:ext>
            </a:extLst>
          </p:cNvPr>
          <p:cNvSpPr txBox="1"/>
          <p:nvPr/>
        </p:nvSpPr>
        <p:spPr>
          <a:xfrm>
            <a:off x="3023694" y="6265668"/>
            <a:ext cx="1033226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aTworks DB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64A3F60-573E-9564-9943-72A91DA84568}"/>
              </a:ext>
            </a:extLst>
          </p:cNvPr>
          <p:cNvSpPr txBox="1"/>
          <p:nvPr/>
        </p:nvSpPr>
        <p:spPr>
          <a:xfrm>
            <a:off x="3669041" y="5699479"/>
            <a:ext cx="1033226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구조 생성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2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52">
            <a:extLst>
              <a:ext uri="{FF2B5EF4-FFF2-40B4-BE49-F238E27FC236}">
                <a16:creationId xmlns:a16="http://schemas.microsoft.com/office/drawing/2014/main" id="{2F32601A-F0C8-4909-9399-15399919BF0E}"/>
              </a:ext>
            </a:extLst>
          </p:cNvPr>
          <p:cNvGrpSpPr/>
          <p:nvPr/>
        </p:nvGrpSpPr>
        <p:grpSpPr>
          <a:xfrm>
            <a:off x="558800" y="2266950"/>
            <a:ext cx="6686608" cy="4789488"/>
            <a:chOff x="558799" y="2266950"/>
            <a:chExt cx="4679570" cy="4789488"/>
          </a:xfrm>
        </p:grpSpPr>
        <p:sp>
          <p:nvSpPr>
            <p:cNvPr id="168" name="모서리가 둥근 직사각형 16">
              <a:extLst>
                <a:ext uri="{FF2B5EF4-FFF2-40B4-BE49-F238E27FC236}">
                  <a16:creationId xmlns:a16="http://schemas.microsoft.com/office/drawing/2014/main" id="{85F7C606-65D6-43E1-BE9B-84F8A0CF7E94}"/>
                </a:ext>
              </a:extLst>
            </p:cNvPr>
            <p:cNvSpPr/>
            <p:nvPr/>
          </p:nvSpPr>
          <p:spPr bwMode="auto">
            <a:xfrm flipH="1">
              <a:off x="558799" y="2409824"/>
              <a:ext cx="4679570" cy="4646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69" name="모서리가 둥근 직사각형 16">
              <a:extLst>
                <a:ext uri="{FF2B5EF4-FFF2-40B4-BE49-F238E27FC236}">
                  <a16:creationId xmlns:a16="http://schemas.microsoft.com/office/drawing/2014/main" id="{A30A5544-15C0-42F2-9F7D-4FD5FEFB04FA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1" indent="0" algn="ctr" defTabSz="1042988" eaLnBrk="0" latinLnBrk="0" hangingPunct="0">
                <a:lnSpc>
                  <a:spcPct val="100000"/>
                </a:lnSpc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aTworks </a:t>
              </a: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사용 방안</a:t>
              </a: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29706AA2-F495-4D1E-952B-41DED51E12E3}"/>
                </a:ext>
              </a:extLst>
            </p:cNvPr>
            <p:cNvCxnSpPr/>
            <p:nvPr/>
          </p:nvCxnSpPr>
          <p:spPr>
            <a:xfrm>
              <a:off x="558799" y="7056438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텍스트 개체 틀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aTworks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2.2 aTworks </a:t>
            </a:r>
            <a:r>
              <a:rPr lang="ko-KR" altLang="en-US" dirty="0"/>
              <a:t>사용 방안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신규 프로젝트 수행과 기존 운영중인 시스템 각각 사이트 특성에 맞게 </a:t>
            </a:r>
            <a:r>
              <a:rPr lang="en-US" altLang="ko-KR" dirty="0"/>
              <a:t>aTworks</a:t>
            </a:r>
            <a:r>
              <a:rPr lang="ko-KR" altLang="en-US" dirty="0"/>
              <a:t>를 통한 테스트로 업무 효율성을 향상 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28" name="직사각형 245"/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aTworks 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사용 방안</a:t>
              </a:r>
            </a:p>
          </p:txBody>
        </p:sp>
        <p:grpSp>
          <p:nvGrpSpPr>
            <p:cNvPr id="9" name="그룹 55"/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5" name="그룹 52">
            <a:extLst>
              <a:ext uri="{FF2B5EF4-FFF2-40B4-BE49-F238E27FC236}">
                <a16:creationId xmlns:a16="http://schemas.microsoft.com/office/drawing/2014/main" id="{4836F5E5-A0FA-4957-9146-826C70E1F994}"/>
              </a:ext>
            </a:extLst>
          </p:cNvPr>
          <p:cNvGrpSpPr/>
          <p:nvPr/>
        </p:nvGrpSpPr>
        <p:grpSpPr>
          <a:xfrm>
            <a:off x="7493000" y="2266950"/>
            <a:ext cx="2641600" cy="4789488"/>
            <a:chOff x="558799" y="2266950"/>
            <a:chExt cx="4679570" cy="4789488"/>
          </a:xfrm>
        </p:grpSpPr>
        <p:sp>
          <p:nvSpPr>
            <p:cNvPr id="66" name="모서리가 둥근 직사각형 16">
              <a:extLst>
                <a:ext uri="{FF2B5EF4-FFF2-40B4-BE49-F238E27FC236}">
                  <a16:creationId xmlns:a16="http://schemas.microsoft.com/office/drawing/2014/main" id="{09C80F83-FE81-4017-94F3-1023C34DE0B1}"/>
                </a:ext>
              </a:extLst>
            </p:cNvPr>
            <p:cNvSpPr/>
            <p:nvPr/>
          </p:nvSpPr>
          <p:spPr bwMode="auto">
            <a:xfrm flipH="1">
              <a:off x="558799" y="2409824"/>
              <a:ext cx="4679570" cy="4646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67" name="모서리가 둥근 직사각형 16">
              <a:extLst>
                <a:ext uri="{FF2B5EF4-FFF2-40B4-BE49-F238E27FC236}">
                  <a16:creationId xmlns:a16="http://schemas.microsoft.com/office/drawing/2014/main" id="{72491770-35FB-4995-BB3D-BC766D739EE2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1" indent="0" algn="ctr" defTabSz="1042988" eaLnBrk="0" latinLnBrk="0" hangingPunct="0">
                <a:lnSpc>
                  <a:spcPct val="100000"/>
                </a:lnSpc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상세 설명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7487DF2-33BC-4E98-A5CB-8D205C2ADD64}"/>
                </a:ext>
              </a:extLst>
            </p:cNvPr>
            <p:cNvCxnSpPr/>
            <p:nvPr/>
          </p:nvCxnSpPr>
          <p:spPr>
            <a:xfrm>
              <a:off x="558799" y="7056438"/>
              <a:ext cx="467957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260F0DF-DC3C-4082-81B6-B78F1C2775A8}"/>
              </a:ext>
            </a:extLst>
          </p:cNvPr>
          <p:cNvGrpSpPr/>
          <p:nvPr/>
        </p:nvGrpSpPr>
        <p:grpSpPr>
          <a:xfrm>
            <a:off x="7564437" y="2663825"/>
            <a:ext cx="2498726" cy="1253483"/>
            <a:chOff x="6894700" y="4798683"/>
            <a:chExt cx="3168000" cy="125348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047110E-10BF-4D7B-BC26-463800BB9F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3168000" cy="995016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88900" marR="0" lvl="1" indent="-88900" defTabSz="1101784" eaLnBrk="0" latinLnBrk="0" hangingPunct="0">
                <a:lnSpc>
                  <a:spcPct val="110000"/>
                </a:lnSpc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Local,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개발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운영 서버에서 업무화면 없이 테스트 지원 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/>
              </a:endParaRPr>
            </a:p>
            <a:p>
              <a:pPr marL="88900" marR="0" lvl="1" indent="-88900" defTabSz="1101784" eaLnBrk="0" latinLnBrk="0" hangingPunct="0">
                <a:lnSpc>
                  <a:spcPct val="110000"/>
                </a:lnSpc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Monotype Sorts"/>
                </a:rPr>
                <a:t>개발 품질 관리에 효율성 증가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/>
              </a:endParaRPr>
            </a:p>
            <a:p>
              <a:pPr marL="88900" marR="0" lvl="1" indent="-88900" defTabSz="1101784" eaLnBrk="0" latinLnBrk="0" hangingPunct="0">
                <a:lnSpc>
                  <a:spcPct val="110000"/>
                </a:lnSpc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ASIS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시스템에서 운영중인 실제 데이터를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TOBE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시스템에서 테스트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Monotype Sorts"/>
              </a:endParaRPr>
            </a:p>
          </p:txBody>
        </p:sp>
        <p:sp>
          <p:nvSpPr>
            <p:cNvPr id="73" name="직사각형 377">
              <a:extLst>
                <a:ext uri="{FF2B5EF4-FFF2-40B4-BE49-F238E27FC236}">
                  <a16:creationId xmlns:a16="http://schemas.microsoft.com/office/drawing/2014/main" id="{A1204BA1-B7E2-4B9B-A7E2-2B233CBAA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buFontTx/>
                <a:buNone/>
                <a:tabLst>
                  <a:tab pos="5805348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Monotype Sorts"/>
                </a:rPr>
                <a:t>신규 프로젝트 수행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F69650E-4507-4C0D-B63F-A6807032B4E3}"/>
              </a:ext>
            </a:extLst>
          </p:cNvPr>
          <p:cNvGrpSpPr/>
          <p:nvPr/>
        </p:nvGrpSpPr>
        <p:grpSpPr>
          <a:xfrm>
            <a:off x="7564437" y="4045729"/>
            <a:ext cx="2498726" cy="1024189"/>
            <a:chOff x="6894700" y="4798683"/>
            <a:chExt cx="3168000" cy="102418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154516E-9153-46B3-A360-44330DC389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3168000" cy="76572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36000">
              <a:spAutoFit/>
            </a:bodyPr>
            <a:lstStyle/>
            <a:p>
              <a:pPr marL="88900" indent="-8890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반복해서 수행되는 작업을 자동화</a:t>
              </a:r>
              <a:endParaRPr lang="en-US" altLang="ko-KR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pPr marL="88900" indent="-8890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수정하지 않은 모듈도 확인하여 사이드 이펙트 최소화</a:t>
              </a:r>
              <a:endParaRPr lang="en-US" altLang="ko-KR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pPr marL="88900" indent="-8890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특정조건으로 생성해야 되는 데이터 자동 생성</a:t>
              </a:r>
              <a:endParaRPr lang="en-US" altLang="ko-KR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76" name="직사각형 377">
              <a:extLst>
                <a:ext uri="{FF2B5EF4-FFF2-40B4-BE49-F238E27FC236}">
                  <a16:creationId xmlns:a16="http://schemas.microsoft.com/office/drawing/2014/main" id="{BBE6899E-408E-49F2-95AF-1947D201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Monotype Sorts"/>
                </a:rPr>
                <a:t>기존 시스템 운영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73BF07-EE93-4331-B86C-F9311D83C819}"/>
              </a:ext>
            </a:extLst>
          </p:cNvPr>
          <p:cNvSpPr/>
          <p:nvPr/>
        </p:nvSpPr>
        <p:spPr>
          <a:xfrm>
            <a:off x="626104" y="4386177"/>
            <a:ext cx="835274" cy="1446028"/>
          </a:xfrm>
          <a:prstGeom prst="rect">
            <a:avLst/>
          </a:prstGeom>
          <a:solidFill>
            <a:srgbClr val="99C6E6"/>
          </a:solidFill>
          <a:ln w="6350">
            <a:solidFill>
              <a:srgbClr val="99C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운영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181B32-64D3-4334-BACB-05A1317DFB2B}"/>
              </a:ext>
            </a:extLst>
          </p:cNvPr>
          <p:cNvSpPr/>
          <p:nvPr/>
        </p:nvSpPr>
        <p:spPr>
          <a:xfrm>
            <a:off x="626104" y="5902264"/>
            <a:ext cx="835274" cy="1081149"/>
          </a:xfrm>
          <a:prstGeom prst="rect">
            <a:avLst/>
          </a:prstGeom>
          <a:solidFill>
            <a:srgbClr val="BFBFB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Log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분석 도구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DD493F-9D84-4356-9DB9-76F08EC9D854}"/>
              </a:ext>
            </a:extLst>
          </p:cNvPr>
          <p:cNvSpPr/>
          <p:nvPr/>
        </p:nvSpPr>
        <p:spPr>
          <a:xfrm>
            <a:off x="626104" y="2853272"/>
            <a:ext cx="835274" cy="144602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개발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13B03B9-4836-47C7-8559-9FB8380B948F}"/>
              </a:ext>
            </a:extLst>
          </p:cNvPr>
          <p:cNvCxnSpPr/>
          <p:nvPr/>
        </p:nvCxnSpPr>
        <p:spPr>
          <a:xfrm>
            <a:off x="1528998" y="2853272"/>
            <a:ext cx="1629634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4CA0019-8786-4D80-9348-834D2FDFDE9B}"/>
              </a:ext>
            </a:extLst>
          </p:cNvPr>
          <p:cNvSpPr txBox="1"/>
          <p:nvPr/>
        </p:nvSpPr>
        <p:spPr>
          <a:xfrm>
            <a:off x="1764777" y="2640598"/>
            <a:ext cx="1158077" cy="17157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36000" rIns="0" bIns="36000" rtlCol="0" anchor="ctr" anchorCtr="0">
            <a:noAutofit/>
          </a:bodyPr>
          <a:lstStyle/>
          <a:p>
            <a:pPr marL="0" marR="0" lvl="0" indent="0"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활용 범위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8DFFAE2-BF39-470B-9B57-0377E4176CD2}"/>
              </a:ext>
            </a:extLst>
          </p:cNvPr>
          <p:cNvCxnSpPr/>
          <p:nvPr/>
        </p:nvCxnSpPr>
        <p:spPr>
          <a:xfrm>
            <a:off x="1507206" y="4339807"/>
            <a:ext cx="1629634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4E03A2A-0B62-42AB-9827-20891DC387BF}"/>
              </a:ext>
            </a:extLst>
          </p:cNvPr>
          <p:cNvCxnSpPr/>
          <p:nvPr/>
        </p:nvCxnSpPr>
        <p:spPr>
          <a:xfrm>
            <a:off x="1528998" y="5867235"/>
            <a:ext cx="1629634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C1CD078-C0C6-4878-ABE9-D70F2CEC512C}"/>
              </a:ext>
            </a:extLst>
          </p:cNvPr>
          <p:cNvSpPr txBox="1"/>
          <p:nvPr/>
        </p:nvSpPr>
        <p:spPr>
          <a:xfrm>
            <a:off x="2873686" y="5838764"/>
            <a:ext cx="3566973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Log Data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추출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A3F46CA-38D0-41F6-8DE5-6FA94FE419E7}"/>
              </a:ext>
            </a:extLst>
          </p:cNvPr>
          <p:cNvCxnSpPr>
            <a:cxnSpLocks/>
          </p:cNvCxnSpPr>
          <p:nvPr/>
        </p:nvCxnSpPr>
        <p:spPr>
          <a:xfrm flipV="1">
            <a:off x="2489304" y="2865674"/>
            <a:ext cx="0" cy="303659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none" w="sm" len="med"/>
            <a:tailEnd type="stealth" w="sm" len="med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1E54FCD-CBD4-4033-889F-5CEF202FFB3B}"/>
              </a:ext>
            </a:extLst>
          </p:cNvPr>
          <p:cNvCxnSpPr>
            <a:cxnSpLocks/>
          </p:cNvCxnSpPr>
          <p:nvPr/>
        </p:nvCxnSpPr>
        <p:spPr>
          <a:xfrm flipV="1">
            <a:off x="1773442" y="2855668"/>
            <a:ext cx="0" cy="1484139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none" w="sm" len="med"/>
            <a:tailEnd type="stealth" w="sm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0F10088-E856-4B83-88B7-F83BF453E2C7}"/>
              </a:ext>
            </a:extLst>
          </p:cNvPr>
          <p:cNvSpPr txBox="1"/>
          <p:nvPr/>
        </p:nvSpPr>
        <p:spPr>
          <a:xfrm>
            <a:off x="1550198" y="3363169"/>
            <a:ext cx="446488" cy="367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noFill/>
            <a:miter lim="800000"/>
          </a:ln>
        </p:spPr>
        <p:txBody>
          <a:bodyPr wrap="square" lIns="0" tIns="36000" rIns="0" bIns="36000" rtlCol="0" anchor="ctr" anchorCtr="0">
            <a:noAutofit/>
          </a:bodyPr>
          <a:lstStyle/>
          <a:p>
            <a:pPr marL="0" marR="0" lvl="0" indent="0"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신규 프로젝트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</p:txBody>
      </p:sp>
      <p:cxnSp>
        <p:nvCxnSpPr>
          <p:cNvPr id="119" name="꺾인 연결선 15">
            <a:extLst>
              <a:ext uri="{FF2B5EF4-FFF2-40B4-BE49-F238E27FC236}">
                <a16:creationId xmlns:a16="http://schemas.microsoft.com/office/drawing/2014/main" id="{156B4386-D5A1-4417-8B91-6C818B5F78A2}"/>
              </a:ext>
            </a:extLst>
          </p:cNvPr>
          <p:cNvCxnSpPr/>
          <p:nvPr/>
        </p:nvCxnSpPr>
        <p:spPr>
          <a:xfrm rot="10800000">
            <a:off x="1770803" y="5873049"/>
            <a:ext cx="388609" cy="773750"/>
          </a:xfrm>
          <a:prstGeom prst="bentConnector2">
            <a:avLst/>
          </a:prstGeom>
          <a:noFill/>
          <a:ln w="9525">
            <a:solidFill>
              <a:schemeClr val="accent1"/>
            </a:solidFill>
            <a:round/>
            <a:headEnd type="none" w="sm" len="med"/>
            <a:tailEnd type="stealth" w="sm" len="med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8FC2989-EEE2-48AB-848E-22263B7813E7}"/>
              </a:ext>
            </a:extLst>
          </p:cNvPr>
          <p:cNvSpPr txBox="1"/>
          <p:nvPr/>
        </p:nvSpPr>
        <p:spPr>
          <a:xfrm>
            <a:off x="1550198" y="6032135"/>
            <a:ext cx="446488" cy="5123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noFill/>
            <a:miter lim="800000"/>
          </a:ln>
        </p:spPr>
        <p:txBody>
          <a:bodyPr wrap="square" lIns="0" tIns="36000" rIns="0" bIns="36000" rtlCol="0" anchor="ctr" anchorCtr="0">
            <a:noAutofit/>
          </a:bodyPr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테스트 케이스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제공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2A48C90-19AB-4FA3-95A6-DB9DCFB20F56}"/>
              </a:ext>
            </a:extLst>
          </p:cNvPr>
          <p:cNvSpPr/>
          <p:nvPr/>
        </p:nvSpPr>
        <p:spPr>
          <a:xfrm>
            <a:off x="2179951" y="6077013"/>
            <a:ext cx="4968000" cy="8682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  <a:sym typeface="Monotype Sorts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C1A261C6-8A9E-4576-94C6-7D2B6F0B90C0}"/>
              </a:ext>
            </a:extLst>
          </p:cNvPr>
          <p:cNvSpPr/>
          <p:nvPr/>
        </p:nvSpPr>
        <p:spPr bwMode="auto">
          <a:xfrm>
            <a:off x="3341075" y="5176728"/>
            <a:ext cx="1466671" cy="419209"/>
          </a:xfrm>
          <a:prstGeom prst="cube">
            <a:avLst/>
          </a:prstGeom>
          <a:pattFill prst="dkUpDiag">
            <a:fgClr>
              <a:srgbClr val="0070C0"/>
            </a:fgClr>
            <a:bgClr>
              <a:srgbClr val="86BDE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업무 데이터 생성</a:t>
            </a:r>
          </a:p>
        </p:txBody>
      </p: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4F6A0B64-0063-443C-8E5F-FB064451C5E0}"/>
              </a:ext>
            </a:extLst>
          </p:cNvPr>
          <p:cNvSpPr/>
          <p:nvPr/>
        </p:nvSpPr>
        <p:spPr bwMode="auto">
          <a:xfrm>
            <a:off x="3352795" y="4846544"/>
            <a:ext cx="1466671" cy="419209"/>
          </a:xfrm>
          <a:prstGeom prst="cube">
            <a:avLst/>
          </a:prstGeom>
          <a:solidFill>
            <a:srgbClr val="E3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회귀 테스트</a:t>
            </a:r>
          </a:p>
        </p:txBody>
      </p: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9C160986-E4AB-4088-9482-636ABDF97B70}"/>
              </a:ext>
            </a:extLst>
          </p:cNvPr>
          <p:cNvSpPr/>
          <p:nvPr/>
        </p:nvSpPr>
        <p:spPr bwMode="auto">
          <a:xfrm>
            <a:off x="3349620" y="4514571"/>
            <a:ext cx="1466671" cy="419209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CAE6E1-6625-41D4-AE1B-9BCD324193C6}"/>
              </a:ext>
            </a:extLst>
          </p:cNvPr>
          <p:cNvSpPr txBox="1"/>
          <p:nvPr/>
        </p:nvSpPr>
        <p:spPr>
          <a:xfrm>
            <a:off x="3445290" y="4676431"/>
            <a:ext cx="1180561" cy="1955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일일점검 대체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EA2AFF4-7DC1-433E-9ABC-9BC3C6E26A10}"/>
              </a:ext>
            </a:extLst>
          </p:cNvPr>
          <p:cNvSpPr txBox="1"/>
          <p:nvPr/>
        </p:nvSpPr>
        <p:spPr>
          <a:xfrm>
            <a:off x="5310696" y="4954619"/>
            <a:ext cx="1422087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사이드 이펙트 체크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C6B3E30-92E3-4DED-B35B-04D24CBBB1EC}"/>
              </a:ext>
            </a:extLst>
          </p:cNvPr>
          <p:cNvSpPr txBox="1"/>
          <p:nvPr/>
        </p:nvSpPr>
        <p:spPr>
          <a:xfrm>
            <a:off x="5310696" y="5296117"/>
            <a:ext cx="1033226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업무 효율성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9DB452-78A8-406F-BF7E-51F102EA49A1}"/>
              </a:ext>
            </a:extLst>
          </p:cNvPr>
          <p:cNvSpPr txBox="1"/>
          <p:nvPr/>
        </p:nvSpPr>
        <p:spPr>
          <a:xfrm>
            <a:off x="5310696" y="4613121"/>
            <a:ext cx="1668985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일일점검 자동화</a:t>
            </a:r>
          </a:p>
        </p:txBody>
      </p:sp>
      <p:sp>
        <p:nvSpPr>
          <p:cNvPr id="133" name="사다리꼴 132">
            <a:extLst>
              <a:ext uri="{FF2B5EF4-FFF2-40B4-BE49-F238E27FC236}">
                <a16:creationId xmlns:a16="http://schemas.microsoft.com/office/drawing/2014/main" id="{943B2F91-0B82-4570-8D1A-9459F6A5A138}"/>
              </a:ext>
            </a:extLst>
          </p:cNvPr>
          <p:cNvSpPr/>
          <p:nvPr/>
        </p:nvSpPr>
        <p:spPr>
          <a:xfrm rot="5400000">
            <a:off x="4508422" y="4814504"/>
            <a:ext cx="1102206" cy="502342"/>
          </a:xfrm>
          <a:prstGeom prst="trapezoid">
            <a:avLst>
              <a:gd name="adj" fmla="val 32585"/>
            </a:avLst>
          </a:prstGeom>
          <a:gradFill flip="none" rotWithShape="1">
            <a:gsLst>
              <a:gs pos="30000">
                <a:srgbClr val="DEDEDE"/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solidFill>
                <a:prstClr val="white">
                  <a:lumMod val="50000"/>
                </a:prstClr>
              </a:solidFill>
              <a:latin typeface="-윤고딕140"/>
              <a:ea typeface="-윤고딕140" panose="020B0503020000020004" pitchFamily="50" charset="-127"/>
            </a:endParaRPr>
          </a:p>
        </p:txBody>
      </p:sp>
      <p:sp>
        <p:nvSpPr>
          <p:cNvPr id="138" name="오른쪽 중괄호 137">
            <a:extLst>
              <a:ext uri="{FF2B5EF4-FFF2-40B4-BE49-F238E27FC236}">
                <a16:creationId xmlns:a16="http://schemas.microsoft.com/office/drawing/2014/main" id="{07FEB198-F154-4226-9F6A-7261AB09FC60}"/>
              </a:ext>
            </a:extLst>
          </p:cNvPr>
          <p:cNvSpPr/>
          <p:nvPr/>
        </p:nvSpPr>
        <p:spPr>
          <a:xfrm flipH="1">
            <a:off x="3112102" y="2846037"/>
            <a:ext cx="188269" cy="1428644"/>
          </a:xfrm>
          <a:prstGeom prst="rightBrace">
            <a:avLst>
              <a:gd name="adj1" fmla="val 21972"/>
              <a:gd name="adj2" fmla="val 50000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07A5CF00-FD06-463B-86AE-CD81C2960E8C}"/>
              </a:ext>
            </a:extLst>
          </p:cNvPr>
          <p:cNvSpPr/>
          <p:nvPr/>
        </p:nvSpPr>
        <p:spPr>
          <a:xfrm flipH="1">
            <a:off x="3102577" y="4346410"/>
            <a:ext cx="207241" cy="1462377"/>
          </a:xfrm>
          <a:prstGeom prst="rightBrace">
            <a:avLst>
              <a:gd name="adj1" fmla="val 21972"/>
              <a:gd name="adj2" fmla="val 50000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정육면체 175">
            <a:extLst>
              <a:ext uri="{FF2B5EF4-FFF2-40B4-BE49-F238E27FC236}">
                <a16:creationId xmlns:a16="http://schemas.microsoft.com/office/drawing/2014/main" id="{E1BF9B85-9607-4A05-A46E-3B2587AE76F3}"/>
              </a:ext>
            </a:extLst>
          </p:cNvPr>
          <p:cNvSpPr/>
          <p:nvPr/>
        </p:nvSpPr>
        <p:spPr bwMode="auto">
          <a:xfrm>
            <a:off x="3357114" y="3643570"/>
            <a:ext cx="1466671" cy="419209"/>
          </a:xfrm>
          <a:prstGeom prst="cube">
            <a:avLst/>
          </a:prstGeom>
          <a:pattFill prst="dkUpDiag">
            <a:fgClr>
              <a:srgbClr val="0070C0"/>
            </a:fgClr>
            <a:bgClr>
              <a:srgbClr val="86BDE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AS-IS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와 비교</a:t>
            </a:r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F1E068C1-F171-4362-8533-7FDF50B932E4}"/>
              </a:ext>
            </a:extLst>
          </p:cNvPr>
          <p:cNvSpPr/>
          <p:nvPr/>
        </p:nvSpPr>
        <p:spPr bwMode="auto">
          <a:xfrm>
            <a:off x="3356134" y="3322911"/>
            <a:ext cx="1466671" cy="419209"/>
          </a:xfrm>
          <a:prstGeom prst="cube">
            <a:avLst/>
          </a:prstGeom>
          <a:solidFill>
            <a:srgbClr val="E3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개발 품질 확보</a:t>
            </a:r>
          </a:p>
        </p:txBody>
      </p:sp>
      <p:sp>
        <p:nvSpPr>
          <p:cNvPr id="178" name="정육면체 177">
            <a:extLst>
              <a:ext uri="{FF2B5EF4-FFF2-40B4-BE49-F238E27FC236}">
                <a16:creationId xmlns:a16="http://schemas.microsoft.com/office/drawing/2014/main" id="{D4F6EA0C-AB8F-453D-B211-35771674F6CF}"/>
              </a:ext>
            </a:extLst>
          </p:cNvPr>
          <p:cNvSpPr/>
          <p:nvPr/>
        </p:nvSpPr>
        <p:spPr bwMode="auto">
          <a:xfrm>
            <a:off x="3365659" y="2990938"/>
            <a:ext cx="1466671" cy="419209"/>
          </a:xfrm>
          <a:prstGeom prst="cube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6EF6842-3D99-4594-8642-0DE137C6E2C2}"/>
              </a:ext>
            </a:extLst>
          </p:cNvPr>
          <p:cNvSpPr txBox="1"/>
          <p:nvPr/>
        </p:nvSpPr>
        <p:spPr>
          <a:xfrm>
            <a:off x="3461329" y="3152798"/>
            <a:ext cx="1180561" cy="1955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개발자 지원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CFF3867-C827-4D16-B731-F91626CD6690}"/>
              </a:ext>
            </a:extLst>
          </p:cNvPr>
          <p:cNvSpPr txBox="1"/>
          <p:nvPr/>
        </p:nvSpPr>
        <p:spPr>
          <a:xfrm>
            <a:off x="5326735" y="3430986"/>
            <a:ext cx="1422087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개발 품질 관리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7A2FDF-7CD0-49DF-9CBA-1E1F7A56EBB0}"/>
              </a:ext>
            </a:extLst>
          </p:cNvPr>
          <p:cNvSpPr txBox="1"/>
          <p:nvPr/>
        </p:nvSpPr>
        <p:spPr>
          <a:xfrm>
            <a:off x="5326735" y="3772484"/>
            <a:ext cx="1033226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EOS or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전환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프로젝트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75E1C7-BD9C-4E48-9D72-E67B7DD695AE}"/>
              </a:ext>
            </a:extLst>
          </p:cNvPr>
          <p:cNvSpPr txBox="1"/>
          <p:nvPr/>
        </p:nvSpPr>
        <p:spPr>
          <a:xfrm>
            <a:off x="5326735" y="3089488"/>
            <a:ext cx="1668985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업무화면 없이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호출</a:t>
            </a:r>
          </a:p>
        </p:txBody>
      </p:sp>
      <p:sp>
        <p:nvSpPr>
          <p:cNvPr id="183" name="사다리꼴 182">
            <a:extLst>
              <a:ext uri="{FF2B5EF4-FFF2-40B4-BE49-F238E27FC236}">
                <a16:creationId xmlns:a16="http://schemas.microsoft.com/office/drawing/2014/main" id="{724CA1BF-9F66-4551-93BC-5B2FD4D770F0}"/>
              </a:ext>
            </a:extLst>
          </p:cNvPr>
          <p:cNvSpPr/>
          <p:nvPr/>
        </p:nvSpPr>
        <p:spPr>
          <a:xfrm rot="5400000">
            <a:off x="4524461" y="3290871"/>
            <a:ext cx="1102206" cy="502342"/>
          </a:xfrm>
          <a:prstGeom prst="trapezoid">
            <a:avLst>
              <a:gd name="adj" fmla="val 32585"/>
            </a:avLst>
          </a:prstGeom>
          <a:gradFill flip="none" rotWithShape="1">
            <a:gsLst>
              <a:gs pos="30000">
                <a:srgbClr val="DEDEDE"/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solidFill>
                <a:prstClr val="white">
                  <a:lumMod val="50000"/>
                </a:prstClr>
              </a:solidFill>
              <a:latin typeface="-윤고딕140"/>
              <a:ea typeface="-윤고딕140" panose="020B0503020000020004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2664E93-48F9-4C49-9629-C75AABA23FAA}"/>
              </a:ext>
            </a:extLst>
          </p:cNvPr>
          <p:cNvSpPr txBox="1"/>
          <p:nvPr/>
        </p:nvSpPr>
        <p:spPr>
          <a:xfrm>
            <a:off x="2243995" y="4180900"/>
            <a:ext cx="446488" cy="367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noFill/>
            <a:miter lim="800000"/>
          </a:ln>
        </p:spPr>
        <p:txBody>
          <a:bodyPr wrap="square" lIns="0" tIns="36000" rIns="0" bIns="36000" rtlCol="0" anchor="ctr" anchorCtr="0">
            <a:noAutofit/>
          </a:bodyPr>
          <a:lstStyle/>
          <a:p>
            <a:pPr marL="0" marR="0" lvl="0" indent="0"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기존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</a:rPr>
              <a:t>시스템 운영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A514A2-B0F7-489C-902F-67E00B29B6A9}"/>
              </a:ext>
            </a:extLst>
          </p:cNvPr>
          <p:cNvGrpSpPr/>
          <p:nvPr/>
        </p:nvGrpSpPr>
        <p:grpSpPr>
          <a:xfrm>
            <a:off x="4453825" y="6183308"/>
            <a:ext cx="599927" cy="598512"/>
            <a:chOff x="4415725" y="6221407"/>
            <a:chExt cx="782081" cy="720829"/>
          </a:xfrm>
        </p:grpSpPr>
        <p:pic>
          <p:nvPicPr>
            <p:cNvPr id="191" name="Picture 38" descr="\\10.250.177.62\###   개별 제안팀   ###\### Design Library ###\900. 개인폴더\916.박  성\DB\DB_04.png">
              <a:extLst>
                <a:ext uri="{FF2B5EF4-FFF2-40B4-BE49-F238E27FC236}">
                  <a16:creationId xmlns:a16="http://schemas.microsoft.com/office/drawing/2014/main" id="{3AB6C228-631B-4EE0-B9CA-46C35C1AB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5725" y="6646799"/>
              <a:ext cx="782081" cy="29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2" name="Picture 38" descr="\\10.250.177.62\###   개별 제안팀   ###\### Design Library ###\900. 개인폴더\916.박  성\DB\DB_04.png">
              <a:extLst>
                <a:ext uri="{FF2B5EF4-FFF2-40B4-BE49-F238E27FC236}">
                  <a16:creationId xmlns:a16="http://schemas.microsoft.com/office/drawing/2014/main" id="{DD2B6409-0C44-455F-A133-64BD4AEC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5725" y="6434103"/>
              <a:ext cx="782081" cy="29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3" name="Picture 38" descr="\\10.250.177.62\###   개별 제안팀   ###\### Design Library ###\900. 개인폴더\916.박  성\DB\DB_04.png">
              <a:extLst>
                <a:ext uri="{FF2B5EF4-FFF2-40B4-BE49-F238E27FC236}">
                  <a16:creationId xmlns:a16="http://schemas.microsoft.com/office/drawing/2014/main" id="{BC425EAF-275B-48F7-BFE1-418EE69F3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5725" y="6221407"/>
              <a:ext cx="782081" cy="295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C02077-52AA-4126-968A-5F34BEE6A06A}"/>
              </a:ext>
            </a:extLst>
          </p:cNvPr>
          <p:cNvGrpSpPr/>
          <p:nvPr/>
        </p:nvGrpSpPr>
        <p:grpSpPr>
          <a:xfrm>
            <a:off x="2476221" y="6159008"/>
            <a:ext cx="1033226" cy="826767"/>
            <a:chOff x="2336521" y="6159008"/>
            <a:chExt cx="1033226" cy="826767"/>
          </a:xfrm>
        </p:grpSpPr>
        <p:pic>
          <p:nvPicPr>
            <p:cNvPr id="195" name="Picture 167" descr="D:\모스트비주얼\아이콘 작업\왜가리2\21.png">
              <a:extLst>
                <a:ext uri="{FF2B5EF4-FFF2-40B4-BE49-F238E27FC236}">
                  <a16:creationId xmlns:a16="http://schemas.microsoft.com/office/drawing/2014/main" id="{DC4D2174-9CC6-4338-91C7-83AFB7D72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023" y="6159008"/>
              <a:ext cx="457944" cy="56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FD57072-AEAE-44E1-ADC2-57A1D3253A31}"/>
                </a:ext>
              </a:extLst>
            </p:cNvPr>
            <p:cNvSpPr txBox="1"/>
            <p:nvPr/>
          </p:nvSpPr>
          <p:spPr>
            <a:xfrm>
              <a:off x="2336521" y="6763666"/>
              <a:ext cx="1033226" cy="22210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72000" tIns="36000" rIns="72000" bIns="36000" rtlCol="0" anchor="t" anchorCtr="0">
              <a:noAutofit/>
            </a:bodyPr>
            <a:lstStyle/>
            <a:p>
              <a:pPr marL="0" marR="0" lvl="0" indent="0" defTabSz="1516258" eaLnBrk="0" latinLnBrk="0" hangingPunct="0">
                <a:lnSpc>
                  <a:spcPct val="90000"/>
                </a:lnSpc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Log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</a:t>
              </a:r>
            </a:p>
          </p:txBody>
        </p:sp>
      </p:grpSp>
      <p:sp>
        <p:nvSpPr>
          <p:cNvPr id="198" name="오른쪽 화살표 122">
            <a:extLst>
              <a:ext uri="{FF2B5EF4-FFF2-40B4-BE49-F238E27FC236}">
                <a16:creationId xmlns:a16="http://schemas.microsoft.com/office/drawing/2014/main" id="{6E66049F-3304-4535-812A-CFE1D9F4F24E}"/>
              </a:ext>
            </a:extLst>
          </p:cNvPr>
          <p:cNvSpPr/>
          <p:nvPr/>
        </p:nvSpPr>
        <p:spPr bwMode="auto">
          <a:xfrm rot="10800000" flipH="1" flipV="1">
            <a:off x="3201893" y="6316273"/>
            <a:ext cx="861238" cy="433980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042C41-BB15-4B95-B122-E9F9DA8207A3}"/>
              </a:ext>
            </a:extLst>
          </p:cNvPr>
          <p:cNvSpPr txBox="1"/>
          <p:nvPr/>
        </p:nvSpPr>
        <p:spPr>
          <a:xfrm>
            <a:off x="4396693" y="6780891"/>
            <a:ext cx="1033226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aTworks DB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D3F8E77-E2E8-491D-81E8-C1F3CA63DAB5}"/>
              </a:ext>
            </a:extLst>
          </p:cNvPr>
          <p:cNvSpPr txBox="1"/>
          <p:nvPr/>
        </p:nvSpPr>
        <p:spPr>
          <a:xfrm>
            <a:off x="5436658" y="6182629"/>
            <a:ext cx="1422087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테스트 케이스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A327CBB-B0FE-4F0B-A2D5-7B4E11D0B855}"/>
              </a:ext>
            </a:extLst>
          </p:cNvPr>
          <p:cNvSpPr txBox="1"/>
          <p:nvPr/>
        </p:nvSpPr>
        <p:spPr>
          <a:xfrm>
            <a:off x="5450438" y="6661683"/>
            <a:ext cx="1033226" cy="22210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marL="0" marR="0" lvl="0" indent="0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구조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98FDD9-99B8-4D8B-820E-7F16126E8B33}"/>
              </a:ext>
            </a:extLst>
          </p:cNvPr>
          <p:cNvGrpSpPr/>
          <p:nvPr/>
        </p:nvGrpSpPr>
        <p:grpSpPr>
          <a:xfrm>
            <a:off x="7566936" y="5292412"/>
            <a:ext cx="2498726" cy="642547"/>
            <a:chOff x="6894700" y="4798683"/>
            <a:chExt cx="3168000" cy="64254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BD5DDAC2-DB07-4BC0-ABCD-482AAF1700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3168000" cy="384080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36000">
              <a:spAutoFit/>
            </a:bodyPr>
            <a:lstStyle/>
            <a:p>
              <a:pPr marL="88900" indent="-88900" defTabSz="1101784" eaLnBrk="0" latinLnBrk="0" hangingPunct="0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시스템의 </a:t>
              </a:r>
              <a:r>
                <a:rPr lang="en-US" altLang="ko-KR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Log </a:t>
              </a: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데이터를 분석하여 테스트 케이스 </a:t>
              </a:r>
              <a:r>
                <a:rPr lang="en-US" altLang="ko-KR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+ API </a:t>
              </a:r>
              <a:r>
                <a:rPr lang="ko-KR" altLang="en-US" sz="90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구조를 생성</a:t>
              </a:r>
              <a:endParaRPr lang="en-US" altLang="ko-KR" sz="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208" name="직사각형 377">
              <a:extLst>
                <a:ext uri="{FF2B5EF4-FFF2-40B4-BE49-F238E27FC236}">
                  <a16:creationId xmlns:a16="http://schemas.microsoft.com/office/drawing/2014/main" id="{8E7A09DB-7FE4-4FD2-BA44-EF4339E51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Monotype Sorts"/>
                </a:rPr>
                <a:t>Log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Monotype Sorts"/>
                </a:rPr>
                <a:t>분석 도구</a:t>
              </a:r>
            </a:p>
          </p:txBody>
        </p:sp>
      </p:grpSp>
      <p:grpSp>
        <p:nvGrpSpPr>
          <p:cNvPr id="209" name="그룹 153">
            <a:extLst>
              <a:ext uri="{FF2B5EF4-FFF2-40B4-BE49-F238E27FC236}">
                <a16:creationId xmlns:a16="http://schemas.microsoft.com/office/drawing/2014/main" id="{D8AD47C8-37C8-400D-AAE3-C20EEE858874}"/>
              </a:ext>
            </a:extLst>
          </p:cNvPr>
          <p:cNvGrpSpPr/>
          <p:nvPr/>
        </p:nvGrpSpPr>
        <p:grpSpPr>
          <a:xfrm>
            <a:off x="5736430" y="6376277"/>
            <a:ext cx="228600" cy="230187"/>
            <a:chOff x="6711416" y="3634065"/>
            <a:chExt cx="228600" cy="230187"/>
          </a:xfrm>
        </p:grpSpPr>
        <p:sp>
          <p:nvSpPr>
            <p:cNvPr id="210" name="모서리가 둥근 직사각형 131">
              <a:extLst>
                <a:ext uri="{FF2B5EF4-FFF2-40B4-BE49-F238E27FC236}">
                  <a16:creationId xmlns:a16="http://schemas.microsoft.com/office/drawing/2014/main" id="{14E21EF7-4293-418F-8B65-7F75834FC4D6}"/>
                </a:ext>
              </a:extLst>
            </p:cNvPr>
            <p:cNvSpPr/>
            <p:nvPr/>
          </p:nvSpPr>
          <p:spPr bwMode="auto">
            <a:xfrm>
              <a:off x="6789204" y="3634065"/>
              <a:ext cx="73025" cy="230187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1" indent="0" algn="ctr" eaLnBrk="0" hangingPunct="0">
                <a:lnSpc>
                  <a:spcPts val="1000"/>
                </a:lnSpc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lang="ko-KR" altLang="en-US" dirty="0">
                <a:sym typeface="-윤고딕140"/>
              </a:endParaRPr>
            </a:p>
          </p:txBody>
        </p:sp>
        <p:sp>
          <p:nvSpPr>
            <p:cNvPr id="211" name="모서리가 둥근 직사각형 132">
              <a:extLst>
                <a:ext uri="{FF2B5EF4-FFF2-40B4-BE49-F238E27FC236}">
                  <a16:creationId xmlns:a16="http://schemas.microsoft.com/office/drawing/2014/main" id="{C23F48C5-28BB-45F8-8BC6-26E34C9331F9}"/>
                </a:ext>
              </a:extLst>
            </p:cNvPr>
            <p:cNvSpPr/>
            <p:nvPr/>
          </p:nvSpPr>
          <p:spPr bwMode="auto">
            <a:xfrm rot="5400000">
              <a:off x="6788409" y="3634859"/>
              <a:ext cx="74613" cy="228600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eaLnBrk="1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2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rot="10800000" flipV="1">
            <a:off x="-5" y="6588124"/>
            <a:ext cx="10693399" cy="971873"/>
          </a:xfrm>
          <a:prstGeom prst="rect">
            <a:avLst/>
          </a:prstGeom>
          <a:solidFill>
            <a:srgbClr val="E3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/>
            </a:endParaRPr>
          </a:p>
        </p:txBody>
      </p:sp>
      <p:pic>
        <p:nvPicPr>
          <p:cNvPr id="115" name="Picture 2" descr="C:\Users\Administrator\Desktop\Vector Smart Object356516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3677" y="4922939"/>
            <a:ext cx="1719091" cy="1413217"/>
          </a:xfrm>
          <a:prstGeom prst="rect">
            <a:avLst/>
          </a:prstGeom>
          <a:noFill/>
        </p:spPr>
      </p:pic>
      <p:grpSp>
        <p:nvGrpSpPr>
          <p:cNvPr id="4" name="그룹 73"/>
          <p:cNvGrpSpPr/>
          <p:nvPr/>
        </p:nvGrpSpPr>
        <p:grpSpPr>
          <a:xfrm>
            <a:off x="7158478" y="6336172"/>
            <a:ext cx="2687197" cy="252000"/>
            <a:chOff x="723124" y="1845440"/>
            <a:chExt cx="2455735" cy="345142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723124" y="1845440"/>
              <a:ext cx="2455735" cy="345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43056"/>
              <a:endParaRPr lang="ko-KR" alt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33381" y="1880251"/>
              <a:ext cx="2235220" cy="275519"/>
            </a:xfrm>
            <a:prstGeom prst="rect">
              <a:avLst/>
            </a:prstGeom>
            <a:noFill/>
          </p:spPr>
          <p:txBody>
            <a:bodyPr wrap="square" lIns="19600" tIns="19600" rIns="19600" bIns="19600" rtlCol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Aft>
                  <a:spcPts val="700"/>
                </a:spcAft>
              </a:pPr>
              <a:r>
                <a:rPr lang="en-US" altLang="ko-KR" sz="1050" dirty="0">
                  <a:solidFill>
                    <a:schemeClr val="bg1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Digital Innovation Leading Company</a:t>
              </a:r>
            </a:p>
          </p:txBody>
        </p:sp>
      </p:grpSp>
      <p:sp>
        <p:nvSpPr>
          <p:cNvPr id="119" name="직사각형 246"/>
          <p:cNvSpPr/>
          <p:nvPr/>
        </p:nvSpPr>
        <p:spPr>
          <a:xfrm>
            <a:off x="7623677" y="4885521"/>
            <a:ext cx="1720524" cy="1027844"/>
          </a:xfrm>
          <a:custGeom>
            <a:avLst/>
            <a:gdLst/>
            <a:ahLst/>
            <a:cxnLst/>
            <a:rect l="l" t="t" r="r" b="b"/>
            <a:pathLst>
              <a:path w="1833612" h="1095402">
                <a:moveTo>
                  <a:pt x="123874" y="123793"/>
                </a:moveTo>
                <a:lnTo>
                  <a:pt x="123874" y="1012037"/>
                </a:lnTo>
                <a:lnTo>
                  <a:pt x="1709738" y="1012037"/>
                </a:lnTo>
                <a:lnTo>
                  <a:pt x="1709738" y="123793"/>
                </a:lnTo>
                <a:close/>
                <a:moveTo>
                  <a:pt x="79400" y="0"/>
                </a:moveTo>
                <a:lnTo>
                  <a:pt x="89743" y="1588"/>
                </a:lnTo>
                <a:lnTo>
                  <a:pt x="89743" y="1392"/>
                </a:lnTo>
                <a:lnTo>
                  <a:pt x="1745142" y="1392"/>
                </a:lnTo>
                <a:lnTo>
                  <a:pt x="1754212" y="0"/>
                </a:lnTo>
                <a:cubicBezTo>
                  <a:pt x="1798063" y="0"/>
                  <a:pt x="1833612" y="27033"/>
                  <a:pt x="1833612" y="60381"/>
                </a:cubicBezTo>
                <a:lnTo>
                  <a:pt x="1833612" y="120762"/>
                </a:lnTo>
                <a:lnTo>
                  <a:pt x="1831231" y="120762"/>
                </a:lnTo>
                <a:lnTo>
                  <a:pt x="1831231" y="1095376"/>
                </a:lnTo>
                <a:lnTo>
                  <a:pt x="1802580" y="1095376"/>
                </a:lnTo>
                <a:lnTo>
                  <a:pt x="1802580" y="1095402"/>
                </a:lnTo>
                <a:lnTo>
                  <a:pt x="33360" y="1095402"/>
                </a:lnTo>
                <a:lnTo>
                  <a:pt x="33360" y="1095376"/>
                </a:lnTo>
                <a:lnTo>
                  <a:pt x="2381" y="1095376"/>
                </a:lnTo>
                <a:lnTo>
                  <a:pt x="2381" y="120762"/>
                </a:lnTo>
                <a:lnTo>
                  <a:pt x="0" y="120762"/>
                </a:lnTo>
                <a:lnTo>
                  <a:pt x="0" y="60381"/>
                </a:lnTo>
                <a:cubicBezTo>
                  <a:pt x="0" y="27033"/>
                  <a:pt x="35549" y="0"/>
                  <a:pt x="794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738155" y="5037363"/>
            <a:ext cx="1491570" cy="796700"/>
          </a:xfrm>
          <a:prstGeom prst="rect">
            <a:avLst/>
          </a:prstGeom>
          <a:pattFill prst="smGrid">
            <a:fgClr>
              <a:srgbClr val="EAEAEA"/>
            </a:fgClr>
            <a:bgClr>
              <a:schemeClr val="bg1"/>
            </a:bgClr>
          </a:pattFill>
          <a:ln w="6350"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latinLnBrk="0"/>
            <a:endParaRPr lang="ko-KR" altLang="en-US" sz="180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grpSp>
        <p:nvGrpSpPr>
          <p:cNvPr id="7" name="그룹 68"/>
          <p:cNvGrpSpPr/>
          <p:nvPr/>
        </p:nvGrpSpPr>
        <p:grpSpPr>
          <a:xfrm>
            <a:off x="2376772" y="3150433"/>
            <a:ext cx="3088991" cy="685849"/>
            <a:chOff x="4016463" y="3192204"/>
            <a:chExt cx="2880320" cy="639518"/>
          </a:xfrm>
        </p:grpSpPr>
        <p:grpSp>
          <p:nvGrpSpPr>
            <p:cNvPr id="8" name="그룹 69"/>
            <p:cNvGrpSpPr/>
            <p:nvPr/>
          </p:nvGrpSpPr>
          <p:grpSpPr>
            <a:xfrm>
              <a:off x="4016463" y="3192204"/>
              <a:ext cx="2880320" cy="231382"/>
              <a:chOff x="8220992" y="2707645"/>
              <a:chExt cx="2880320" cy="231382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313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01.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기본 원리</a:t>
                </a:r>
              </a:p>
            </p:txBody>
          </p:sp>
        </p:grpSp>
        <p:grpSp>
          <p:nvGrpSpPr>
            <p:cNvPr id="9" name="그룹 70"/>
            <p:cNvGrpSpPr/>
            <p:nvPr/>
          </p:nvGrpSpPr>
          <p:grpSpPr>
            <a:xfrm>
              <a:off x="4016463" y="3600340"/>
              <a:ext cx="2880320" cy="231382"/>
              <a:chOff x="8220992" y="2707645"/>
              <a:chExt cx="2880320" cy="231382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313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02.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시스템 구성</a:t>
                </a: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1643694" y="1893529"/>
            <a:ext cx="3823657" cy="1057469"/>
            <a:chOff x="1643694" y="1931629"/>
            <a:chExt cx="3823657" cy="1057469"/>
          </a:xfrm>
        </p:grpSpPr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1643694" y="1931629"/>
              <a:ext cx="880405" cy="1057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5700" dirty="0">
                  <a:solidFill>
                    <a:srgbClr val="0062AC"/>
                  </a:solidFill>
                  <a:latin typeface="나눔명조" pitchFamily="18" charset="-127"/>
                  <a:ea typeface="나눔명조" pitchFamily="18" charset="-127"/>
                </a:rPr>
                <a:t>Ⅱ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8360" y="2357149"/>
              <a:ext cx="3088991" cy="444291"/>
            </a:xfrm>
            <a:prstGeom prst="rect">
              <a:avLst/>
            </a:prstGeom>
            <a:noFill/>
          </p:spPr>
          <p:txBody>
            <a:bodyPr wrap="square" lIns="99569" tIns="49785" rIns="99569" bIns="49785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77800" latinLnBrk="0">
                <a:lnSpc>
                  <a:spcPct val="120000"/>
                </a:lnSpc>
                <a:spcBef>
                  <a:spcPct val="40000"/>
                </a:spcBef>
              </a:pPr>
              <a:r>
                <a:rPr lang="ko-KR" altLang="en-US" sz="2200" dirty="0">
                  <a:solidFill>
                    <a:srgbClr val="0062AC"/>
                  </a:solidFill>
                  <a:latin typeface="나눔고딕 Bold" pitchFamily="50" charset="-127"/>
                  <a:ea typeface="나눔고딕 Bold" pitchFamily="50" charset="-127"/>
                </a:rPr>
                <a:t>아키텍처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80776" y="2186930"/>
              <a:ext cx="859290" cy="159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ts val="3000"/>
                </a:lnSpc>
              </a:pPr>
              <a:r>
                <a:rPr lang="en-US" altLang="ko-KR" sz="1200" spc="50" dirty="0">
                  <a:solidFill>
                    <a:schemeClr val="bg1">
                      <a:lumMod val="6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Chapter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2393009" y="2222934"/>
              <a:ext cx="0" cy="54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3214212" y="2222934"/>
              <a:ext cx="0" cy="1544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1" name="Picture 9" descr="D:\모스트비주얼_예지\[19_12_09] 2020 신규 제안서 간지목차\삽도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146" y="3758429"/>
            <a:ext cx="1291586" cy="10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모스트비주얼_예지\[19_12_09] 2020 신규 제안서 간지목차\삽도-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28" y="5121501"/>
            <a:ext cx="628424" cy="6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6"/>
          <p:cNvGrpSpPr/>
          <p:nvPr/>
        </p:nvGrpSpPr>
        <p:grpSpPr>
          <a:xfrm>
            <a:off x="6243609" y="0"/>
            <a:ext cx="303243" cy="1044000"/>
            <a:chOff x="7487533" y="0"/>
            <a:chExt cx="303243" cy="929928"/>
          </a:xfrm>
        </p:grpSpPr>
        <p:sp>
          <p:nvSpPr>
            <p:cNvPr id="150" name="직사각형 149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51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kumimoji="0"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Ⅰ</a:t>
              </a:r>
            </a:p>
          </p:txBody>
        </p:sp>
      </p:grpSp>
      <p:grpSp>
        <p:nvGrpSpPr>
          <p:cNvPr id="15" name="그룹 137"/>
          <p:cNvGrpSpPr/>
          <p:nvPr/>
        </p:nvGrpSpPr>
        <p:grpSpPr>
          <a:xfrm>
            <a:off x="6655565" y="0"/>
            <a:ext cx="303243" cy="1006423"/>
            <a:chOff x="7487533" y="0"/>
            <a:chExt cx="303243" cy="896457"/>
          </a:xfrm>
        </p:grpSpPr>
        <p:sp>
          <p:nvSpPr>
            <p:cNvPr id="148" name="직사각형 147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4C9B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49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Ⅱ</a:t>
              </a:r>
            </a:p>
          </p:txBody>
        </p:sp>
      </p:grpSp>
      <p:grpSp>
        <p:nvGrpSpPr>
          <p:cNvPr id="16" name="그룹 138"/>
          <p:cNvGrpSpPr/>
          <p:nvPr/>
        </p:nvGrpSpPr>
        <p:grpSpPr>
          <a:xfrm>
            <a:off x="7067521" y="0"/>
            <a:ext cx="303243" cy="1006423"/>
            <a:chOff x="7487533" y="0"/>
            <a:chExt cx="303243" cy="896457"/>
          </a:xfrm>
        </p:grpSpPr>
        <p:sp>
          <p:nvSpPr>
            <p:cNvPr id="146" name="직사각형 145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7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Ⅲ</a:t>
              </a:r>
            </a:p>
          </p:txBody>
        </p:sp>
      </p:grpSp>
      <p:grpSp>
        <p:nvGrpSpPr>
          <p:cNvPr id="17" name="그룹 139"/>
          <p:cNvGrpSpPr/>
          <p:nvPr/>
        </p:nvGrpSpPr>
        <p:grpSpPr>
          <a:xfrm>
            <a:off x="7479477" y="0"/>
            <a:ext cx="303243" cy="1006423"/>
            <a:chOff x="7487533" y="0"/>
            <a:chExt cx="303243" cy="896457"/>
          </a:xfrm>
        </p:grpSpPr>
        <p:sp>
          <p:nvSpPr>
            <p:cNvPr id="144" name="직사각형 143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5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Ⅳ</a:t>
              </a:r>
            </a:p>
          </p:txBody>
        </p:sp>
      </p:grpSp>
      <p:grpSp>
        <p:nvGrpSpPr>
          <p:cNvPr id="18" name="그룹 140"/>
          <p:cNvGrpSpPr/>
          <p:nvPr/>
        </p:nvGrpSpPr>
        <p:grpSpPr>
          <a:xfrm>
            <a:off x="7891434" y="0"/>
            <a:ext cx="303243" cy="1006423"/>
            <a:chOff x="7487533" y="0"/>
            <a:chExt cx="303243" cy="896457"/>
          </a:xfrm>
        </p:grpSpPr>
        <p:sp>
          <p:nvSpPr>
            <p:cNvPr id="142" name="직사각형 141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3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6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기본원리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EBCE6E-88F7-4668-9D35-F4F4803198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1.1 aTworks </a:t>
            </a:r>
            <a:r>
              <a:rPr lang="ko-KR" altLang="en-US" dirty="0"/>
              <a:t>기본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1E61-0F31-4E3C-A5BA-2CFA02B8D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aTworks</a:t>
            </a:r>
            <a:r>
              <a:rPr lang="ko-KR" altLang="en-US" dirty="0"/>
              <a:t>는 업무화면을 대체하여 </a:t>
            </a:r>
            <a:r>
              <a:rPr lang="en-US" altLang="ko-KR" dirty="0"/>
              <a:t>API</a:t>
            </a:r>
            <a:r>
              <a:rPr lang="ko-KR" altLang="en-US" dirty="0"/>
              <a:t> 호출을 수행하는 원리로써</a:t>
            </a:r>
            <a:r>
              <a:rPr lang="en-US" altLang="ko-KR" dirty="0"/>
              <a:t>, </a:t>
            </a:r>
            <a:r>
              <a:rPr lang="ko-KR" altLang="en-US" dirty="0"/>
              <a:t>훨씬 빠르게 테스트를 수행하고 검증할 수 있는 도구입니다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aTworks 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기본원리</a:t>
              </a: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90" name="모서리가 둥근 직사각형 16">
            <a:extLst>
              <a:ext uri="{FF2B5EF4-FFF2-40B4-BE49-F238E27FC236}">
                <a16:creationId xmlns:a16="http://schemas.microsoft.com/office/drawing/2014/main" id="{DA168C2B-3EBA-4167-91D3-58A98F1ACC4D}"/>
              </a:ext>
            </a:extLst>
          </p:cNvPr>
          <p:cNvSpPr/>
          <p:nvPr/>
        </p:nvSpPr>
        <p:spPr bwMode="auto">
          <a:xfrm flipH="1">
            <a:off x="6412080" y="2409824"/>
            <a:ext cx="3722520" cy="4646614"/>
          </a:xfrm>
          <a:prstGeom prst="rect">
            <a:avLst/>
          </a:prstGeom>
          <a:solidFill>
            <a:srgbClr val="E6E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en-US" altLang="ko-KR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191" name="모서리가 둥근 직사각형 16">
            <a:extLst>
              <a:ext uri="{FF2B5EF4-FFF2-40B4-BE49-F238E27FC236}">
                <a16:creationId xmlns:a16="http://schemas.microsoft.com/office/drawing/2014/main" id="{A4183DB5-4423-4A87-87DD-EE9B241A1E42}"/>
              </a:ext>
            </a:extLst>
          </p:cNvPr>
          <p:cNvSpPr/>
          <p:nvPr/>
        </p:nvSpPr>
        <p:spPr bwMode="auto">
          <a:xfrm flipH="1">
            <a:off x="6412080" y="2266950"/>
            <a:ext cx="3722520" cy="288000"/>
          </a:xfrm>
          <a:prstGeom prst="round2Same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>
                <a:solidFill>
                  <a:schemeClr val="bg1"/>
                </a:solidFill>
                <a:latin typeface="-윤고딕140" pitchFamily="18" charset="-127"/>
                <a:cs typeface="Arial" pitchFamily="34" charset="0"/>
                <a:sym typeface="-윤고딕140"/>
              </a:rPr>
              <a:t>주요 기능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7D65CFF-D6E3-456F-B8CB-8DE8876A9852}"/>
              </a:ext>
            </a:extLst>
          </p:cNvPr>
          <p:cNvCxnSpPr>
            <a:cxnSpLocks/>
          </p:cNvCxnSpPr>
          <p:nvPr/>
        </p:nvCxnSpPr>
        <p:spPr>
          <a:xfrm>
            <a:off x="6412080" y="7056437"/>
            <a:ext cx="3722520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D3C952F-EB13-442E-BBD8-F5EE7FA71224}"/>
              </a:ext>
            </a:extLst>
          </p:cNvPr>
          <p:cNvGrpSpPr/>
          <p:nvPr/>
        </p:nvGrpSpPr>
        <p:grpSpPr>
          <a:xfrm>
            <a:off x="6478747" y="2663825"/>
            <a:ext cx="3589186" cy="489299"/>
            <a:chOff x="6894700" y="4798683"/>
            <a:chExt cx="4550535" cy="48929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EF1EF8F-5508-42C6-8388-2887A4246F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Transaction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기반 테스트 지원</a:t>
              </a:r>
            </a:p>
          </p:txBody>
        </p:sp>
        <p:sp>
          <p:nvSpPr>
            <p:cNvPr id="198" name="직사각형 377">
              <a:extLst>
                <a:ext uri="{FF2B5EF4-FFF2-40B4-BE49-F238E27FC236}">
                  <a16:creationId xmlns:a16="http://schemas.microsoft.com/office/drawing/2014/main" id="{AA807582-A0CC-403F-9856-0A3A8AD7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Transaction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기반 테스트</a:t>
              </a: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0AA213B-A156-4CF1-927F-61CC4744F37C}"/>
              </a:ext>
            </a:extLst>
          </p:cNvPr>
          <p:cNvGrpSpPr/>
          <p:nvPr/>
        </p:nvGrpSpPr>
        <p:grpSpPr>
          <a:xfrm>
            <a:off x="6478747" y="3255429"/>
            <a:ext cx="3589186" cy="489299"/>
            <a:chOff x="6894700" y="4798683"/>
            <a:chExt cx="4550535" cy="489299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4734F1D-6216-4EE8-861B-4FE54B4A28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서버로 직접 전송하여 테스트 수행 지원</a:t>
              </a:r>
            </a:p>
          </p:txBody>
        </p:sp>
        <p:sp>
          <p:nvSpPr>
            <p:cNvPr id="201" name="직사각형 377">
              <a:extLst>
                <a:ext uri="{FF2B5EF4-FFF2-40B4-BE49-F238E27FC236}">
                  <a16:creationId xmlns:a16="http://schemas.microsoft.com/office/drawing/2014/main" id="{A06DCCFF-6414-43BC-A787-38D01AF66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 테스트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7B473CA-3D0E-4031-939F-2E026D708E7F}"/>
              </a:ext>
            </a:extLst>
          </p:cNvPr>
          <p:cNvGrpSpPr/>
          <p:nvPr/>
        </p:nvGrpSpPr>
        <p:grpSpPr>
          <a:xfrm>
            <a:off x="6478747" y="3836047"/>
            <a:ext cx="3589186" cy="666271"/>
            <a:chOff x="6894700" y="4798683"/>
            <a:chExt cx="4550535" cy="66627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37B3A96-6D65-4B4F-879C-2EC9B52FF0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407804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화면 프로세스 변경에 무관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,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케이스 생성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/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변경 기능 지원</a:t>
              </a:r>
            </a:p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테스트 데이터의 실시간 변경 및 편집 기능 지원</a:t>
              </a:r>
            </a:p>
          </p:txBody>
        </p:sp>
        <p:sp>
          <p:nvSpPr>
            <p:cNvPr id="204" name="직사각형 377">
              <a:extLst>
                <a:ext uri="{FF2B5EF4-FFF2-40B4-BE49-F238E27FC236}">
                  <a16:creationId xmlns:a16="http://schemas.microsoft.com/office/drawing/2014/main" id="{6F775AFF-F2E6-4265-80EB-90F4DD79C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테스트 케이스 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/ Step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편집 기능 </a:t>
              </a: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D2E9BF2-302D-41DB-8F8D-1555069BAABA}"/>
              </a:ext>
            </a:extLst>
          </p:cNvPr>
          <p:cNvGrpSpPr/>
          <p:nvPr/>
        </p:nvGrpSpPr>
        <p:grpSpPr>
          <a:xfrm>
            <a:off x="6478747" y="4613428"/>
            <a:ext cx="3589186" cy="489299"/>
            <a:chOff x="6894700" y="4798683"/>
            <a:chExt cx="4550535" cy="48929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21672D5B-91BE-47CF-A138-3E70D5D209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테스트 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Data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자동 추출 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: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실시간 데이터 추출</a:t>
              </a:r>
            </a:p>
          </p:txBody>
        </p:sp>
        <p:sp>
          <p:nvSpPr>
            <p:cNvPr id="207" name="직사각형 377">
              <a:extLst>
                <a:ext uri="{FF2B5EF4-FFF2-40B4-BE49-F238E27FC236}">
                  <a16:creationId xmlns:a16="http://schemas.microsoft.com/office/drawing/2014/main" id="{DD69796D-5D4D-4939-9559-C249ADF7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실시간 테스트 데이터 연동 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B855A0D-B049-4BAA-A744-5E3DB2810B5C}"/>
              </a:ext>
            </a:extLst>
          </p:cNvPr>
          <p:cNvGrpSpPr/>
          <p:nvPr/>
        </p:nvGrpSpPr>
        <p:grpSpPr>
          <a:xfrm>
            <a:off x="6478747" y="5203559"/>
            <a:ext cx="3589186" cy="489299"/>
            <a:chOff x="6894700" y="4798683"/>
            <a:chExt cx="4550535" cy="489299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173D009-A2BC-4027-8931-1790C2894B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시스템 내 복잡한 업무의 회귀 테스트 적용</a:t>
              </a:r>
            </a:p>
          </p:txBody>
        </p:sp>
        <p:sp>
          <p:nvSpPr>
            <p:cNvPr id="210" name="직사각형 377">
              <a:extLst>
                <a:ext uri="{FF2B5EF4-FFF2-40B4-BE49-F238E27FC236}">
                  <a16:creationId xmlns:a16="http://schemas.microsoft.com/office/drawing/2014/main" id="{232D6E93-B2D4-4754-8906-564A78EC0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업무 회귀 테스트</a:t>
              </a: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07A2FDA6-1373-44F8-A756-1FD17DCF8E2F}"/>
              </a:ext>
            </a:extLst>
          </p:cNvPr>
          <p:cNvGrpSpPr/>
          <p:nvPr/>
        </p:nvGrpSpPr>
        <p:grpSpPr>
          <a:xfrm>
            <a:off x="6478747" y="5808746"/>
            <a:ext cx="3589186" cy="489299"/>
            <a:chOff x="6894700" y="4798683"/>
            <a:chExt cx="4550535" cy="489299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D692DD5-9C06-45A7-BCD2-91E084C975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SQL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실행하여 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DB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에 반영된 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Data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검증 수행</a:t>
              </a:r>
            </a:p>
          </p:txBody>
        </p:sp>
        <p:sp>
          <p:nvSpPr>
            <p:cNvPr id="216" name="직사각형 377">
              <a:extLst>
                <a:ext uri="{FF2B5EF4-FFF2-40B4-BE49-F238E27FC236}">
                  <a16:creationId xmlns:a16="http://schemas.microsoft.com/office/drawing/2014/main" id="{F3250189-8F53-46F0-A31F-302E45BE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테스트 결과 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DB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반영 데이터 검증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FCBED0E-DC68-48F1-96AE-F846079FD7CF}"/>
              </a:ext>
            </a:extLst>
          </p:cNvPr>
          <p:cNvGrpSpPr/>
          <p:nvPr/>
        </p:nvGrpSpPr>
        <p:grpSpPr>
          <a:xfrm>
            <a:off x="6478699" y="6406882"/>
            <a:ext cx="3589186" cy="489299"/>
            <a:chOff x="6894700" y="4798683"/>
            <a:chExt cx="4550535" cy="489299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622D255-F6A5-40A6-AFCD-F17993BBBF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57150"/>
              <a:ext cx="4550535" cy="230832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30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멀티 </a:t>
              </a:r>
              <a:r>
                <a:rPr lang="ko-KR" altLang="en-US" sz="9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쓰레드를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통한 병렬 테스트 처리 수행 </a:t>
              </a:r>
            </a:p>
          </p:txBody>
        </p:sp>
        <p:sp>
          <p:nvSpPr>
            <p:cNvPr id="231" name="직사각형 377">
              <a:extLst>
                <a:ext uri="{FF2B5EF4-FFF2-40B4-BE49-F238E27FC236}">
                  <a16:creationId xmlns:a16="http://schemas.microsoft.com/office/drawing/2014/main" id="{92961B6B-7C62-4703-B83D-762E86A4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4550535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sym typeface="-윤고딕140"/>
                </a:rPr>
                <a:t>멀티 테스킹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371A84-6F8A-DF83-BCEE-4F2876B233C8}"/>
              </a:ext>
            </a:extLst>
          </p:cNvPr>
          <p:cNvGrpSpPr/>
          <p:nvPr/>
        </p:nvGrpSpPr>
        <p:grpSpPr>
          <a:xfrm>
            <a:off x="558799" y="2266950"/>
            <a:ext cx="5730600" cy="4789487"/>
            <a:chOff x="558799" y="2266950"/>
            <a:chExt cx="5730600" cy="478948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1116EAE-C416-4070-BEDE-9CE50E934911}"/>
                </a:ext>
              </a:extLst>
            </p:cNvPr>
            <p:cNvSpPr/>
            <p:nvPr/>
          </p:nvSpPr>
          <p:spPr bwMode="auto">
            <a:xfrm flipH="1">
              <a:off x="565517" y="2477436"/>
              <a:ext cx="5723882" cy="4579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838" latinLnBrk="0"/>
              <a:endParaRPr lang="ko-KR" altLang="en-US" sz="1619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17C282C2-D99F-48FC-A701-84237DC1B80E}"/>
                </a:ext>
              </a:extLst>
            </p:cNvPr>
            <p:cNvGrpSpPr/>
            <p:nvPr/>
          </p:nvGrpSpPr>
          <p:grpSpPr>
            <a:xfrm>
              <a:off x="4044343" y="2744880"/>
              <a:ext cx="1858858" cy="4029540"/>
              <a:chOff x="1856940" y="2276904"/>
              <a:chExt cx="2556000" cy="406833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9E37CAE-9195-4AE9-ACED-4FD2772E0D06}"/>
                  </a:ext>
                </a:extLst>
              </p:cNvPr>
              <p:cNvSpPr/>
              <p:nvPr/>
            </p:nvSpPr>
            <p:spPr>
              <a:xfrm>
                <a:off x="1856940" y="2384884"/>
                <a:ext cx="2556000" cy="3960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D44300-2B87-4995-B0B7-DED06DD3AE20}"/>
                  </a:ext>
                </a:extLst>
              </p:cNvPr>
              <p:cNvSpPr txBox="1"/>
              <p:nvPr/>
            </p:nvSpPr>
            <p:spPr>
              <a:xfrm>
                <a:off x="1856940" y="2276904"/>
                <a:ext cx="2556000" cy="288000"/>
              </a:xfrm>
              <a:prstGeom prst="rect">
                <a:avLst/>
              </a:prstGeom>
              <a:solidFill>
                <a:srgbClr val="99C6E6"/>
              </a:solidFill>
              <a:ln w="6350">
                <a:solidFill>
                  <a:srgbClr val="99C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ko-KR"/>
                </a:defPPr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1pPr>
                <a:lvl2pPr marL="0" lvl="1" indent="0" algn="ctr" defTabSz="1516258" eaLnBrk="0" latinLnBrk="0" hangingPunct="0">
                  <a:lnSpc>
                    <a:spcPct val="100000"/>
                  </a:lnSpc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pPr lvl="1"/>
                <a:r>
                  <a:rPr lang="en-US" altLang="ko-KR" dirty="0">
                    <a:latin typeface="+mn-ea"/>
                    <a:ea typeface="+mn-ea"/>
                    <a:sym typeface="Monotype Sorts"/>
                  </a:rPr>
                  <a:t>AP </a:t>
                </a:r>
                <a:r>
                  <a:rPr lang="ko-KR" altLang="en-US" dirty="0">
                    <a:latin typeface="+mn-ea"/>
                    <a:ea typeface="+mn-ea"/>
                    <a:sym typeface="Monotype Sorts"/>
                  </a:rPr>
                  <a:t>서버</a:t>
                </a:r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D3AE416-8DBB-49F8-9127-48ECE66A0129}"/>
                </a:ext>
              </a:extLst>
            </p:cNvPr>
            <p:cNvSpPr/>
            <p:nvPr/>
          </p:nvSpPr>
          <p:spPr>
            <a:xfrm>
              <a:off x="772876" y="3024428"/>
              <a:ext cx="2239839" cy="14999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095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7C154D5-7327-4A6B-83C1-4723DCF064CA}"/>
                </a:ext>
              </a:extLst>
            </p:cNvPr>
            <p:cNvSpPr/>
            <p:nvPr/>
          </p:nvSpPr>
          <p:spPr>
            <a:xfrm>
              <a:off x="853062" y="3166575"/>
              <a:ext cx="1507110" cy="180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입력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CEB9CD0-0DEC-4B22-81CA-2479ACE8A653}"/>
                </a:ext>
              </a:extLst>
            </p:cNvPr>
            <p:cNvSpPr/>
            <p:nvPr/>
          </p:nvSpPr>
          <p:spPr>
            <a:xfrm>
              <a:off x="2446559" y="3170042"/>
              <a:ext cx="421872" cy="180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mpd="sng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C9A0B04-7F84-442D-9F76-38A068C2D464}"/>
                </a:ext>
              </a:extLst>
            </p:cNvPr>
            <p:cNvSpPr/>
            <p:nvPr/>
          </p:nvSpPr>
          <p:spPr>
            <a:xfrm>
              <a:off x="2444129" y="4086651"/>
              <a:ext cx="421910" cy="180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mpd="sng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4B898BC-789F-4A8E-A1E9-A8CE9E56F384}"/>
                </a:ext>
              </a:extLst>
            </p:cNvPr>
            <p:cNvSpPr/>
            <p:nvPr/>
          </p:nvSpPr>
          <p:spPr>
            <a:xfrm>
              <a:off x="853062" y="3800727"/>
              <a:ext cx="950247" cy="180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입력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61CC20C-7AE0-42E9-A0C1-3CC3D0A8D3F1}"/>
                </a:ext>
              </a:extLst>
            </p:cNvPr>
            <p:cNvSpPr/>
            <p:nvPr/>
          </p:nvSpPr>
          <p:spPr>
            <a:xfrm>
              <a:off x="1939358" y="3795432"/>
              <a:ext cx="950247" cy="180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입력</a:t>
              </a:r>
            </a:p>
          </p:txBody>
        </p:sp>
        <p:sp>
          <p:nvSpPr>
            <p:cNvPr id="172" name="사각형: 둥근 모서리 11">
              <a:extLst>
                <a:ext uri="{FF2B5EF4-FFF2-40B4-BE49-F238E27FC236}">
                  <a16:creationId xmlns:a16="http://schemas.microsoft.com/office/drawing/2014/main" id="{FAC51BB3-47CA-4630-82B1-30C52D0BF6AC}"/>
                </a:ext>
              </a:extLst>
            </p:cNvPr>
            <p:cNvSpPr/>
            <p:nvPr/>
          </p:nvSpPr>
          <p:spPr>
            <a:xfrm>
              <a:off x="4233683" y="3133455"/>
              <a:ext cx="1490608" cy="335911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서비스</a:t>
              </a:r>
              <a:r>
                <a:rPr lang="en-US" altLang="ko-KR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 </a:t>
              </a: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정보 조회</a:t>
              </a:r>
            </a:p>
          </p:txBody>
        </p:sp>
        <p:sp>
          <p:nvSpPr>
            <p:cNvPr id="173" name="사각형: 둥근 모서리 52">
              <a:extLst>
                <a:ext uri="{FF2B5EF4-FFF2-40B4-BE49-F238E27FC236}">
                  <a16:creationId xmlns:a16="http://schemas.microsoft.com/office/drawing/2014/main" id="{D692AD12-A58B-42A1-B4B2-853DE2BE9581}"/>
                </a:ext>
              </a:extLst>
            </p:cNvPr>
            <p:cNvSpPr/>
            <p:nvPr/>
          </p:nvSpPr>
          <p:spPr>
            <a:xfrm>
              <a:off x="4260825" y="4051932"/>
              <a:ext cx="1490608" cy="335911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서비스 변경 처리</a:t>
              </a:r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4D180E7D-6CFA-4769-A169-4CF283E57CA7}"/>
                </a:ext>
              </a:extLst>
            </p:cNvPr>
            <p:cNvCxnSpPr>
              <a:cxnSpLocks/>
              <a:stCxn id="153" idx="3"/>
            </p:cNvCxnSpPr>
            <p:nvPr/>
          </p:nvCxnSpPr>
          <p:spPr>
            <a:xfrm flipV="1">
              <a:off x="2868431" y="3258887"/>
              <a:ext cx="1359888" cy="147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  <a:headEnd type="none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FD374423-2BDE-4467-98CA-E40A672141C8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2866039" y="4176975"/>
              <a:ext cx="1389421" cy="38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ash"/>
              <a:headEnd type="none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2007206-3EF5-462D-B555-D88882B9EBF3}"/>
                </a:ext>
              </a:extLst>
            </p:cNvPr>
            <p:cNvSpPr txBox="1"/>
            <p:nvPr/>
          </p:nvSpPr>
          <p:spPr>
            <a:xfrm>
              <a:off x="3174690" y="3280479"/>
              <a:ext cx="6479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조회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호출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A0E39DD-C25A-4A5A-82FF-EEF540E5656F}"/>
                </a:ext>
              </a:extLst>
            </p:cNvPr>
            <p:cNvSpPr txBox="1"/>
            <p:nvPr/>
          </p:nvSpPr>
          <p:spPr>
            <a:xfrm>
              <a:off x="3174690" y="4197086"/>
              <a:ext cx="6479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처리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호출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3B2FB77-F862-46B1-BDD5-A57D06F9E92F}"/>
                </a:ext>
              </a:extLst>
            </p:cNvPr>
            <p:cNvSpPr txBox="1"/>
            <p:nvPr/>
          </p:nvSpPr>
          <p:spPr>
            <a:xfrm>
              <a:off x="2456953" y="4247478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클릭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E508C44-4379-4458-BBE2-A14A64925F60}"/>
                </a:ext>
              </a:extLst>
            </p:cNvPr>
            <p:cNvSpPr txBox="1"/>
            <p:nvPr/>
          </p:nvSpPr>
          <p:spPr>
            <a:xfrm>
              <a:off x="2442698" y="3349185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클릭</a:t>
              </a:r>
            </a:p>
          </p:txBody>
        </p:sp>
        <p:sp>
          <p:nvSpPr>
            <p:cNvPr id="180" name="직사각형 377">
              <a:extLst>
                <a:ext uri="{FF2B5EF4-FFF2-40B4-BE49-F238E27FC236}">
                  <a16:creationId xmlns:a16="http://schemas.microsoft.com/office/drawing/2014/main" id="{CC202FF3-5926-42C7-AB43-212D0882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7" y="2700511"/>
              <a:ext cx="2475943" cy="296040"/>
            </a:xfrm>
            <a:prstGeom prst="roundRect">
              <a:avLst>
                <a:gd name="adj" fmla="val 50000"/>
              </a:avLst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sym typeface="-윤고딕140"/>
                </a:rPr>
                <a:t>업무</a:t>
              </a:r>
              <a:r>
                <a:rPr lang="en-US" altLang="ko-KR" sz="10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sym typeface="-윤고딕140"/>
                </a:rPr>
                <a:t> </a:t>
              </a:r>
              <a:r>
                <a:rPr lang="ko-KR" altLang="en-US" sz="10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sym typeface="-윤고딕140"/>
                </a:rPr>
                <a:t>화면 </a:t>
              </a:r>
            </a:p>
          </p:txBody>
        </p:sp>
        <p:sp>
          <p:nvSpPr>
            <p:cNvPr id="181" name="직사각형 377">
              <a:extLst>
                <a:ext uri="{FF2B5EF4-FFF2-40B4-BE49-F238E27FC236}">
                  <a16:creationId xmlns:a16="http://schemas.microsoft.com/office/drawing/2014/main" id="{6B3BAB51-9025-455A-9817-40AC0252F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7" y="4860751"/>
              <a:ext cx="2475943" cy="29604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latinLnBrk="0"/>
              <a:r>
                <a:rPr lang="en-US" altLang="ko-KR" sz="1000" err="1">
                  <a:solidFill>
                    <a:schemeClr val="bg1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aTworks</a:t>
              </a:r>
              <a:r>
                <a:rPr lang="en-US" altLang="ko-KR" sz="1000">
                  <a:solidFill>
                    <a:schemeClr val="bg1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-윤고딕140"/>
                </a:rPr>
                <a:t> Tool 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C8FEFF1-7AF3-4644-982E-759C64467A2F}"/>
                </a:ext>
              </a:extLst>
            </p:cNvPr>
            <p:cNvSpPr/>
            <p:nvPr/>
          </p:nvSpPr>
          <p:spPr>
            <a:xfrm>
              <a:off x="760034" y="5187112"/>
              <a:ext cx="2239839" cy="1427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095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943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5" name="사각형: 둥근 모서리 11">
              <a:extLst>
                <a:ext uri="{FF2B5EF4-FFF2-40B4-BE49-F238E27FC236}">
                  <a16:creationId xmlns:a16="http://schemas.microsoft.com/office/drawing/2014/main" id="{04F18C90-E31D-4021-A4DB-1BC4BAA380D3}"/>
                </a:ext>
              </a:extLst>
            </p:cNvPr>
            <p:cNvSpPr/>
            <p:nvPr/>
          </p:nvSpPr>
          <p:spPr>
            <a:xfrm>
              <a:off x="4255459" y="5238991"/>
              <a:ext cx="1490608" cy="335911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서비스</a:t>
              </a:r>
              <a:r>
                <a:rPr lang="en-US" altLang="ko-KR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 </a:t>
              </a: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정보 조회</a:t>
              </a:r>
            </a:p>
          </p:txBody>
        </p:sp>
        <p:sp>
          <p:nvSpPr>
            <p:cNvPr id="186" name="사각형: 둥근 모서리 52">
              <a:extLst>
                <a:ext uri="{FF2B5EF4-FFF2-40B4-BE49-F238E27FC236}">
                  <a16:creationId xmlns:a16="http://schemas.microsoft.com/office/drawing/2014/main" id="{BEF18B8C-78CC-4787-AE01-DF07290B800D}"/>
                </a:ext>
              </a:extLst>
            </p:cNvPr>
            <p:cNvSpPr/>
            <p:nvPr/>
          </p:nvSpPr>
          <p:spPr>
            <a:xfrm>
              <a:off x="4282602" y="6157468"/>
              <a:ext cx="1490608" cy="335911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서비스 변경 처리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23C6964-A8A5-40F0-8033-80C047C538B4}"/>
                </a:ext>
              </a:extLst>
            </p:cNvPr>
            <p:cNvSpPr txBox="1"/>
            <p:nvPr/>
          </p:nvSpPr>
          <p:spPr>
            <a:xfrm>
              <a:off x="594172" y="4530464"/>
              <a:ext cx="25445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algn="ctr" defTabSz="1516258" latinLnBrk="0"/>
              <a:r>
                <a:rPr lang="en-US" altLang="ko-KR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Wingdings" panose="05000000000000000000" pitchFamily="2" charset="2"/>
                </a:rPr>
                <a:t>(AS-IS) </a:t>
              </a:r>
              <a:r>
                <a:rPr lang="ko-KR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Wingdings" panose="05000000000000000000" pitchFamily="2" charset="2"/>
                </a:rPr>
                <a:t>화면에서 직접 이벤트 처리 방식</a:t>
              </a:r>
              <a:endPara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B7D73AB-C4E7-456F-BB54-EC9594B5CE50}"/>
                </a:ext>
              </a:extLst>
            </p:cNvPr>
            <p:cNvSpPr txBox="1"/>
            <p:nvPr/>
          </p:nvSpPr>
          <p:spPr>
            <a:xfrm>
              <a:off x="648368" y="6628113"/>
              <a:ext cx="2418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algn="ctr" defTabSz="1516258" latinLnBrk="0"/>
              <a:r>
                <a:rPr lang="en-US" altLang="ko-KR" sz="1000">
                  <a:solidFill>
                    <a:srgbClr val="0070C0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Wingdings" panose="05000000000000000000" pitchFamily="2" charset="2"/>
                </a:rPr>
                <a:t>(TO-BE) </a:t>
              </a:r>
              <a:r>
                <a:rPr lang="ko-KR" altLang="en-US" sz="1000">
                  <a:solidFill>
                    <a:srgbClr val="0070C0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  <a:sym typeface="Wingdings" panose="05000000000000000000" pitchFamily="2" charset="2"/>
                </a:rPr>
                <a:t>서비스 직접 호출 방식</a:t>
              </a:r>
              <a:endParaRPr lang="ko-KR" altLang="en-US" sz="1000">
                <a:solidFill>
                  <a:srgbClr val="0070C0"/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193" name="Text Box 761">
              <a:extLst>
                <a:ext uri="{FF2B5EF4-FFF2-40B4-BE49-F238E27FC236}">
                  <a16:creationId xmlns:a16="http://schemas.microsoft.com/office/drawing/2014/main" id="{17C3CE87-BDD6-4025-A7C2-7570792A3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736" y="4556187"/>
              <a:ext cx="2644064" cy="520588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ko-KR"/>
              </a:defPPr>
              <a:lvl1pPr marL="349169" indent="-349169" algn="ctr" defTabSz="1042988" eaLnBrk="0" hangingPunct="0">
                <a:buClr>
                  <a:srgbClr val="3271AA"/>
                </a:buClr>
                <a:buSzPct val="140000"/>
                <a:tabLst>
                  <a:tab pos="5805348" algn="l"/>
                </a:tabLst>
                <a:defRPr sz="1000">
                  <a:solidFill>
                    <a:schemeClr val="bg1"/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defRPr>
              </a:lvl1pPr>
              <a:lvl2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defRPr>
              </a:lvl2pPr>
              <a:lvl3pPr marL="1042988" indent="-128588" defTabSz="1042988">
                <a:defRPr sz="2100"/>
              </a:lvl3pPr>
              <a:lvl4pPr marL="1563688" indent="-192088" defTabSz="1042988">
                <a:defRPr sz="2100"/>
              </a:lvl4pPr>
              <a:lvl5pPr marL="2085975" indent="-257175" defTabSz="1042988">
                <a:defRPr sz="2100"/>
              </a:lvl5pPr>
              <a:lvl6pPr marL="2286000" defTabSz="914400" latinLnBrk="0">
                <a:defRPr sz="2100"/>
              </a:lvl6pPr>
              <a:lvl7pPr marL="2743200" defTabSz="914400" latinLnBrk="0">
                <a:defRPr sz="2100"/>
              </a:lvl7pPr>
              <a:lvl8pPr marL="3200400" defTabSz="914400" latinLnBrk="0">
                <a:defRPr sz="2100"/>
              </a:lvl8pPr>
              <a:lvl9pPr marL="3657600" defTabSz="914400" latinLnBrk="0">
                <a:defRPr sz="2100"/>
              </a:lvl9pPr>
            </a:lstStyle>
            <a:p>
              <a:r>
                <a:rPr lang="ko-KR" altLang="en-US" sz="1200"/>
                <a:t>화면 없이 서비스 호출</a:t>
              </a:r>
            </a:p>
            <a:p>
              <a:r>
                <a:rPr lang="en-US" altLang="ko-KR" sz="1200"/>
                <a:t>Step </a:t>
              </a:r>
              <a:r>
                <a:rPr lang="ko-KR" altLang="en-US" sz="1200"/>
                <a:t>간소화 속도 개선</a:t>
              </a:r>
            </a:p>
          </p:txBody>
        </p:sp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A989AC68-6AAF-46DB-A24C-47E69AB1F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149" y="4599540"/>
              <a:ext cx="458401" cy="398263"/>
            </a:xfrm>
            <a:prstGeom prst="rect">
              <a:avLst/>
            </a:prstGeom>
          </p:spPr>
        </p:pic>
        <p:sp>
          <p:nvSpPr>
            <p:cNvPr id="195" name="모서리가 둥근 직사각형 16">
              <a:extLst>
                <a:ext uri="{FF2B5EF4-FFF2-40B4-BE49-F238E27FC236}">
                  <a16:creationId xmlns:a16="http://schemas.microsoft.com/office/drawing/2014/main" id="{1F91AC6A-855B-48DC-8029-C206297AF0C4}"/>
                </a:ext>
              </a:extLst>
            </p:cNvPr>
            <p:cNvSpPr/>
            <p:nvPr/>
          </p:nvSpPr>
          <p:spPr bwMode="auto">
            <a:xfrm flipH="1">
              <a:off x="565517" y="2266950"/>
              <a:ext cx="5723877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테스트 수행 방법</a:t>
              </a:r>
              <a:endParaRPr lang="en-US" altLang="ko-KR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179DA0BB-1B7C-4DA0-88A6-E471457C3CEA}"/>
                </a:ext>
              </a:extLst>
            </p:cNvPr>
            <p:cNvCxnSpPr>
              <a:cxnSpLocks/>
            </p:cNvCxnSpPr>
            <p:nvPr/>
          </p:nvCxnSpPr>
          <p:spPr>
            <a:xfrm>
              <a:off x="558799" y="7056437"/>
              <a:ext cx="573059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모서리가 둥근 직사각형 182">
              <a:extLst>
                <a:ext uri="{FF2B5EF4-FFF2-40B4-BE49-F238E27FC236}">
                  <a16:creationId xmlns:a16="http://schemas.microsoft.com/office/drawing/2014/main" id="{4D63AA15-50E3-4CB8-AB95-68CE1BFBC41D}"/>
                </a:ext>
              </a:extLst>
            </p:cNvPr>
            <p:cNvSpPr/>
            <p:nvPr/>
          </p:nvSpPr>
          <p:spPr bwMode="auto">
            <a:xfrm flipH="1">
              <a:off x="872255" y="3184898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1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19" name="모서리가 둥근 직사각형 182">
              <a:extLst>
                <a:ext uri="{FF2B5EF4-FFF2-40B4-BE49-F238E27FC236}">
                  <a16:creationId xmlns:a16="http://schemas.microsoft.com/office/drawing/2014/main" id="{CDB1C663-C572-41A1-A170-A86C59AB6A67}"/>
                </a:ext>
              </a:extLst>
            </p:cNvPr>
            <p:cNvSpPr/>
            <p:nvPr/>
          </p:nvSpPr>
          <p:spPr bwMode="auto">
            <a:xfrm flipH="1">
              <a:off x="872255" y="3819050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4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20" name="모서리가 둥근 직사각형 182">
              <a:extLst>
                <a:ext uri="{FF2B5EF4-FFF2-40B4-BE49-F238E27FC236}">
                  <a16:creationId xmlns:a16="http://schemas.microsoft.com/office/drawing/2014/main" id="{76F1F640-3E4B-4578-83A5-20D8F88D906B}"/>
                </a:ext>
              </a:extLst>
            </p:cNvPr>
            <p:cNvSpPr/>
            <p:nvPr/>
          </p:nvSpPr>
          <p:spPr bwMode="auto">
            <a:xfrm flipH="1">
              <a:off x="1959422" y="3819050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5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21" name="모서리가 둥근 직사각형 182">
              <a:extLst>
                <a:ext uri="{FF2B5EF4-FFF2-40B4-BE49-F238E27FC236}">
                  <a16:creationId xmlns:a16="http://schemas.microsoft.com/office/drawing/2014/main" id="{B5E18AF6-6DD6-416F-9B3F-14AF83608BAE}"/>
                </a:ext>
              </a:extLst>
            </p:cNvPr>
            <p:cNvSpPr/>
            <p:nvPr/>
          </p:nvSpPr>
          <p:spPr bwMode="auto">
            <a:xfrm flipH="1">
              <a:off x="2462930" y="3184898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2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22" name="모서리가 둥근 직사각형 182">
              <a:extLst>
                <a:ext uri="{FF2B5EF4-FFF2-40B4-BE49-F238E27FC236}">
                  <a16:creationId xmlns:a16="http://schemas.microsoft.com/office/drawing/2014/main" id="{4EE1B850-8D97-44D5-8513-8DD40DD669DC}"/>
                </a:ext>
              </a:extLst>
            </p:cNvPr>
            <p:cNvSpPr/>
            <p:nvPr/>
          </p:nvSpPr>
          <p:spPr bwMode="auto">
            <a:xfrm flipH="1">
              <a:off x="2462930" y="4104800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6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23" name="모서리가 둥근 직사각형 182">
              <a:extLst>
                <a:ext uri="{FF2B5EF4-FFF2-40B4-BE49-F238E27FC236}">
                  <a16:creationId xmlns:a16="http://schemas.microsoft.com/office/drawing/2014/main" id="{EB37E01D-19EF-4CBF-BC9D-55383F4CC40A}"/>
                </a:ext>
              </a:extLst>
            </p:cNvPr>
            <p:cNvSpPr/>
            <p:nvPr/>
          </p:nvSpPr>
          <p:spPr bwMode="auto">
            <a:xfrm flipH="1">
              <a:off x="3082055" y="3324598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3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24" name="모서리가 둥근 직사각형 182">
              <a:extLst>
                <a:ext uri="{FF2B5EF4-FFF2-40B4-BE49-F238E27FC236}">
                  <a16:creationId xmlns:a16="http://schemas.microsoft.com/office/drawing/2014/main" id="{E8936E1F-F257-4E3B-98D6-06ECEAE961AB}"/>
                </a:ext>
              </a:extLst>
            </p:cNvPr>
            <p:cNvSpPr/>
            <p:nvPr/>
          </p:nvSpPr>
          <p:spPr bwMode="auto">
            <a:xfrm flipH="1">
              <a:off x="3082055" y="4233684"/>
              <a:ext cx="144000" cy="144000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marL="0" marR="0" lvl="0" indent="0" algn="ctr" defTabSz="14749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윤고딕140" pitchFamily="18" charset="-127"/>
                  <a:ea typeface="-윤고딕140" pitchFamily="18" charset="-127"/>
                  <a:cs typeface="+mn-cs"/>
                </a:rPr>
                <a:t>7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2B6DA84-1643-411F-B99F-B398DE430DB0}"/>
                </a:ext>
              </a:extLst>
            </p:cNvPr>
            <p:cNvSpPr txBox="1"/>
            <p:nvPr/>
          </p:nvSpPr>
          <p:spPr>
            <a:xfrm>
              <a:off x="3174690" y="5191829"/>
              <a:ext cx="6479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조회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호출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C11B1A8-0BC3-4B33-BBE8-30499806EE66}"/>
                </a:ext>
              </a:extLst>
            </p:cNvPr>
            <p:cNvSpPr txBox="1"/>
            <p:nvPr/>
          </p:nvSpPr>
          <p:spPr>
            <a:xfrm>
              <a:off x="3174690" y="6241786"/>
              <a:ext cx="6479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indent="0" algn="ctr" defTabSz="1516258" latinLnBrk="0"/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처리</a:t>
              </a:r>
              <a:r>
                <a:rPr lang="en-US" altLang="ko-KR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 </a:t>
              </a: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cs typeface="Arial" pitchFamily="34" charset="0"/>
                </a:rPr>
                <a:t>호출</a:t>
              </a:r>
            </a:p>
          </p:txBody>
        </p:sp>
        <p:sp>
          <p:nvSpPr>
            <p:cNvPr id="227" name="모서리가 둥근 직사각형 182">
              <a:extLst>
                <a:ext uri="{FF2B5EF4-FFF2-40B4-BE49-F238E27FC236}">
                  <a16:creationId xmlns:a16="http://schemas.microsoft.com/office/drawing/2014/main" id="{53EA4945-C9B0-4E64-B09F-9DDF9D23BD71}"/>
                </a:ext>
              </a:extLst>
            </p:cNvPr>
            <p:cNvSpPr/>
            <p:nvPr/>
          </p:nvSpPr>
          <p:spPr bwMode="auto">
            <a:xfrm flipH="1">
              <a:off x="3082055" y="5235948"/>
              <a:ext cx="144000" cy="144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defTabSz="1474905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800">
                  <a:solidFill>
                    <a:prstClr val="white"/>
                  </a:solidFill>
                  <a:latin typeface="-윤고딕140" pitchFamily="18" charset="-127"/>
                  <a:ea typeface="-윤고딕140" pitchFamily="18" charset="-127"/>
                </a:rPr>
                <a:t>1</a:t>
              </a:r>
              <a:endParaRPr lang="ko-KR" altLang="en-US" sz="80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sp>
          <p:nvSpPr>
            <p:cNvPr id="228" name="모서리가 둥근 직사각형 182">
              <a:extLst>
                <a:ext uri="{FF2B5EF4-FFF2-40B4-BE49-F238E27FC236}">
                  <a16:creationId xmlns:a16="http://schemas.microsoft.com/office/drawing/2014/main" id="{2B4692D8-6869-4C90-B78B-6BA19FDDFBC0}"/>
                </a:ext>
              </a:extLst>
            </p:cNvPr>
            <p:cNvSpPr/>
            <p:nvPr/>
          </p:nvSpPr>
          <p:spPr bwMode="auto">
            <a:xfrm flipH="1">
              <a:off x="3082055" y="6278384"/>
              <a:ext cx="144000" cy="144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algn="ctr" defTabSz="1474905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800">
                  <a:solidFill>
                    <a:prstClr val="white"/>
                  </a:solidFill>
                  <a:latin typeface="-윤고딕140" pitchFamily="18" charset="-127"/>
                  <a:ea typeface="-윤고딕140" pitchFamily="18" charset="-127"/>
                </a:rPr>
                <a:t>2</a:t>
              </a:r>
              <a:endParaRPr lang="ko-KR" altLang="en-US" sz="800">
                <a:solidFill>
                  <a:prstClr val="white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626538-B6BE-5E74-0874-DF665FDE4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43" y="5203145"/>
              <a:ext cx="2233430" cy="1411258"/>
            </a:xfrm>
            <a:prstGeom prst="rect">
              <a:avLst/>
            </a:prstGeom>
          </p:spPr>
        </p:pic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2FF5249D-16E2-42E7-9F21-78F6F692CDAB}"/>
                </a:ext>
              </a:extLst>
            </p:cNvPr>
            <p:cNvCxnSpPr>
              <a:cxnSpLocks/>
              <a:endCxn id="185" idx="1"/>
            </p:cNvCxnSpPr>
            <p:nvPr/>
          </p:nvCxnSpPr>
          <p:spPr>
            <a:xfrm flipV="1">
              <a:off x="2379372" y="5406947"/>
              <a:ext cx="1876088" cy="443109"/>
            </a:xfrm>
            <a:prstGeom prst="straightConnector1">
              <a:avLst/>
            </a:prstGeom>
            <a:ln w="9525">
              <a:solidFill>
                <a:schemeClr val="accent1"/>
              </a:solidFill>
              <a:prstDash val="sysDash"/>
              <a:tailEnd type="stealth" w="sm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E41E9613-5266-4353-A794-3159456D7036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>
              <a:off x="2379372" y="5850056"/>
              <a:ext cx="1903230" cy="475368"/>
            </a:xfrm>
            <a:prstGeom prst="straightConnector1">
              <a:avLst/>
            </a:prstGeom>
            <a:ln w="9525">
              <a:solidFill>
                <a:schemeClr val="accent1"/>
              </a:solidFill>
              <a:prstDash val="sysDash"/>
              <a:tailEnd type="stealth" w="sm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47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구성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41497F-506B-4352-B6F4-574726D18A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aTworks</a:t>
            </a:r>
            <a:r>
              <a:rPr lang="en-US" altLang="ko-KR" dirty="0"/>
              <a:t> </a:t>
            </a:r>
            <a:r>
              <a:rPr lang="ko-KR" altLang="en-US" dirty="0"/>
              <a:t>시스템 구성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70A15E-CAAB-43CC-9730-A8C92324C0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aTworks</a:t>
            </a:r>
            <a:r>
              <a:rPr lang="ko-KR" altLang="en-US" dirty="0"/>
              <a:t>는 관리화면</a:t>
            </a:r>
            <a:r>
              <a:rPr lang="en-US" altLang="ko-KR" dirty="0"/>
              <a:t>, Server, Client </a:t>
            </a:r>
            <a:r>
              <a:rPr lang="ko-KR" altLang="en-US" dirty="0"/>
              <a:t>로 구성되며</a:t>
            </a:r>
            <a:r>
              <a:rPr lang="en-US" altLang="ko-KR" dirty="0"/>
              <a:t>, </a:t>
            </a:r>
            <a:r>
              <a:rPr lang="ko-KR" altLang="en-US" dirty="0"/>
              <a:t>서로 다른 방식으로 통신 프로토콜을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9" name="그룹 52">
            <a:extLst>
              <a:ext uri="{FF2B5EF4-FFF2-40B4-BE49-F238E27FC236}">
                <a16:creationId xmlns:a16="http://schemas.microsoft.com/office/drawing/2014/main" id="{9579E185-7399-452B-B293-68D282736781}"/>
              </a:ext>
            </a:extLst>
          </p:cNvPr>
          <p:cNvGrpSpPr/>
          <p:nvPr/>
        </p:nvGrpSpPr>
        <p:grpSpPr>
          <a:xfrm>
            <a:off x="559115" y="1865954"/>
            <a:ext cx="4764410" cy="189283"/>
            <a:chOff x="559115" y="1856430"/>
            <a:chExt cx="4764410" cy="189283"/>
          </a:xfrm>
        </p:grpSpPr>
        <p:sp>
          <p:nvSpPr>
            <p:cNvPr id="10" name="직사각형 245">
              <a:extLst>
                <a:ext uri="{FF2B5EF4-FFF2-40B4-BE49-F238E27FC236}">
                  <a16:creationId xmlns:a16="http://schemas.microsoft.com/office/drawing/2014/main" id="{04C42634-AB5B-4F44-A8C1-078917F54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6430"/>
              <a:ext cx="4536000" cy="189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 err="1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aTworks</a:t>
              </a: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 시스템 구성</a:t>
              </a:r>
            </a:p>
          </p:txBody>
        </p:sp>
        <p:grpSp>
          <p:nvGrpSpPr>
            <p:cNvPr id="11" name="그룹 55">
              <a:extLst>
                <a:ext uri="{FF2B5EF4-FFF2-40B4-BE49-F238E27FC236}">
                  <a16:creationId xmlns:a16="http://schemas.microsoft.com/office/drawing/2014/main" id="{CA1BC8B8-96D4-42A4-A03A-2D9FDCE301D1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4" y="-1835992"/>
              <a:chExt cx="2525713" cy="2528888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A99E7039-D468-4A5B-A797-F3C48A629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4" y="-1835992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51A08408-4C63-4F9E-ABC3-1C5842555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352F1617-7B13-4561-9D48-3CCC5C7171E0}"/>
              </a:ext>
            </a:extLst>
          </p:cNvPr>
          <p:cNvSpPr/>
          <p:nvPr/>
        </p:nvSpPr>
        <p:spPr bwMode="auto">
          <a:xfrm flipH="1">
            <a:off x="558800" y="2409824"/>
            <a:ext cx="2030288" cy="4646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en-US" altLang="ko-KR" sz="100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C83DD613-FEE0-4883-8FFC-748D0897F64E}"/>
              </a:ext>
            </a:extLst>
          </p:cNvPr>
          <p:cNvSpPr/>
          <p:nvPr/>
        </p:nvSpPr>
        <p:spPr bwMode="auto">
          <a:xfrm flipH="1">
            <a:off x="558800" y="2266950"/>
            <a:ext cx="2030288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테스트 </a:t>
            </a:r>
            <a:r>
              <a:rPr lang="en-US" altLang="ko-KR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PC</a:t>
            </a:r>
            <a:endParaRPr lang="ko-KR" altLang="en-US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FF523582-06DB-4C7D-932C-5E21F3D73AA2}"/>
              </a:ext>
            </a:extLst>
          </p:cNvPr>
          <p:cNvGrpSpPr/>
          <p:nvPr/>
        </p:nvGrpSpPr>
        <p:grpSpPr>
          <a:xfrm>
            <a:off x="2860211" y="2266950"/>
            <a:ext cx="4393344" cy="3178353"/>
            <a:chOff x="558799" y="2266950"/>
            <a:chExt cx="4679570" cy="3178353"/>
          </a:xfrm>
        </p:grpSpPr>
        <p:sp>
          <p:nvSpPr>
            <p:cNvPr id="19" name="모서리가 둥근 직사각형 16">
              <a:extLst>
                <a:ext uri="{FF2B5EF4-FFF2-40B4-BE49-F238E27FC236}">
                  <a16:creationId xmlns:a16="http://schemas.microsoft.com/office/drawing/2014/main" id="{7782E10D-DB0F-4EDD-9165-D0DA77A5AE9A}"/>
                </a:ext>
              </a:extLst>
            </p:cNvPr>
            <p:cNvSpPr/>
            <p:nvPr/>
          </p:nvSpPr>
          <p:spPr bwMode="auto">
            <a:xfrm flipH="1">
              <a:off x="558799" y="2409824"/>
              <a:ext cx="4679570" cy="3035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20" name="모서리가 둥근 직사각형 16">
              <a:extLst>
                <a:ext uri="{FF2B5EF4-FFF2-40B4-BE49-F238E27FC236}">
                  <a16:creationId xmlns:a16="http://schemas.microsoft.com/office/drawing/2014/main" id="{1598843E-1FFA-4A4B-A815-A34CF6F9F1D2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en-US" altLang="ko-KR" sz="1000" dirty="0" err="1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aTworks</a:t>
              </a:r>
              <a:r>
                <a:rPr lang="en-US" altLang="ko-KR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 Server</a:t>
              </a:r>
              <a:endPara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E450FC-55A4-4D86-B469-A48EA351F88A}"/>
                </a:ext>
              </a:extLst>
            </p:cNvPr>
            <p:cNvCxnSpPr/>
            <p:nvPr/>
          </p:nvCxnSpPr>
          <p:spPr>
            <a:xfrm>
              <a:off x="558799" y="5445303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75">
            <a:extLst>
              <a:ext uri="{FF2B5EF4-FFF2-40B4-BE49-F238E27FC236}">
                <a16:creationId xmlns:a16="http://schemas.microsoft.com/office/drawing/2014/main" id="{37F8E19D-6558-4AE0-8935-C4F832B20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218" y="4014016"/>
            <a:ext cx="283206" cy="1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indent="0" algn="ctr" defTabSz="1516258" latinLnBrk="0">
              <a:lnSpc>
                <a:spcPts val="1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HTTP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82A24-774A-40DD-8BC9-442BCF4813C1}"/>
              </a:ext>
            </a:extLst>
          </p:cNvPr>
          <p:cNvSpPr txBox="1"/>
          <p:nvPr/>
        </p:nvSpPr>
        <p:spPr>
          <a:xfrm>
            <a:off x="919400" y="3082102"/>
            <a:ext cx="468397" cy="205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3" lvl="1" indent="-34925"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개발자</a:t>
            </a:r>
          </a:p>
        </p:txBody>
      </p:sp>
      <p:grpSp>
        <p:nvGrpSpPr>
          <p:cNvPr id="39" name="그룹 282">
            <a:extLst>
              <a:ext uri="{FF2B5EF4-FFF2-40B4-BE49-F238E27FC236}">
                <a16:creationId xmlns:a16="http://schemas.microsoft.com/office/drawing/2014/main" id="{05D7D224-5F57-479F-A139-DD30AA2DC93B}"/>
              </a:ext>
            </a:extLst>
          </p:cNvPr>
          <p:cNvGrpSpPr>
            <a:grpSpLocks/>
          </p:cNvGrpSpPr>
          <p:nvPr/>
        </p:nvGrpSpPr>
        <p:grpSpPr bwMode="auto">
          <a:xfrm>
            <a:off x="630970" y="3431039"/>
            <a:ext cx="1866899" cy="1983719"/>
            <a:chOff x="360146" y="5345769"/>
            <a:chExt cx="928904" cy="1504240"/>
          </a:xfrm>
        </p:grpSpPr>
        <p:sp>
          <p:nvSpPr>
            <p:cNvPr id="40" name="AutoShape 73">
              <a:extLst>
                <a:ext uri="{FF2B5EF4-FFF2-40B4-BE49-F238E27FC236}">
                  <a16:creationId xmlns:a16="http://schemas.microsoft.com/office/drawing/2014/main" id="{8B356760-2100-40C9-9C87-2EF08DA5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472842"/>
              <a:ext cx="928904" cy="137716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01600" indent="-101600" algn="ctr" defTabSz="1043056" eaLnBrk="0" latinLnBrk="0" hangingPunct="0">
                <a:lnSpc>
                  <a:spcPct val="90000"/>
                </a:lnSpc>
                <a:buSzPct val="140000"/>
              </a:pPr>
              <a:endParaRPr lang="ko-KR" altLang="ko-KR">
                <a:solidFill>
                  <a:schemeClr val="tx1">
                    <a:lumMod val="75000"/>
                    <a:lumOff val="25000"/>
                  </a:schemeClr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sp>
          <p:nvSpPr>
            <p:cNvPr id="41" name="Rectangle 78">
              <a:extLst>
                <a:ext uri="{FF2B5EF4-FFF2-40B4-BE49-F238E27FC236}">
                  <a16:creationId xmlns:a16="http://schemas.microsoft.com/office/drawing/2014/main" id="{BC559D8D-4703-45EB-ACD3-900E82CCF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345769"/>
              <a:ext cx="928904" cy="217874"/>
            </a:xfrm>
            <a:prstGeom prst="rect">
              <a:avLst/>
            </a:prstGeom>
            <a:solidFill>
              <a:srgbClr val="99C6E6"/>
            </a:solidFill>
            <a:ln w="6350">
              <a:solidFill>
                <a:srgbClr val="99C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aTworks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관리화면</a:t>
              </a:r>
            </a:p>
          </p:txBody>
        </p:sp>
      </p:grpSp>
      <p:grpSp>
        <p:nvGrpSpPr>
          <p:cNvPr id="43" name="그룹 291">
            <a:extLst>
              <a:ext uri="{FF2B5EF4-FFF2-40B4-BE49-F238E27FC236}">
                <a16:creationId xmlns:a16="http://schemas.microsoft.com/office/drawing/2014/main" id="{64060089-7CDA-4F4C-8B0A-3FFA54C2AC2B}"/>
              </a:ext>
            </a:extLst>
          </p:cNvPr>
          <p:cNvGrpSpPr>
            <a:grpSpLocks/>
          </p:cNvGrpSpPr>
          <p:nvPr/>
        </p:nvGrpSpPr>
        <p:grpSpPr bwMode="auto">
          <a:xfrm>
            <a:off x="710608" y="3780370"/>
            <a:ext cx="844810" cy="1507448"/>
            <a:chOff x="360146" y="5379107"/>
            <a:chExt cx="928904" cy="1700948"/>
          </a:xfrm>
        </p:grpSpPr>
        <p:sp>
          <p:nvSpPr>
            <p:cNvPr id="52" name="AutoShape 73">
              <a:extLst>
                <a:ext uri="{FF2B5EF4-FFF2-40B4-BE49-F238E27FC236}">
                  <a16:creationId xmlns:a16="http://schemas.microsoft.com/office/drawing/2014/main" id="{690522A2-F23A-498C-8F4B-CBA472304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472860"/>
              <a:ext cx="928904" cy="1607195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endParaRPr lang="ko-KR" altLang="ko-K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8">
              <a:extLst>
                <a:ext uri="{FF2B5EF4-FFF2-40B4-BE49-F238E27FC236}">
                  <a16:creationId xmlns:a16="http://schemas.microsoft.com/office/drawing/2014/main" id="{6859756D-FDA2-4686-8929-CE654EFDE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379107"/>
              <a:ext cx="928904" cy="252658"/>
            </a:xfrm>
            <a:prstGeom prst="rect">
              <a:avLst/>
            </a:prstGeom>
            <a:solidFill>
              <a:srgbClr val="E3EFF8"/>
            </a:solidFill>
            <a:ln w="6350">
              <a:solidFill>
                <a:srgbClr val="4C9B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주요 메뉴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1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07C9F7-7ECD-4CB1-BA91-EB06C779BA7B}"/>
              </a:ext>
            </a:extLst>
          </p:cNvPr>
          <p:cNvGrpSpPr/>
          <p:nvPr/>
        </p:nvGrpSpPr>
        <p:grpSpPr>
          <a:xfrm>
            <a:off x="777009" y="4096866"/>
            <a:ext cx="712012" cy="1079681"/>
            <a:chOff x="2750842" y="4304815"/>
            <a:chExt cx="607903" cy="1327624"/>
          </a:xfrm>
        </p:grpSpPr>
        <p:sp>
          <p:nvSpPr>
            <p:cNvPr id="47" name="Rectangle 78">
              <a:extLst>
                <a:ext uri="{FF2B5EF4-FFF2-40B4-BE49-F238E27FC236}">
                  <a16:creationId xmlns:a16="http://schemas.microsoft.com/office/drawing/2014/main" id="{2FFC007A-945B-4527-A8F5-2B3BA6E9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4304815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서버관리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63ED2A4B-D6ED-419F-BF50-ADF86B11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4657123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API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구조</a:t>
              </a:r>
            </a:p>
          </p:txBody>
        </p:sp>
        <p:sp>
          <p:nvSpPr>
            <p:cNvPr id="49" name="Rectangle 78">
              <a:extLst>
                <a:ext uri="{FF2B5EF4-FFF2-40B4-BE49-F238E27FC236}">
                  <a16:creationId xmlns:a16="http://schemas.microsoft.com/office/drawing/2014/main" id="{AD9E1126-937F-4557-97EF-A705C344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5000061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대량 테스트</a:t>
              </a:r>
            </a:p>
          </p:txBody>
        </p:sp>
        <p:sp>
          <p:nvSpPr>
            <p:cNvPr id="50" name="Rectangle 78">
              <a:extLst>
                <a:ext uri="{FF2B5EF4-FFF2-40B4-BE49-F238E27FC236}">
                  <a16:creationId xmlns:a16="http://schemas.microsoft.com/office/drawing/2014/main" id="{4013182B-A492-424A-8058-ECF3E3EA3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5343000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시나리오 테스트</a:t>
              </a: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F61669D-037D-4D19-BA2C-22C22D321A83}"/>
              </a:ext>
            </a:extLst>
          </p:cNvPr>
          <p:cNvCxnSpPr/>
          <p:nvPr/>
        </p:nvCxnSpPr>
        <p:spPr>
          <a:xfrm>
            <a:off x="1153598" y="3278719"/>
            <a:ext cx="0" cy="14914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CD75FFE-A572-404F-A565-9F738213E625}"/>
              </a:ext>
            </a:extLst>
          </p:cNvPr>
          <p:cNvGrpSpPr/>
          <p:nvPr/>
        </p:nvGrpSpPr>
        <p:grpSpPr>
          <a:xfrm>
            <a:off x="3796208" y="2647952"/>
            <a:ext cx="1989170" cy="1749419"/>
            <a:chOff x="5772215" y="2768558"/>
            <a:chExt cx="1426897" cy="1936793"/>
          </a:xfrm>
        </p:grpSpPr>
        <p:grpSp>
          <p:nvGrpSpPr>
            <p:cNvPr id="69" name="그룹 282">
              <a:extLst>
                <a:ext uri="{FF2B5EF4-FFF2-40B4-BE49-F238E27FC236}">
                  <a16:creationId xmlns:a16="http://schemas.microsoft.com/office/drawing/2014/main" id="{C06AB432-8603-441F-87C5-0913FD272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2215" y="2768558"/>
              <a:ext cx="1426897" cy="1936793"/>
              <a:chOff x="360146" y="5345768"/>
              <a:chExt cx="928904" cy="1937924"/>
            </a:xfrm>
          </p:grpSpPr>
          <p:sp>
            <p:nvSpPr>
              <p:cNvPr id="78" name="AutoShape 73">
                <a:extLst>
                  <a:ext uri="{FF2B5EF4-FFF2-40B4-BE49-F238E27FC236}">
                    <a16:creationId xmlns:a16="http://schemas.microsoft.com/office/drawing/2014/main" id="{828918B7-B8A2-4810-B166-A4D10A60B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46" y="5472842"/>
                <a:ext cx="928904" cy="1810850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9525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01600" indent="-101600" algn="ctr" defTabSz="1043056" eaLnBrk="0" latinLnBrk="0" hangingPunct="0">
                  <a:lnSpc>
                    <a:spcPct val="90000"/>
                  </a:lnSpc>
                  <a:buSzPct val="140000"/>
                </a:pPr>
                <a:endParaRPr lang="ko-KR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140" pitchFamily="18" charset="-127"/>
                  <a:ea typeface="-윤고딕140" pitchFamily="18" charset="-127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81363C-CE91-46AA-A940-8F50CD51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46" y="5345768"/>
                <a:ext cx="928904" cy="319033"/>
              </a:xfrm>
              <a:prstGeom prst="rect">
                <a:avLst/>
              </a:prstGeom>
              <a:solidFill>
                <a:srgbClr val="99C6E6"/>
              </a:solidFill>
              <a:ln w="6350">
                <a:solidFill>
                  <a:srgbClr val="99C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marL="0" lvl="1" indent="0" algn="ctr" defTabSz="1516258" eaLnBrk="0" latinLnBrk="0" hangingPunct="0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140" pitchFamily="18" charset="-127"/>
                    <a:ea typeface="-윤고딕140" pitchFamily="18" charset="-127"/>
                    <a:cs typeface="Arial" pitchFamily="34" charset="0"/>
                  </a:rPr>
                  <a:t>비즈니스 레이어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50697EE-BF1D-403B-B058-157F6639C956}"/>
                </a:ext>
              </a:extLst>
            </p:cNvPr>
            <p:cNvGrpSpPr/>
            <p:nvPr/>
          </p:nvGrpSpPr>
          <p:grpSpPr>
            <a:xfrm>
              <a:off x="5832507" y="3144303"/>
              <a:ext cx="1312863" cy="1470533"/>
              <a:chOff x="16451464" y="3527595"/>
              <a:chExt cx="1484313" cy="1233419"/>
            </a:xfrm>
          </p:grpSpPr>
          <p:sp>
            <p:nvSpPr>
              <p:cNvPr id="71" name="Rectangle 54" descr="1">
                <a:extLst>
                  <a:ext uri="{FF2B5EF4-FFF2-40B4-BE49-F238E27FC236}">
                    <a16:creationId xmlns:a16="http://schemas.microsoft.com/office/drawing/2014/main" id="{0D674B73-F951-4B74-A626-94FD11B1C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1464" y="4448427"/>
                <a:ext cx="1482725" cy="3125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mpd="sng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72000" anchor="b" anchorCtr="0">
                <a:noAutofit/>
              </a:bodyPr>
              <a:lstStyle/>
              <a:p>
                <a:pPr marL="0" lvl="1" indent="0" algn="ctr" defTabSz="1516258" latinLnBrk="0"/>
                <a:r>
                  <a: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Arial" pitchFamily="34" charset="0"/>
                  </a:rPr>
                  <a:t>Spring framework</a:t>
                </a:r>
                <a:endParaRPr lang="ko-KR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endParaRPr>
              </a:p>
            </p:txBody>
          </p:sp>
          <p:sp>
            <p:nvSpPr>
              <p:cNvPr id="72" name="Freeform 274" descr="1">
                <a:extLst>
                  <a:ext uri="{FF2B5EF4-FFF2-40B4-BE49-F238E27FC236}">
                    <a16:creationId xmlns:a16="http://schemas.microsoft.com/office/drawing/2014/main" id="{D4D79A9F-3E6F-47D0-91EB-0D5C4C8C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1464" y="4094632"/>
                <a:ext cx="1484313" cy="303409"/>
              </a:xfrm>
              <a:custGeom>
                <a:avLst/>
                <a:gdLst>
                  <a:gd name="T0" fmla="*/ 0 w 1928"/>
                  <a:gd name="T1" fmla="*/ 2147483647 h 454"/>
                  <a:gd name="T2" fmla="*/ 0 w 1928"/>
                  <a:gd name="T3" fmla="*/ 0 h 454"/>
                  <a:gd name="T4" fmla="*/ 2147483647 w 1928"/>
                  <a:gd name="T5" fmla="*/ 0 h 454"/>
                  <a:gd name="T6" fmla="*/ 2147483647 w 1928"/>
                  <a:gd name="T7" fmla="*/ 2147483647 h 454"/>
                  <a:gd name="T8" fmla="*/ 2147483647 w 1928"/>
                  <a:gd name="T9" fmla="*/ 2147483647 h 454"/>
                  <a:gd name="T10" fmla="*/ 2147483647 w 1928"/>
                  <a:gd name="T11" fmla="*/ 0 h 454"/>
                  <a:gd name="T12" fmla="*/ 2147483647 w 1928"/>
                  <a:gd name="T13" fmla="*/ 0 h 454"/>
                  <a:gd name="T14" fmla="*/ 2147483647 w 1928"/>
                  <a:gd name="T15" fmla="*/ 2147483647 h 454"/>
                  <a:gd name="T16" fmla="*/ 2147483647 w 1928"/>
                  <a:gd name="T17" fmla="*/ 2147483647 h 454"/>
                  <a:gd name="T18" fmla="*/ 2147483647 w 1928"/>
                  <a:gd name="T19" fmla="*/ 0 h 454"/>
                  <a:gd name="T20" fmla="*/ 2147483647 w 1928"/>
                  <a:gd name="T21" fmla="*/ 0 h 454"/>
                  <a:gd name="T22" fmla="*/ 2147483647 w 1928"/>
                  <a:gd name="T23" fmla="*/ 2147483647 h 454"/>
                  <a:gd name="T24" fmla="*/ 2147483647 w 1928"/>
                  <a:gd name="T25" fmla="*/ 2147483647 h 454"/>
                  <a:gd name="T26" fmla="*/ 2147483647 w 1928"/>
                  <a:gd name="T27" fmla="*/ 0 h 454"/>
                  <a:gd name="T28" fmla="*/ 2147483647 w 1928"/>
                  <a:gd name="T29" fmla="*/ 0 h 454"/>
                  <a:gd name="T30" fmla="*/ 2147483647 w 1928"/>
                  <a:gd name="T31" fmla="*/ 2147483647 h 454"/>
                  <a:gd name="T32" fmla="*/ 2147483647 w 1928"/>
                  <a:gd name="T33" fmla="*/ 2147483647 h 454"/>
                  <a:gd name="T34" fmla="*/ 2147483647 w 1928"/>
                  <a:gd name="T35" fmla="*/ 0 h 454"/>
                  <a:gd name="T36" fmla="*/ 2147483647 w 1928"/>
                  <a:gd name="T37" fmla="*/ 0 h 454"/>
                  <a:gd name="T38" fmla="*/ 2147483647 w 1928"/>
                  <a:gd name="T39" fmla="*/ 2147483647 h 454"/>
                  <a:gd name="T40" fmla="*/ 0 w 1928"/>
                  <a:gd name="T41" fmla="*/ 2147483647 h 4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28"/>
                  <a:gd name="T64" fmla="*/ 0 h 454"/>
                  <a:gd name="T65" fmla="*/ 1928 w 1928"/>
                  <a:gd name="T66" fmla="*/ 454 h 45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28" h="454">
                    <a:moveTo>
                      <a:pt x="0" y="454"/>
                    </a:moveTo>
                    <a:lnTo>
                      <a:pt x="0" y="0"/>
                    </a:lnTo>
                    <a:lnTo>
                      <a:pt x="114" y="0"/>
                    </a:lnTo>
                    <a:lnTo>
                      <a:pt x="114" y="114"/>
                    </a:lnTo>
                    <a:lnTo>
                      <a:pt x="454" y="114"/>
                    </a:lnTo>
                    <a:lnTo>
                      <a:pt x="454" y="0"/>
                    </a:lnTo>
                    <a:lnTo>
                      <a:pt x="567" y="0"/>
                    </a:lnTo>
                    <a:lnTo>
                      <a:pt x="567" y="114"/>
                    </a:lnTo>
                    <a:lnTo>
                      <a:pt x="907" y="114"/>
                    </a:lnTo>
                    <a:lnTo>
                      <a:pt x="907" y="0"/>
                    </a:lnTo>
                    <a:lnTo>
                      <a:pt x="1021" y="0"/>
                    </a:lnTo>
                    <a:lnTo>
                      <a:pt x="1021" y="114"/>
                    </a:lnTo>
                    <a:lnTo>
                      <a:pt x="1361" y="114"/>
                    </a:lnTo>
                    <a:lnTo>
                      <a:pt x="1361" y="0"/>
                    </a:lnTo>
                    <a:lnTo>
                      <a:pt x="1474" y="0"/>
                    </a:lnTo>
                    <a:lnTo>
                      <a:pt x="1474" y="114"/>
                    </a:lnTo>
                    <a:lnTo>
                      <a:pt x="1815" y="114"/>
                    </a:lnTo>
                    <a:lnTo>
                      <a:pt x="1815" y="0"/>
                    </a:lnTo>
                    <a:lnTo>
                      <a:pt x="1928" y="0"/>
                    </a:lnTo>
                    <a:lnTo>
                      <a:pt x="1928" y="454"/>
                    </a:lnTo>
                    <a:lnTo>
                      <a:pt x="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mpd="sng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72000" anchor="b" anchorCtr="0">
                <a:noAutofit/>
              </a:bodyPr>
              <a:lstStyle/>
              <a:p>
                <a:pPr algn="ctr" rtl="0"/>
                <a:r>
                  <a:rPr lang="en-US" altLang="ko-KR" sz="900" b="0" i="0" u="none" strike="noStrike" kern="1200" baseline="0" dirty="0">
                    <a:solidFill>
                      <a:srgbClr val="000000"/>
                    </a:solidFill>
                    <a:latin typeface="나눔스퀘어라운드OTF Regular"/>
                  </a:rPr>
                  <a:t>Core Service</a:t>
                </a:r>
                <a:endParaRPr lang="ko-KR" altLang="en-US" sz="900" b="0" i="0" u="none" strike="noStrike" kern="1200" baseline="0" dirty="0">
                  <a:solidFill>
                    <a:srgbClr val="000000"/>
                  </a:solidFill>
                  <a:latin typeface="나눔스퀘어라운드OTF Regular"/>
                </a:endParaRPr>
              </a:p>
            </p:txBody>
          </p:sp>
          <p:grpSp>
            <p:nvGrpSpPr>
              <p:cNvPr id="73" name="그룹 301">
                <a:extLst>
                  <a:ext uri="{FF2B5EF4-FFF2-40B4-BE49-F238E27FC236}">
                    <a16:creationId xmlns:a16="http://schemas.microsoft.com/office/drawing/2014/main" id="{7EF2CC7D-5430-4B48-BA13-6280540582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22109" y="3527595"/>
                <a:ext cx="1345408" cy="600253"/>
                <a:chOff x="3632747" y="3268133"/>
                <a:chExt cx="1345408" cy="600541"/>
              </a:xfrm>
            </p:grpSpPr>
            <p:sp>
              <p:nvSpPr>
                <p:cNvPr id="74" name="Freeform 281" descr="박스2">
                  <a:extLst>
                    <a:ext uri="{FF2B5EF4-FFF2-40B4-BE49-F238E27FC236}">
                      <a16:creationId xmlns:a16="http://schemas.microsoft.com/office/drawing/2014/main" id="{21287AAB-0663-4DB6-9CAD-669FE86C4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2747" y="3268133"/>
                  <a:ext cx="304800" cy="600541"/>
                </a:xfrm>
                <a:custGeom>
                  <a:avLst/>
                  <a:gdLst>
                    <a:gd name="T0" fmla="*/ 2147483647 w 340"/>
                    <a:gd name="T1" fmla="*/ 2147483647 h 397"/>
                    <a:gd name="T2" fmla="*/ 2147483647 w 340"/>
                    <a:gd name="T3" fmla="*/ 2147483647 h 397"/>
                    <a:gd name="T4" fmla="*/ 2147483647 w 340"/>
                    <a:gd name="T5" fmla="*/ 2147483647 h 397"/>
                    <a:gd name="T6" fmla="*/ 2147483647 w 340"/>
                    <a:gd name="T7" fmla="*/ 2147483647 h 397"/>
                    <a:gd name="T8" fmla="*/ 2147483647 w 340"/>
                    <a:gd name="T9" fmla="*/ 0 h 397"/>
                    <a:gd name="T10" fmla="*/ 0 w 340"/>
                    <a:gd name="T11" fmla="*/ 0 h 397"/>
                    <a:gd name="T12" fmla="*/ 0 w 340"/>
                    <a:gd name="T13" fmla="*/ 2147483647 h 397"/>
                    <a:gd name="T14" fmla="*/ 2147483647 w 340"/>
                    <a:gd name="T15" fmla="*/ 2147483647 h 397"/>
                    <a:gd name="T16" fmla="*/ 2147483647 w 340"/>
                    <a:gd name="T17" fmla="*/ 2147483647 h 3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"/>
                    <a:gd name="T28" fmla="*/ 0 h 397"/>
                    <a:gd name="T29" fmla="*/ 340 w 340"/>
                    <a:gd name="T30" fmla="*/ 397 h 3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" h="397">
                      <a:moveTo>
                        <a:pt x="56" y="397"/>
                      </a:moveTo>
                      <a:lnTo>
                        <a:pt x="283" y="397"/>
                      </a:lnTo>
                      <a:lnTo>
                        <a:pt x="283" y="284"/>
                      </a:lnTo>
                      <a:lnTo>
                        <a:pt x="340" y="284"/>
                      </a:lnTo>
                      <a:lnTo>
                        <a:pt x="340" y="0"/>
                      </a:lnTo>
                      <a:lnTo>
                        <a:pt x="0" y="0"/>
                      </a:lnTo>
                      <a:lnTo>
                        <a:pt x="0" y="284"/>
                      </a:lnTo>
                      <a:lnTo>
                        <a:pt x="56" y="284"/>
                      </a:lnTo>
                      <a:lnTo>
                        <a:pt x="56" y="3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</a:schemeClr>
                  </a:innerShdw>
                </a:effectLst>
              </p:spPr>
              <p:txBody>
                <a:bodyPr wrap="square" lIns="0" tIns="54000" rIns="0" bIns="0" anchor="t">
                  <a:noAutofit/>
                </a:bodyPr>
                <a:lstStyle/>
                <a:p>
                  <a:pPr marL="0" lvl="1" indent="0" algn="ctr" defTabSz="1516258" latinLnBrk="0"/>
                  <a:r>
                    <a:rPr lang="en-US" altLang="ko-K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API</a:t>
                  </a:r>
                </a:p>
                <a:p>
                  <a:pPr marL="0" lvl="1" indent="0" algn="ctr" defTabSz="1516258" latinLnBrk="0"/>
                  <a:r>
                    <a: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관리</a:t>
                  </a:r>
                </a:p>
              </p:txBody>
            </p:sp>
            <p:sp>
              <p:nvSpPr>
                <p:cNvPr id="75" name="Freeform 281" descr="박스2">
                  <a:extLst>
                    <a:ext uri="{FF2B5EF4-FFF2-40B4-BE49-F238E27FC236}">
                      <a16:creationId xmlns:a16="http://schemas.microsoft.com/office/drawing/2014/main" id="{FA3365BA-21B2-457B-85F9-92E29CD3A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616" y="3268133"/>
                  <a:ext cx="304800" cy="600541"/>
                </a:xfrm>
                <a:custGeom>
                  <a:avLst/>
                  <a:gdLst>
                    <a:gd name="T0" fmla="*/ 2147483647 w 340"/>
                    <a:gd name="T1" fmla="*/ 2147483647 h 397"/>
                    <a:gd name="T2" fmla="*/ 2147483647 w 340"/>
                    <a:gd name="T3" fmla="*/ 2147483647 h 397"/>
                    <a:gd name="T4" fmla="*/ 2147483647 w 340"/>
                    <a:gd name="T5" fmla="*/ 2147483647 h 397"/>
                    <a:gd name="T6" fmla="*/ 2147483647 w 340"/>
                    <a:gd name="T7" fmla="*/ 2147483647 h 397"/>
                    <a:gd name="T8" fmla="*/ 2147483647 w 340"/>
                    <a:gd name="T9" fmla="*/ 0 h 397"/>
                    <a:gd name="T10" fmla="*/ 0 w 340"/>
                    <a:gd name="T11" fmla="*/ 0 h 397"/>
                    <a:gd name="T12" fmla="*/ 0 w 340"/>
                    <a:gd name="T13" fmla="*/ 2147483647 h 397"/>
                    <a:gd name="T14" fmla="*/ 2147483647 w 340"/>
                    <a:gd name="T15" fmla="*/ 2147483647 h 397"/>
                    <a:gd name="T16" fmla="*/ 2147483647 w 340"/>
                    <a:gd name="T17" fmla="*/ 2147483647 h 3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"/>
                    <a:gd name="T28" fmla="*/ 0 h 397"/>
                    <a:gd name="T29" fmla="*/ 340 w 340"/>
                    <a:gd name="T30" fmla="*/ 397 h 3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" h="397">
                      <a:moveTo>
                        <a:pt x="56" y="397"/>
                      </a:moveTo>
                      <a:lnTo>
                        <a:pt x="283" y="397"/>
                      </a:lnTo>
                      <a:lnTo>
                        <a:pt x="283" y="284"/>
                      </a:lnTo>
                      <a:lnTo>
                        <a:pt x="340" y="284"/>
                      </a:lnTo>
                      <a:lnTo>
                        <a:pt x="340" y="0"/>
                      </a:lnTo>
                      <a:lnTo>
                        <a:pt x="0" y="0"/>
                      </a:lnTo>
                      <a:lnTo>
                        <a:pt x="0" y="284"/>
                      </a:lnTo>
                      <a:lnTo>
                        <a:pt x="56" y="284"/>
                      </a:lnTo>
                      <a:lnTo>
                        <a:pt x="56" y="3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</a:schemeClr>
                  </a:innerShdw>
                </a:effectLst>
              </p:spPr>
              <p:txBody>
                <a:bodyPr wrap="square" lIns="0" tIns="54000" rIns="0" bIns="0" anchor="t">
                  <a:noAutofit/>
                </a:bodyPr>
                <a:lstStyle/>
                <a:p>
                  <a:pPr marL="0" lvl="1" indent="0" algn="ctr" defTabSz="1516258" latinLnBrk="0"/>
                  <a:r>
                    <a:rPr lang="ko-KR" altLang="en-US" sz="9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스케</a:t>
                  </a:r>
                  <a:endPara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Arial" pitchFamily="34" charset="0"/>
                  </a:endParaRPr>
                </a:p>
                <a:p>
                  <a:pPr marL="0" lvl="1" indent="0" algn="ctr" defTabSz="1516258" latinLnBrk="0"/>
                  <a:r>
                    <a:rPr lang="ko-KR" altLang="en-US" sz="9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줄링</a:t>
                  </a:r>
                  <a:endParaRPr lang="ko-KR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76" name="Freeform 281" descr="박스2">
                  <a:extLst>
                    <a:ext uri="{FF2B5EF4-FFF2-40B4-BE49-F238E27FC236}">
                      <a16:creationId xmlns:a16="http://schemas.microsoft.com/office/drawing/2014/main" id="{8958912D-EF9F-49C3-B56A-EA4A25DFE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6485" y="3268133"/>
                  <a:ext cx="304800" cy="600541"/>
                </a:xfrm>
                <a:custGeom>
                  <a:avLst/>
                  <a:gdLst>
                    <a:gd name="T0" fmla="*/ 2147483647 w 340"/>
                    <a:gd name="T1" fmla="*/ 2147483647 h 397"/>
                    <a:gd name="T2" fmla="*/ 2147483647 w 340"/>
                    <a:gd name="T3" fmla="*/ 2147483647 h 397"/>
                    <a:gd name="T4" fmla="*/ 2147483647 w 340"/>
                    <a:gd name="T5" fmla="*/ 2147483647 h 397"/>
                    <a:gd name="T6" fmla="*/ 2147483647 w 340"/>
                    <a:gd name="T7" fmla="*/ 2147483647 h 397"/>
                    <a:gd name="T8" fmla="*/ 2147483647 w 340"/>
                    <a:gd name="T9" fmla="*/ 0 h 397"/>
                    <a:gd name="T10" fmla="*/ 0 w 340"/>
                    <a:gd name="T11" fmla="*/ 0 h 397"/>
                    <a:gd name="T12" fmla="*/ 0 w 340"/>
                    <a:gd name="T13" fmla="*/ 2147483647 h 397"/>
                    <a:gd name="T14" fmla="*/ 2147483647 w 340"/>
                    <a:gd name="T15" fmla="*/ 2147483647 h 397"/>
                    <a:gd name="T16" fmla="*/ 2147483647 w 340"/>
                    <a:gd name="T17" fmla="*/ 2147483647 h 3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"/>
                    <a:gd name="T28" fmla="*/ 0 h 397"/>
                    <a:gd name="T29" fmla="*/ 340 w 340"/>
                    <a:gd name="T30" fmla="*/ 397 h 3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" h="397">
                      <a:moveTo>
                        <a:pt x="56" y="397"/>
                      </a:moveTo>
                      <a:lnTo>
                        <a:pt x="283" y="397"/>
                      </a:lnTo>
                      <a:lnTo>
                        <a:pt x="283" y="284"/>
                      </a:lnTo>
                      <a:lnTo>
                        <a:pt x="340" y="284"/>
                      </a:lnTo>
                      <a:lnTo>
                        <a:pt x="340" y="0"/>
                      </a:lnTo>
                      <a:lnTo>
                        <a:pt x="0" y="0"/>
                      </a:lnTo>
                      <a:lnTo>
                        <a:pt x="0" y="284"/>
                      </a:lnTo>
                      <a:lnTo>
                        <a:pt x="56" y="284"/>
                      </a:lnTo>
                      <a:lnTo>
                        <a:pt x="56" y="3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</a:schemeClr>
                  </a:innerShdw>
                </a:effectLst>
              </p:spPr>
              <p:txBody>
                <a:bodyPr wrap="square" lIns="0" tIns="54000" rIns="0" bIns="0" anchor="t">
                  <a:noAutofit/>
                </a:bodyPr>
                <a:lstStyle/>
                <a:p>
                  <a:pPr marL="0" lvl="1" indent="0" algn="ctr" defTabSz="1516258" latinLnBrk="0"/>
                  <a:r>
                    <a: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서버</a:t>
                  </a:r>
                  <a:endParaRPr lang="en-US" altLang="ko-K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Arial" pitchFamily="34" charset="0"/>
                  </a:endParaRPr>
                </a:p>
                <a:p>
                  <a:pPr marL="0" lvl="1" indent="0" algn="ctr" defTabSz="1516258" latinLnBrk="0"/>
                  <a:r>
                    <a: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관리</a:t>
                  </a:r>
                </a:p>
              </p:txBody>
            </p:sp>
            <p:sp>
              <p:nvSpPr>
                <p:cNvPr id="77" name="Freeform 281" descr="박스2">
                  <a:extLst>
                    <a:ext uri="{FF2B5EF4-FFF2-40B4-BE49-F238E27FC236}">
                      <a16:creationId xmlns:a16="http://schemas.microsoft.com/office/drawing/2014/main" id="{2872EE7D-7EA6-47AE-8532-09D919A2A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3355" y="3268133"/>
                  <a:ext cx="304800" cy="600541"/>
                </a:xfrm>
                <a:custGeom>
                  <a:avLst/>
                  <a:gdLst>
                    <a:gd name="T0" fmla="*/ 2147483647 w 340"/>
                    <a:gd name="T1" fmla="*/ 2147483647 h 397"/>
                    <a:gd name="T2" fmla="*/ 2147483647 w 340"/>
                    <a:gd name="T3" fmla="*/ 2147483647 h 397"/>
                    <a:gd name="T4" fmla="*/ 2147483647 w 340"/>
                    <a:gd name="T5" fmla="*/ 2147483647 h 397"/>
                    <a:gd name="T6" fmla="*/ 2147483647 w 340"/>
                    <a:gd name="T7" fmla="*/ 2147483647 h 397"/>
                    <a:gd name="T8" fmla="*/ 2147483647 w 340"/>
                    <a:gd name="T9" fmla="*/ 0 h 397"/>
                    <a:gd name="T10" fmla="*/ 0 w 340"/>
                    <a:gd name="T11" fmla="*/ 0 h 397"/>
                    <a:gd name="T12" fmla="*/ 0 w 340"/>
                    <a:gd name="T13" fmla="*/ 2147483647 h 397"/>
                    <a:gd name="T14" fmla="*/ 2147483647 w 340"/>
                    <a:gd name="T15" fmla="*/ 2147483647 h 397"/>
                    <a:gd name="T16" fmla="*/ 2147483647 w 340"/>
                    <a:gd name="T17" fmla="*/ 2147483647 h 3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"/>
                    <a:gd name="T28" fmla="*/ 0 h 397"/>
                    <a:gd name="T29" fmla="*/ 340 w 340"/>
                    <a:gd name="T30" fmla="*/ 397 h 3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" h="397">
                      <a:moveTo>
                        <a:pt x="56" y="397"/>
                      </a:moveTo>
                      <a:lnTo>
                        <a:pt x="283" y="397"/>
                      </a:lnTo>
                      <a:lnTo>
                        <a:pt x="283" y="284"/>
                      </a:lnTo>
                      <a:lnTo>
                        <a:pt x="340" y="284"/>
                      </a:lnTo>
                      <a:lnTo>
                        <a:pt x="340" y="0"/>
                      </a:lnTo>
                      <a:lnTo>
                        <a:pt x="0" y="0"/>
                      </a:lnTo>
                      <a:lnTo>
                        <a:pt x="0" y="284"/>
                      </a:lnTo>
                      <a:lnTo>
                        <a:pt x="56" y="284"/>
                      </a:lnTo>
                      <a:lnTo>
                        <a:pt x="56" y="3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sm"/>
                </a:ln>
                <a:effectLst>
                  <a:innerShdw blurRad="88900">
                    <a:schemeClr val="bg1">
                      <a:lumMod val="50000"/>
                    </a:schemeClr>
                  </a:innerShdw>
                </a:effectLst>
              </p:spPr>
              <p:txBody>
                <a:bodyPr wrap="square" lIns="0" tIns="54000" rIns="0" bIns="0" anchor="t">
                  <a:noAutofit/>
                </a:bodyPr>
                <a:lstStyle/>
                <a:p>
                  <a:pPr marL="0" lvl="1" indent="0" algn="ctr" defTabSz="1516258" latinLnBrk="0"/>
                  <a:r>
                    <a:rPr lang="en-US" altLang="ko-K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Log </a:t>
                  </a:r>
                </a:p>
                <a:p>
                  <a:pPr marL="0" lvl="1" indent="0" algn="ctr" defTabSz="1516258" latinLnBrk="0"/>
                  <a:r>
                    <a:rPr lang="ko-KR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  <a:cs typeface="Arial" pitchFamily="34" charset="0"/>
                    </a:rPr>
                    <a:t>분석</a:t>
                  </a:r>
                </a:p>
              </p:txBody>
            </p:sp>
          </p:grpSp>
        </p:grpSp>
      </p:grpSp>
      <p:grpSp>
        <p:nvGrpSpPr>
          <p:cNvPr id="85" name="그룹 282">
            <a:extLst>
              <a:ext uri="{FF2B5EF4-FFF2-40B4-BE49-F238E27FC236}">
                <a16:creationId xmlns:a16="http://schemas.microsoft.com/office/drawing/2014/main" id="{4DC25B69-9754-4B50-AFE7-4119B9FBF938}"/>
              </a:ext>
            </a:extLst>
          </p:cNvPr>
          <p:cNvGrpSpPr>
            <a:grpSpLocks/>
          </p:cNvGrpSpPr>
          <p:nvPr/>
        </p:nvGrpSpPr>
        <p:grpSpPr bwMode="auto">
          <a:xfrm>
            <a:off x="5997854" y="2647953"/>
            <a:ext cx="571054" cy="2714626"/>
            <a:chOff x="360146" y="5345768"/>
            <a:chExt cx="928904" cy="1808131"/>
          </a:xfrm>
        </p:grpSpPr>
        <p:sp>
          <p:nvSpPr>
            <p:cNvPr id="86" name="AutoShape 73">
              <a:extLst>
                <a:ext uri="{FF2B5EF4-FFF2-40B4-BE49-F238E27FC236}">
                  <a16:creationId xmlns:a16="http://schemas.microsoft.com/office/drawing/2014/main" id="{EF751DDA-F5AC-4DEA-8C18-0F1AA8B36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472842"/>
              <a:ext cx="928904" cy="168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339725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ko-KR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0362DEDC-E7E8-4112-8104-D08CB2BA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345768"/>
              <a:ext cx="928904" cy="191828"/>
            </a:xfrm>
            <a:prstGeom prst="rect">
              <a:avLst/>
            </a:prstGeom>
            <a:solidFill>
              <a:srgbClr val="99C6E6"/>
            </a:solidFill>
            <a:ln w="6350">
              <a:solidFill>
                <a:srgbClr val="99C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통합</a:t>
              </a:r>
              <a:b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</a:b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레이어</a:t>
              </a:r>
            </a:p>
          </p:txBody>
        </p:sp>
      </p:grpSp>
      <p:sp>
        <p:nvSpPr>
          <p:cNvPr id="88" name="Rectangle 78">
            <a:extLst>
              <a:ext uri="{FF2B5EF4-FFF2-40B4-BE49-F238E27FC236}">
                <a16:creationId xmlns:a16="http://schemas.microsoft.com/office/drawing/2014/main" id="{8EDD95B3-193B-4E9F-8419-B1A158D4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28" y="3024545"/>
            <a:ext cx="409504" cy="1058183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DB</a:t>
            </a: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서비스</a:t>
            </a: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93820FB8-6F7F-4EF3-AD63-661DA0EA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28" y="4229634"/>
            <a:ext cx="409504" cy="1058183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연계</a:t>
            </a: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인터</a:t>
            </a:r>
            <a:b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</a:b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페이스</a:t>
            </a:r>
          </a:p>
        </p:txBody>
      </p:sp>
      <p:sp>
        <p:nvSpPr>
          <p:cNvPr id="90" name="Rectangle 54" descr="1">
            <a:extLst>
              <a:ext uri="{FF2B5EF4-FFF2-40B4-BE49-F238E27FC236}">
                <a16:creationId xmlns:a16="http://schemas.microsoft.com/office/drawing/2014/main" id="{7E92FD80-9DDE-4B07-BF96-FE919575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072" y="5025954"/>
            <a:ext cx="1847172" cy="32097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lstStyle/>
          <a:p>
            <a:pPr marL="0" lvl="1" indent="0" algn="ctr" defTabSz="1516258" latinLnBrk="0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대량 테스트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/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정기점검 테스트</a:t>
            </a:r>
            <a:endParaRPr lang="ko-KR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</a:endParaRPr>
          </a:p>
        </p:txBody>
      </p:sp>
      <p:sp>
        <p:nvSpPr>
          <p:cNvPr id="91" name="Freeform 281" descr="박스2">
            <a:extLst>
              <a:ext uri="{FF2B5EF4-FFF2-40B4-BE49-F238E27FC236}">
                <a16:creationId xmlns:a16="http://schemas.microsoft.com/office/drawing/2014/main" id="{E6531173-5C10-41D7-9DCD-819E8CCD3BA9}"/>
              </a:ext>
            </a:extLst>
          </p:cNvPr>
          <p:cNvSpPr>
            <a:spLocks/>
          </p:cNvSpPr>
          <p:nvPr/>
        </p:nvSpPr>
        <p:spPr bwMode="auto">
          <a:xfrm>
            <a:off x="3861024" y="4635199"/>
            <a:ext cx="1847172" cy="317625"/>
          </a:xfrm>
          <a:custGeom>
            <a:avLst/>
            <a:gdLst>
              <a:gd name="T0" fmla="*/ 2147483647 w 340"/>
              <a:gd name="T1" fmla="*/ 2147483647 h 397"/>
              <a:gd name="T2" fmla="*/ 2147483647 w 340"/>
              <a:gd name="T3" fmla="*/ 2147483647 h 397"/>
              <a:gd name="T4" fmla="*/ 2147483647 w 340"/>
              <a:gd name="T5" fmla="*/ 2147483647 h 397"/>
              <a:gd name="T6" fmla="*/ 2147483647 w 340"/>
              <a:gd name="T7" fmla="*/ 2147483647 h 397"/>
              <a:gd name="T8" fmla="*/ 2147483647 w 340"/>
              <a:gd name="T9" fmla="*/ 0 h 397"/>
              <a:gd name="T10" fmla="*/ 0 w 340"/>
              <a:gd name="T11" fmla="*/ 0 h 397"/>
              <a:gd name="T12" fmla="*/ 0 w 340"/>
              <a:gd name="T13" fmla="*/ 2147483647 h 397"/>
              <a:gd name="T14" fmla="*/ 2147483647 w 340"/>
              <a:gd name="T15" fmla="*/ 2147483647 h 397"/>
              <a:gd name="T16" fmla="*/ 2147483647 w 340"/>
              <a:gd name="T17" fmla="*/ 2147483647 h 3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0"/>
              <a:gd name="T28" fmla="*/ 0 h 397"/>
              <a:gd name="T29" fmla="*/ 340 w 340"/>
              <a:gd name="T30" fmla="*/ 397 h 397"/>
              <a:gd name="connsiteX0" fmla="*/ 1647 w 10000"/>
              <a:gd name="connsiteY0" fmla="*/ 10000 h 10000"/>
              <a:gd name="connsiteX1" fmla="*/ 7759 w 10000"/>
              <a:gd name="connsiteY1" fmla="*/ 7140 h 10000"/>
              <a:gd name="connsiteX2" fmla="*/ 8324 w 10000"/>
              <a:gd name="connsiteY2" fmla="*/ 7154 h 10000"/>
              <a:gd name="connsiteX3" fmla="*/ 10000 w 10000"/>
              <a:gd name="connsiteY3" fmla="*/ 7154 h 10000"/>
              <a:gd name="connsiteX4" fmla="*/ 10000 w 10000"/>
              <a:gd name="connsiteY4" fmla="*/ 0 h 10000"/>
              <a:gd name="connsiteX5" fmla="*/ 0 w 10000"/>
              <a:gd name="connsiteY5" fmla="*/ 0 h 10000"/>
              <a:gd name="connsiteX6" fmla="*/ 0 w 10000"/>
              <a:gd name="connsiteY6" fmla="*/ 7154 h 10000"/>
              <a:gd name="connsiteX7" fmla="*/ 1647 w 10000"/>
              <a:gd name="connsiteY7" fmla="*/ 7154 h 10000"/>
              <a:gd name="connsiteX8" fmla="*/ 1647 w 10000"/>
              <a:gd name="connsiteY8" fmla="*/ 10000 h 10000"/>
              <a:gd name="connsiteX0" fmla="*/ 3454 w 10000"/>
              <a:gd name="connsiteY0" fmla="*/ 7083 h 7154"/>
              <a:gd name="connsiteX1" fmla="*/ 7759 w 10000"/>
              <a:gd name="connsiteY1" fmla="*/ 7140 h 7154"/>
              <a:gd name="connsiteX2" fmla="*/ 8324 w 10000"/>
              <a:gd name="connsiteY2" fmla="*/ 7154 h 7154"/>
              <a:gd name="connsiteX3" fmla="*/ 10000 w 10000"/>
              <a:gd name="connsiteY3" fmla="*/ 7154 h 7154"/>
              <a:gd name="connsiteX4" fmla="*/ 10000 w 10000"/>
              <a:gd name="connsiteY4" fmla="*/ 0 h 7154"/>
              <a:gd name="connsiteX5" fmla="*/ 0 w 10000"/>
              <a:gd name="connsiteY5" fmla="*/ 0 h 7154"/>
              <a:gd name="connsiteX6" fmla="*/ 0 w 10000"/>
              <a:gd name="connsiteY6" fmla="*/ 7154 h 7154"/>
              <a:gd name="connsiteX7" fmla="*/ 1647 w 10000"/>
              <a:gd name="connsiteY7" fmla="*/ 7154 h 7154"/>
              <a:gd name="connsiteX8" fmla="*/ 3454 w 10000"/>
              <a:gd name="connsiteY8" fmla="*/ 7083 h 7154"/>
              <a:gd name="connsiteX0" fmla="*/ 1647 w 10000"/>
              <a:gd name="connsiteY0" fmla="*/ 10000 h 10000"/>
              <a:gd name="connsiteX1" fmla="*/ 7759 w 10000"/>
              <a:gd name="connsiteY1" fmla="*/ 9980 h 10000"/>
              <a:gd name="connsiteX2" fmla="*/ 8324 w 10000"/>
              <a:gd name="connsiteY2" fmla="*/ 10000 h 10000"/>
              <a:gd name="connsiteX3" fmla="*/ 10000 w 10000"/>
              <a:gd name="connsiteY3" fmla="*/ 10000 h 10000"/>
              <a:gd name="connsiteX4" fmla="*/ 10000 w 10000"/>
              <a:gd name="connsiteY4" fmla="*/ 0 h 10000"/>
              <a:gd name="connsiteX5" fmla="*/ 0 w 10000"/>
              <a:gd name="connsiteY5" fmla="*/ 0 h 10000"/>
              <a:gd name="connsiteX6" fmla="*/ 0 w 10000"/>
              <a:gd name="connsiteY6" fmla="*/ 10000 h 10000"/>
              <a:gd name="connsiteX7" fmla="*/ 1647 w 10000"/>
              <a:gd name="connsiteY7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647" y="10000"/>
                </a:moveTo>
                <a:lnTo>
                  <a:pt x="7759" y="9980"/>
                </a:lnTo>
                <a:lnTo>
                  <a:pt x="8324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0" y="0"/>
                </a:lnTo>
                <a:lnTo>
                  <a:pt x="0" y="10000"/>
                </a:lnTo>
                <a:lnTo>
                  <a:pt x="1647" y="1000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 type="none" w="sm" len="sm"/>
          </a:ln>
          <a:effectLst>
            <a:innerShdw blurRad="88900">
              <a:schemeClr val="bg1">
                <a:lumMod val="50000"/>
              </a:schemeClr>
            </a:innerShdw>
          </a:effectLst>
        </p:spPr>
        <p:txBody>
          <a:bodyPr wrap="square" lIns="0" tIns="0" rIns="0" bIns="0" anchor="ctr">
            <a:no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Spring batch</a:t>
            </a:r>
            <a:endParaRPr lang="ko-KR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</a:endParaRPr>
          </a:p>
        </p:txBody>
      </p:sp>
      <p:grpSp>
        <p:nvGrpSpPr>
          <p:cNvPr id="95" name="그룹 52">
            <a:extLst>
              <a:ext uri="{FF2B5EF4-FFF2-40B4-BE49-F238E27FC236}">
                <a16:creationId xmlns:a16="http://schemas.microsoft.com/office/drawing/2014/main" id="{B5A57626-6F05-4CC0-8073-4149E98AAB0A}"/>
              </a:ext>
            </a:extLst>
          </p:cNvPr>
          <p:cNvGrpSpPr/>
          <p:nvPr/>
        </p:nvGrpSpPr>
        <p:grpSpPr>
          <a:xfrm>
            <a:off x="7493000" y="2266950"/>
            <a:ext cx="2641600" cy="4789488"/>
            <a:chOff x="558799" y="2266950"/>
            <a:chExt cx="4679570" cy="4789488"/>
          </a:xfrm>
        </p:grpSpPr>
        <p:sp>
          <p:nvSpPr>
            <p:cNvPr id="96" name="모서리가 둥근 직사각형 16">
              <a:extLst>
                <a:ext uri="{FF2B5EF4-FFF2-40B4-BE49-F238E27FC236}">
                  <a16:creationId xmlns:a16="http://schemas.microsoft.com/office/drawing/2014/main" id="{677239BF-1120-4A1C-9286-986ECC22825E}"/>
                </a:ext>
              </a:extLst>
            </p:cNvPr>
            <p:cNvSpPr/>
            <p:nvPr/>
          </p:nvSpPr>
          <p:spPr bwMode="auto">
            <a:xfrm flipH="1">
              <a:off x="558799" y="2409824"/>
              <a:ext cx="4679570" cy="4646614"/>
            </a:xfrm>
            <a:prstGeom prst="rect">
              <a:avLst/>
            </a:prstGeom>
            <a:solidFill>
              <a:srgbClr val="E6E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97" name="모서리가 둥근 직사각형 16">
              <a:extLst>
                <a:ext uri="{FF2B5EF4-FFF2-40B4-BE49-F238E27FC236}">
                  <a16:creationId xmlns:a16="http://schemas.microsoft.com/office/drawing/2014/main" id="{9889E9CE-9C85-4A15-88F2-FA2F780CFD20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어플리케이션 프레임워크</a:t>
              </a: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6803981-49F1-4EFD-8128-7007F630F256}"/>
                </a:ext>
              </a:extLst>
            </p:cNvPr>
            <p:cNvCxnSpPr/>
            <p:nvPr/>
          </p:nvCxnSpPr>
          <p:spPr>
            <a:xfrm>
              <a:off x="558799" y="7056438"/>
              <a:ext cx="46795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99DADB6-9059-41B6-9304-9EAA24BA34E5}"/>
              </a:ext>
            </a:extLst>
          </p:cNvPr>
          <p:cNvGrpSpPr/>
          <p:nvPr/>
        </p:nvGrpSpPr>
        <p:grpSpPr>
          <a:xfrm>
            <a:off x="7564437" y="2663825"/>
            <a:ext cx="2498726" cy="884250"/>
            <a:chOff x="6894700" y="4798683"/>
            <a:chExt cx="3168000" cy="88425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473CD19-9B80-4B51-BB5B-FE327B7C11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36602"/>
              <a:ext cx="3168000" cy="646331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개발자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테스터가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URL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로 접속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서버관리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, 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구조 등 메뉴를 제공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aTworks Client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와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web-socket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으로 통신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aTworks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서버와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HTTP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통신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101" name="직사각형 377">
              <a:extLst>
                <a:ext uri="{FF2B5EF4-FFF2-40B4-BE49-F238E27FC236}">
                  <a16:creationId xmlns:a16="http://schemas.microsoft.com/office/drawing/2014/main" id="{5FE6749A-ABE9-4240-8140-6283E41C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aTworks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관리화면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97463D0-AD04-4EBB-BA9C-1EA979D9D5E3}"/>
              </a:ext>
            </a:extLst>
          </p:cNvPr>
          <p:cNvGrpSpPr/>
          <p:nvPr/>
        </p:nvGrpSpPr>
        <p:grpSpPr>
          <a:xfrm>
            <a:off x="7564437" y="3830130"/>
            <a:ext cx="2498726" cy="1186928"/>
            <a:chOff x="6894700" y="4798683"/>
            <a:chExt cx="3168000" cy="118692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42A991F-98F8-4F99-92E9-A1EDA0053C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62281"/>
              <a:ext cx="3168000" cy="923330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Rest 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로 통신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Log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분석 어댑터는 사이트 제공 방식에 맞춤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 관리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스케줄링 등의 서비스 제공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Spring batch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itchFamily="18" charset="-127"/>
                  <a:ea typeface="-윤고딕320" pitchFamily="18" charset="-127"/>
                  <a:sym typeface="-윤고딕140"/>
                </a:rPr>
                <a:t>를 활용한 테스트 지원 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104" name="직사각형 377">
              <a:extLst>
                <a:ext uri="{FF2B5EF4-FFF2-40B4-BE49-F238E27FC236}">
                  <a16:creationId xmlns:a16="http://schemas.microsoft.com/office/drawing/2014/main" id="{8DB42E2A-5224-4526-A289-3512174F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aTworks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서버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1B1464E-D7D1-4471-9141-771132D3F979}"/>
              </a:ext>
            </a:extLst>
          </p:cNvPr>
          <p:cNvGrpSpPr/>
          <p:nvPr/>
        </p:nvGrpSpPr>
        <p:grpSpPr>
          <a:xfrm>
            <a:off x="7564437" y="5390817"/>
            <a:ext cx="2498726" cy="882903"/>
            <a:chOff x="6894700" y="4798683"/>
            <a:chExt cx="3168000" cy="88290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14D50C1-1C60-4B86-99F3-65FF6793B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4700" y="5035255"/>
              <a:ext cx="3168000" cy="646331"/>
            </a:xfrm>
            <a:prstGeom prst="rect">
              <a:avLst/>
            </a:prstGeom>
            <a:no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테스트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PC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에 설치되는 프로그램 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Selenium API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를 통해 업무화면 제어 및 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API 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호출 이력을 녹화하는 기능 제공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sym typeface="-윤고딕140"/>
              </a:endParaRPr>
            </a:p>
            <a:p>
              <a:pPr marL="95590" indent="-95590" defTabSz="1101784" eaLnBrk="0" latinLnBrk="0" hangingPunct="0">
                <a:spcBef>
                  <a:spcPts val="0"/>
                </a:spcBef>
                <a:buClr>
                  <a:schemeClr val="tx1">
                    <a:lumMod val="85000"/>
                    <a:lumOff val="15000"/>
                  </a:schemeClr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anose="02030504000101010101" pitchFamily="18" charset="-127"/>
                  <a:ea typeface="-윤고딕140" panose="02030504000101010101" pitchFamily="18" charset="-127"/>
                  <a:sym typeface="-윤고딕140"/>
                </a:rPr>
                <a:t>업무화면에 접속하여 테스트 지원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endParaRPr>
            </a:p>
          </p:txBody>
        </p:sp>
        <p:sp>
          <p:nvSpPr>
            <p:cNvPr id="107" name="직사각형 377">
              <a:extLst>
                <a:ext uri="{FF2B5EF4-FFF2-40B4-BE49-F238E27FC236}">
                  <a16:creationId xmlns:a16="http://schemas.microsoft.com/office/drawing/2014/main" id="{D80068D6-FCC2-4C33-BCD3-A956C06D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700" y="4798683"/>
              <a:ext cx="3168000" cy="23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0070C0">
                  <a:alpha val="9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</a:pP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aTworks Client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327CA85-A7D6-47A3-9A20-05681B06524B}"/>
              </a:ext>
            </a:extLst>
          </p:cNvPr>
          <p:cNvGrpSpPr/>
          <p:nvPr/>
        </p:nvGrpSpPr>
        <p:grpSpPr>
          <a:xfrm>
            <a:off x="3528885" y="4058389"/>
            <a:ext cx="288135" cy="207276"/>
            <a:chOff x="142070" y="3670943"/>
            <a:chExt cx="394094" cy="237257"/>
          </a:xfrm>
        </p:grpSpPr>
        <p:sp>
          <p:nvSpPr>
            <p:cNvPr id="110" name="오른쪽 화살표 37">
              <a:extLst>
                <a:ext uri="{FF2B5EF4-FFF2-40B4-BE49-F238E27FC236}">
                  <a16:creationId xmlns:a16="http://schemas.microsoft.com/office/drawing/2014/main" id="{D75E1444-5BFE-44DE-8DB2-D1975614FD87}"/>
                </a:ext>
              </a:extLst>
            </p:cNvPr>
            <p:cNvSpPr/>
            <p:nvPr/>
          </p:nvSpPr>
          <p:spPr>
            <a:xfrm flipV="1">
              <a:off x="246588" y="3670943"/>
              <a:ext cx="289576" cy="237257"/>
            </a:xfrm>
            <a:prstGeom prst="rightArrow">
              <a:avLst/>
            </a:prstGeom>
            <a:gradFill flip="none" rotWithShape="1">
              <a:gsLst>
                <a:gs pos="0">
                  <a:srgbClr val="4C9BD3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396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111" name="오른쪽 화살표 37">
              <a:extLst>
                <a:ext uri="{FF2B5EF4-FFF2-40B4-BE49-F238E27FC236}">
                  <a16:creationId xmlns:a16="http://schemas.microsoft.com/office/drawing/2014/main" id="{77D349D6-7538-4B06-B9D7-0D348F7E597B}"/>
                </a:ext>
              </a:extLst>
            </p:cNvPr>
            <p:cNvSpPr/>
            <p:nvPr/>
          </p:nvSpPr>
          <p:spPr>
            <a:xfrm flipH="1" flipV="1">
              <a:off x="142070" y="3670943"/>
              <a:ext cx="313700" cy="237257"/>
            </a:xfrm>
            <a:prstGeom prst="rightArrow">
              <a:avLst/>
            </a:prstGeom>
            <a:gradFill flip="none" rotWithShape="1">
              <a:gsLst>
                <a:gs pos="0">
                  <a:srgbClr val="4C9BD3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396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481B4E5-A028-4EB3-B263-084EBDF6C64C}"/>
              </a:ext>
            </a:extLst>
          </p:cNvPr>
          <p:cNvGrpSpPr/>
          <p:nvPr/>
        </p:nvGrpSpPr>
        <p:grpSpPr>
          <a:xfrm>
            <a:off x="5739227" y="4058389"/>
            <a:ext cx="288135" cy="207276"/>
            <a:chOff x="142070" y="3670943"/>
            <a:chExt cx="394094" cy="237257"/>
          </a:xfrm>
        </p:grpSpPr>
        <p:sp>
          <p:nvSpPr>
            <p:cNvPr id="113" name="오른쪽 화살표 37">
              <a:extLst>
                <a:ext uri="{FF2B5EF4-FFF2-40B4-BE49-F238E27FC236}">
                  <a16:creationId xmlns:a16="http://schemas.microsoft.com/office/drawing/2014/main" id="{A0F98C79-5C54-45D8-BB50-3F45C3564270}"/>
                </a:ext>
              </a:extLst>
            </p:cNvPr>
            <p:cNvSpPr/>
            <p:nvPr/>
          </p:nvSpPr>
          <p:spPr>
            <a:xfrm flipV="1">
              <a:off x="246588" y="3670943"/>
              <a:ext cx="289576" cy="237257"/>
            </a:xfrm>
            <a:prstGeom prst="rightArrow">
              <a:avLst/>
            </a:prstGeom>
            <a:gradFill flip="none" rotWithShape="1">
              <a:gsLst>
                <a:gs pos="0">
                  <a:srgbClr val="4C9BD3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396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114" name="오른쪽 화살표 37">
              <a:extLst>
                <a:ext uri="{FF2B5EF4-FFF2-40B4-BE49-F238E27FC236}">
                  <a16:creationId xmlns:a16="http://schemas.microsoft.com/office/drawing/2014/main" id="{9FAE5D03-94E1-4B5C-8942-250A6E174340}"/>
                </a:ext>
              </a:extLst>
            </p:cNvPr>
            <p:cNvSpPr/>
            <p:nvPr/>
          </p:nvSpPr>
          <p:spPr>
            <a:xfrm flipH="1" flipV="1">
              <a:off x="142070" y="3670943"/>
              <a:ext cx="313700" cy="237257"/>
            </a:xfrm>
            <a:prstGeom prst="rightArrow">
              <a:avLst/>
            </a:prstGeom>
            <a:gradFill flip="none" rotWithShape="1">
              <a:gsLst>
                <a:gs pos="0">
                  <a:srgbClr val="4C9BD3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396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18387DB-E409-406E-B6AC-A5E9B57AB2EA}"/>
              </a:ext>
            </a:extLst>
          </p:cNvPr>
          <p:cNvGrpSpPr/>
          <p:nvPr/>
        </p:nvGrpSpPr>
        <p:grpSpPr>
          <a:xfrm rot="5400000">
            <a:off x="4654366" y="4345767"/>
            <a:ext cx="288135" cy="249685"/>
            <a:chOff x="142070" y="3670943"/>
            <a:chExt cx="394094" cy="237257"/>
          </a:xfrm>
        </p:grpSpPr>
        <p:sp>
          <p:nvSpPr>
            <p:cNvPr id="116" name="오른쪽 화살표 37">
              <a:extLst>
                <a:ext uri="{FF2B5EF4-FFF2-40B4-BE49-F238E27FC236}">
                  <a16:creationId xmlns:a16="http://schemas.microsoft.com/office/drawing/2014/main" id="{9879426C-4AAC-4A13-BD83-2B67C8C0AF9D}"/>
                </a:ext>
              </a:extLst>
            </p:cNvPr>
            <p:cNvSpPr/>
            <p:nvPr/>
          </p:nvSpPr>
          <p:spPr>
            <a:xfrm flipV="1">
              <a:off x="246588" y="3670943"/>
              <a:ext cx="289576" cy="237257"/>
            </a:xfrm>
            <a:prstGeom prst="rightArrow">
              <a:avLst/>
            </a:prstGeom>
            <a:gradFill flip="none" rotWithShape="1">
              <a:gsLst>
                <a:gs pos="0">
                  <a:srgbClr val="4C9BD3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396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  <p:sp>
          <p:nvSpPr>
            <p:cNvPr id="117" name="오른쪽 화살표 37">
              <a:extLst>
                <a:ext uri="{FF2B5EF4-FFF2-40B4-BE49-F238E27FC236}">
                  <a16:creationId xmlns:a16="http://schemas.microsoft.com/office/drawing/2014/main" id="{6C43C4F8-E0E5-4567-9114-9C901296FCEA}"/>
                </a:ext>
              </a:extLst>
            </p:cNvPr>
            <p:cNvSpPr/>
            <p:nvPr/>
          </p:nvSpPr>
          <p:spPr>
            <a:xfrm flipH="1" flipV="1">
              <a:off x="142070" y="3670943"/>
              <a:ext cx="313700" cy="237257"/>
            </a:xfrm>
            <a:prstGeom prst="rightArrow">
              <a:avLst/>
            </a:prstGeom>
            <a:gradFill flip="none" rotWithShape="1">
              <a:gsLst>
                <a:gs pos="0">
                  <a:srgbClr val="4C9BD3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396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윤고딕140" pitchFamily="18" charset="-127"/>
                <a:ea typeface="-윤고딕140" pitchFamily="18" charset="-127"/>
                <a:cs typeface="+mn-cs"/>
              </a:endParaRPr>
            </a:p>
          </p:txBody>
        </p:sp>
      </p:grpSp>
      <p:sp>
        <p:nvSpPr>
          <p:cNvPr id="118" name="아래쪽 화살표 215">
            <a:extLst>
              <a:ext uri="{FF2B5EF4-FFF2-40B4-BE49-F238E27FC236}">
                <a16:creationId xmlns:a16="http://schemas.microsoft.com/office/drawing/2014/main" id="{4CC383AE-0296-4393-8FCA-22D17A6F91ED}"/>
              </a:ext>
            </a:extLst>
          </p:cNvPr>
          <p:cNvSpPr/>
          <p:nvPr/>
        </p:nvSpPr>
        <p:spPr bwMode="auto">
          <a:xfrm rot="16200000">
            <a:off x="2505259" y="3653122"/>
            <a:ext cx="252814" cy="419394"/>
          </a:xfrm>
          <a:prstGeom prst="downArrow">
            <a:avLst>
              <a:gd name="adj1" fmla="val 57382"/>
              <a:gd name="adj2" fmla="val 46249"/>
            </a:avLst>
          </a:prstGeom>
          <a:gradFill flip="none" rotWithShape="1">
            <a:gsLst>
              <a:gs pos="0">
                <a:srgbClr val="4C9BD3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pic>
        <p:nvPicPr>
          <p:cNvPr id="122" name="Picture 117" descr="D:\모스트비주얼\아이콘 작업\01\02.png">
            <a:extLst>
              <a:ext uri="{FF2B5EF4-FFF2-40B4-BE49-F238E27FC236}">
                <a16:creationId xmlns:a16="http://schemas.microsoft.com/office/drawing/2014/main" id="{C751DDBE-1E0B-4804-B3C3-55FAB0C8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647472"/>
            <a:ext cx="439279" cy="44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" name="그룹 150">
            <a:extLst>
              <a:ext uri="{FF2B5EF4-FFF2-40B4-BE49-F238E27FC236}">
                <a16:creationId xmlns:a16="http://schemas.microsoft.com/office/drawing/2014/main" id="{BA468107-B1DE-4635-BF0E-48844F1D4DB9}"/>
              </a:ext>
            </a:extLst>
          </p:cNvPr>
          <p:cNvGrpSpPr>
            <a:grpSpLocks/>
          </p:cNvGrpSpPr>
          <p:nvPr/>
        </p:nvGrpSpPr>
        <p:grpSpPr bwMode="auto">
          <a:xfrm>
            <a:off x="6649682" y="3642219"/>
            <a:ext cx="515956" cy="881457"/>
            <a:chOff x="3150456" y="5256795"/>
            <a:chExt cx="684708" cy="613966"/>
          </a:xfrm>
        </p:grpSpPr>
        <p:pic>
          <p:nvPicPr>
            <p:cNvPr id="130" name="Picture 35" descr="\\10.250.177.62\###   개별 제안팀   ###\### Design Library ###\900. 개인폴더\916.박  성\DB\DB_01.png">
              <a:extLst>
                <a:ext uri="{FF2B5EF4-FFF2-40B4-BE49-F238E27FC236}">
                  <a16:creationId xmlns:a16="http://schemas.microsoft.com/office/drawing/2014/main" id="{E9D0774F-2B1F-410A-9549-95B38DD16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0456" y="5256795"/>
              <a:ext cx="684708" cy="613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" name="직사각형 127">
              <a:extLst>
                <a:ext uri="{FF2B5EF4-FFF2-40B4-BE49-F238E27FC236}">
                  <a16:creationId xmlns:a16="http://schemas.microsoft.com/office/drawing/2014/main" id="{08698272-C085-4627-90A4-3A196EAD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349" y="5448758"/>
              <a:ext cx="598922" cy="304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lvl="1" indent="0" algn="ctr" defTabSz="1071983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805348" algn="l"/>
                </a:tabLst>
                <a:defRPr/>
              </a:pPr>
              <a:r>
                <a:rPr lang="en-US" altLang="ko-KR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sym typeface="-윤고딕140"/>
                </a:rPr>
                <a:t>aTworksDB</a:t>
              </a:r>
              <a:endPara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sym typeface="-윤고딕14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B2F139D-DBC1-41DE-BE78-7E4517DFED0A}"/>
              </a:ext>
            </a:extLst>
          </p:cNvPr>
          <p:cNvSpPr txBox="1"/>
          <p:nvPr/>
        </p:nvSpPr>
        <p:spPr>
          <a:xfrm>
            <a:off x="1627361" y="3080596"/>
            <a:ext cx="49244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3" lvl="1" indent="-34925" algn="ctr" defTabSz="1516258" eaLnBrk="0" latinLnBrk="0" hangingPunct="0">
              <a:lnSpc>
                <a:spcPct val="90000"/>
              </a:lnSpc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테스터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E371F15-8256-44E6-A77B-E48AD0D5E31F}"/>
              </a:ext>
            </a:extLst>
          </p:cNvPr>
          <p:cNvCxnSpPr/>
          <p:nvPr/>
        </p:nvCxnSpPr>
        <p:spPr>
          <a:xfrm>
            <a:off x="1873582" y="3277213"/>
            <a:ext cx="0" cy="14914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17" descr="D:\모스트비주얼\아이콘 작업\01\02.png">
            <a:extLst>
              <a:ext uri="{FF2B5EF4-FFF2-40B4-BE49-F238E27FC236}">
                <a16:creationId xmlns:a16="http://schemas.microsoft.com/office/drawing/2014/main" id="{BE6DFC7F-9EC5-4F9D-8DD0-EDB9947D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59" y="2645966"/>
            <a:ext cx="439279" cy="44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그룹 291">
            <a:extLst>
              <a:ext uri="{FF2B5EF4-FFF2-40B4-BE49-F238E27FC236}">
                <a16:creationId xmlns:a16="http://schemas.microsoft.com/office/drawing/2014/main" id="{1069B9C6-C335-4EE3-B0A1-31E05A71A06E}"/>
              </a:ext>
            </a:extLst>
          </p:cNvPr>
          <p:cNvGrpSpPr>
            <a:grpSpLocks/>
          </p:cNvGrpSpPr>
          <p:nvPr/>
        </p:nvGrpSpPr>
        <p:grpSpPr bwMode="auto">
          <a:xfrm>
            <a:off x="1598847" y="3780370"/>
            <a:ext cx="844810" cy="1507447"/>
            <a:chOff x="360146" y="5379107"/>
            <a:chExt cx="928904" cy="1700948"/>
          </a:xfrm>
        </p:grpSpPr>
        <p:sp>
          <p:nvSpPr>
            <p:cNvPr id="146" name="AutoShape 73">
              <a:extLst>
                <a:ext uri="{FF2B5EF4-FFF2-40B4-BE49-F238E27FC236}">
                  <a16:creationId xmlns:a16="http://schemas.microsoft.com/office/drawing/2014/main" id="{B8ABA5C1-F406-4FA1-9638-92430180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472860"/>
              <a:ext cx="928904" cy="1607195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endParaRPr lang="ko-KR" altLang="ko-KR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78">
              <a:extLst>
                <a:ext uri="{FF2B5EF4-FFF2-40B4-BE49-F238E27FC236}">
                  <a16:creationId xmlns:a16="http://schemas.microsoft.com/office/drawing/2014/main" id="{A16EA926-BA9C-4C8D-BA32-EC131AAE7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379107"/>
              <a:ext cx="928904" cy="252658"/>
            </a:xfrm>
            <a:prstGeom prst="rect">
              <a:avLst/>
            </a:prstGeom>
            <a:solidFill>
              <a:srgbClr val="E3EFF8"/>
            </a:solidFill>
            <a:ln w="6350">
              <a:solidFill>
                <a:srgbClr val="4C9B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주요 메뉴</a:t>
              </a:r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2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0EDA198-1FF9-43BD-B1B4-928053C2E54D}"/>
              </a:ext>
            </a:extLst>
          </p:cNvPr>
          <p:cNvGrpSpPr/>
          <p:nvPr/>
        </p:nvGrpSpPr>
        <p:grpSpPr>
          <a:xfrm>
            <a:off x="1665248" y="4096866"/>
            <a:ext cx="712012" cy="1079681"/>
            <a:chOff x="2750842" y="4304815"/>
            <a:chExt cx="607903" cy="1327624"/>
          </a:xfrm>
        </p:grpSpPr>
        <p:sp>
          <p:nvSpPr>
            <p:cNvPr id="141" name="Rectangle 78">
              <a:extLst>
                <a:ext uri="{FF2B5EF4-FFF2-40B4-BE49-F238E27FC236}">
                  <a16:creationId xmlns:a16="http://schemas.microsoft.com/office/drawing/2014/main" id="{7B7B75E6-E5AC-439D-B2E4-ED8E8F16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4304815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통계</a:t>
              </a:r>
            </a:p>
          </p:txBody>
        </p:sp>
        <p:sp>
          <p:nvSpPr>
            <p:cNvPr id="142" name="Rectangle 78">
              <a:extLst>
                <a:ext uri="{FF2B5EF4-FFF2-40B4-BE49-F238E27FC236}">
                  <a16:creationId xmlns:a16="http://schemas.microsoft.com/office/drawing/2014/main" id="{A81D224F-16E3-42A2-B427-57D22C81A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4657123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스케줄링</a:t>
              </a:r>
            </a:p>
          </p:txBody>
        </p:sp>
        <p:sp>
          <p:nvSpPr>
            <p:cNvPr id="143" name="Rectangle 78">
              <a:extLst>
                <a:ext uri="{FF2B5EF4-FFF2-40B4-BE49-F238E27FC236}">
                  <a16:creationId xmlns:a16="http://schemas.microsoft.com/office/drawing/2014/main" id="{D1E4E1DC-8AF5-4F41-9ED1-8A963D36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5000061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테스트 이력</a:t>
              </a:r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22A801A0-A06C-4099-8B1C-C72A6435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842" y="5343000"/>
              <a:ext cx="607903" cy="289439"/>
            </a:xfrm>
            <a:prstGeom prst="roundRect">
              <a:avLst>
                <a:gd name="adj" fmla="val 0"/>
              </a:avLst>
            </a:prstGeom>
            <a:solidFill>
              <a:srgbClr val="E3EFF8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463" lvl="1" indent="-34925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정기점검</a:t>
              </a:r>
            </a:p>
          </p:txBody>
        </p:sp>
      </p:grpSp>
      <p:sp>
        <p:nvSpPr>
          <p:cNvPr id="148" name="아래쪽 화살표 215">
            <a:extLst>
              <a:ext uri="{FF2B5EF4-FFF2-40B4-BE49-F238E27FC236}">
                <a16:creationId xmlns:a16="http://schemas.microsoft.com/office/drawing/2014/main" id="{C2580E24-46B1-4007-B9B6-B1103B6FD05A}"/>
              </a:ext>
            </a:extLst>
          </p:cNvPr>
          <p:cNvSpPr/>
          <p:nvPr/>
        </p:nvSpPr>
        <p:spPr bwMode="auto">
          <a:xfrm>
            <a:off x="1246067" y="5197852"/>
            <a:ext cx="252814" cy="419394"/>
          </a:xfrm>
          <a:prstGeom prst="downArrow">
            <a:avLst>
              <a:gd name="adj1" fmla="val 57382"/>
              <a:gd name="adj2" fmla="val 46249"/>
            </a:avLst>
          </a:prstGeom>
          <a:gradFill flip="none" rotWithShape="1">
            <a:gsLst>
              <a:gs pos="0">
                <a:srgbClr val="4C9BD3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51" name="AutoShape 73">
            <a:extLst>
              <a:ext uri="{FF2B5EF4-FFF2-40B4-BE49-F238E27FC236}">
                <a16:creationId xmlns:a16="http://schemas.microsoft.com/office/drawing/2014/main" id="{EB8CFE91-4E11-4071-A966-A69C52A92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5" y="5858822"/>
            <a:ext cx="1866899" cy="104083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952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1600" indent="-101600" algn="ctr" defTabSz="1043056" eaLnBrk="0" latinLnBrk="0" hangingPunct="0">
              <a:lnSpc>
                <a:spcPct val="90000"/>
              </a:lnSpc>
              <a:buSzPct val="140000"/>
            </a:pPr>
            <a:endParaRPr lang="ko-KR" altLang="ko-KR">
              <a:solidFill>
                <a:schemeClr val="tx1">
                  <a:lumMod val="75000"/>
                  <a:lumOff val="25000"/>
                </a:schemeClr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52" name="Rectangle 78">
            <a:extLst>
              <a:ext uri="{FF2B5EF4-FFF2-40B4-BE49-F238E27FC236}">
                <a16:creationId xmlns:a16="http://schemas.microsoft.com/office/drawing/2014/main" id="{A1E98EB7-FBEF-4F13-B1D5-B51B9359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5" y="5691243"/>
            <a:ext cx="1866899" cy="332325"/>
          </a:xfrm>
          <a:prstGeom prst="rect">
            <a:avLst/>
          </a:prstGeom>
          <a:solidFill>
            <a:srgbClr val="99C6E6"/>
          </a:solidFill>
          <a:ln w="6350">
            <a:solidFill>
              <a:srgbClr val="99C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indent="0"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rPr>
              <a:t>aTworks Client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140" pitchFamily="18" charset="-127"/>
              <a:ea typeface="-윤고딕140" pitchFamily="18" charset="-127"/>
              <a:cs typeface="Arial" pitchFamily="34" charset="0"/>
            </a:endParaRPr>
          </a:p>
        </p:txBody>
      </p:sp>
      <p:sp>
        <p:nvSpPr>
          <p:cNvPr id="155" name="TextBox 75">
            <a:extLst>
              <a:ext uri="{FF2B5EF4-FFF2-40B4-BE49-F238E27FC236}">
                <a16:creationId xmlns:a16="http://schemas.microsoft.com/office/drawing/2014/main" id="{58111DB3-D2A4-4525-8F72-ED4BC033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546" y="5457731"/>
            <a:ext cx="565896" cy="1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indent="0" algn="ctr" defTabSz="1516258" latinLnBrk="0">
              <a:lnSpc>
                <a:spcPts val="1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/>
            </a:pP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Web socket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</a:endParaRPr>
          </a:p>
        </p:txBody>
      </p:sp>
      <p:sp>
        <p:nvSpPr>
          <p:cNvPr id="156" name="Rectangle 78">
            <a:extLst>
              <a:ext uri="{FF2B5EF4-FFF2-40B4-BE49-F238E27FC236}">
                <a16:creationId xmlns:a16="http://schemas.microsoft.com/office/drawing/2014/main" id="{682C4C1A-3862-4471-AB24-11AD65D3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93" y="6509973"/>
            <a:ext cx="801634" cy="332325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업무화면 제어</a:t>
            </a:r>
          </a:p>
        </p:txBody>
      </p:sp>
      <p:sp>
        <p:nvSpPr>
          <p:cNvPr id="157" name="Rectangle 78">
            <a:extLst>
              <a:ext uri="{FF2B5EF4-FFF2-40B4-BE49-F238E27FC236}">
                <a16:creationId xmlns:a16="http://schemas.microsoft.com/office/drawing/2014/main" id="{CFC1653E-DD82-4AFC-B723-E3D58FD5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96" y="6524963"/>
            <a:ext cx="763374" cy="332325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 테스트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이력 녹화</a:t>
            </a:r>
          </a:p>
        </p:txBody>
      </p:sp>
      <p:sp>
        <p:nvSpPr>
          <p:cNvPr id="158" name="Rectangle 54" descr="1">
            <a:extLst>
              <a:ext uri="{FF2B5EF4-FFF2-40B4-BE49-F238E27FC236}">
                <a16:creationId xmlns:a16="http://schemas.microsoft.com/office/drawing/2014/main" id="{9517AD11-CA53-44AD-8CFE-8ED93802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67" y="6094695"/>
            <a:ext cx="1682389" cy="3190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72000" anchor="b" anchorCtr="0">
            <a:noAutofit/>
          </a:bodyPr>
          <a:lstStyle/>
          <a:p>
            <a:pPr marL="0" lvl="1" indent="0" algn="ctr" defTabSz="1516258" latinLnBrk="0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Selenium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rPr>
              <a:t>API</a:t>
            </a:r>
            <a:endParaRPr lang="ko-KR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Arial" pitchFamily="34" charset="0"/>
            </a:endParaRPr>
          </a:p>
        </p:txBody>
      </p:sp>
      <p:grpSp>
        <p:nvGrpSpPr>
          <p:cNvPr id="166" name="그룹 282">
            <a:extLst>
              <a:ext uri="{FF2B5EF4-FFF2-40B4-BE49-F238E27FC236}">
                <a16:creationId xmlns:a16="http://schemas.microsoft.com/office/drawing/2014/main" id="{020A9EFE-0379-4891-B951-7E94017540CD}"/>
              </a:ext>
            </a:extLst>
          </p:cNvPr>
          <p:cNvGrpSpPr>
            <a:grpSpLocks/>
          </p:cNvGrpSpPr>
          <p:nvPr/>
        </p:nvGrpSpPr>
        <p:grpSpPr bwMode="auto">
          <a:xfrm>
            <a:off x="2925475" y="2647953"/>
            <a:ext cx="571054" cy="2714626"/>
            <a:chOff x="360146" y="5345768"/>
            <a:chExt cx="928904" cy="1808131"/>
          </a:xfrm>
        </p:grpSpPr>
        <p:sp>
          <p:nvSpPr>
            <p:cNvPr id="167" name="AutoShape 73">
              <a:extLst>
                <a:ext uri="{FF2B5EF4-FFF2-40B4-BE49-F238E27FC236}">
                  <a16:creationId xmlns:a16="http://schemas.microsoft.com/office/drawing/2014/main" id="{33E73371-7C08-48DA-8705-15F877BA6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472842"/>
              <a:ext cx="928904" cy="168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339725" indent="-339725" algn="ctr" eaLnBrk="0" latinLnBrk="0" hangingPunct="0">
                <a:lnSpc>
                  <a:spcPct val="110000"/>
                </a:lnSpc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ko-KR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</a:endParaRPr>
            </a:p>
          </p:txBody>
        </p:sp>
        <p:sp>
          <p:nvSpPr>
            <p:cNvPr id="168" name="Rectangle 78">
              <a:extLst>
                <a:ext uri="{FF2B5EF4-FFF2-40B4-BE49-F238E27FC236}">
                  <a16:creationId xmlns:a16="http://schemas.microsoft.com/office/drawing/2014/main" id="{B9F5740C-7EEF-4A2F-8534-95E6922A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46" y="5345768"/>
              <a:ext cx="928904" cy="191828"/>
            </a:xfrm>
            <a:prstGeom prst="rect">
              <a:avLst/>
            </a:prstGeom>
            <a:solidFill>
              <a:srgbClr val="99C6E6"/>
            </a:solidFill>
            <a:ln w="6350">
              <a:solidFill>
                <a:srgbClr val="99C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lvl="1" indent="0" algn="ctr" defTabSz="151625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</a:rPr>
                <a:t>어댑터</a:t>
              </a:r>
            </a:p>
          </p:txBody>
        </p:sp>
      </p:grpSp>
      <p:sp>
        <p:nvSpPr>
          <p:cNvPr id="169" name="Rectangle 78">
            <a:extLst>
              <a:ext uri="{FF2B5EF4-FFF2-40B4-BE49-F238E27FC236}">
                <a16:creationId xmlns:a16="http://schemas.microsoft.com/office/drawing/2014/main" id="{1661EFB4-F9E0-467B-8F28-3840850C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49" y="3024545"/>
            <a:ext cx="409504" cy="1058183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Rest</a:t>
            </a: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API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</p:txBody>
      </p:sp>
      <p:sp>
        <p:nvSpPr>
          <p:cNvPr id="170" name="Rectangle 78">
            <a:extLst>
              <a:ext uri="{FF2B5EF4-FFF2-40B4-BE49-F238E27FC236}">
                <a16:creationId xmlns:a16="http://schemas.microsoft.com/office/drawing/2014/main" id="{893C3AB8-0EFA-4EA7-8EE2-B969D943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49" y="4229634"/>
            <a:ext cx="409504" cy="1058183"/>
          </a:xfrm>
          <a:prstGeom prst="roundRect">
            <a:avLst>
              <a:gd name="adj" fmla="val 0"/>
            </a:avLst>
          </a:prstGeom>
          <a:solidFill>
            <a:srgbClr val="E3EFF8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Log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 분석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Monotype Sorts" pitchFamily="2" charset="2"/>
            </a:endParaRPr>
          </a:p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Monotype Sorts" pitchFamily="2" charset="2"/>
              </a:rPr>
              <a:t>도구</a:t>
            </a:r>
          </a:p>
        </p:txBody>
      </p:sp>
      <p:sp>
        <p:nvSpPr>
          <p:cNvPr id="180" name="아래쪽 화살표 215">
            <a:extLst>
              <a:ext uri="{FF2B5EF4-FFF2-40B4-BE49-F238E27FC236}">
                <a16:creationId xmlns:a16="http://schemas.microsoft.com/office/drawing/2014/main" id="{2A2CC5B1-20EE-4F2B-9020-EFE6AB4263F9}"/>
              </a:ext>
            </a:extLst>
          </p:cNvPr>
          <p:cNvSpPr/>
          <p:nvPr/>
        </p:nvSpPr>
        <p:spPr bwMode="auto">
          <a:xfrm>
            <a:off x="4824364" y="5336120"/>
            <a:ext cx="380679" cy="495759"/>
          </a:xfrm>
          <a:prstGeom prst="downArrow">
            <a:avLst>
              <a:gd name="adj1" fmla="val 57382"/>
              <a:gd name="adj2" fmla="val 46249"/>
            </a:avLst>
          </a:prstGeom>
          <a:gradFill flip="none" rotWithShape="1">
            <a:gsLst>
              <a:gs pos="0">
                <a:srgbClr val="4C9BD3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grpSp>
        <p:nvGrpSpPr>
          <p:cNvPr id="182" name="그룹 52">
            <a:extLst>
              <a:ext uri="{FF2B5EF4-FFF2-40B4-BE49-F238E27FC236}">
                <a16:creationId xmlns:a16="http://schemas.microsoft.com/office/drawing/2014/main" id="{1A98B38D-D795-43E7-A20E-74E782083F24}"/>
              </a:ext>
            </a:extLst>
          </p:cNvPr>
          <p:cNvGrpSpPr/>
          <p:nvPr/>
        </p:nvGrpSpPr>
        <p:grpSpPr>
          <a:xfrm>
            <a:off x="3100051" y="5876851"/>
            <a:ext cx="1107154" cy="1180144"/>
            <a:chOff x="558799" y="2266950"/>
            <a:chExt cx="4679570" cy="1180144"/>
          </a:xfrm>
        </p:grpSpPr>
        <p:sp>
          <p:nvSpPr>
            <p:cNvPr id="183" name="모서리가 둥근 직사각형 16">
              <a:extLst>
                <a:ext uri="{FF2B5EF4-FFF2-40B4-BE49-F238E27FC236}">
                  <a16:creationId xmlns:a16="http://schemas.microsoft.com/office/drawing/2014/main" id="{F6D0620C-46F2-42E7-8BDA-3BBD81C4318B}"/>
                </a:ext>
              </a:extLst>
            </p:cNvPr>
            <p:cNvSpPr/>
            <p:nvPr/>
          </p:nvSpPr>
          <p:spPr bwMode="auto">
            <a:xfrm flipH="1">
              <a:off x="558799" y="2409825"/>
              <a:ext cx="4679570" cy="1037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184" name="모서리가 둥근 직사각형 16">
              <a:extLst>
                <a:ext uri="{FF2B5EF4-FFF2-40B4-BE49-F238E27FC236}">
                  <a16:creationId xmlns:a16="http://schemas.microsoft.com/office/drawing/2014/main" id="{8D8C5EFD-8DA4-4B65-904A-85335C84B0CB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개발</a:t>
              </a: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DB5DBBC9-4109-4460-8B8F-7BFD92BCD175}"/>
                </a:ext>
              </a:extLst>
            </p:cNvPr>
            <p:cNvCxnSpPr/>
            <p:nvPr/>
          </p:nvCxnSpPr>
          <p:spPr>
            <a:xfrm>
              <a:off x="558799" y="3447094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0CE86341-9171-40AE-81E7-D8D5E4D7F060}"/>
              </a:ext>
            </a:extLst>
          </p:cNvPr>
          <p:cNvGrpSpPr/>
          <p:nvPr/>
        </p:nvGrpSpPr>
        <p:grpSpPr>
          <a:xfrm>
            <a:off x="3160640" y="6240516"/>
            <a:ext cx="959458" cy="725330"/>
            <a:chOff x="2909376" y="6211941"/>
            <a:chExt cx="1031843" cy="725330"/>
          </a:xfrm>
        </p:grpSpPr>
        <p:sp>
          <p:nvSpPr>
            <p:cNvPr id="193" name="Rectangle 78">
              <a:extLst>
                <a:ext uri="{FF2B5EF4-FFF2-40B4-BE49-F238E27FC236}">
                  <a16:creationId xmlns:a16="http://schemas.microsoft.com/office/drawing/2014/main" id="{4C0A4B5F-EEA7-4C0F-9ED0-090A951E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376" y="6211941"/>
              <a:ext cx="1031842" cy="32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  <a:effectLst>
              <a:innerShdw blurRad="88900">
                <a:schemeClr val="bg1">
                  <a:lumMod val="50000"/>
                </a:schemeClr>
              </a:inn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서버</a:t>
              </a:r>
              <a:endParaRPr lang="ko-KR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189" name="Rectangle 78">
              <a:extLst>
                <a:ext uri="{FF2B5EF4-FFF2-40B4-BE49-F238E27FC236}">
                  <a16:creationId xmlns:a16="http://schemas.microsoft.com/office/drawing/2014/main" id="{B63652E6-1839-4194-A607-D0B9334E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377" y="6613271"/>
              <a:ext cx="1031842" cy="32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  <a:effectLst>
              <a:innerShdw blurRad="88900">
                <a:schemeClr val="bg1">
                  <a:lumMod val="50000"/>
                </a:schemeClr>
              </a:inn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 DB</a:t>
              </a:r>
            </a:p>
          </p:txBody>
        </p:sp>
      </p:grpSp>
      <p:grpSp>
        <p:nvGrpSpPr>
          <p:cNvPr id="211" name="그룹 52">
            <a:extLst>
              <a:ext uri="{FF2B5EF4-FFF2-40B4-BE49-F238E27FC236}">
                <a16:creationId xmlns:a16="http://schemas.microsoft.com/office/drawing/2014/main" id="{E7F05A6A-D189-475C-B173-D9721E18404A}"/>
              </a:ext>
            </a:extLst>
          </p:cNvPr>
          <p:cNvGrpSpPr/>
          <p:nvPr/>
        </p:nvGrpSpPr>
        <p:grpSpPr>
          <a:xfrm>
            <a:off x="4442918" y="5859716"/>
            <a:ext cx="1107154" cy="1180144"/>
            <a:chOff x="558799" y="2266950"/>
            <a:chExt cx="4679570" cy="1180144"/>
          </a:xfrm>
        </p:grpSpPr>
        <p:sp>
          <p:nvSpPr>
            <p:cNvPr id="212" name="모서리가 둥근 직사각형 16">
              <a:extLst>
                <a:ext uri="{FF2B5EF4-FFF2-40B4-BE49-F238E27FC236}">
                  <a16:creationId xmlns:a16="http://schemas.microsoft.com/office/drawing/2014/main" id="{07E93757-FA66-4C63-85AD-152D89101EEC}"/>
                </a:ext>
              </a:extLst>
            </p:cNvPr>
            <p:cNvSpPr/>
            <p:nvPr/>
          </p:nvSpPr>
          <p:spPr bwMode="auto">
            <a:xfrm flipH="1">
              <a:off x="558799" y="2409825"/>
              <a:ext cx="4679570" cy="1037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213" name="모서리가 둥근 직사각형 16">
              <a:extLst>
                <a:ext uri="{FF2B5EF4-FFF2-40B4-BE49-F238E27FC236}">
                  <a16:creationId xmlns:a16="http://schemas.microsoft.com/office/drawing/2014/main" id="{83DF56D4-255A-4B75-B138-D7F543359E29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검증</a:t>
              </a:r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DD58A09-ADCC-4F61-BC3C-3446ACC999B3}"/>
                </a:ext>
              </a:extLst>
            </p:cNvPr>
            <p:cNvCxnSpPr/>
            <p:nvPr/>
          </p:nvCxnSpPr>
          <p:spPr>
            <a:xfrm>
              <a:off x="558799" y="3447094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2EE875DC-17BB-4732-A189-9EE5174F1E08}"/>
              </a:ext>
            </a:extLst>
          </p:cNvPr>
          <p:cNvGrpSpPr/>
          <p:nvPr/>
        </p:nvGrpSpPr>
        <p:grpSpPr>
          <a:xfrm>
            <a:off x="4503507" y="6223381"/>
            <a:ext cx="959458" cy="725330"/>
            <a:chOff x="2909376" y="6211941"/>
            <a:chExt cx="1031843" cy="725330"/>
          </a:xfrm>
        </p:grpSpPr>
        <p:sp>
          <p:nvSpPr>
            <p:cNvPr id="216" name="Rectangle 78">
              <a:extLst>
                <a:ext uri="{FF2B5EF4-FFF2-40B4-BE49-F238E27FC236}">
                  <a16:creationId xmlns:a16="http://schemas.microsoft.com/office/drawing/2014/main" id="{005C42E0-FE8B-4A6E-AB92-208BDEFEE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376" y="6211941"/>
              <a:ext cx="1031842" cy="32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  <a:effectLst>
              <a:innerShdw blurRad="88900">
                <a:schemeClr val="bg1">
                  <a:lumMod val="50000"/>
                </a:schemeClr>
              </a:inn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서버</a:t>
              </a:r>
              <a:endParaRPr lang="ko-KR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217" name="Rectangle 78">
              <a:extLst>
                <a:ext uri="{FF2B5EF4-FFF2-40B4-BE49-F238E27FC236}">
                  <a16:creationId xmlns:a16="http://schemas.microsoft.com/office/drawing/2014/main" id="{E6654281-F1DF-4C1D-AB9E-5733E7C0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377" y="6613271"/>
              <a:ext cx="1031842" cy="32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  <a:effectLst>
              <a:innerShdw blurRad="88900">
                <a:schemeClr val="bg1">
                  <a:lumMod val="50000"/>
                </a:schemeClr>
              </a:inn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 DB</a:t>
              </a:r>
            </a:p>
          </p:txBody>
        </p:sp>
      </p:grpSp>
      <p:grpSp>
        <p:nvGrpSpPr>
          <p:cNvPr id="218" name="그룹 52">
            <a:extLst>
              <a:ext uri="{FF2B5EF4-FFF2-40B4-BE49-F238E27FC236}">
                <a16:creationId xmlns:a16="http://schemas.microsoft.com/office/drawing/2014/main" id="{B3522CEC-219B-454A-B3D8-4C8A608665D8}"/>
              </a:ext>
            </a:extLst>
          </p:cNvPr>
          <p:cNvGrpSpPr/>
          <p:nvPr/>
        </p:nvGrpSpPr>
        <p:grpSpPr>
          <a:xfrm>
            <a:off x="5840222" y="5863992"/>
            <a:ext cx="1107154" cy="1180144"/>
            <a:chOff x="558799" y="2266950"/>
            <a:chExt cx="4679570" cy="1180144"/>
          </a:xfrm>
        </p:grpSpPr>
        <p:sp>
          <p:nvSpPr>
            <p:cNvPr id="219" name="모서리가 둥근 직사각형 16">
              <a:extLst>
                <a:ext uri="{FF2B5EF4-FFF2-40B4-BE49-F238E27FC236}">
                  <a16:creationId xmlns:a16="http://schemas.microsoft.com/office/drawing/2014/main" id="{A489A830-6F3B-403F-B42F-D1872BF97775}"/>
                </a:ext>
              </a:extLst>
            </p:cNvPr>
            <p:cNvSpPr/>
            <p:nvPr/>
          </p:nvSpPr>
          <p:spPr bwMode="auto">
            <a:xfrm flipH="1">
              <a:off x="558799" y="2409825"/>
              <a:ext cx="4679570" cy="1037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sp>
          <p:nvSpPr>
            <p:cNvPr id="220" name="모서리가 둥근 직사각형 16">
              <a:extLst>
                <a:ext uri="{FF2B5EF4-FFF2-40B4-BE49-F238E27FC236}">
                  <a16:creationId xmlns:a16="http://schemas.microsoft.com/office/drawing/2014/main" id="{FF421C61-FB65-420E-93BD-9A546200A2FE}"/>
                </a:ext>
              </a:extLst>
            </p:cNvPr>
            <p:cNvSpPr/>
            <p:nvPr/>
          </p:nvSpPr>
          <p:spPr bwMode="auto">
            <a:xfrm flipH="1">
              <a:off x="558799" y="2266950"/>
              <a:ext cx="4679570" cy="288000"/>
            </a:xfrm>
            <a:prstGeom prst="round2SameRect">
              <a:avLst/>
            </a:prstGeom>
            <a:solidFill>
              <a:srgbClr val="4C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r>
                <a:rPr lang="ko-KR" altLang="en-US" sz="1000" dirty="0">
                  <a:solidFill>
                    <a:schemeClr val="bg1"/>
                  </a:solidFill>
                  <a:latin typeface="-윤고딕140" pitchFamily="18" charset="-127"/>
                  <a:ea typeface="-윤고딕140" pitchFamily="18" charset="-127"/>
                  <a:cs typeface="Arial" pitchFamily="34" charset="0"/>
                  <a:sym typeface="-윤고딕140"/>
                </a:rPr>
                <a:t>운영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7871A9-65E8-4CF9-B4DD-711E4A869877}"/>
                </a:ext>
              </a:extLst>
            </p:cNvPr>
            <p:cNvCxnSpPr/>
            <p:nvPr/>
          </p:nvCxnSpPr>
          <p:spPr>
            <a:xfrm>
              <a:off x="558799" y="3447094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BB66134-FF29-44EF-8E82-F621155AFB32}"/>
              </a:ext>
            </a:extLst>
          </p:cNvPr>
          <p:cNvGrpSpPr/>
          <p:nvPr/>
        </p:nvGrpSpPr>
        <p:grpSpPr>
          <a:xfrm>
            <a:off x="5900811" y="6227657"/>
            <a:ext cx="959458" cy="725330"/>
            <a:chOff x="2909376" y="6211941"/>
            <a:chExt cx="1031843" cy="725330"/>
          </a:xfrm>
        </p:grpSpPr>
        <p:sp>
          <p:nvSpPr>
            <p:cNvPr id="223" name="Rectangle 78">
              <a:extLst>
                <a:ext uri="{FF2B5EF4-FFF2-40B4-BE49-F238E27FC236}">
                  <a16:creationId xmlns:a16="http://schemas.microsoft.com/office/drawing/2014/main" id="{84F1A2D9-836D-4EC8-B04D-B22F1742B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376" y="6211941"/>
              <a:ext cx="1031842" cy="32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  <a:effectLst>
              <a:innerShdw blurRad="88900">
                <a:schemeClr val="bg1">
                  <a:lumMod val="50000"/>
                </a:schemeClr>
              </a:inn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</a:t>
              </a:r>
              <a:r>
                <a:rPr lang="ko-KR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 서버</a:t>
              </a:r>
              <a:endParaRPr lang="ko-KR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224" name="Rectangle 78">
              <a:extLst>
                <a:ext uri="{FF2B5EF4-FFF2-40B4-BE49-F238E27FC236}">
                  <a16:creationId xmlns:a16="http://schemas.microsoft.com/office/drawing/2014/main" id="{B27D5354-D833-4E7D-B52D-895127D8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377" y="6613271"/>
              <a:ext cx="1031842" cy="32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  <a:effectLst>
              <a:innerShdw blurRad="88900">
                <a:schemeClr val="bg1">
                  <a:lumMod val="50000"/>
                </a:schemeClr>
              </a:inn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marL="0" lvl="1" indent="0" algn="ctr" defTabSz="1516258" latinLnBrk="0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Arial" pitchFamily="34" charset="0"/>
                </a:rPr>
                <a:t>AP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9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AA7E0-4F06-43A6-A1AA-A9692DC1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구성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41497F-506B-4352-B6F4-574726D18A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제품 구성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70A15E-CAAB-43CC-9730-A8C92324C0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aTworks</a:t>
            </a:r>
            <a:r>
              <a:rPr lang="ko-KR" altLang="en-US" dirty="0"/>
              <a:t>는 </a:t>
            </a:r>
            <a:r>
              <a:rPr lang="en-US" altLang="ko-KR" dirty="0"/>
              <a:t>Application Server</a:t>
            </a:r>
            <a:r>
              <a:rPr lang="ko-KR" altLang="en-US" dirty="0"/>
              <a:t>만 구성하고 </a:t>
            </a:r>
            <a:r>
              <a:rPr lang="en-US" altLang="ko-KR" dirty="0"/>
              <a:t>Client </a:t>
            </a:r>
            <a:r>
              <a:rPr lang="ko-KR" altLang="en-US" dirty="0"/>
              <a:t>모듈은 테스트 </a:t>
            </a:r>
            <a:r>
              <a:rPr lang="en-US" altLang="ko-KR" dirty="0"/>
              <a:t>PC</a:t>
            </a:r>
            <a:r>
              <a:rPr lang="ko-KR" altLang="en-US" dirty="0"/>
              <a:t>에 설치파일을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BCA0A4FB-0195-4328-92E9-6A628345C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1371"/>
              </p:ext>
            </p:extLst>
          </p:nvPr>
        </p:nvGraphicFramePr>
        <p:xfrm>
          <a:off x="534362" y="2214586"/>
          <a:ext cx="9576430" cy="2231696"/>
        </p:xfrm>
        <a:graphic>
          <a:graphicData uri="http://schemas.openxmlformats.org/drawingml/2006/table">
            <a:tbl>
              <a:tblPr/>
              <a:tblGrid>
                <a:gridCol w="160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377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제품명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주요 기능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제조사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비고 </a:t>
                      </a:r>
                      <a:endParaRPr kumimoji="0" lang="en-US" altLang="ko-KR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208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Application (was)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-윤고딕140"/>
                        </a:rPr>
                        <a:t>aTworks Server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Log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분석 도구 </a:t>
                      </a:r>
                      <a:endParaRPr lang="en-US" altLang="ko-KR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Http Test </a:t>
                      </a: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서버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, API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관리 기능 </a:t>
                      </a:r>
                      <a:endParaRPr lang="en-US" altLang="ko-KR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대량 테스트 배치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SK C&amp;C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테스터 </a:t>
                      </a: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PC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에서 </a:t>
                      </a: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URL 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로 접속</a:t>
                      </a:r>
                      <a:endParaRPr lang="en-US" altLang="ko-KR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08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Window Client Program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-윤고딕140"/>
                        </a:rPr>
                        <a:t>aTworks Client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업무화면 제어</a:t>
                      </a:r>
                      <a:endParaRPr lang="en-US" altLang="ko-KR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API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호출 이력 녹화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SK C&amp;C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테스터 </a:t>
                      </a: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PC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에 모듈 설치 필요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208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Database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상용 </a:t>
                      </a: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DBMS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Database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-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JPA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 지원하는 </a:t>
                      </a: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DBMS</a:t>
                      </a:r>
                      <a:endParaRPr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2" name="그룹 52">
            <a:extLst>
              <a:ext uri="{FF2B5EF4-FFF2-40B4-BE49-F238E27FC236}">
                <a16:creationId xmlns:a16="http://schemas.microsoft.com/office/drawing/2014/main" id="{7EE46E3A-925C-43CF-9643-AF8EBDAFB6DD}"/>
              </a:ext>
            </a:extLst>
          </p:cNvPr>
          <p:cNvGrpSpPr/>
          <p:nvPr/>
        </p:nvGrpSpPr>
        <p:grpSpPr>
          <a:xfrm>
            <a:off x="558167" y="4872518"/>
            <a:ext cx="4764410" cy="189283"/>
            <a:chOff x="559115" y="1856430"/>
            <a:chExt cx="4764410" cy="189283"/>
          </a:xfrm>
        </p:grpSpPr>
        <p:sp>
          <p:nvSpPr>
            <p:cNvPr id="143" name="직사각형 245">
              <a:extLst>
                <a:ext uri="{FF2B5EF4-FFF2-40B4-BE49-F238E27FC236}">
                  <a16:creationId xmlns:a16="http://schemas.microsoft.com/office/drawing/2014/main" id="{693E6320-9DEE-4E4D-A6AF-8AE4B947E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6430"/>
              <a:ext cx="4536000" cy="189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Hardware</a:t>
              </a:r>
              <a:endParaRPr lang="ko-KR" altLang="en-US" sz="1200" dirty="0">
                <a:latin typeface="나눔고딕 ExtraBold" pitchFamily="50" charset="-127"/>
                <a:ea typeface="나눔고딕 ExtraBold" pitchFamily="50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144" name="그룹 55">
              <a:extLst>
                <a:ext uri="{FF2B5EF4-FFF2-40B4-BE49-F238E27FC236}">
                  <a16:creationId xmlns:a16="http://schemas.microsoft.com/office/drawing/2014/main" id="{D38742F9-CA2E-495D-B768-6F31D72C0845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4" y="-1835992"/>
              <a:chExt cx="2525713" cy="2528888"/>
            </a:xfrm>
          </p:grpSpPr>
          <p:sp>
            <p:nvSpPr>
              <p:cNvPr id="145" name="Freeform 6">
                <a:extLst>
                  <a:ext uri="{FF2B5EF4-FFF2-40B4-BE49-F238E27FC236}">
                    <a16:creationId xmlns:a16="http://schemas.microsoft.com/office/drawing/2014/main" id="{FA064704-E69A-4B9C-B85C-DBF8D4370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4" y="-1835992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1">
                <a:extLst>
                  <a:ext uri="{FF2B5EF4-FFF2-40B4-BE49-F238E27FC236}">
                    <a16:creationId xmlns:a16="http://schemas.microsoft.com/office/drawing/2014/main" id="{6CE05B67-583E-4477-9EFB-1F14C7241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82CFD0E3-73AC-46E7-B765-58B391598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70214"/>
              </p:ext>
            </p:extLst>
          </p:nvPr>
        </p:nvGraphicFramePr>
        <p:xfrm>
          <a:off x="534362" y="5264911"/>
          <a:ext cx="9576430" cy="818668"/>
        </p:xfrm>
        <a:graphic>
          <a:graphicData uri="http://schemas.openxmlformats.org/drawingml/2006/table">
            <a:tbl>
              <a:tblPr/>
              <a:tblGrid>
                <a:gridCol w="1778703">
                  <a:extLst>
                    <a:ext uri="{9D8B030D-6E8A-4147-A177-3AD203B41FA5}">
                      <a16:colId xmlns:a16="http://schemas.microsoft.com/office/drawing/2014/main" val="2264618119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4133081085"/>
                    </a:ext>
                  </a:extLst>
                </a:gridCol>
                <a:gridCol w="3711222">
                  <a:extLst>
                    <a:ext uri="{9D8B030D-6E8A-4147-A177-3AD203B41FA5}">
                      <a16:colId xmlns:a16="http://schemas.microsoft.com/office/drawing/2014/main" val="2379927321"/>
                    </a:ext>
                  </a:extLst>
                </a:gridCol>
                <a:gridCol w="1272679">
                  <a:extLst>
                    <a:ext uri="{9D8B030D-6E8A-4147-A177-3AD203B41FA5}">
                      <a16:colId xmlns:a16="http://schemas.microsoft.com/office/drawing/2014/main" val="2541055645"/>
                    </a:ext>
                  </a:extLst>
                </a:gridCol>
                <a:gridCol w="1064048">
                  <a:extLst>
                    <a:ext uri="{9D8B030D-6E8A-4147-A177-3AD203B41FA5}">
                      <a16:colId xmlns:a16="http://schemas.microsoft.com/office/drawing/2014/main" val="4271778312"/>
                    </a:ext>
                  </a:extLst>
                </a:gridCol>
              </a:tblGrid>
              <a:tr h="242377"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OS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JDK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CPU</a:t>
                      </a:r>
                      <a:endParaRPr kumimoji="0" lang="ko-KR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Memory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198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71AA"/>
                        </a:buClr>
                        <a:buSzPct val="140000"/>
                        <a:buFont typeface="Wingdings 2" pitchFamily="18" charset="2"/>
                        <a:buNone/>
                        <a:tabLst>
                          <a:tab pos="5805348" algn="l"/>
                        </a:tabLst>
                        <a:defRPr/>
                      </a:pPr>
                      <a:r>
                        <a:rPr kumimoji="0"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-윤고딕140"/>
                        </a:rPr>
                        <a:t>Memory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9B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22532"/>
                  </a:ext>
                </a:extLst>
              </a:tr>
              <a:tr h="567208">
                <a:tc>
                  <a:txBody>
                    <a:bodyPr/>
                    <a:lstStyle/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Linux</a:t>
                      </a:r>
                    </a:p>
                    <a:p>
                      <a:pPr marL="90488" marR="0" lvl="0" indent="-90488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</a:rPr>
                        <a:t>Window Server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-윤고딕320" pitchFamily="18" charset="-127"/>
                          <a:cs typeface="+mn-cs"/>
                        </a:rPr>
                        <a:t>JDK 1.8 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-윤고딕320" pitchFamily="18" charset="-127"/>
                          <a:cs typeface="+mn-cs"/>
                        </a:rPr>
                        <a:t>이상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Intel 8 Core 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Wingdings" pitchFamily="2" charset="2"/>
                        </a:rPr>
                        <a:t>이상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8GB </a:t>
                      </a:r>
                      <a:r>
                        <a:rPr lang="ko-KR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이상</a:t>
                      </a:r>
                      <a:endParaRPr lang="en-US" altLang="ko-KR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-윤고딕320" pitchFamily="18" charset="-127"/>
                        <a:cs typeface="+mn-cs"/>
                        <a:sym typeface="-윤고딕14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-윤고딕320" pitchFamily="18" charset="-127"/>
                          <a:cs typeface="+mn-cs"/>
                          <a:sym typeface="-윤고딕140"/>
                        </a:rPr>
                        <a:t>100GB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31483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7CCA108-2140-448D-B6CC-D44DDD3E7408}"/>
              </a:ext>
            </a:extLst>
          </p:cNvPr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149" name="직사각형 245">
              <a:extLst>
                <a:ext uri="{FF2B5EF4-FFF2-40B4-BE49-F238E27FC236}">
                  <a16:creationId xmlns:a16="http://schemas.microsoft.com/office/drawing/2014/main" id="{C5CDE6C7-DAFB-44F7-BED7-C248760D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en-US" altLang="ko-KR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Software</a:t>
              </a:r>
              <a:endParaRPr lang="ko-KR" altLang="en-US" sz="1200" dirty="0">
                <a:latin typeface="나눔고딕 ExtraBold" pitchFamily="50" charset="-127"/>
                <a:ea typeface="나눔고딕 ExtraBold" pitchFamily="50" charset="-127"/>
                <a:cs typeface="Arial" pitchFamily="34" charset="0"/>
                <a:sym typeface="-윤고딕140"/>
              </a:endParaRPr>
            </a:p>
          </p:txBody>
        </p:sp>
        <p:grpSp>
          <p:nvGrpSpPr>
            <p:cNvPr id="150" name="그룹 55">
              <a:extLst>
                <a:ext uri="{FF2B5EF4-FFF2-40B4-BE49-F238E27FC236}">
                  <a16:creationId xmlns:a16="http://schemas.microsoft.com/office/drawing/2014/main" id="{70C61600-AF77-4832-9A04-F9356626075F}"/>
                </a:ext>
              </a:extLst>
            </p:cNvPr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168D78A-5349-42DA-A44B-FEF7DFAD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1">
                <a:extLst>
                  <a:ext uri="{FF2B5EF4-FFF2-40B4-BE49-F238E27FC236}">
                    <a16:creationId xmlns:a16="http://schemas.microsoft.com/office/drawing/2014/main" id="{FE3BE54D-DD36-41E4-87F0-9F0E18FA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585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rot="10800000" flipV="1">
            <a:off x="-5" y="6588124"/>
            <a:ext cx="10693399" cy="971873"/>
          </a:xfrm>
          <a:prstGeom prst="rect">
            <a:avLst/>
          </a:prstGeom>
          <a:solidFill>
            <a:srgbClr val="E3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51625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  <a:sym typeface="-윤고딕140"/>
            </a:endParaRPr>
          </a:p>
        </p:txBody>
      </p:sp>
      <p:pic>
        <p:nvPicPr>
          <p:cNvPr id="115" name="Picture 2" descr="C:\Users\Administrator\Desktop\Vector Smart Object356516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3677" y="4922939"/>
            <a:ext cx="1719091" cy="1413217"/>
          </a:xfrm>
          <a:prstGeom prst="rect">
            <a:avLst/>
          </a:prstGeom>
          <a:noFill/>
        </p:spPr>
      </p:pic>
      <p:grpSp>
        <p:nvGrpSpPr>
          <p:cNvPr id="4" name="그룹 73"/>
          <p:cNvGrpSpPr/>
          <p:nvPr/>
        </p:nvGrpSpPr>
        <p:grpSpPr>
          <a:xfrm>
            <a:off x="7158478" y="6336172"/>
            <a:ext cx="2687197" cy="252000"/>
            <a:chOff x="723124" y="1845440"/>
            <a:chExt cx="2455735" cy="345142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723124" y="1845440"/>
              <a:ext cx="2455735" cy="345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defTabSz="1043056"/>
              <a:endParaRPr lang="ko-KR" alt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33381" y="1880251"/>
              <a:ext cx="2235220" cy="275519"/>
            </a:xfrm>
            <a:prstGeom prst="rect">
              <a:avLst/>
            </a:prstGeom>
            <a:noFill/>
          </p:spPr>
          <p:txBody>
            <a:bodyPr wrap="square" lIns="19600" tIns="19600" rIns="19600" bIns="19600" rtlCol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Aft>
                  <a:spcPts val="700"/>
                </a:spcAft>
              </a:pPr>
              <a:r>
                <a:rPr lang="en-US" altLang="ko-KR" sz="1050" dirty="0">
                  <a:solidFill>
                    <a:schemeClr val="bg1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Digital Innovation Leading Company</a:t>
              </a:r>
            </a:p>
          </p:txBody>
        </p:sp>
      </p:grpSp>
      <p:sp>
        <p:nvSpPr>
          <p:cNvPr id="119" name="직사각형 246"/>
          <p:cNvSpPr/>
          <p:nvPr/>
        </p:nvSpPr>
        <p:spPr>
          <a:xfrm>
            <a:off x="7623677" y="4885521"/>
            <a:ext cx="1720524" cy="1027844"/>
          </a:xfrm>
          <a:custGeom>
            <a:avLst/>
            <a:gdLst/>
            <a:ahLst/>
            <a:cxnLst/>
            <a:rect l="l" t="t" r="r" b="b"/>
            <a:pathLst>
              <a:path w="1833612" h="1095402">
                <a:moveTo>
                  <a:pt x="123874" y="123793"/>
                </a:moveTo>
                <a:lnTo>
                  <a:pt x="123874" y="1012037"/>
                </a:lnTo>
                <a:lnTo>
                  <a:pt x="1709738" y="1012037"/>
                </a:lnTo>
                <a:lnTo>
                  <a:pt x="1709738" y="123793"/>
                </a:lnTo>
                <a:close/>
                <a:moveTo>
                  <a:pt x="79400" y="0"/>
                </a:moveTo>
                <a:lnTo>
                  <a:pt x="89743" y="1588"/>
                </a:lnTo>
                <a:lnTo>
                  <a:pt x="89743" y="1392"/>
                </a:lnTo>
                <a:lnTo>
                  <a:pt x="1745142" y="1392"/>
                </a:lnTo>
                <a:lnTo>
                  <a:pt x="1754212" y="0"/>
                </a:lnTo>
                <a:cubicBezTo>
                  <a:pt x="1798063" y="0"/>
                  <a:pt x="1833612" y="27033"/>
                  <a:pt x="1833612" y="60381"/>
                </a:cubicBezTo>
                <a:lnTo>
                  <a:pt x="1833612" y="120762"/>
                </a:lnTo>
                <a:lnTo>
                  <a:pt x="1831231" y="120762"/>
                </a:lnTo>
                <a:lnTo>
                  <a:pt x="1831231" y="1095376"/>
                </a:lnTo>
                <a:lnTo>
                  <a:pt x="1802580" y="1095376"/>
                </a:lnTo>
                <a:lnTo>
                  <a:pt x="1802580" y="1095402"/>
                </a:lnTo>
                <a:lnTo>
                  <a:pt x="33360" y="1095402"/>
                </a:lnTo>
                <a:lnTo>
                  <a:pt x="33360" y="1095376"/>
                </a:lnTo>
                <a:lnTo>
                  <a:pt x="2381" y="1095376"/>
                </a:lnTo>
                <a:lnTo>
                  <a:pt x="2381" y="120762"/>
                </a:lnTo>
                <a:lnTo>
                  <a:pt x="0" y="120762"/>
                </a:lnTo>
                <a:lnTo>
                  <a:pt x="0" y="60381"/>
                </a:lnTo>
                <a:cubicBezTo>
                  <a:pt x="0" y="27033"/>
                  <a:pt x="35549" y="0"/>
                  <a:pt x="794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738155" y="5037363"/>
            <a:ext cx="1491570" cy="796700"/>
          </a:xfrm>
          <a:prstGeom prst="rect">
            <a:avLst/>
          </a:prstGeom>
          <a:pattFill prst="smGrid">
            <a:fgClr>
              <a:srgbClr val="EAEAEA"/>
            </a:fgClr>
            <a:bgClr>
              <a:schemeClr val="bg1"/>
            </a:bgClr>
          </a:pattFill>
          <a:ln w="6350"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latinLnBrk="0"/>
            <a:endParaRPr lang="ko-KR" altLang="en-US" sz="1800">
              <a:solidFill>
                <a:prstClr val="white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grpSp>
        <p:nvGrpSpPr>
          <p:cNvPr id="7" name="그룹 68"/>
          <p:cNvGrpSpPr/>
          <p:nvPr/>
        </p:nvGrpSpPr>
        <p:grpSpPr>
          <a:xfrm>
            <a:off x="2376772" y="3150433"/>
            <a:ext cx="3088991" cy="685849"/>
            <a:chOff x="4016463" y="3192204"/>
            <a:chExt cx="2880320" cy="639518"/>
          </a:xfrm>
        </p:grpSpPr>
        <p:grpSp>
          <p:nvGrpSpPr>
            <p:cNvPr id="8" name="그룹 69"/>
            <p:cNvGrpSpPr/>
            <p:nvPr/>
          </p:nvGrpSpPr>
          <p:grpSpPr>
            <a:xfrm>
              <a:off x="4016463" y="3192204"/>
              <a:ext cx="2880320" cy="231382"/>
              <a:chOff x="8220992" y="2707645"/>
              <a:chExt cx="2880320" cy="231382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313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01.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N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건 테스트</a:t>
                </a:r>
              </a:p>
            </p:txBody>
          </p:sp>
        </p:grpSp>
        <p:grpSp>
          <p:nvGrpSpPr>
            <p:cNvPr id="9" name="그룹 70"/>
            <p:cNvGrpSpPr/>
            <p:nvPr/>
          </p:nvGrpSpPr>
          <p:grpSpPr>
            <a:xfrm>
              <a:off x="4016463" y="3600340"/>
              <a:ext cx="2880320" cy="231382"/>
              <a:chOff x="8220992" y="2707645"/>
              <a:chExt cx="2880320" cy="231382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20992" y="2765874"/>
                <a:ext cx="78458" cy="82101"/>
              </a:xfrm>
              <a:prstGeom prst="line">
                <a:avLst/>
              </a:prstGeom>
              <a:ln>
                <a:solidFill>
                  <a:srgbClr val="0062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4"/>
              <p:cNvSpPr txBox="1">
                <a:spLocks noChangeArrowheads="1"/>
              </p:cNvSpPr>
              <p:nvPr/>
            </p:nvSpPr>
            <p:spPr bwMode="auto">
              <a:xfrm>
                <a:off x="8389404" y="2707645"/>
                <a:ext cx="2711908" cy="2313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eaLnBrk="0" latinLnBrk="0" hangingPunct="0">
                  <a:lnSpc>
                    <a:spcPct val="150000"/>
                  </a:lnSpc>
                  <a:defRPr/>
                </a:pPr>
                <a:r>
                  <a:rPr kumimoji="0" lang="en-US" altLang="ko-KR" sz="1300" dirty="0">
                    <a:solidFill>
                      <a:srgbClr val="0062AC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02.</a:t>
                </a:r>
                <a:r>
                  <a:rPr kumimoji="0" lang="en-US" altLang="ko-KR" sz="1300" dirty="0">
                    <a:solidFill>
                      <a:schemeClr val="tx2"/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 </a:t>
                </a:r>
                <a:r>
                  <a:rPr lang="ko-KR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Bold" panose="020D0804000000000000" pitchFamily="50" charset="-127"/>
                    <a:ea typeface="나눔고딕 Bold" panose="020D0804000000000000" pitchFamily="50" charset="-127"/>
                  </a:rPr>
                  <a:t>컨셉 테스트</a:t>
                </a: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1568380" y="1893529"/>
            <a:ext cx="3898971" cy="1057469"/>
            <a:chOff x="1568380" y="1931629"/>
            <a:chExt cx="3898971" cy="1057469"/>
          </a:xfrm>
        </p:grpSpPr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1568380" y="1931629"/>
              <a:ext cx="880405" cy="1057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5700" dirty="0">
                  <a:solidFill>
                    <a:srgbClr val="0062AC"/>
                  </a:solidFill>
                  <a:latin typeface="나눔명조" pitchFamily="18" charset="-127"/>
                  <a:ea typeface="나눔명조" pitchFamily="18" charset="-127"/>
                </a:rPr>
                <a:t>Ⅲ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8360" y="2357149"/>
              <a:ext cx="3088991" cy="467118"/>
            </a:xfrm>
            <a:prstGeom prst="rect">
              <a:avLst/>
            </a:prstGeom>
            <a:noFill/>
          </p:spPr>
          <p:txBody>
            <a:bodyPr wrap="square" lIns="99569" tIns="49785" rIns="99569" bIns="49785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77800" latinLnBrk="0">
                <a:lnSpc>
                  <a:spcPct val="120000"/>
                </a:lnSpc>
                <a:spcBef>
                  <a:spcPct val="40000"/>
                </a:spcBef>
              </a:pPr>
              <a:r>
                <a:rPr lang="ko-KR" altLang="en-US" sz="2200" dirty="0">
                  <a:solidFill>
                    <a:srgbClr val="0062AC"/>
                  </a:solidFill>
                  <a:latin typeface="나눔고딕 Bold" pitchFamily="50" charset="-127"/>
                  <a:ea typeface="나눔고딕 Bold" pitchFamily="50" charset="-127"/>
                </a:rPr>
                <a:t>주요 기능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380776" y="2186930"/>
              <a:ext cx="859290" cy="159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ts val="3000"/>
                </a:lnSpc>
              </a:pPr>
              <a:r>
                <a:rPr lang="en-US" altLang="ko-KR" sz="1200" spc="50" dirty="0">
                  <a:solidFill>
                    <a:schemeClr val="bg1">
                      <a:lumMod val="6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Chapter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2393009" y="2222934"/>
              <a:ext cx="0" cy="54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3214212" y="2222934"/>
              <a:ext cx="0" cy="1544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1" name="Picture 9" descr="D:\모스트비주얼_예지\[19_12_09] 2020 신규 제안서 간지목차\삽도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146" y="3758429"/>
            <a:ext cx="1291586" cy="10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모스트비주얼_예지\[19_12_09] 2020 신규 제안서 간지목차\삽도-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28" y="5121501"/>
            <a:ext cx="628424" cy="6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CEC3F3A-CBDA-4875-93B8-FF4DFEC848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38" y="6985007"/>
            <a:ext cx="900000" cy="180000"/>
          </a:xfrm>
          <a:prstGeom prst="rect">
            <a:avLst/>
          </a:prstGeom>
        </p:spPr>
      </p:pic>
      <p:grpSp>
        <p:nvGrpSpPr>
          <p:cNvPr id="14" name="그룹 136"/>
          <p:cNvGrpSpPr/>
          <p:nvPr/>
        </p:nvGrpSpPr>
        <p:grpSpPr>
          <a:xfrm>
            <a:off x="6243609" y="0"/>
            <a:ext cx="303243" cy="1044000"/>
            <a:chOff x="7487533" y="0"/>
            <a:chExt cx="303243" cy="929928"/>
          </a:xfrm>
        </p:grpSpPr>
        <p:sp>
          <p:nvSpPr>
            <p:cNvPr id="150" name="직사각형 149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51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kumimoji="0"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Ⅰ</a:t>
              </a:r>
            </a:p>
          </p:txBody>
        </p:sp>
      </p:grpSp>
      <p:grpSp>
        <p:nvGrpSpPr>
          <p:cNvPr id="15" name="그룹 137"/>
          <p:cNvGrpSpPr/>
          <p:nvPr/>
        </p:nvGrpSpPr>
        <p:grpSpPr>
          <a:xfrm>
            <a:off x="6655565" y="0"/>
            <a:ext cx="303243" cy="1006423"/>
            <a:chOff x="7487533" y="0"/>
            <a:chExt cx="303243" cy="896457"/>
          </a:xfrm>
        </p:grpSpPr>
        <p:sp>
          <p:nvSpPr>
            <p:cNvPr id="148" name="직사각형 147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9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Ⅱ</a:t>
              </a:r>
            </a:p>
          </p:txBody>
        </p:sp>
      </p:grpSp>
      <p:grpSp>
        <p:nvGrpSpPr>
          <p:cNvPr id="16" name="그룹 138"/>
          <p:cNvGrpSpPr/>
          <p:nvPr/>
        </p:nvGrpSpPr>
        <p:grpSpPr>
          <a:xfrm>
            <a:off x="7067521" y="0"/>
            <a:ext cx="303243" cy="1006423"/>
            <a:chOff x="7487533" y="0"/>
            <a:chExt cx="303243" cy="896457"/>
          </a:xfrm>
        </p:grpSpPr>
        <p:sp>
          <p:nvSpPr>
            <p:cNvPr id="146" name="직사각형 145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4C9B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47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Ⅲ</a:t>
              </a:r>
            </a:p>
          </p:txBody>
        </p:sp>
      </p:grpSp>
      <p:grpSp>
        <p:nvGrpSpPr>
          <p:cNvPr id="17" name="그룹 139"/>
          <p:cNvGrpSpPr/>
          <p:nvPr/>
        </p:nvGrpSpPr>
        <p:grpSpPr>
          <a:xfrm>
            <a:off x="7479477" y="0"/>
            <a:ext cx="303243" cy="1006423"/>
            <a:chOff x="7487533" y="0"/>
            <a:chExt cx="303243" cy="896457"/>
          </a:xfrm>
        </p:grpSpPr>
        <p:sp>
          <p:nvSpPr>
            <p:cNvPr id="144" name="직사각형 143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5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Ⅳ</a:t>
              </a:r>
            </a:p>
          </p:txBody>
        </p:sp>
      </p:grpSp>
      <p:grpSp>
        <p:nvGrpSpPr>
          <p:cNvPr id="18" name="그룹 140"/>
          <p:cNvGrpSpPr/>
          <p:nvPr/>
        </p:nvGrpSpPr>
        <p:grpSpPr>
          <a:xfrm>
            <a:off x="7891434" y="0"/>
            <a:ext cx="303243" cy="1006423"/>
            <a:chOff x="7487533" y="0"/>
            <a:chExt cx="303243" cy="896457"/>
          </a:xfrm>
        </p:grpSpPr>
        <p:sp>
          <p:nvSpPr>
            <p:cNvPr id="142" name="직사각형 141"/>
            <p:cNvSpPr/>
            <p:nvPr/>
          </p:nvSpPr>
          <p:spPr>
            <a:xfrm>
              <a:off x="7487533" y="0"/>
              <a:ext cx="303243" cy="86596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43" name="Text Box 94"/>
            <p:cNvSpPr txBox="1">
              <a:spLocks noChangeArrowheads="1"/>
            </p:cNvSpPr>
            <p:nvPr/>
          </p:nvSpPr>
          <p:spPr bwMode="auto">
            <a:xfrm>
              <a:off x="7504878" y="468263"/>
              <a:ext cx="268552" cy="428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77800" indent="-177800" algn="ctr">
                <a:lnSpc>
                  <a:spcPct val="120000"/>
                </a:lnSpc>
                <a:spcBef>
                  <a:spcPct val="40000"/>
                </a:spcBef>
              </a:pPr>
              <a:r>
                <a:rPr lang="en-US" altLang="ko-KR" sz="2000" dirty="0">
                  <a:solidFill>
                    <a:schemeClr val="bg1"/>
                  </a:solidFill>
                  <a:latin typeface="나눔명조 Bold" panose="02020603020101020101" pitchFamily="18" charset="-127"/>
                  <a:ea typeface="나눔명조 Bold" panose="02020603020101020101" pitchFamily="18" charset="-127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6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454799" y="2409826"/>
            <a:ext cx="4679570" cy="4646612"/>
            <a:chOff x="5454799" y="2409826"/>
            <a:chExt cx="4679570" cy="4646612"/>
          </a:xfrm>
        </p:grpSpPr>
        <p:sp>
          <p:nvSpPr>
            <p:cNvPr id="65" name="모서리가 둥근 직사각형 16"/>
            <p:cNvSpPr/>
            <p:nvPr/>
          </p:nvSpPr>
          <p:spPr bwMode="auto">
            <a:xfrm flipH="1">
              <a:off x="5454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454799" y="7056437"/>
              <a:ext cx="4679570" cy="0"/>
            </a:xfrm>
            <a:prstGeom prst="line">
              <a:avLst/>
            </a:prstGeom>
            <a:ln w="6350">
              <a:solidFill>
                <a:srgbClr val="4C9B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E1EDAD9-5205-4629-8697-72BEA3845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7" t="2345" r="12584" b="2659"/>
          <a:stretch/>
        </p:blipFill>
        <p:spPr>
          <a:xfrm>
            <a:off x="5680552" y="3730828"/>
            <a:ext cx="4234973" cy="332561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58799" y="2409826"/>
            <a:ext cx="4679570" cy="4646612"/>
            <a:chOff x="558799" y="2409826"/>
            <a:chExt cx="4679570" cy="4646612"/>
          </a:xfrm>
        </p:grpSpPr>
        <p:sp>
          <p:nvSpPr>
            <p:cNvPr id="68" name="모서리가 둥근 직사각형 16"/>
            <p:cNvSpPr/>
            <p:nvPr/>
          </p:nvSpPr>
          <p:spPr bwMode="auto">
            <a:xfrm flipH="1">
              <a:off x="558799" y="2409826"/>
              <a:ext cx="4679570" cy="4646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1" indent="0" algn="ctr" defTabSz="1042988" eaLnBrk="0" latinLnBrk="0" hangingPunct="0">
                <a:buClr>
                  <a:srgbClr val="3271AA"/>
                </a:buClr>
                <a:buSzPct val="140000"/>
                <a:tabLst>
                  <a:tab pos="5648325" algn="l"/>
                </a:tabLst>
              </a:pPr>
              <a:endParaRPr lang="en-US" altLang="ko-KR" sz="10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58799" y="7056437"/>
              <a:ext cx="4679570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B81670D-AD0D-488D-B9FF-A8184FB031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795" y="3790680"/>
            <a:ext cx="4657574" cy="3265755"/>
          </a:xfrm>
          <a:prstGeom prst="rect">
            <a:avLst/>
          </a:prstGeom>
        </p:spPr>
      </p:pic>
      <p:sp>
        <p:nvSpPr>
          <p:cNvPr id="70" name="모서리가 둥근 직사각형 16"/>
          <p:cNvSpPr/>
          <p:nvPr/>
        </p:nvSpPr>
        <p:spPr bwMode="auto">
          <a:xfrm flipH="1">
            <a:off x="5454799" y="2266950"/>
            <a:ext cx="4679570" cy="288000"/>
          </a:xfrm>
          <a:prstGeom prst="round2SameRect">
            <a:avLst/>
          </a:prstGeom>
          <a:solidFill>
            <a:srgbClr val="4C9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결과 비교 팝업</a:t>
            </a:r>
          </a:p>
        </p:txBody>
      </p:sp>
      <p:sp>
        <p:nvSpPr>
          <p:cNvPr id="71" name="모서리가 둥근 직사각형 16"/>
          <p:cNvSpPr/>
          <p:nvPr/>
        </p:nvSpPr>
        <p:spPr bwMode="auto">
          <a:xfrm flipH="1">
            <a:off x="558799" y="2266950"/>
            <a:ext cx="4679570" cy="288000"/>
          </a:xfrm>
          <a:prstGeom prst="round2Same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 defTabSz="1042988" eaLnBrk="0" latinLnBrk="0" hangingPunct="0"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lang="ko-KR" altLang="en-US" sz="1000" dirty="0" err="1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단건</a:t>
            </a:r>
            <a:r>
              <a:rPr lang="ko-KR" altLang="en-US" sz="1000" dirty="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  <a:cs typeface="Arial" pitchFamily="34" charset="0"/>
                <a:sym typeface="-윤고딕140"/>
              </a:rPr>
              <a:t> 테스트</a:t>
            </a:r>
            <a:endParaRPr lang="en-US" altLang="ko-KR" sz="1000" dirty="0">
              <a:solidFill>
                <a:schemeClr val="bg1"/>
              </a:solidFill>
              <a:latin typeface="-윤고딕140" pitchFamily="18" charset="-127"/>
              <a:ea typeface="-윤고딕140" pitchFamily="18" charset="-127"/>
              <a:cs typeface="Arial" pitchFamily="34" charset="0"/>
              <a:sym typeface="-윤고딕14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 bwMode="auto">
          <a:xfrm>
            <a:off x="630584" y="2620000"/>
            <a:ext cx="4536000" cy="761747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 결과를 실시간으로 확인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서버를 변경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개발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검증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, ASIS/TOBE)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하면서 테스트 수행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로그인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API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와 연계하여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Session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관리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aTworks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테스트 이력을 재사용하여 테스트 수행</a:t>
            </a:r>
          </a:p>
        </p:txBody>
      </p:sp>
      <p:sp>
        <p:nvSpPr>
          <p:cNvPr id="73" name="직사각형 72"/>
          <p:cNvSpPr>
            <a:spLocks/>
          </p:cNvSpPr>
          <p:nvPr/>
        </p:nvSpPr>
        <p:spPr bwMode="auto">
          <a:xfrm>
            <a:off x="5526584" y="2620000"/>
            <a:ext cx="4536000" cy="584775"/>
          </a:xfrm>
          <a:prstGeom prst="rect">
            <a:avLst/>
          </a:prstGeom>
          <a:noFill/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동시에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개의 테스트를 수행하고 결과 확인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눈으로 비교하지 않고 시스템으로 테스트 결과를 비교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-윤고딕320" pitchFamily="18" charset="-127"/>
              <a:ea typeface="-윤고딕320" pitchFamily="18" charset="-127"/>
              <a:sym typeface="-윤고딕140"/>
            </a:endParaRPr>
          </a:p>
          <a:p>
            <a:pPr marL="95590" indent="-95590" defTabSz="1101784" eaLnBrk="0" latinLnBrk="0" hangingPunct="0">
              <a:spcBef>
                <a:spcPts val="3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20" pitchFamily="18" charset="-127"/>
                <a:ea typeface="-윤고딕320" pitchFamily="18" charset="-127"/>
                <a:sym typeface="-윤고딕140"/>
              </a:rPr>
              <a:t>불일치 건만 조회하여 조치할 수 있게 함</a:t>
            </a:r>
          </a:p>
        </p:txBody>
      </p:sp>
      <p:sp>
        <p:nvSpPr>
          <p:cNvPr id="180" name="직사각형 179"/>
          <p:cNvSpPr/>
          <p:nvPr/>
        </p:nvSpPr>
        <p:spPr>
          <a:xfrm>
            <a:off x="1761168" y="4853820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Request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978692" y="3854016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테스트 서버 선택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1761168" y="5690412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Response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239559" y="5675663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응답 속도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6786584" y="4265881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Server A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결과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8900616" y="4265880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Server B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결과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5778584" y="6350446"/>
            <a:ext cx="1008000" cy="359875"/>
          </a:xfrm>
          <a:prstGeom prst="rect">
            <a:avLst/>
          </a:prstGeom>
          <a:solidFill>
            <a:srgbClr val="E3EFF8">
              <a:alpha val="80000"/>
            </a:srgbClr>
          </a:solidFill>
          <a:ln w="19050" algn="ctr">
            <a:gradFill flip="none" rotWithShape="1">
              <a:gsLst>
                <a:gs pos="52000">
                  <a:srgbClr val="4C9BD3"/>
                </a:gs>
                <a:gs pos="50000">
                  <a:srgbClr val="0070C0"/>
                </a:gs>
              </a:gsLst>
              <a:lin ang="5400000" scaled="1"/>
              <a:tileRect/>
            </a:gra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lvl="1" indent="0" algn="ctr" defTabSz="1516258" latinLnBrk="0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140" panose="02030504000101010101" pitchFamily="18" charset="-127"/>
                <a:ea typeface="-윤고딕140" panose="02030504000101010101" pitchFamily="18" charset="-127"/>
                <a:cs typeface="Arial" pitchFamily="34" charset="0"/>
              </a:rPr>
              <a:t>불일치건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-윤고딕140" panose="02030504000101010101" pitchFamily="18" charset="-127"/>
              <a:ea typeface="-윤고딕140" panose="02030504000101010101" pitchFamily="18" charset="-127"/>
              <a:cs typeface="Arial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1. N</a:t>
            </a:r>
            <a:r>
              <a:rPr lang="ko-KR" altLang="en-US" dirty="0"/>
              <a:t>건 테스트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단건 테스트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테스트를 실시간으로 지원하는 기능으로 </a:t>
            </a:r>
            <a:r>
              <a:rPr lang="en-US" altLang="ko-KR" dirty="0"/>
              <a:t>Log </a:t>
            </a:r>
            <a:r>
              <a:rPr lang="ko-KR" altLang="en-US" dirty="0"/>
              <a:t>분석 도구를 통해 생산된 테스트 케이스를 활용하거나 직접 데이터를 입력하여 수행할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59115" y="1867653"/>
            <a:ext cx="4764410" cy="185885"/>
            <a:chOff x="559115" y="1858129"/>
            <a:chExt cx="4764410" cy="185885"/>
          </a:xfrm>
        </p:grpSpPr>
        <p:sp>
          <p:nvSpPr>
            <p:cNvPr id="60" name="직사각형 245"/>
            <p:cNvSpPr>
              <a:spLocks noChangeArrowheads="1"/>
            </p:cNvSpPr>
            <p:nvPr/>
          </p:nvSpPr>
          <p:spPr bwMode="auto">
            <a:xfrm>
              <a:off x="787525" y="1858129"/>
              <a:ext cx="4536000" cy="1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defTabSz="981075" latinLnBrk="0">
                <a:lnSpc>
                  <a:spcPct val="110000"/>
                </a:lnSpc>
                <a:buClr>
                  <a:srgbClr val="86B6D0"/>
                </a:buClr>
                <a:buSzPct val="100000"/>
                <a:tabLst>
                  <a:tab pos="5318125" algn="l"/>
                </a:tabLst>
              </a:pPr>
              <a:r>
                <a:rPr lang="ko-KR" altLang="en-US" sz="1200" dirty="0">
                  <a:latin typeface="나눔고딕 ExtraBold" pitchFamily="50" charset="-127"/>
                  <a:ea typeface="나눔고딕 ExtraBold" pitchFamily="50" charset="-127"/>
                  <a:cs typeface="Arial" pitchFamily="34" charset="0"/>
                  <a:sym typeface="-윤고딕140"/>
                </a:rPr>
                <a:t>단건 테스트 </a:t>
              </a:r>
            </a:p>
          </p:txBody>
        </p:sp>
        <p:grpSp>
          <p:nvGrpSpPr>
            <p:cNvPr id="61" name="그룹 55"/>
            <p:cNvGrpSpPr/>
            <p:nvPr/>
          </p:nvGrpSpPr>
          <p:grpSpPr>
            <a:xfrm>
              <a:off x="559115" y="1860496"/>
              <a:ext cx="180922" cy="181150"/>
              <a:chOff x="-1206028" y="-1835993"/>
              <a:chExt cx="2525713" cy="2528888"/>
            </a:xfrm>
          </p:grpSpPr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206028" y="-1835993"/>
                <a:ext cx="2525713" cy="2528888"/>
              </a:xfrm>
              <a:custGeom>
                <a:avLst/>
                <a:gdLst/>
                <a:ahLst/>
                <a:cxnLst>
                  <a:cxn ang="0">
                    <a:pos x="63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30"/>
                  </a:cxn>
                  <a:cxn ang="0">
                    <a:pos x="0" y="630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165" y="795"/>
                  </a:cxn>
                  <a:cxn ang="0">
                    <a:pos x="795" y="795"/>
                  </a:cxn>
                  <a:cxn ang="0">
                    <a:pos x="795" y="795"/>
                  </a:cxn>
                  <a:cxn ang="0">
                    <a:pos x="795" y="166"/>
                  </a:cxn>
                  <a:cxn ang="0">
                    <a:pos x="795" y="166"/>
                  </a:cxn>
                  <a:cxn ang="0">
                    <a:pos x="630" y="0"/>
                  </a:cxn>
                  <a:cxn ang="0">
                    <a:pos x="630" y="0"/>
                  </a:cxn>
                </a:cxnLst>
                <a:rect l="0" t="0" r="r" b="b"/>
                <a:pathLst>
                  <a:path w="795" h="795">
                    <a:moveTo>
                      <a:pt x="6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721"/>
                      <a:pt x="74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165" y="795"/>
                      <a:pt x="165" y="795"/>
                      <a:pt x="16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795"/>
                      <a:pt x="795" y="795"/>
                      <a:pt x="795" y="795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166"/>
                      <a:pt x="795" y="166"/>
                      <a:pt x="795" y="166"/>
                    </a:cubicBezTo>
                    <a:cubicBezTo>
                      <a:pt x="795" y="74"/>
                      <a:pt x="721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-336078" y="-1288306"/>
                <a:ext cx="776288" cy="1433513"/>
              </a:xfrm>
              <a:custGeom>
                <a:avLst/>
                <a:gdLst/>
                <a:ahLst/>
                <a:cxnLst>
                  <a:cxn ang="0">
                    <a:pos x="119" y="431"/>
                  </a:cxn>
                  <a:cxn ang="0">
                    <a:pos x="81" y="451"/>
                  </a:cxn>
                  <a:cxn ang="0">
                    <a:pos x="19" y="451"/>
                  </a:cxn>
                  <a:cxn ang="0">
                    <a:pos x="8" y="431"/>
                  </a:cxn>
                  <a:cxn ang="0">
                    <a:pos x="126" y="247"/>
                  </a:cxn>
                  <a:cxn ang="0">
                    <a:pos x="126" y="205"/>
                  </a:cxn>
                  <a:cxn ang="0">
                    <a:pos x="8" y="21"/>
                  </a:cxn>
                  <a:cxn ang="0">
                    <a:pos x="19" y="0"/>
                  </a:cxn>
                  <a:cxn ang="0">
                    <a:pos x="81" y="0"/>
                  </a:cxn>
                  <a:cxn ang="0">
                    <a:pos x="119" y="21"/>
                  </a:cxn>
                  <a:cxn ang="0">
                    <a:pos x="237" y="205"/>
                  </a:cxn>
                  <a:cxn ang="0">
                    <a:pos x="237" y="247"/>
                  </a:cxn>
                  <a:cxn ang="0">
                    <a:pos x="119" y="431"/>
                  </a:cxn>
                </a:cxnLst>
                <a:rect l="0" t="0" r="r" b="b"/>
                <a:pathLst>
                  <a:path w="244" h="451">
                    <a:moveTo>
                      <a:pt x="119" y="431"/>
                    </a:moveTo>
                    <a:cubicBezTo>
                      <a:pt x="112" y="442"/>
                      <a:pt x="95" y="451"/>
                      <a:pt x="81" y="451"/>
                    </a:cubicBezTo>
                    <a:cubicBezTo>
                      <a:pt x="19" y="451"/>
                      <a:pt x="19" y="451"/>
                      <a:pt x="19" y="451"/>
                    </a:cubicBezTo>
                    <a:cubicBezTo>
                      <a:pt x="5" y="451"/>
                      <a:pt x="0" y="442"/>
                      <a:pt x="8" y="43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33" y="235"/>
                      <a:pt x="133" y="217"/>
                      <a:pt x="126" y="20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0" y="10"/>
                      <a:pt x="5" y="0"/>
                      <a:pt x="1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5" y="0"/>
                      <a:pt x="112" y="10"/>
                      <a:pt x="119" y="21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44" y="217"/>
                      <a:pt x="244" y="235"/>
                      <a:pt x="237" y="247"/>
                    </a:cubicBezTo>
                    <a:lnTo>
                      <a:pt x="119" y="4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77973"/>
      </p:ext>
    </p:extLst>
  </p:cSld>
  <p:clrMapOvr>
    <a:masterClrMapping/>
  </p:clrMapOvr>
</p:sld>
</file>

<file path=ppt/theme/theme1.xml><?xml version="1.0" encoding="utf-8"?>
<a:theme xmlns:a="http://schemas.openxmlformats.org/drawingml/2006/main" name="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별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조견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Ⅲ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-윤고딕140"/>
        <a:ea typeface=""/>
        <a:cs typeface=""/>
        <a:font script="Jpan" typeface="ＭＳ Ｐゴシック"/>
        <a:font script="Hang" typeface="-윤고딕140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bg1">
              <a:lumMod val="75000"/>
            </a:schemeClr>
          </a:solidFill>
          <a:prstDash val="solid"/>
        </a:ln>
      </a:spPr>
      <a:bodyPr lIns="83969" tIns="41985" rIns="83969" bIns="41985" rtlCol="0" anchor="ctr"/>
      <a:lstStyle>
        <a:defPPr marL="171450" indent="-171450" defTabSz="957838" fontAlgn="auto" latinLnBrk="0">
          <a:spcBef>
            <a:spcPts val="0"/>
          </a:spcBef>
          <a:spcAft>
            <a:spcPts val="0"/>
          </a:spcAft>
          <a:buFont typeface="Arial" pitchFamily="34" charset="0"/>
          <a:buChar char="•"/>
          <a:defRPr kumimoji="0" sz="1200" dirty="0" smtClean="0">
            <a:solidFill>
              <a:schemeClr val="tx1"/>
            </a:solidFill>
            <a:latin typeface="-윤고딕140" pitchFamily="50" charset="-127"/>
            <a:ea typeface="-윤고딕14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smtClean="0">
            <a:latin typeface="-윤고딕140" pitchFamily="50" charset="-127"/>
            <a:ea typeface="-윤고딕140" pitchFamily="50" charset="-127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D00B8E9DE2D46A9097AAB011E6731" ma:contentTypeVersion="9" ma:contentTypeDescription="Create a new document." ma:contentTypeScope="" ma:versionID="c5742041a419dcd611086b9d903accc1">
  <xsd:schema xmlns:xsd="http://www.w3.org/2001/XMLSchema" xmlns:xs="http://www.w3.org/2001/XMLSchema" xmlns:p="http://schemas.microsoft.com/office/2006/metadata/properties" xmlns:ns2="9d03b8e4-8563-4e1f-80ab-cccddd8d13c3" targetNamespace="http://schemas.microsoft.com/office/2006/metadata/properties" ma:root="true" ma:fieldsID="86ccfd03c50d565f7d3f2e1fa4c551eb" ns2:_="">
    <xsd:import namespace="9d03b8e4-8563-4e1f-80ab-cccddd8d13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b8e4-8563-4e1f-80ab-cccddd8d1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27E4D-8BBB-4C40-B362-403BABAFA1D1}">
  <ds:schemaRefs>
    <ds:schemaRef ds:uri="9d03b8e4-8563-4e1f-80ab-cccddd8d13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0B123D-697D-4B58-85D1-2242DE0604E5}">
  <ds:schemaRefs>
    <ds:schemaRef ds:uri="9d03b8e4-8563-4e1f-80ab-cccddd8d13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BB610E-F12A-49AE-A951-0CBC7718CA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9047</TotalTime>
  <Words>3233</Words>
  <Application>Microsoft Office PowerPoint</Application>
  <PresentationFormat>Custom</PresentationFormat>
  <Paragraphs>789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26</vt:i4>
      </vt:variant>
    </vt:vector>
  </HeadingPairs>
  <TitlesOfParts>
    <vt:vector size="52" baseType="lpstr">
      <vt:lpstr>KoPub돋움체 Bold</vt:lpstr>
      <vt:lpstr>KoPub돋움체 Medium</vt:lpstr>
      <vt:lpstr>나눔고딕 Bold</vt:lpstr>
      <vt:lpstr>나눔고딕 ExtraBold</vt:lpstr>
      <vt:lpstr>나눔명조</vt:lpstr>
      <vt:lpstr>나눔명조 Bold</vt:lpstr>
      <vt:lpstr>나눔스퀘어라운드OTF Regular</vt:lpstr>
      <vt:lpstr>맑은 고딕</vt:lpstr>
      <vt:lpstr>맑은 고딕</vt:lpstr>
      <vt:lpstr>-윤고딕140</vt:lpstr>
      <vt:lpstr>-윤고딕320</vt:lpstr>
      <vt:lpstr>Arial</vt:lpstr>
      <vt:lpstr>Wingdings</vt:lpstr>
      <vt:lpstr>Wingdings 2</vt:lpstr>
      <vt:lpstr>Ⅰ</vt:lpstr>
      <vt:lpstr>Ⅱ</vt:lpstr>
      <vt:lpstr>Ⅲ</vt:lpstr>
      <vt:lpstr>Ⅳ</vt:lpstr>
      <vt:lpstr>Ⅴ</vt:lpstr>
      <vt:lpstr>Ⅵ</vt:lpstr>
      <vt:lpstr>Ⅶ</vt:lpstr>
      <vt:lpstr>Ⅷ</vt:lpstr>
      <vt:lpstr>IX</vt:lpstr>
      <vt:lpstr>X</vt:lpstr>
      <vt:lpstr>별첨</vt:lpstr>
      <vt:lpstr>조견표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kim taehan</cp:lastModifiedBy>
  <cp:revision>299</cp:revision>
  <cp:lastPrinted>2022-05-02T09:02:56Z</cp:lastPrinted>
  <dcterms:created xsi:type="dcterms:W3CDTF">2010-10-13T01:58:18Z</dcterms:created>
  <dcterms:modified xsi:type="dcterms:W3CDTF">2023-09-20T13:06:01Z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0x010100E5BD00B8E9DE2D46A9097AAB011E6731</vt:lpwstr>
  </property>
</Properties>
</file>