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381"/>
    <a:srgbClr val="D52F5E"/>
    <a:srgbClr val="AF234B"/>
    <a:srgbClr val="DD597F"/>
    <a:srgbClr val="D84064"/>
    <a:srgbClr val="D8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CF9693-F8AC-4B70-8932-ABB2A7B4F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D316790-316F-4ABD-9711-63FDF785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27966F-5F2E-494B-AD14-3AAC93F9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785789-C5F0-4FEF-B520-37CBDF2E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21994E-785E-4257-8EE7-E3328085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F3366A-161A-4BA2-9E2E-FC322B8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8966FF-DDB9-416B-87C2-FC789CAE0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0EF7AE3-25CF-4BEB-8A30-B8AB6E3D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40B664-7650-4182-A719-603AF2A9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EB79D0-11E0-4CED-B4D1-08A623E2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7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6524E9F-B2E1-436B-BBAF-FACBC285E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D1DCED7-F490-4087-A474-01E00916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2F2B9C-D0FB-486B-9720-8BA2002A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0C5722-3363-4AB8-AF71-3B1F9354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25033B-A7BC-4647-BC92-65279F30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CE7F4F-2AAA-4F59-A805-23EC28A2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9B2DB1-238C-429B-9315-CE694B19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98A691-5505-483F-8AF5-BB6C1E3F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701482D-A645-406C-AF64-EC66AA14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F9408E-01A3-429E-A57B-9D42CFCD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01D41A-72D8-4F78-A790-FEB91E1C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4292EB9-AA52-4F0A-AA19-A25F42BA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288F30-6BCE-4089-ADD6-F34061F7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A26675-EE8C-4363-82A8-119E2F08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9C6C33-6323-4B2D-BDFB-C4DF9B2B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0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1EBEED-F072-42DE-A181-4A777D06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0487D5-0832-4B63-8569-986D6A868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1B90AC-08FE-4B4C-892F-784CDF5C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F2A422C-861B-4AC6-B322-76766133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8DE0C97-CC19-4CF1-B9BF-FCE5344B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8F8F47F-BD8B-42EA-8037-85D3E36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CF2284-C532-410F-9D41-8C9FAF98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3CD3E05-F06A-47C7-9CCC-6D1DFD43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09CA5E-4354-40CE-9DF1-CFDFE2527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7F17096-6B59-4C22-80C1-24134B98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4759263-3E6E-4FAC-91E1-29DBF2746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0841DE3-DB4D-43FB-A4EB-14B45E90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D504ECC-E834-42F6-9905-6569E47F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F22EF9-6BB9-4796-9A95-EE972B28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A493FB-26D0-4FFC-AAD6-5D312E67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2484892-ADF6-4166-A21C-B31010CE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31421D1-8E98-4271-A8D9-7BB115CD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677494D-8188-4EDA-9196-684AC76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9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8E05ED5-57B0-4E35-A89A-E36DC827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873973C-3ADD-45CA-89BD-AEACC4C5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7A27525-2299-4B6E-8227-F8893288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6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B973B-D761-40EC-8585-6463A147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1A40A2-AC26-4E61-921F-1D39FE3D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6E29172-A4BB-4F08-9CD0-2DC80809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E35596-0A56-4351-8FBF-0EA7F9B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694632-651B-4A74-B5F8-E1383AF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DC2EC0-4551-4516-858F-36E0D99C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5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C1E251-3773-457E-8F32-FDE4A774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A129611-B8FB-4B48-B9E7-C78FDAEA4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AF47EA7-D1DC-4F90-AAAF-2D038040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BB25EA-E14C-48D5-B6CC-CFFF4B09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B669D-9594-4E98-9943-C84C4371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B5D5A5E-5DC2-4FA0-AE04-BCCDEA27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CBA368E-4232-4074-B98C-CF1F9ABA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32C8F8-2D70-4245-BE66-52DA6B16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A2E004-C8B3-48DC-8BFC-1543F66DF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B55F-B57E-4207-A93F-62935EACA18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1AB3EC-DA70-4DF5-97B0-51F66AB01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6C5F7A-B454-4F41-BEA9-B1B810B77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7E6E-B777-4DC7-81D2-F466BBF2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5C8C0F-0677-413E-AF2A-CF2996814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86" y="1552668"/>
            <a:ext cx="6837028" cy="159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EC63F6-994B-41E9-96FC-5FF0FC21A290}"/>
              </a:ext>
            </a:extLst>
          </p:cNvPr>
          <p:cNvSpPr txBox="1"/>
          <p:nvPr/>
        </p:nvSpPr>
        <p:spPr>
          <a:xfrm>
            <a:off x="4212311" y="3483394"/>
            <a:ext cx="3767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오늘의 당신을 </a:t>
            </a:r>
            <a:r>
              <a:rPr lang="ko-KR" altLang="en-US" sz="2600" dirty="0">
                <a:solidFill>
                  <a:srgbClr val="D52F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찍으세요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DABA16-2A78-4BC6-AD9C-487F86139AA3}"/>
              </a:ext>
            </a:extLst>
          </p:cNvPr>
          <p:cNvSpPr txBox="1"/>
          <p:nvPr/>
        </p:nvSpPr>
        <p:spPr>
          <a:xfrm>
            <a:off x="4836296" y="5099036"/>
            <a:ext cx="2519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김씨 표류기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38A3361-44A4-49FB-B221-DE56AF631BC3}"/>
              </a:ext>
            </a:extLst>
          </p:cNvPr>
          <p:cNvCxnSpPr>
            <a:cxnSpLocks/>
          </p:cNvCxnSpPr>
          <p:nvPr/>
        </p:nvCxnSpPr>
        <p:spPr>
          <a:xfrm>
            <a:off x="4907560" y="5560701"/>
            <a:ext cx="2374084" cy="0"/>
          </a:xfrm>
          <a:prstGeom prst="line">
            <a:avLst/>
          </a:prstGeom>
          <a:ln w="38100">
            <a:solidFill>
              <a:srgbClr val="D52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EF55BE-1DDC-4BCC-B39A-4882BF7DA39E}"/>
              </a:ext>
            </a:extLst>
          </p:cNvPr>
          <p:cNvSpPr txBox="1"/>
          <p:nvPr/>
        </p:nvSpPr>
        <p:spPr>
          <a:xfrm>
            <a:off x="5258270" y="566888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김태우    김유미</a:t>
            </a:r>
          </a:p>
        </p:txBody>
      </p:sp>
    </p:spTree>
    <p:extLst>
      <p:ext uri="{BB962C8B-B14F-4D97-AF65-F5344CB8AC3E}">
        <p14:creationId xmlns:p14="http://schemas.microsoft.com/office/powerpoint/2010/main" val="152419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E78E7B48-2DC6-44E4-8E23-9CDC2503A0F9}"/>
              </a:ext>
            </a:extLst>
          </p:cNvPr>
          <p:cNvSpPr/>
          <p:nvPr/>
        </p:nvSpPr>
        <p:spPr>
          <a:xfrm>
            <a:off x="7127159" y="2017561"/>
            <a:ext cx="3820473" cy="42238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D8E7550-823A-4BA2-87D7-E35E686EF31D}"/>
              </a:ext>
            </a:extLst>
          </p:cNvPr>
          <p:cNvCxnSpPr>
            <a:cxnSpLocks/>
          </p:cNvCxnSpPr>
          <p:nvPr/>
        </p:nvCxnSpPr>
        <p:spPr>
          <a:xfrm>
            <a:off x="1467383" y="447558"/>
            <a:ext cx="9257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5C3EB3D-9674-4386-8EA4-63AE211240F3}"/>
              </a:ext>
            </a:extLst>
          </p:cNvPr>
          <p:cNvSpPr/>
          <p:nvPr/>
        </p:nvSpPr>
        <p:spPr>
          <a:xfrm>
            <a:off x="2789853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80D5DBA-AED4-49BB-9518-808E052FC802}"/>
              </a:ext>
            </a:extLst>
          </p:cNvPr>
          <p:cNvSpPr/>
          <p:nvPr/>
        </p:nvSpPr>
        <p:spPr>
          <a:xfrm>
            <a:off x="6026018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20B150-9699-4A1C-AAE5-352D001F8AEC}"/>
              </a:ext>
            </a:extLst>
          </p:cNvPr>
          <p:cNvSpPr/>
          <p:nvPr/>
        </p:nvSpPr>
        <p:spPr>
          <a:xfrm>
            <a:off x="9402147" y="375757"/>
            <a:ext cx="139960" cy="130628"/>
          </a:xfrm>
          <a:prstGeom prst="ellipse">
            <a:avLst/>
          </a:prstGeom>
          <a:solidFill>
            <a:srgbClr val="AF23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C3F7C-734E-47BE-9A6E-E3837A640855}"/>
              </a:ext>
            </a:extLst>
          </p:cNvPr>
          <p:cNvSpPr txBox="1"/>
          <p:nvPr/>
        </p:nvSpPr>
        <p:spPr>
          <a:xfrm>
            <a:off x="2107864" y="578561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배경과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506C89-5FF6-4E24-A919-21E5FB98FF22}"/>
              </a:ext>
            </a:extLst>
          </p:cNvPr>
          <p:cNvSpPr txBox="1"/>
          <p:nvPr/>
        </p:nvSpPr>
        <p:spPr>
          <a:xfrm>
            <a:off x="5630165" y="57395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6FE068-19DD-4FC0-867E-8016F6622191}"/>
              </a:ext>
            </a:extLst>
          </p:cNvPr>
          <p:cNvSpPr txBox="1"/>
          <p:nvPr/>
        </p:nvSpPr>
        <p:spPr>
          <a:xfrm>
            <a:off x="9006294" y="55577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DAA2E60-334B-4745-8F2E-F5F993E662EC}"/>
              </a:ext>
            </a:extLst>
          </p:cNvPr>
          <p:cNvSpPr txBox="1"/>
          <p:nvPr/>
        </p:nvSpPr>
        <p:spPr>
          <a:xfrm>
            <a:off x="1467383" y="135063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수익화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061F142-C2D0-4881-B5AE-16BC3BE23A45}"/>
              </a:ext>
            </a:extLst>
          </p:cNvPr>
          <p:cNvCxnSpPr>
            <a:cxnSpLocks/>
          </p:cNvCxnSpPr>
          <p:nvPr/>
        </p:nvCxnSpPr>
        <p:spPr>
          <a:xfrm>
            <a:off x="1467383" y="1795163"/>
            <a:ext cx="9257234" cy="0"/>
          </a:xfrm>
          <a:prstGeom prst="line">
            <a:avLst/>
          </a:prstGeom>
          <a:ln w="38100">
            <a:solidFill>
              <a:srgbClr val="D52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220AD76-FB29-4955-8B5F-D832C56EF189}"/>
              </a:ext>
            </a:extLst>
          </p:cNvPr>
          <p:cNvSpPr txBox="1"/>
          <p:nvPr/>
        </p:nvSpPr>
        <p:spPr>
          <a:xfrm>
            <a:off x="1072175" y="2448162"/>
            <a:ext cx="46795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상세 정보 데이터 축적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ex)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관심분야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제휴 맺은 기업들의 행사 추천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행사 포스터의 픽셀 아트화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기록시 다양한 혜택과 템플릿 제공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7CFBC12-5BFC-4B64-BF7D-8BB92874D060}"/>
              </a:ext>
            </a:extLst>
          </p:cNvPr>
          <p:cNvSpPr txBox="1"/>
          <p:nvPr/>
        </p:nvSpPr>
        <p:spPr>
          <a:xfrm>
            <a:off x="6678318" y="4323167"/>
            <a:ext cx="4655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 분야에 따른 타겟팅 광고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소비자의 일정에 직접적으로 접근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0E28A29B-6A9C-4783-8BF7-AB49B62673CE}"/>
              </a:ext>
            </a:extLst>
          </p:cNvPr>
          <p:cNvSpPr/>
          <p:nvPr/>
        </p:nvSpPr>
        <p:spPr>
          <a:xfrm rot="5400000">
            <a:off x="5880492" y="3599644"/>
            <a:ext cx="669030" cy="52907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s://lh6.googleusercontent.com/rVB9miWpnmiWIx4Nk6RpgPd12tTTNhOip_p4GPQH5CZAUtycoPug7N_76KP65KFHrInchvdYBsr4EjQZzeGEvlGgc1K_CzGke37Va-Ja8tMnKhMybmjjjJK22Mfjh4Qp_Me7_k3sxFo">
            <a:extLst>
              <a:ext uri="{FF2B5EF4-FFF2-40B4-BE49-F238E27FC236}">
                <a16:creationId xmlns:a16="http://schemas.microsoft.com/office/drawing/2014/main" xmlns="" id="{EBAA27FE-BA22-4069-8C2B-B4E1A51A5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55" y="2179689"/>
            <a:ext cx="2143478" cy="214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8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D393F51-606B-4811-9309-33CD71FBC5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2" t="1" r="32664" b="-995"/>
          <a:stretch/>
        </p:blipFill>
        <p:spPr>
          <a:xfrm>
            <a:off x="1705145" y="2897067"/>
            <a:ext cx="3925020" cy="3454687"/>
          </a:xfrm>
          <a:prstGeom prst="round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D8E7550-823A-4BA2-87D7-E35E686EF31D}"/>
              </a:ext>
            </a:extLst>
          </p:cNvPr>
          <p:cNvCxnSpPr>
            <a:cxnSpLocks/>
          </p:cNvCxnSpPr>
          <p:nvPr/>
        </p:nvCxnSpPr>
        <p:spPr>
          <a:xfrm>
            <a:off x="1467383" y="447558"/>
            <a:ext cx="9257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5C3EB3D-9674-4386-8EA4-63AE211240F3}"/>
              </a:ext>
            </a:extLst>
          </p:cNvPr>
          <p:cNvSpPr/>
          <p:nvPr/>
        </p:nvSpPr>
        <p:spPr>
          <a:xfrm>
            <a:off x="2789853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80D5DBA-AED4-49BB-9518-808E052FC802}"/>
              </a:ext>
            </a:extLst>
          </p:cNvPr>
          <p:cNvSpPr/>
          <p:nvPr/>
        </p:nvSpPr>
        <p:spPr>
          <a:xfrm>
            <a:off x="6026018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20B150-9699-4A1C-AAE5-352D001F8AEC}"/>
              </a:ext>
            </a:extLst>
          </p:cNvPr>
          <p:cNvSpPr/>
          <p:nvPr/>
        </p:nvSpPr>
        <p:spPr>
          <a:xfrm>
            <a:off x="9402147" y="375757"/>
            <a:ext cx="139960" cy="130628"/>
          </a:xfrm>
          <a:prstGeom prst="ellipse">
            <a:avLst/>
          </a:prstGeom>
          <a:solidFill>
            <a:srgbClr val="AF23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C3F7C-734E-47BE-9A6E-E3837A640855}"/>
              </a:ext>
            </a:extLst>
          </p:cNvPr>
          <p:cNvSpPr txBox="1"/>
          <p:nvPr/>
        </p:nvSpPr>
        <p:spPr>
          <a:xfrm>
            <a:off x="2107864" y="578561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배경과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506C89-5FF6-4E24-A919-21E5FB98FF22}"/>
              </a:ext>
            </a:extLst>
          </p:cNvPr>
          <p:cNvSpPr txBox="1"/>
          <p:nvPr/>
        </p:nvSpPr>
        <p:spPr>
          <a:xfrm>
            <a:off x="5630165" y="57395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6FE068-19DD-4FC0-867E-8016F6622191}"/>
              </a:ext>
            </a:extLst>
          </p:cNvPr>
          <p:cNvSpPr txBox="1"/>
          <p:nvPr/>
        </p:nvSpPr>
        <p:spPr>
          <a:xfrm>
            <a:off x="9006294" y="55577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DAA2E60-334B-4745-8F2E-F5F993E662EC}"/>
              </a:ext>
            </a:extLst>
          </p:cNvPr>
          <p:cNvSpPr txBox="1"/>
          <p:nvPr/>
        </p:nvSpPr>
        <p:spPr>
          <a:xfrm>
            <a:off x="1467383" y="1350637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목표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061F142-C2D0-4881-B5AE-16BC3BE23A45}"/>
              </a:ext>
            </a:extLst>
          </p:cNvPr>
          <p:cNvCxnSpPr>
            <a:cxnSpLocks/>
          </p:cNvCxnSpPr>
          <p:nvPr/>
        </p:nvCxnSpPr>
        <p:spPr>
          <a:xfrm>
            <a:off x="1467383" y="1795163"/>
            <a:ext cx="9257234" cy="0"/>
          </a:xfrm>
          <a:prstGeom prst="line">
            <a:avLst/>
          </a:prstGeom>
          <a:ln w="38100">
            <a:solidFill>
              <a:srgbClr val="D52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BB6405-F528-4556-AF4B-BF58DC086191}"/>
              </a:ext>
            </a:extLst>
          </p:cNvPr>
          <p:cNvSpPr txBox="1"/>
          <p:nvPr/>
        </p:nvSpPr>
        <p:spPr>
          <a:xfrm>
            <a:off x="6411874" y="2593429"/>
            <a:ext cx="4655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일정 분석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여유 시간대 파악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축적을 통한 추천 알고리즘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ex)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처리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강화된 행사 제휴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ex)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스티커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굿즈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발행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B980118-C706-4647-BF3B-7A6D82748629}"/>
              </a:ext>
            </a:extLst>
          </p:cNvPr>
          <p:cNvSpPr txBox="1"/>
          <p:nvPr/>
        </p:nvSpPr>
        <p:spPr>
          <a:xfrm>
            <a:off x="6561830" y="3962692"/>
            <a:ext cx="4655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54436BD-B352-4EF5-9598-8B37D91F9F45}"/>
              </a:ext>
            </a:extLst>
          </p:cNvPr>
          <p:cNvSpPr txBox="1"/>
          <p:nvPr/>
        </p:nvSpPr>
        <p:spPr>
          <a:xfrm>
            <a:off x="2766092" y="1926563"/>
            <a:ext cx="6635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경험을 발견하고 기록하는 서비스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104020204" pitchFamily="34" charset="0"/>
                <a:ea typeface="나눔스퀘어 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771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D8598F-FCD8-4D41-A060-4FC2A2855DFB}"/>
              </a:ext>
            </a:extLst>
          </p:cNvPr>
          <p:cNvSpPr/>
          <p:nvPr/>
        </p:nvSpPr>
        <p:spPr>
          <a:xfrm>
            <a:off x="-58723" y="4999839"/>
            <a:ext cx="12365373" cy="9731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969534-C5D1-4CD3-86EF-4CBBA7511556}"/>
              </a:ext>
            </a:extLst>
          </p:cNvPr>
          <p:cNvSpPr txBox="1"/>
          <p:nvPr/>
        </p:nvSpPr>
        <p:spPr>
          <a:xfrm>
            <a:off x="3152438" y="5100506"/>
            <a:ext cx="5887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dottrait.firebaseapp.com</a:t>
            </a:r>
            <a:endParaRPr lang="ko-KR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5EEBEB1-983C-4D07-82E5-EA90D6BB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86" y="1552668"/>
            <a:ext cx="6837028" cy="159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8CA5C2-E642-43AD-9EBA-69012BED2501}"/>
              </a:ext>
            </a:extLst>
          </p:cNvPr>
          <p:cNvSpPr txBox="1"/>
          <p:nvPr/>
        </p:nvSpPr>
        <p:spPr>
          <a:xfrm>
            <a:off x="4212311" y="3483394"/>
            <a:ext cx="3767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오늘의 당신을 </a:t>
            </a:r>
            <a:r>
              <a:rPr lang="ko-KR" altLang="en-US" sz="2600" dirty="0">
                <a:solidFill>
                  <a:srgbClr val="D52F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찍으세요</a:t>
            </a:r>
          </a:p>
        </p:txBody>
      </p:sp>
    </p:spTree>
    <p:extLst>
      <p:ext uri="{BB962C8B-B14F-4D97-AF65-F5344CB8AC3E}">
        <p14:creationId xmlns:p14="http://schemas.microsoft.com/office/powerpoint/2010/main" val="29754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C737DAD-B3BA-4903-9B7D-5CE07D0927AF}"/>
              </a:ext>
            </a:extLst>
          </p:cNvPr>
          <p:cNvCxnSpPr>
            <a:cxnSpLocks/>
          </p:cNvCxnSpPr>
          <p:nvPr/>
        </p:nvCxnSpPr>
        <p:spPr>
          <a:xfrm>
            <a:off x="1467383" y="3059714"/>
            <a:ext cx="9257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D1782E5A-3BFA-4FAB-938A-ECE3C68D3D70}"/>
              </a:ext>
            </a:extLst>
          </p:cNvPr>
          <p:cNvSpPr/>
          <p:nvPr/>
        </p:nvSpPr>
        <p:spPr>
          <a:xfrm>
            <a:off x="5956040" y="2929086"/>
            <a:ext cx="279919" cy="2612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E01E02-F2A2-42C7-9F9B-B37C90CD636A}"/>
              </a:ext>
            </a:extLst>
          </p:cNvPr>
          <p:cNvSpPr/>
          <p:nvPr/>
        </p:nvSpPr>
        <p:spPr>
          <a:xfrm>
            <a:off x="9122228" y="2929086"/>
            <a:ext cx="279919" cy="2612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34C7489-6234-4279-8E62-A3B71EC1224E}"/>
              </a:ext>
            </a:extLst>
          </p:cNvPr>
          <p:cNvSpPr/>
          <p:nvPr/>
        </p:nvSpPr>
        <p:spPr>
          <a:xfrm>
            <a:off x="2789852" y="2929086"/>
            <a:ext cx="279919" cy="261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B8DD29-088C-44B7-A575-5C8442D9DACA}"/>
              </a:ext>
            </a:extLst>
          </p:cNvPr>
          <p:cNvSpPr txBox="1"/>
          <p:nvPr/>
        </p:nvSpPr>
        <p:spPr>
          <a:xfrm>
            <a:off x="1778694" y="3413760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배경과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F9F995-BDDC-4257-BA2E-B70AAD1900B1}"/>
              </a:ext>
            </a:extLst>
          </p:cNvPr>
          <p:cNvSpPr txBox="1"/>
          <p:nvPr/>
        </p:nvSpPr>
        <p:spPr>
          <a:xfrm>
            <a:off x="5404143" y="341376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CDBE43D-CE28-459F-A265-99D440687CF9}"/>
              </a:ext>
            </a:extLst>
          </p:cNvPr>
          <p:cNvSpPr txBox="1"/>
          <p:nvPr/>
        </p:nvSpPr>
        <p:spPr>
          <a:xfrm>
            <a:off x="8570333" y="341376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8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D8E7550-823A-4BA2-87D7-E35E686EF31D}"/>
              </a:ext>
            </a:extLst>
          </p:cNvPr>
          <p:cNvCxnSpPr>
            <a:cxnSpLocks/>
          </p:cNvCxnSpPr>
          <p:nvPr/>
        </p:nvCxnSpPr>
        <p:spPr>
          <a:xfrm>
            <a:off x="1467383" y="447558"/>
            <a:ext cx="9257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5C3EB3D-9674-4386-8EA4-63AE211240F3}"/>
              </a:ext>
            </a:extLst>
          </p:cNvPr>
          <p:cNvSpPr/>
          <p:nvPr/>
        </p:nvSpPr>
        <p:spPr>
          <a:xfrm>
            <a:off x="2789853" y="382242"/>
            <a:ext cx="139960" cy="130628"/>
          </a:xfrm>
          <a:prstGeom prst="ellipse">
            <a:avLst/>
          </a:prstGeom>
          <a:solidFill>
            <a:srgbClr val="AF23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80D5DBA-AED4-49BB-9518-808E052FC802}"/>
              </a:ext>
            </a:extLst>
          </p:cNvPr>
          <p:cNvSpPr/>
          <p:nvPr/>
        </p:nvSpPr>
        <p:spPr>
          <a:xfrm>
            <a:off x="6026018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20B150-9699-4A1C-AAE5-352D001F8AEC}"/>
              </a:ext>
            </a:extLst>
          </p:cNvPr>
          <p:cNvSpPr/>
          <p:nvPr/>
        </p:nvSpPr>
        <p:spPr>
          <a:xfrm>
            <a:off x="9402147" y="375757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C3F7C-734E-47BE-9A6E-E3837A640855}"/>
              </a:ext>
            </a:extLst>
          </p:cNvPr>
          <p:cNvSpPr txBox="1"/>
          <p:nvPr/>
        </p:nvSpPr>
        <p:spPr>
          <a:xfrm>
            <a:off x="2107864" y="578561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배경과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506C89-5FF6-4E24-A919-21E5FB98FF22}"/>
              </a:ext>
            </a:extLst>
          </p:cNvPr>
          <p:cNvSpPr txBox="1"/>
          <p:nvPr/>
        </p:nvSpPr>
        <p:spPr>
          <a:xfrm>
            <a:off x="5630165" y="57395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6FE068-19DD-4FC0-867E-8016F6622191}"/>
              </a:ext>
            </a:extLst>
          </p:cNvPr>
          <p:cNvSpPr txBox="1"/>
          <p:nvPr/>
        </p:nvSpPr>
        <p:spPr>
          <a:xfrm>
            <a:off x="9006294" y="55577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D037801-2223-47D6-8541-C347862DEF81}"/>
              </a:ext>
            </a:extLst>
          </p:cNvPr>
          <p:cNvSpPr txBox="1"/>
          <p:nvPr/>
        </p:nvSpPr>
        <p:spPr>
          <a:xfrm>
            <a:off x="2070250" y="5740595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기록의 중요성 인식하는 소비자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CED010-41C0-425C-AA1B-4797F27888F4}"/>
              </a:ext>
            </a:extLst>
          </p:cNvPr>
          <p:cNvSpPr txBox="1"/>
          <p:nvPr/>
        </p:nvSpPr>
        <p:spPr>
          <a:xfrm>
            <a:off x="7285318" y="5740595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수많은 캘린더 툴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A131B2D-A811-43C7-BF95-D1BFA3BF9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11417" r="8240" b="14973"/>
          <a:stretch/>
        </p:blipFill>
        <p:spPr>
          <a:xfrm>
            <a:off x="2401187" y="2722880"/>
            <a:ext cx="2956560" cy="2743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7FC109E-8218-444E-8DC1-04011C6C1F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55" y="2361612"/>
            <a:ext cx="3481874" cy="17409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4D2CF1D-124A-41AB-A657-EE19493B2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1" y="4148307"/>
            <a:ext cx="1430188" cy="14301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DAA2E60-334B-4745-8F2E-F5F993E662EC}"/>
              </a:ext>
            </a:extLst>
          </p:cNvPr>
          <p:cNvSpPr txBox="1"/>
          <p:nvPr/>
        </p:nvSpPr>
        <p:spPr>
          <a:xfrm>
            <a:off x="1467383" y="135063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061F142-C2D0-4881-B5AE-16BC3BE23A45}"/>
              </a:ext>
            </a:extLst>
          </p:cNvPr>
          <p:cNvCxnSpPr>
            <a:cxnSpLocks/>
          </p:cNvCxnSpPr>
          <p:nvPr/>
        </p:nvCxnSpPr>
        <p:spPr>
          <a:xfrm>
            <a:off x="1467383" y="1795163"/>
            <a:ext cx="9257234" cy="0"/>
          </a:xfrm>
          <a:prstGeom prst="line">
            <a:avLst/>
          </a:prstGeom>
          <a:ln w="38100">
            <a:solidFill>
              <a:srgbClr val="D52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0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921D75-73DE-4F45-BCF1-F84BBB2015D1}"/>
              </a:ext>
            </a:extLst>
          </p:cNvPr>
          <p:cNvSpPr txBox="1"/>
          <p:nvPr/>
        </p:nvSpPr>
        <p:spPr>
          <a:xfrm>
            <a:off x="2856947" y="3381218"/>
            <a:ext cx="6875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 Nova" panose="020B0604020202020204" pitchFamily="34" charset="0"/>
                <a:ea typeface="나눔스퀘어 Bold" panose="020B0600000101010101" pitchFamily="50" charset="-127"/>
              </a:rPr>
              <a:t>“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기록에 대한 보상심리를 자극 </a:t>
            </a:r>
            <a:r>
              <a:rPr lang="en-US" altLang="ko-KR" sz="4000" dirty="0">
                <a:latin typeface="Arial Nova" panose="020B0504020202020204" pitchFamily="34" charset="0"/>
                <a:ea typeface="나눔스퀘어 Bold" panose="020B0600000101010101" pitchFamily="50" charset="-127"/>
              </a:rPr>
              <a:t>”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AB19DE-6EA6-4A44-B1BB-8ECDEDC51C2B}"/>
              </a:ext>
            </a:extLst>
          </p:cNvPr>
          <p:cNvSpPr txBox="1"/>
          <p:nvPr/>
        </p:nvSpPr>
        <p:spPr>
          <a:xfrm>
            <a:off x="2234982" y="2588865"/>
            <a:ext cx="811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단순한 기록에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경험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부여할 수 있을까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60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D8E7550-823A-4BA2-87D7-E35E686EF31D}"/>
              </a:ext>
            </a:extLst>
          </p:cNvPr>
          <p:cNvCxnSpPr>
            <a:cxnSpLocks/>
          </p:cNvCxnSpPr>
          <p:nvPr/>
        </p:nvCxnSpPr>
        <p:spPr>
          <a:xfrm>
            <a:off x="1467383" y="447558"/>
            <a:ext cx="9257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5C3EB3D-9674-4386-8EA4-63AE211240F3}"/>
              </a:ext>
            </a:extLst>
          </p:cNvPr>
          <p:cNvSpPr/>
          <p:nvPr/>
        </p:nvSpPr>
        <p:spPr>
          <a:xfrm>
            <a:off x="2789853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80D5DBA-AED4-49BB-9518-808E052FC802}"/>
              </a:ext>
            </a:extLst>
          </p:cNvPr>
          <p:cNvSpPr/>
          <p:nvPr/>
        </p:nvSpPr>
        <p:spPr>
          <a:xfrm>
            <a:off x="6026018" y="382242"/>
            <a:ext cx="139960" cy="130628"/>
          </a:xfrm>
          <a:prstGeom prst="ellipse">
            <a:avLst/>
          </a:prstGeom>
          <a:solidFill>
            <a:srgbClr val="AF23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20B150-9699-4A1C-AAE5-352D001F8AEC}"/>
              </a:ext>
            </a:extLst>
          </p:cNvPr>
          <p:cNvSpPr/>
          <p:nvPr/>
        </p:nvSpPr>
        <p:spPr>
          <a:xfrm>
            <a:off x="9402147" y="375757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C3F7C-734E-47BE-9A6E-E3837A640855}"/>
              </a:ext>
            </a:extLst>
          </p:cNvPr>
          <p:cNvSpPr txBox="1"/>
          <p:nvPr/>
        </p:nvSpPr>
        <p:spPr>
          <a:xfrm>
            <a:off x="2107864" y="578561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배경과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506C89-5FF6-4E24-A919-21E5FB98FF22}"/>
              </a:ext>
            </a:extLst>
          </p:cNvPr>
          <p:cNvSpPr txBox="1"/>
          <p:nvPr/>
        </p:nvSpPr>
        <p:spPr>
          <a:xfrm>
            <a:off x="5630165" y="57395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6FE068-19DD-4FC0-867E-8016F6622191}"/>
              </a:ext>
            </a:extLst>
          </p:cNvPr>
          <p:cNvSpPr txBox="1"/>
          <p:nvPr/>
        </p:nvSpPr>
        <p:spPr>
          <a:xfrm>
            <a:off x="9006294" y="55577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DAA2E60-334B-4745-8F2E-F5F993E662EC}"/>
              </a:ext>
            </a:extLst>
          </p:cNvPr>
          <p:cNvSpPr txBox="1"/>
          <p:nvPr/>
        </p:nvSpPr>
        <p:spPr>
          <a:xfrm>
            <a:off x="1467383" y="135063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061F142-C2D0-4881-B5AE-16BC3BE23A45}"/>
              </a:ext>
            </a:extLst>
          </p:cNvPr>
          <p:cNvCxnSpPr>
            <a:cxnSpLocks/>
          </p:cNvCxnSpPr>
          <p:nvPr/>
        </p:nvCxnSpPr>
        <p:spPr>
          <a:xfrm>
            <a:off x="1467383" y="1795163"/>
            <a:ext cx="9257234" cy="0"/>
          </a:xfrm>
          <a:prstGeom prst="line">
            <a:avLst/>
          </a:prstGeom>
          <a:ln w="38100">
            <a:solidFill>
              <a:srgbClr val="D52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A064DEB-D011-4E57-8F56-ADBCE655B490}"/>
              </a:ext>
            </a:extLst>
          </p:cNvPr>
          <p:cNvSpPr txBox="1"/>
          <p:nvPr/>
        </p:nvSpPr>
        <p:spPr>
          <a:xfrm>
            <a:off x="5943597" y="2964578"/>
            <a:ext cx="55723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캘린더 사용이 습관화된 소비자 타겟팅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기록에 대한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직관적이고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금전적인 보상 제공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정보를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이용한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행사 추천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F529285-8366-46EA-977D-7C8290D6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31" y="2362403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3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D8E7550-823A-4BA2-87D7-E35E686EF31D}"/>
              </a:ext>
            </a:extLst>
          </p:cNvPr>
          <p:cNvCxnSpPr>
            <a:cxnSpLocks/>
          </p:cNvCxnSpPr>
          <p:nvPr/>
        </p:nvCxnSpPr>
        <p:spPr>
          <a:xfrm>
            <a:off x="1467383" y="447558"/>
            <a:ext cx="9257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5C3EB3D-9674-4386-8EA4-63AE211240F3}"/>
              </a:ext>
            </a:extLst>
          </p:cNvPr>
          <p:cNvSpPr/>
          <p:nvPr/>
        </p:nvSpPr>
        <p:spPr>
          <a:xfrm>
            <a:off x="2789853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80D5DBA-AED4-49BB-9518-808E052FC802}"/>
              </a:ext>
            </a:extLst>
          </p:cNvPr>
          <p:cNvSpPr/>
          <p:nvPr/>
        </p:nvSpPr>
        <p:spPr>
          <a:xfrm>
            <a:off x="6026018" y="382242"/>
            <a:ext cx="139960" cy="130628"/>
          </a:xfrm>
          <a:prstGeom prst="ellipse">
            <a:avLst/>
          </a:prstGeom>
          <a:solidFill>
            <a:srgbClr val="AF23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20B150-9699-4A1C-AAE5-352D001F8AEC}"/>
              </a:ext>
            </a:extLst>
          </p:cNvPr>
          <p:cNvSpPr/>
          <p:nvPr/>
        </p:nvSpPr>
        <p:spPr>
          <a:xfrm>
            <a:off x="9402147" y="375757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C3F7C-734E-47BE-9A6E-E3837A640855}"/>
              </a:ext>
            </a:extLst>
          </p:cNvPr>
          <p:cNvSpPr txBox="1"/>
          <p:nvPr/>
        </p:nvSpPr>
        <p:spPr>
          <a:xfrm>
            <a:off x="2107864" y="578561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배경과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506C89-5FF6-4E24-A919-21E5FB98FF22}"/>
              </a:ext>
            </a:extLst>
          </p:cNvPr>
          <p:cNvSpPr txBox="1"/>
          <p:nvPr/>
        </p:nvSpPr>
        <p:spPr>
          <a:xfrm>
            <a:off x="5630165" y="57395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6FE068-19DD-4FC0-867E-8016F6622191}"/>
              </a:ext>
            </a:extLst>
          </p:cNvPr>
          <p:cNvSpPr txBox="1"/>
          <p:nvPr/>
        </p:nvSpPr>
        <p:spPr>
          <a:xfrm>
            <a:off x="9006294" y="55577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4" b="8121"/>
          <a:stretch/>
        </p:blipFill>
        <p:spPr>
          <a:xfrm>
            <a:off x="811185" y="1776046"/>
            <a:ext cx="2180175" cy="476543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24606" y="1266847"/>
            <a:ext cx="295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회원가입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&amp;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프로필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설정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Hack" panose="020B06090302020202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4"/>
          <a:stretch/>
        </p:blipFill>
        <p:spPr>
          <a:xfrm>
            <a:off x="4364492" y="2004701"/>
            <a:ext cx="2531346" cy="452803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896839" y="1266847"/>
            <a:ext cx="14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일정 기록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Hack" panose="020B0609030202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1902" y="1266846"/>
            <a:ext cx="273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3.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타임라인에 기록 저장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Hack" panose="020B0609030202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16" y="1942656"/>
            <a:ext cx="2616820" cy="46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0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D8E7550-823A-4BA2-87D7-E35E686EF31D}"/>
              </a:ext>
            </a:extLst>
          </p:cNvPr>
          <p:cNvCxnSpPr>
            <a:cxnSpLocks/>
          </p:cNvCxnSpPr>
          <p:nvPr/>
        </p:nvCxnSpPr>
        <p:spPr>
          <a:xfrm>
            <a:off x="1467383" y="447558"/>
            <a:ext cx="9257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5C3EB3D-9674-4386-8EA4-63AE211240F3}"/>
              </a:ext>
            </a:extLst>
          </p:cNvPr>
          <p:cNvSpPr/>
          <p:nvPr/>
        </p:nvSpPr>
        <p:spPr>
          <a:xfrm>
            <a:off x="2789853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80D5DBA-AED4-49BB-9518-808E052FC802}"/>
              </a:ext>
            </a:extLst>
          </p:cNvPr>
          <p:cNvSpPr/>
          <p:nvPr/>
        </p:nvSpPr>
        <p:spPr>
          <a:xfrm>
            <a:off x="6026018" y="382242"/>
            <a:ext cx="139960" cy="130628"/>
          </a:xfrm>
          <a:prstGeom prst="ellipse">
            <a:avLst/>
          </a:prstGeom>
          <a:solidFill>
            <a:srgbClr val="AF23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20B150-9699-4A1C-AAE5-352D001F8AEC}"/>
              </a:ext>
            </a:extLst>
          </p:cNvPr>
          <p:cNvSpPr/>
          <p:nvPr/>
        </p:nvSpPr>
        <p:spPr>
          <a:xfrm>
            <a:off x="9402147" y="375757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C3F7C-734E-47BE-9A6E-E3837A640855}"/>
              </a:ext>
            </a:extLst>
          </p:cNvPr>
          <p:cNvSpPr txBox="1"/>
          <p:nvPr/>
        </p:nvSpPr>
        <p:spPr>
          <a:xfrm>
            <a:off x="2107864" y="578561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배경과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506C89-5FF6-4E24-A919-21E5FB98FF22}"/>
              </a:ext>
            </a:extLst>
          </p:cNvPr>
          <p:cNvSpPr txBox="1"/>
          <p:nvPr/>
        </p:nvSpPr>
        <p:spPr>
          <a:xfrm>
            <a:off x="5630165" y="57395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6FE068-19DD-4FC0-867E-8016F6622191}"/>
              </a:ext>
            </a:extLst>
          </p:cNvPr>
          <p:cNvSpPr txBox="1"/>
          <p:nvPr/>
        </p:nvSpPr>
        <p:spPr>
          <a:xfrm>
            <a:off x="9006294" y="55577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801" y="1132088"/>
            <a:ext cx="331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4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포인트를 이용한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픽셀아트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템플릿 제공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Hack" panose="020B0609030202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25" y="1837592"/>
            <a:ext cx="2666284" cy="47400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60672" y="1266847"/>
            <a:ext cx="373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5.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픽셀아트 완성본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&amp;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템플릿 수집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Hack" panose="020B060903020202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61" y="1790357"/>
            <a:ext cx="2692853" cy="47872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71222" y="1270588"/>
            <a:ext cx="25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6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Hack" panose="020B0609030202020204" pitchFamily="49" charset="0"/>
              </a:rPr>
              <a:t>타사 캘린더 연동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Hack" panose="020B0609030202020204" pitchFamily="49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62" y="1790357"/>
            <a:ext cx="2710333" cy="48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6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D8E7550-823A-4BA2-87D7-E35E686EF31D}"/>
              </a:ext>
            </a:extLst>
          </p:cNvPr>
          <p:cNvCxnSpPr>
            <a:cxnSpLocks/>
          </p:cNvCxnSpPr>
          <p:nvPr/>
        </p:nvCxnSpPr>
        <p:spPr>
          <a:xfrm>
            <a:off x="1467383" y="447558"/>
            <a:ext cx="9257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5C3EB3D-9674-4386-8EA4-63AE211240F3}"/>
              </a:ext>
            </a:extLst>
          </p:cNvPr>
          <p:cNvSpPr/>
          <p:nvPr/>
        </p:nvSpPr>
        <p:spPr>
          <a:xfrm>
            <a:off x="2789853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80D5DBA-AED4-49BB-9518-808E052FC802}"/>
              </a:ext>
            </a:extLst>
          </p:cNvPr>
          <p:cNvSpPr/>
          <p:nvPr/>
        </p:nvSpPr>
        <p:spPr>
          <a:xfrm>
            <a:off x="6026018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20B150-9699-4A1C-AAE5-352D001F8AEC}"/>
              </a:ext>
            </a:extLst>
          </p:cNvPr>
          <p:cNvSpPr/>
          <p:nvPr/>
        </p:nvSpPr>
        <p:spPr>
          <a:xfrm>
            <a:off x="9402147" y="375757"/>
            <a:ext cx="139960" cy="130628"/>
          </a:xfrm>
          <a:prstGeom prst="ellipse">
            <a:avLst/>
          </a:prstGeom>
          <a:solidFill>
            <a:srgbClr val="AF23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C3F7C-734E-47BE-9A6E-E3837A640855}"/>
              </a:ext>
            </a:extLst>
          </p:cNvPr>
          <p:cNvSpPr txBox="1"/>
          <p:nvPr/>
        </p:nvSpPr>
        <p:spPr>
          <a:xfrm>
            <a:off x="2107864" y="578561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배경과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506C89-5FF6-4E24-A919-21E5FB98FF22}"/>
              </a:ext>
            </a:extLst>
          </p:cNvPr>
          <p:cNvSpPr txBox="1"/>
          <p:nvPr/>
        </p:nvSpPr>
        <p:spPr>
          <a:xfrm>
            <a:off x="5630165" y="57395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6FE068-19DD-4FC0-867E-8016F6622191}"/>
              </a:ext>
            </a:extLst>
          </p:cNvPr>
          <p:cNvSpPr txBox="1"/>
          <p:nvPr/>
        </p:nvSpPr>
        <p:spPr>
          <a:xfrm>
            <a:off x="9006294" y="55577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DAA2E60-334B-4745-8F2E-F5F993E662EC}"/>
              </a:ext>
            </a:extLst>
          </p:cNvPr>
          <p:cNvSpPr txBox="1"/>
          <p:nvPr/>
        </p:nvSpPr>
        <p:spPr>
          <a:xfrm>
            <a:off x="1467383" y="1350637"/>
            <a:ext cx="35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접근성 높이기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061F142-C2D0-4881-B5AE-16BC3BE23A45}"/>
              </a:ext>
            </a:extLst>
          </p:cNvPr>
          <p:cNvCxnSpPr>
            <a:cxnSpLocks/>
          </p:cNvCxnSpPr>
          <p:nvPr/>
        </p:nvCxnSpPr>
        <p:spPr>
          <a:xfrm>
            <a:off x="1467383" y="1795163"/>
            <a:ext cx="9257234" cy="0"/>
          </a:xfrm>
          <a:prstGeom prst="line">
            <a:avLst/>
          </a:prstGeom>
          <a:ln w="38100">
            <a:solidFill>
              <a:srgbClr val="D52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0A8C85-0330-4073-BB8A-7CBBB04B3BB6}"/>
              </a:ext>
            </a:extLst>
          </p:cNvPr>
          <p:cNvSpPr txBox="1"/>
          <p:nvPr/>
        </p:nvSpPr>
        <p:spPr>
          <a:xfrm>
            <a:off x="6220493" y="2939750"/>
            <a:ext cx="59715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캘린더 이용하는 소비자들의 접근성 높임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캘린더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캘린더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 캘린더 등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연동을 통한 상생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캘린더 구현완료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8" y="2076239"/>
            <a:ext cx="2546536" cy="4527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40" y="2076238"/>
            <a:ext cx="2554611" cy="45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D8E7550-823A-4BA2-87D7-E35E686EF31D}"/>
              </a:ext>
            </a:extLst>
          </p:cNvPr>
          <p:cNvCxnSpPr>
            <a:cxnSpLocks/>
          </p:cNvCxnSpPr>
          <p:nvPr/>
        </p:nvCxnSpPr>
        <p:spPr>
          <a:xfrm>
            <a:off x="1467383" y="447558"/>
            <a:ext cx="9257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55C3EB3D-9674-4386-8EA4-63AE211240F3}"/>
              </a:ext>
            </a:extLst>
          </p:cNvPr>
          <p:cNvSpPr/>
          <p:nvPr/>
        </p:nvSpPr>
        <p:spPr>
          <a:xfrm>
            <a:off x="2789853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80D5DBA-AED4-49BB-9518-808E052FC802}"/>
              </a:ext>
            </a:extLst>
          </p:cNvPr>
          <p:cNvSpPr/>
          <p:nvPr/>
        </p:nvSpPr>
        <p:spPr>
          <a:xfrm>
            <a:off x="6026018" y="382242"/>
            <a:ext cx="139960" cy="1306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20B150-9699-4A1C-AAE5-352D001F8AEC}"/>
              </a:ext>
            </a:extLst>
          </p:cNvPr>
          <p:cNvSpPr/>
          <p:nvPr/>
        </p:nvSpPr>
        <p:spPr>
          <a:xfrm>
            <a:off x="9402147" y="375757"/>
            <a:ext cx="139960" cy="130628"/>
          </a:xfrm>
          <a:prstGeom prst="ellipse">
            <a:avLst/>
          </a:prstGeom>
          <a:solidFill>
            <a:srgbClr val="AF23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C3F7C-734E-47BE-9A6E-E3837A640855}"/>
              </a:ext>
            </a:extLst>
          </p:cNvPr>
          <p:cNvSpPr txBox="1"/>
          <p:nvPr/>
        </p:nvSpPr>
        <p:spPr>
          <a:xfrm>
            <a:off x="2107864" y="578561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배경과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506C89-5FF6-4E24-A919-21E5FB98FF22}"/>
              </a:ext>
            </a:extLst>
          </p:cNvPr>
          <p:cNvSpPr txBox="1"/>
          <p:nvPr/>
        </p:nvSpPr>
        <p:spPr>
          <a:xfrm>
            <a:off x="5630165" y="57395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6FE068-19DD-4FC0-867E-8016F6622191}"/>
              </a:ext>
            </a:extLst>
          </p:cNvPr>
          <p:cNvSpPr txBox="1"/>
          <p:nvPr/>
        </p:nvSpPr>
        <p:spPr>
          <a:xfrm>
            <a:off x="9006294" y="55577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DAA2E60-334B-4745-8F2E-F5F993E662EC}"/>
              </a:ext>
            </a:extLst>
          </p:cNvPr>
          <p:cNvSpPr txBox="1"/>
          <p:nvPr/>
        </p:nvSpPr>
        <p:spPr>
          <a:xfrm>
            <a:off x="1467383" y="1350637"/>
            <a:ext cx="35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방향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접근성 높이기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061F142-C2D0-4881-B5AE-16BC3BE23A45}"/>
              </a:ext>
            </a:extLst>
          </p:cNvPr>
          <p:cNvCxnSpPr>
            <a:cxnSpLocks/>
          </p:cNvCxnSpPr>
          <p:nvPr/>
        </p:nvCxnSpPr>
        <p:spPr>
          <a:xfrm>
            <a:off x="1467383" y="1795163"/>
            <a:ext cx="9257234" cy="0"/>
          </a:xfrm>
          <a:prstGeom prst="line">
            <a:avLst/>
          </a:prstGeom>
          <a:ln w="38100">
            <a:solidFill>
              <a:srgbClr val="D52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0A8C85-0330-4073-BB8A-7CBBB04B3BB6}"/>
              </a:ext>
            </a:extLst>
          </p:cNvPr>
          <p:cNvSpPr txBox="1"/>
          <p:nvPr/>
        </p:nvSpPr>
        <p:spPr>
          <a:xfrm>
            <a:off x="6026018" y="3221103"/>
            <a:ext cx="6062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웹에서 간단히 설치해 앱처럼 이용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구현완료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롬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확장 프로그램 등록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예정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9" y="2007764"/>
            <a:ext cx="2670663" cy="47478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75" y="2007764"/>
            <a:ext cx="2675609" cy="47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4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293</Words>
  <Application>Microsoft Office PowerPoint</Application>
  <PresentationFormat>사용자 지정</PresentationFormat>
  <Paragraphs>94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Yumi</dc:creator>
  <cp:lastModifiedBy>Taewoo Kim</cp:lastModifiedBy>
  <cp:revision>66</cp:revision>
  <dcterms:created xsi:type="dcterms:W3CDTF">2018-09-30T07:02:44Z</dcterms:created>
  <dcterms:modified xsi:type="dcterms:W3CDTF">2018-09-30T14:45:42Z</dcterms:modified>
</cp:coreProperties>
</file>