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o Hyeon" panose="020B0600000101010101" charset="-127"/>
      <p:regular r:id="rId23"/>
    </p:embeddedFont>
    <p:embeddedFont>
      <p:font typeface="Anaheim" panose="020B0600000101010101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T Sans" panose="020B05030202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8090</a:t>
            </a:r>
            <a:r>
              <a:rPr lang="ko-KR" altLang="en-US" dirty="0"/>
              <a:t>팀의 발표를 맡게 된 김용현입니다</a:t>
            </a:r>
            <a:r>
              <a:rPr lang="en-US" altLang="ko-KR" dirty="0"/>
              <a:t>. </a:t>
            </a:r>
            <a:r>
              <a:rPr lang="ko-KR" altLang="en-US" dirty="0"/>
              <a:t>저희는 파이를 활용한 </a:t>
            </a:r>
            <a:r>
              <a:rPr lang="en-US" altLang="ko-KR" dirty="0"/>
              <a:t>UPS </a:t>
            </a:r>
            <a:r>
              <a:rPr lang="ko-KR" altLang="en-US" dirty="0"/>
              <a:t>시스템 구축을 목표로 프로젝트를 진행하였습니다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406bb3d5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f406bb3d5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UPS </a:t>
            </a:r>
            <a:r>
              <a:rPr lang="ko-KR" altLang="en-US" dirty="0"/>
              <a:t>기능의 회로도 입니다</a:t>
            </a:r>
            <a:r>
              <a:rPr lang="en-US" altLang="ko-KR" dirty="0"/>
              <a:t>. </a:t>
            </a:r>
            <a:r>
              <a:rPr lang="ko-KR" altLang="en-US" dirty="0"/>
              <a:t>상용 전원과 태양광으로부터 </a:t>
            </a:r>
            <a:r>
              <a:rPr lang="en-US" altLang="ko-KR" dirty="0"/>
              <a:t>5V 2A</a:t>
            </a:r>
            <a:r>
              <a:rPr lang="ko-KR" altLang="en-US" dirty="0"/>
              <a:t>의 전력을 공급받고</a:t>
            </a:r>
            <a:r>
              <a:rPr lang="en-US" altLang="ko-KR" dirty="0"/>
              <a:t>, </a:t>
            </a:r>
            <a:r>
              <a:rPr lang="ko-KR" altLang="en-US" dirty="0"/>
              <a:t>전력 공급 여부를 </a:t>
            </a:r>
            <a:r>
              <a:rPr lang="en-US" altLang="ko-KR" dirty="0"/>
              <a:t>ina219 </a:t>
            </a:r>
            <a:r>
              <a:rPr lang="ko-KR" altLang="en-US" dirty="0"/>
              <a:t>전압 센서를 이용하여 </a:t>
            </a:r>
            <a:r>
              <a:rPr lang="ko-KR" altLang="en-US" dirty="0" err="1"/>
              <a:t>센싱합니다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H913-A </a:t>
            </a:r>
            <a:r>
              <a:rPr lang="ko-KR" altLang="en-US" dirty="0"/>
              <a:t>충전 모듈을 이용하여 배터리가 충전되고</a:t>
            </a:r>
            <a:r>
              <a:rPr lang="en-US" altLang="ko-KR" dirty="0"/>
              <a:t>, </a:t>
            </a:r>
            <a:r>
              <a:rPr lang="ko-KR" altLang="en-US" dirty="0"/>
              <a:t>클라이언트는 배터리로부터 전력을 공급받습니다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47ea3865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47ea3865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이전의 회로도를 </a:t>
            </a:r>
            <a:r>
              <a:rPr lang="en-US" altLang="ko-KR" dirty="0"/>
              <a:t>UPS </a:t>
            </a:r>
            <a:r>
              <a:rPr lang="ko-KR" altLang="en-US" dirty="0"/>
              <a:t>관점에서 다시 보겠습니다</a:t>
            </a:r>
            <a:r>
              <a:rPr lang="en-US" altLang="ko-KR" dirty="0"/>
              <a:t>. </a:t>
            </a:r>
            <a:r>
              <a:rPr lang="ko-KR" altLang="en-US" dirty="0"/>
              <a:t>평상시 태양광과 상용 전원을 통해 전력을 공급받아 배터리에 충전하며</a:t>
            </a:r>
            <a:r>
              <a:rPr lang="en-US" altLang="ko-KR" dirty="0"/>
              <a:t>, </a:t>
            </a:r>
            <a:r>
              <a:rPr lang="ko-KR" altLang="en-US" dirty="0"/>
              <a:t>클라이언트는 배터리로부터 전력을 공급받습니다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정전이 발생해도 클라이언트는 배터리가 고갈되기 전까지 배터리로부터 전력을 공급받을 수 있게 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be421597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be421597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전압측정 센서를 이용하여 전원공급 현황을 모니터링하고</a:t>
            </a:r>
            <a:r>
              <a:rPr lang="en-US" altLang="ko-KR" dirty="0"/>
              <a:t>, </a:t>
            </a:r>
            <a:r>
              <a:rPr lang="ko-KR" altLang="en-US" dirty="0"/>
              <a:t>모든 전원이 차단될 경우 소켓 통신을 이용하여 클라이언트의 전원을 종료하는 모습을 확인하실 수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247ea3865b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247ea3865b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ADC </a:t>
            </a:r>
            <a:r>
              <a:rPr lang="ko-KR" altLang="en-US" dirty="0"/>
              <a:t>모듈에 부착된 </a:t>
            </a:r>
            <a:r>
              <a:rPr lang="en-US" altLang="ko-KR" dirty="0"/>
              <a:t>CDS </a:t>
            </a:r>
            <a:r>
              <a:rPr lang="ko-KR" altLang="en-US" dirty="0"/>
              <a:t>센서를 이용하여 광량을 측정하고 광량이 기준치 이상일 경우 스텝 모터를 회전하여 패널 커버를 개방</a:t>
            </a:r>
            <a:r>
              <a:rPr lang="en-US" altLang="ko-KR" dirty="0"/>
              <a:t>, </a:t>
            </a:r>
            <a:r>
              <a:rPr lang="ko-KR" altLang="en-US" dirty="0"/>
              <a:t>기준치 이하일 경우 패널 커버를 닫아 패널을 보호합니다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406bb3d5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406bb3d5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406bb3d59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f406bb3d59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 구상 시 평범한 </a:t>
            </a:r>
            <a:r>
              <a:rPr lang="en-US" altLang="ko-KR" dirty="0"/>
              <a:t>UPS</a:t>
            </a:r>
            <a:r>
              <a:rPr lang="ko-KR" altLang="en-US" dirty="0"/>
              <a:t>처럼 상시 전원과 배터리를 전환하는 회로를 구성하고자 하였으나 </a:t>
            </a:r>
            <a:r>
              <a:rPr lang="en-US" altLang="ko-KR" dirty="0"/>
              <a:t>H913</a:t>
            </a:r>
            <a:r>
              <a:rPr lang="ko-KR" altLang="en-US" dirty="0"/>
              <a:t>모듈의 경우 </a:t>
            </a:r>
            <a:r>
              <a:rPr lang="ko-KR" altLang="en-US" dirty="0" err="1"/>
              <a:t>스위칭에</a:t>
            </a:r>
            <a:r>
              <a:rPr lang="ko-KR" altLang="en-US" dirty="0"/>
              <a:t> 걸리는 시간이 너무 길어 클라이언트가 죽는 상황이 발생하였습니다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이에 </a:t>
            </a:r>
            <a:r>
              <a:rPr lang="ko-KR" altLang="en-US" dirty="0" err="1"/>
              <a:t>스위칭</a:t>
            </a:r>
            <a:r>
              <a:rPr lang="ko-KR" altLang="en-US" dirty="0"/>
              <a:t> 회로를 사용하는 대신 배터리에서 직접 전력을 공급하는 방식을 채택하였습니다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406bb3d5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406bb3d59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또다른 문제가 발생했습니다</a:t>
            </a:r>
            <a:r>
              <a:rPr lang="en-US" altLang="ko-KR" dirty="0"/>
              <a:t>. </a:t>
            </a:r>
            <a:r>
              <a:rPr lang="ko-KR" altLang="en-US" dirty="0"/>
              <a:t>저희가 사용한 </a:t>
            </a:r>
            <a:r>
              <a:rPr lang="en-US" altLang="ko-KR" dirty="0"/>
              <a:t>18650 </a:t>
            </a:r>
            <a:r>
              <a:rPr lang="ko-KR" altLang="en-US" dirty="0"/>
              <a:t>리튬 이온 배터리는 </a:t>
            </a:r>
            <a:r>
              <a:rPr lang="en-US" altLang="ko-KR" dirty="0"/>
              <a:t>3.7V </a:t>
            </a:r>
            <a:r>
              <a:rPr lang="ko-KR" altLang="en-US" dirty="0"/>
              <a:t>출력을 가지는데</a:t>
            </a:r>
            <a:r>
              <a:rPr lang="en-US" altLang="ko-KR" dirty="0"/>
              <a:t>, </a:t>
            </a:r>
            <a:r>
              <a:rPr lang="ko-KR" altLang="en-US" dirty="0"/>
              <a:t>클라이언트가 요구하는 전력은 </a:t>
            </a:r>
            <a:r>
              <a:rPr lang="en-US" altLang="ko-KR" dirty="0"/>
              <a:t>5V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이에 </a:t>
            </a:r>
            <a:r>
              <a:rPr lang="ko-KR" altLang="en-US" dirty="0" err="1"/>
              <a:t>승압</a:t>
            </a:r>
            <a:r>
              <a:rPr lang="ko-KR" altLang="en-US" dirty="0"/>
              <a:t> 모듈을 사용하여 </a:t>
            </a:r>
            <a:r>
              <a:rPr lang="en-US" altLang="ko-KR" dirty="0"/>
              <a:t>5V </a:t>
            </a:r>
            <a:r>
              <a:rPr lang="ko-KR" altLang="en-US" dirty="0"/>
              <a:t>출력을 구현하였으나 부하가 요구하는 전류를 안정적으로 공급하지 않아 클라이언트가 간헐적으로 종료되는 문제가 발생하였습니다</a:t>
            </a:r>
            <a:r>
              <a:rPr lang="en-US" altLang="ko-KR" dirty="0"/>
              <a:t>. </a:t>
            </a:r>
            <a:r>
              <a:rPr lang="ko-KR" altLang="en-US" dirty="0"/>
              <a:t>이에 부득이하게 모든 파이에 </a:t>
            </a:r>
            <a:r>
              <a:rPr lang="en-US" altLang="ko-KR" dirty="0"/>
              <a:t>5V 3A </a:t>
            </a:r>
            <a:r>
              <a:rPr lang="ko-KR" altLang="en-US" dirty="0"/>
              <a:t>정격 전원을 연결하여 제작을 완료하였습니다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406bb3d5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406bb3d5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be42159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fbe42159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406bb3d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406bb3d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발표는 위와 같은 순서로 진행하겠습니다</a:t>
            </a:r>
            <a:r>
              <a:rPr lang="en-US" altLang="ko-KR" sz="1200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파이를 메인 컨트롤러로 사용하며 전원으로는 태양광과 상용 전원을 공급받는 </a:t>
            </a:r>
            <a:r>
              <a:rPr lang="en-US" altLang="ko-KR" dirty="0"/>
              <a:t>UPS </a:t>
            </a:r>
            <a:r>
              <a:rPr lang="ko-KR" altLang="en-US" dirty="0"/>
              <a:t>시스템을 구현하고자 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UPS</a:t>
            </a:r>
            <a:r>
              <a:rPr lang="ko-KR" altLang="en-US" dirty="0"/>
              <a:t>는 </a:t>
            </a:r>
            <a:r>
              <a:rPr lang="ko-KR" altLang="en-US" dirty="0" err="1"/>
              <a:t>무정전</a:t>
            </a:r>
            <a:r>
              <a:rPr lang="ko-KR" altLang="en-US" dirty="0"/>
              <a:t> 전원장치로서 정전이 발생하였을 경우에도 전기장치가 돌아갈 수 있도록 전원을 유지시켜 주는 장치입니다</a:t>
            </a:r>
            <a:r>
              <a:rPr lang="en-US" altLang="ko-KR" dirty="0"/>
              <a:t>. </a:t>
            </a:r>
            <a:r>
              <a:rPr lang="ko-KR" altLang="en-US" dirty="0"/>
              <a:t>충전된 전력을 제공하는 정적 방식과</a:t>
            </a:r>
            <a:r>
              <a:rPr lang="en-US" altLang="ko-KR" dirty="0"/>
              <a:t>, </a:t>
            </a:r>
            <a:r>
              <a:rPr lang="ko-KR" altLang="en-US" dirty="0"/>
              <a:t>발전을 통해 전력을 공급하는 동적 방식이 있습니다</a:t>
            </a:r>
            <a:r>
              <a:rPr lang="en-US" altLang="ko-KR" dirty="0"/>
              <a:t>. </a:t>
            </a:r>
            <a:r>
              <a:rPr lang="ko-KR" altLang="en-US" dirty="0"/>
              <a:t>저희는 평상시 리튬 이온 전지에 전력을 충전하고</a:t>
            </a:r>
            <a:r>
              <a:rPr lang="en-US" altLang="ko-KR" dirty="0"/>
              <a:t>, </a:t>
            </a:r>
            <a:r>
              <a:rPr lang="ko-KR" altLang="en-US" dirty="0"/>
              <a:t>정전이 발생할 경우 배터리에서 전력을 공급하는 정적 </a:t>
            </a:r>
            <a:r>
              <a:rPr lang="en-US" altLang="ko-KR" dirty="0"/>
              <a:t>UPS</a:t>
            </a:r>
            <a:r>
              <a:rPr lang="ko-KR" altLang="en-US" dirty="0"/>
              <a:t>를 제작하였습니다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be42159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be42159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UPS</a:t>
            </a:r>
            <a:r>
              <a:rPr lang="ko-KR" altLang="en-US" dirty="0"/>
              <a:t>는 갑작스런 정전으로 인한 데이터의 유실</a:t>
            </a:r>
            <a:r>
              <a:rPr lang="en-US" altLang="ko-KR" dirty="0"/>
              <a:t>, </a:t>
            </a:r>
            <a:r>
              <a:rPr lang="ko-KR" altLang="en-US" dirty="0"/>
              <a:t>전자장치의 고장 등을 대비하는데 많이 사용됩니다</a:t>
            </a:r>
            <a:r>
              <a:rPr lang="en-US" altLang="ko-KR" dirty="0"/>
              <a:t>. </a:t>
            </a:r>
            <a:r>
              <a:rPr lang="ko-KR" altLang="en-US" dirty="0"/>
              <a:t>노트북과 휴대폰의 배터리도 일종의 </a:t>
            </a:r>
            <a:r>
              <a:rPr lang="en-US" altLang="ko-KR" dirty="0"/>
              <a:t>UPS</a:t>
            </a:r>
            <a:r>
              <a:rPr lang="ko-KR" altLang="en-US" dirty="0"/>
              <a:t>라고 볼 수 있습니다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UPS</a:t>
            </a:r>
            <a:r>
              <a:rPr lang="ko-KR" altLang="en-US" dirty="0"/>
              <a:t>에 연결된 파이를 사용자라고 가정하고</a:t>
            </a:r>
            <a:r>
              <a:rPr lang="en-US" altLang="ko-KR" dirty="0"/>
              <a:t>, </a:t>
            </a:r>
            <a:r>
              <a:rPr lang="ko-KR" altLang="en-US" dirty="0"/>
              <a:t>정전이 발생할 경우 소켓 통신을 이용해 클라이언트를 안전하게 종료할 수 있도록 하는 시스템을 구상했습니다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be42159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be42159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기존의 </a:t>
            </a:r>
            <a:r>
              <a:rPr lang="en-US" altLang="ko-KR" dirty="0"/>
              <a:t>UPS</a:t>
            </a:r>
            <a:r>
              <a:rPr lang="ko-KR" altLang="en-US" dirty="0"/>
              <a:t>와는 달리</a:t>
            </a:r>
            <a:r>
              <a:rPr lang="en-US" altLang="ko-KR" dirty="0"/>
              <a:t>, UPS</a:t>
            </a:r>
            <a:r>
              <a:rPr lang="ko-KR" altLang="en-US" dirty="0"/>
              <a:t>에 태양광 발전을 접목하여 친환경 에너지를 사용할 수 있도록 하였습니다</a:t>
            </a:r>
            <a:r>
              <a:rPr lang="en-US" altLang="ko-KR" dirty="0"/>
              <a:t>. </a:t>
            </a:r>
            <a:r>
              <a:rPr lang="ko-KR" altLang="en-US" dirty="0"/>
              <a:t>태양광 패널이 파손과 오염에 취약하다는 점을 고려하여 패널 커버 자동 개폐 장치를 추가로 구상하였습니다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최종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평상시 상용 전원과 태양광 전원을 이용하여 배터리를 충전하는 동시에 클라이언트에 전력을 공급합니다</a:t>
            </a:r>
            <a:r>
              <a:rPr lang="en-US" altLang="ko-KR" dirty="0"/>
              <a:t>. </a:t>
            </a:r>
            <a:r>
              <a:rPr lang="ko-KR" altLang="en-US" dirty="0"/>
              <a:t>이때 태양광 에너지는 광량에 따라 자동으로 발전 여부를 결정합니다</a:t>
            </a:r>
            <a:r>
              <a:rPr lang="en-US" altLang="ko-KR" dirty="0"/>
              <a:t>. </a:t>
            </a:r>
            <a:r>
              <a:rPr lang="ko-KR" altLang="en-US" dirty="0"/>
              <a:t>만약 두 전력원으로부터 전력이 공급되지 않을 경우</a:t>
            </a:r>
            <a:r>
              <a:rPr lang="en-US" altLang="ko-KR" dirty="0"/>
              <a:t>, </a:t>
            </a:r>
            <a:r>
              <a:rPr lang="ko-KR" altLang="en-US" dirty="0"/>
              <a:t>클라이언트에 전원 종료 명령을 전달하여 배터리가 고갈되기 전에 시스템을 안전하게 종료합니다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404c41ab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404c41ab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사용한 모듈들은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404c41a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404c41a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모듈들을 사용하여 </a:t>
            </a:r>
            <a:r>
              <a:rPr lang="en-US" altLang="ko-KR" dirty="0"/>
              <a:t>UPS </a:t>
            </a:r>
            <a:r>
              <a:rPr lang="ko-KR" altLang="en-US" dirty="0"/>
              <a:t>기능과 태양광 패널 자동 개폐 기능을 구현하였습니다</a:t>
            </a:r>
            <a:r>
              <a:rPr lang="en-US" altLang="ko-KR" dirty="0"/>
              <a:t>. </a:t>
            </a:r>
            <a:r>
              <a:rPr lang="ko-KR" altLang="en-US" dirty="0"/>
              <a:t>각 기능에 대해 소개하도록 하겠습니다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01100" cy="40647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3595575" y="539500"/>
            <a:ext cx="2191200" cy="2328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3595575" y="2953775"/>
            <a:ext cx="4835100" cy="1650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072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sBd6Rarsc4TMMPV41xBZ2nNw21MrI7Zj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BytTGL6XyUPhqIFqCF_5pDi4lxIA1Dm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83CZ29z9-WC1bxzMhgobysjURXeBXcA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Do Hyeon"/>
                <a:ea typeface="Do Hyeon"/>
                <a:cs typeface="Do Hyeon"/>
                <a:sym typeface="Do Hyeon"/>
              </a:rPr>
              <a:t>UPS 시스템</a:t>
            </a:r>
            <a:endParaRPr>
              <a:solidFill>
                <a:srgbClr val="0B539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972300" y="3239200"/>
            <a:ext cx="71994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>
                <a:latin typeface="Do Hyeon"/>
                <a:ea typeface="Do Hyeon"/>
                <a:cs typeface="Do Hyeon"/>
                <a:sym typeface="Do Hyeon"/>
              </a:rPr>
              <a:t>8090</a:t>
            </a:r>
            <a:r>
              <a:rPr lang="en" sz="1700" dirty="0">
                <a:latin typeface="Do Hyeon"/>
                <a:ea typeface="Do Hyeon"/>
                <a:cs typeface="Do Hyeon"/>
                <a:sym typeface="Do Hyeon"/>
              </a:rPr>
              <a:t>팀</a:t>
            </a:r>
            <a:endParaRPr sz="17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Do Hyeon"/>
                <a:ea typeface="Do Hyeon"/>
                <a:cs typeface="Do Hyeon"/>
                <a:sym typeface="Do Hyeon"/>
              </a:rPr>
              <a:t>강정수, 김용현, 이규진</a:t>
            </a:r>
            <a:r>
              <a:rPr lang="en-US" altLang="ko-KR" sz="1700" dirty="0"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-KR" altLang="en-US" sz="1700" dirty="0" err="1">
                <a:latin typeface="Do Hyeon"/>
                <a:ea typeface="Do Hyeon"/>
                <a:cs typeface="Do Hyeon"/>
                <a:sym typeface="Do Hyeon"/>
              </a:rPr>
              <a:t>정유석</a:t>
            </a:r>
            <a:endParaRPr sz="1700" dirty="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기능 소개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0" y="572700"/>
            <a:ext cx="7194716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63" y="984525"/>
            <a:ext cx="8481076" cy="3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3952650" y="310400"/>
            <a:ext cx="12387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간략화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720000" y="225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소켓 통신을 이용한 쎴따운 징동따운</a:t>
            </a:r>
            <a:endParaRPr/>
          </a:p>
        </p:txBody>
      </p:sp>
      <p:pic>
        <p:nvPicPr>
          <p:cNvPr id="421" name="Google Shape;421;p42" title="KakaoTalk_20240905_1901049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550" y="868680"/>
            <a:ext cx="6624890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720000" y="158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스텝모터</a:t>
            </a:r>
            <a:endParaRPr/>
          </a:p>
        </p:txBody>
      </p:sp>
      <p:pic>
        <p:nvPicPr>
          <p:cNvPr id="415" name="Google Shape;415;p41" title="4_online-video-cutter.co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550" y="865675"/>
            <a:ext cx="6624888" cy="37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3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4394500" y="240040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&amp; 개선 방안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 idx="2"/>
          </p:nvPr>
        </p:nvSpPr>
        <p:spPr>
          <a:xfrm>
            <a:off x="5690275" y="1037350"/>
            <a:ext cx="1232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용의자 : H913-A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339000" y="1825350"/>
            <a:ext cx="7897200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설명 : 원래 세계사에서 이상한 일이 일어났을 때 이새끼 찍으면 대충 맞는다</a:t>
            </a:r>
            <a:endParaRPr sz="2200" b="1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역시나 이번 이야기도 세계 만악의 근원에서 출발한다.</a:t>
            </a:r>
            <a:endParaRPr sz="2200" b="1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275" y="1687625"/>
            <a:ext cx="3257000" cy="32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5"/>
          <p:cNvSpPr txBox="1"/>
          <p:nvPr/>
        </p:nvSpPr>
        <p:spPr>
          <a:xfrm>
            <a:off x="720000" y="1249377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35363B"/>
                </a:solidFill>
                <a:latin typeface="Do Hyeon"/>
                <a:ea typeface="Do Hyeon"/>
                <a:cs typeface="Do Hyeon"/>
                <a:sym typeface="Do Hyeon"/>
              </a:rPr>
              <a:t>설명 : 그냥 이 X끼 때문임</a:t>
            </a:r>
            <a:endParaRPr sz="2300" b="1">
              <a:solidFill>
                <a:srgbClr val="35363B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35363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35363B"/>
                </a:solidFill>
                <a:latin typeface="Do Hyeon"/>
                <a:ea typeface="Do Hyeon"/>
                <a:cs typeface="Do Hyeon"/>
                <a:sym typeface="Do Hyeon"/>
              </a:rPr>
              <a:t>범인 : XL-6009</a:t>
            </a:r>
            <a:endParaRPr sz="3300">
              <a:solidFill>
                <a:srgbClr val="35363B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44" name="Google Shape;4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953" y="-247810"/>
            <a:ext cx="2640375" cy="2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6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 txBox="1">
            <a:spLocks noGrp="1"/>
          </p:cNvSpPr>
          <p:nvPr>
            <p:ph type="title"/>
          </p:nvPr>
        </p:nvSpPr>
        <p:spPr>
          <a:xfrm>
            <a:off x="41146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시연 영상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1" name="Google Shape;451;p46"/>
          <p:cNvSpPr txBox="1">
            <a:spLocks noGrp="1"/>
          </p:cNvSpPr>
          <p:nvPr>
            <p:ph type="title" idx="2"/>
          </p:nvPr>
        </p:nvSpPr>
        <p:spPr>
          <a:xfrm>
            <a:off x="5690275" y="1037350"/>
            <a:ext cx="1232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>
            <a:spLocks noGrp="1"/>
          </p:cNvSpPr>
          <p:nvPr>
            <p:ph type="title"/>
          </p:nvPr>
        </p:nvSpPr>
        <p:spPr>
          <a:xfrm>
            <a:off x="720000" y="158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시연 영상</a:t>
            </a:r>
            <a:endParaRPr/>
          </a:p>
        </p:txBody>
      </p:sp>
      <p:pic>
        <p:nvPicPr>
          <p:cNvPr id="457" name="Google Shape;457;p47" title="4online-video-cutter.co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869850"/>
            <a:ext cx="6629400" cy="373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>
            <a:spLocks noGrp="1"/>
          </p:cNvSpPr>
          <p:nvPr>
            <p:ph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Q&amp;A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 idx="2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31"/>
          <p:cNvSpPr txBox="1">
            <a:spLocks noGrp="1"/>
          </p:cNvSpPr>
          <p:nvPr>
            <p:ph type="title" idx="3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4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5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6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소개 및 필요성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기능 소개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시연 영상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&amp; 개선 방안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Q&amp;A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>
            <a:spLocks noGrp="1"/>
          </p:cNvSpPr>
          <p:nvPr>
            <p:ph type="title"/>
          </p:nvPr>
        </p:nvSpPr>
        <p:spPr>
          <a:xfrm>
            <a:off x="4364026" y="540000"/>
            <a:ext cx="4091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감사합니다!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4364025" y="1700650"/>
            <a:ext cx="731400" cy="7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9" name="Google Shape;469;p49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2379526" y="417924"/>
            <a:ext cx="1768000" cy="10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9"/>
          <p:cNvSpPr/>
          <p:nvPr/>
        </p:nvSpPr>
        <p:spPr>
          <a:xfrm>
            <a:off x="5230100" y="1700650"/>
            <a:ext cx="731400" cy="7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6096175" y="1700650"/>
            <a:ext cx="731400" cy="7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72" name="Google Shape;472;p49"/>
          <p:cNvGrpSpPr/>
          <p:nvPr/>
        </p:nvGrpSpPr>
        <p:grpSpPr>
          <a:xfrm>
            <a:off x="4501125" y="1794128"/>
            <a:ext cx="457200" cy="548645"/>
            <a:chOff x="5609109" y="3890661"/>
            <a:chExt cx="298765" cy="376791"/>
          </a:xfrm>
        </p:grpSpPr>
        <p:sp>
          <p:nvSpPr>
            <p:cNvPr id="473" name="Google Shape;473;p49"/>
            <p:cNvSpPr/>
            <p:nvPr/>
          </p:nvSpPr>
          <p:spPr>
            <a:xfrm>
              <a:off x="5609109" y="3890661"/>
              <a:ext cx="132455" cy="131352"/>
            </a:xfrm>
            <a:custGeom>
              <a:avLst/>
              <a:gdLst/>
              <a:ahLst/>
              <a:cxnLst/>
              <a:rect l="l" t="t" r="r" b="b"/>
              <a:pathLst>
                <a:path w="4687" h="4648" extrusionOk="0">
                  <a:moveTo>
                    <a:pt x="391" y="1"/>
                  </a:moveTo>
                  <a:cubicBezTo>
                    <a:pt x="175" y="1"/>
                    <a:pt x="0" y="174"/>
                    <a:pt x="0" y="390"/>
                  </a:cubicBezTo>
                  <a:cubicBezTo>
                    <a:pt x="0" y="607"/>
                    <a:pt x="175" y="781"/>
                    <a:pt x="391" y="781"/>
                  </a:cubicBezTo>
                  <a:lnTo>
                    <a:pt x="782" y="781"/>
                  </a:lnTo>
                  <a:lnTo>
                    <a:pt x="782" y="4648"/>
                  </a:lnTo>
                  <a:cubicBezTo>
                    <a:pt x="1346" y="3233"/>
                    <a:pt x="2483" y="2112"/>
                    <a:pt x="3906" y="1565"/>
                  </a:cubicBezTo>
                  <a:lnTo>
                    <a:pt x="3906" y="781"/>
                  </a:lnTo>
                  <a:lnTo>
                    <a:pt x="4297" y="781"/>
                  </a:lnTo>
                  <a:cubicBezTo>
                    <a:pt x="4513" y="781"/>
                    <a:pt x="4687" y="607"/>
                    <a:pt x="4687" y="390"/>
                  </a:cubicBezTo>
                  <a:cubicBezTo>
                    <a:pt x="4687" y="174"/>
                    <a:pt x="4513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5675322" y="4221925"/>
              <a:ext cx="198724" cy="45527"/>
            </a:xfrm>
            <a:custGeom>
              <a:avLst/>
              <a:gdLst/>
              <a:ahLst/>
              <a:cxnLst/>
              <a:rect l="l" t="t" r="r" b="b"/>
              <a:pathLst>
                <a:path w="7032" h="1611" extrusionOk="0">
                  <a:moveTo>
                    <a:pt x="1375" y="0"/>
                  </a:moveTo>
                  <a:lnTo>
                    <a:pt x="936" y="829"/>
                  </a:lnTo>
                  <a:lnTo>
                    <a:pt x="391" y="829"/>
                  </a:lnTo>
                  <a:cubicBezTo>
                    <a:pt x="175" y="829"/>
                    <a:pt x="0" y="1003"/>
                    <a:pt x="0" y="1219"/>
                  </a:cubicBezTo>
                  <a:cubicBezTo>
                    <a:pt x="0" y="1435"/>
                    <a:pt x="175" y="1610"/>
                    <a:pt x="391" y="1610"/>
                  </a:cubicBezTo>
                  <a:lnTo>
                    <a:pt x="6641" y="1610"/>
                  </a:lnTo>
                  <a:cubicBezTo>
                    <a:pt x="6856" y="1610"/>
                    <a:pt x="7031" y="1435"/>
                    <a:pt x="7031" y="1219"/>
                  </a:cubicBezTo>
                  <a:cubicBezTo>
                    <a:pt x="7031" y="1003"/>
                    <a:pt x="6856" y="829"/>
                    <a:pt x="6641" y="829"/>
                  </a:cubicBezTo>
                  <a:lnTo>
                    <a:pt x="6094" y="829"/>
                  </a:lnTo>
                  <a:lnTo>
                    <a:pt x="5656" y="0"/>
                  </a:lnTo>
                  <a:cubicBezTo>
                    <a:pt x="4999" y="282"/>
                    <a:pt x="4276" y="438"/>
                    <a:pt x="3516" y="438"/>
                  </a:cubicBezTo>
                  <a:cubicBezTo>
                    <a:pt x="2756" y="438"/>
                    <a:pt x="2033" y="282"/>
                    <a:pt x="1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5714293" y="4013112"/>
              <a:ext cx="49370" cy="40892"/>
            </a:xfrm>
            <a:custGeom>
              <a:avLst/>
              <a:gdLst/>
              <a:ahLst/>
              <a:cxnLst/>
              <a:rect l="l" t="t" r="r" b="b"/>
              <a:pathLst>
                <a:path w="1747" h="1447" extrusionOk="0">
                  <a:moveTo>
                    <a:pt x="959" y="0"/>
                  </a:moveTo>
                  <a:cubicBezTo>
                    <a:pt x="793" y="0"/>
                    <a:pt x="629" y="56"/>
                    <a:pt x="489" y="163"/>
                  </a:cubicBezTo>
                  <a:cubicBezTo>
                    <a:pt x="305" y="304"/>
                    <a:pt x="142" y="468"/>
                    <a:pt x="1" y="648"/>
                  </a:cubicBezTo>
                  <a:lnTo>
                    <a:pt x="807" y="1114"/>
                  </a:lnTo>
                  <a:lnTo>
                    <a:pt x="808" y="1115"/>
                  </a:lnTo>
                  <a:lnTo>
                    <a:pt x="1380" y="1446"/>
                  </a:lnTo>
                  <a:cubicBezTo>
                    <a:pt x="1488" y="1354"/>
                    <a:pt x="1610" y="1281"/>
                    <a:pt x="1746" y="1233"/>
                  </a:cubicBezTo>
                  <a:lnTo>
                    <a:pt x="1746" y="788"/>
                  </a:lnTo>
                  <a:cubicBezTo>
                    <a:pt x="1746" y="484"/>
                    <a:pt x="1581" y="220"/>
                    <a:pt x="1304" y="83"/>
                  </a:cubicBezTo>
                  <a:cubicBezTo>
                    <a:pt x="1193" y="28"/>
                    <a:pt x="1075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5785706" y="4002542"/>
              <a:ext cx="32951" cy="51461"/>
            </a:xfrm>
            <a:custGeom>
              <a:avLst/>
              <a:gdLst/>
              <a:ahLst/>
              <a:cxnLst/>
              <a:rect l="l" t="t" r="r" b="b"/>
              <a:pathLst>
                <a:path w="1166" h="1821" extrusionOk="0">
                  <a:moveTo>
                    <a:pt x="1" y="0"/>
                  </a:moveTo>
                  <a:lnTo>
                    <a:pt x="1" y="1607"/>
                  </a:lnTo>
                  <a:cubicBezTo>
                    <a:pt x="136" y="1655"/>
                    <a:pt x="259" y="1728"/>
                    <a:pt x="365" y="1820"/>
                  </a:cubicBezTo>
                  <a:lnTo>
                    <a:pt x="757" y="1593"/>
                  </a:lnTo>
                  <a:cubicBezTo>
                    <a:pt x="1020" y="1442"/>
                    <a:pt x="1166" y="1170"/>
                    <a:pt x="1150" y="866"/>
                  </a:cubicBezTo>
                  <a:cubicBezTo>
                    <a:pt x="1134" y="569"/>
                    <a:pt x="961" y="320"/>
                    <a:pt x="692" y="200"/>
                  </a:cubicBezTo>
                  <a:cubicBezTo>
                    <a:pt x="470" y="102"/>
                    <a:pt x="238" y="3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5763635" y="4067964"/>
              <a:ext cx="22099" cy="22128"/>
            </a:xfrm>
            <a:custGeom>
              <a:avLst/>
              <a:gdLst/>
              <a:ahLst/>
              <a:cxnLst/>
              <a:rect l="l" t="t" r="r" b="b"/>
              <a:pathLst>
                <a:path w="782" h="783" extrusionOk="0">
                  <a:moveTo>
                    <a:pt x="391" y="1"/>
                  </a:moveTo>
                  <a:cubicBezTo>
                    <a:pt x="175" y="1"/>
                    <a:pt x="0" y="176"/>
                    <a:pt x="0" y="392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2"/>
                  </a:cubicBezTo>
                  <a:cubicBezTo>
                    <a:pt x="782" y="176"/>
                    <a:pt x="607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5697393" y="4061125"/>
              <a:ext cx="44792" cy="46488"/>
            </a:xfrm>
            <a:custGeom>
              <a:avLst/>
              <a:gdLst/>
              <a:ahLst/>
              <a:cxnLst/>
              <a:rect l="l" t="t" r="r" b="b"/>
              <a:pathLst>
                <a:path w="1585" h="1645" extrusionOk="0">
                  <a:moveTo>
                    <a:pt x="671" y="0"/>
                  </a:moveTo>
                  <a:cubicBezTo>
                    <a:pt x="549" y="0"/>
                    <a:pt x="426" y="32"/>
                    <a:pt x="316" y="96"/>
                  </a:cubicBezTo>
                  <a:cubicBezTo>
                    <a:pt x="118" y="209"/>
                    <a:pt x="2" y="400"/>
                    <a:pt x="1" y="619"/>
                  </a:cubicBezTo>
                  <a:cubicBezTo>
                    <a:pt x="1" y="975"/>
                    <a:pt x="69" y="1316"/>
                    <a:pt x="205" y="1644"/>
                  </a:cubicBezTo>
                  <a:lnTo>
                    <a:pt x="1197" y="1071"/>
                  </a:lnTo>
                  <a:lnTo>
                    <a:pt x="1584" y="846"/>
                  </a:lnTo>
                  <a:cubicBezTo>
                    <a:pt x="1571" y="778"/>
                    <a:pt x="1563" y="707"/>
                    <a:pt x="1563" y="634"/>
                  </a:cubicBezTo>
                  <a:cubicBezTo>
                    <a:pt x="1563" y="561"/>
                    <a:pt x="1571" y="491"/>
                    <a:pt x="1584" y="421"/>
                  </a:cubicBezTo>
                  <a:lnTo>
                    <a:pt x="1014" y="91"/>
                  </a:lnTo>
                  <a:cubicBezTo>
                    <a:pt x="909" y="31"/>
                    <a:pt x="790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9"/>
            <p:cNvSpPr/>
            <p:nvPr/>
          </p:nvSpPr>
          <p:spPr>
            <a:xfrm>
              <a:off x="5785706" y="4104109"/>
              <a:ext cx="49342" cy="40864"/>
            </a:xfrm>
            <a:custGeom>
              <a:avLst/>
              <a:gdLst/>
              <a:ahLst/>
              <a:cxnLst/>
              <a:rect l="l" t="t" r="r" b="b"/>
              <a:pathLst>
                <a:path w="1746" h="1446" extrusionOk="0">
                  <a:moveTo>
                    <a:pt x="367" y="1"/>
                  </a:moveTo>
                  <a:cubicBezTo>
                    <a:pt x="259" y="92"/>
                    <a:pt x="136" y="164"/>
                    <a:pt x="1" y="212"/>
                  </a:cubicBezTo>
                  <a:lnTo>
                    <a:pt x="1" y="657"/>
                  </a:lnTo>
                  <a:cubicBezTo>
                    <a:pt x="1" y="963"/>
                    <a:pt x="165" y="1227"/>
                    <a:pt x="442" y="1362"/>
                  </a:cubicBezTo>
                  <a:cubicBezTo>
                    <a:pt x="555" y="1418"/>
                    <a:pt x="673" y="1446"/>
                    <a:pt x="789" y="1446"/>
                  </a:cubicBezTo>
                  <a:cubicBezTo>
                    <a:pt x="955" y="1446"/>
                    <a:pt x="1118" y="1390"/>
                    <a:pt x="1257" y="1282"/>
                  </a:cubicBezTo>
                  <a:cubicBezTo>
                    <a:pt x="1441" y="1141"/>
                    <a:pt x="1605" y="979"/>
                    <a:pt x="1746" y="797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9"/>
            <p:cNvSpPr/>
            <p:nvPr/>
          </p:nvSpPr>
          <p:spPr>
            <a:xfrm>
              <a:off x="5730712" y="4104109"/>
              <a:ext cx="32951" cy="51405"/>
            </a:xfrm>
            <a:custGeom>
              <a:avLst/>
              <a:gdLst/>
              <a:ahLst/>
              <a:cxnLst/>
              <a:rect l="l" t="t" r="r" b="b"/>
              <a:pathLst>
                <a:path w="1166" h="1819" extrusionOk="0">
                  <a:moveTo>
                    <a:pt x="799" y="1"/>
                  </a:moveTo>
                  <a:lnTo>
                    <a:pt x="408" y="227"/>
                  </a:lnTo>
                  <a:cubicBezTo>
                    <a:pt x="146" y="378"/>
                    <a:pt x="0" y="649"/>
                    <a:pt x="16" y="953"/>
                  </a:cubicBezTo>
                  <a:cubicBezTo>
                    <a:pt x="32" y="1252"/>
                    <a:pt x="203" y="1500"/>
                    <a:pt x="474" y="1619"/>
                  </a:cubicBezTo>
                  <a:cubicBezTo>
                    <a:pt x="696" y="1718"/>
                    <a:pt x="927" y="1784"/>
                    <a:pt x="1165" y="1819"/>
                  </a:cubicBezTo>
                  <a:lnTo>
                    <a:pt x="1165" y="212"/>
                  </a:lnTo>
                  <a:cubicBezTo>
                    <a:pt x="1029" y="164"/>
                    <a:pt x="907" y="92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9"/>
            <p:cNvSpPr/>
            <p:nvPr/>
          </p:nvSpPr>
          <p:spPr>
            <a:xfrm>
              <a:off x="5807183" y="4050500"/>
              <a:ext cx="44764" cy="46431"/>
            </a:xfrm>
            <a:custGeom>
              <a:avLst/>
              <a:gdLst/>
              <a:ahLst/>
              <a:cxnLst/>
              <a:rect l="l" t="t" r="r" b="b"/>
              <a:pathLst>
                <a:path w="1584" h="1643" extrusionOk="0">
                  <a:moveTo>
                    <a:pt x="1380" y="1"/>
                  </a:moveTo>
                  <a:lnTo>
                    <a:pt x="0" y="797"/>
                  </a:lnTo>
                  <a:cubicBezTo>
                    <a:pt x="13" y="867"/>
                    <a:pt x="21" y="937"/>
                    <a:pt x="21" y="1010"/>
                  </a:cubicBezTo>
                  <a:cubicBezTo>
                    <a:pt x="21" y="1083"/>
                    <a:pt x="13" y="1154"/>
                    <a:pt x="0" y="1222"/>
                  </a:cubicBezTo>
                  <a:lnTo>
                    <a:pt x="569" y="1552"/>
                  </a:lnTo>
                  <a:cubicBezTo>
                    <a:pt x="674" y="1613"/>
                    <a:pt x="794" y="1643"/>
                    <a:pt x="913" y="1643"/>
                  </a:cubicBezTo>
                  <a:cubicBezTo>
                    <a:pt x="1036" y="1643"/>
                    <a:pt x="1159" y="1612"/>
                    <a:pt x="1269" y="1549"/>
                  </a:cubicBezTo>
                  <a:cubicBezTo>
                    <a:pt x="1467" y="1435"/>
                    <a:pt x="1582" y="1244"/>
                    <a:pt x="1584" y="1024"/>
                  </a:cubicBezTo>
                  <a:cubicBezTo>
                    <a:pt x="1584" y="668"/>
                    <a:pt x="1515" y="327"/>
                    <a:pt x="1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5642230" y="3946588"/>
              <a:ext cx="265644" cy="265644"/>
            </a:xfrm>
            <a:custGeom>
              <a:avLst/>
              <a:gdLst/>
              <a:ahLst/>
              <a:cxnLst/>
              <a:rect l="l" t="t" r="r" b="b"/>
              <a:pathLst>
                <a:path w="9400" h="9400" extrusionOk="0">
                  <a:moveTo>
                    <a:pt x="4687" y="1171"/>
                  </a:moveTo>
                  <a:cubicBezTo>
                    <a:pt x="5172" y="1171"/>
                    <a:pt x="5643" y="1270"/>
                    <a:pt x="6085" y="1466"/>
                  </a:cubicBezTo>
                  <a:cubicBezTo>
                    <a:pt x="6622" y="1702"/>
                    <a:pt x="6975" y="2215"/>
                    <a:pt x="7007" y="2804"/>
                  </a:cubicBezTo>
                  <a:cubicBezTo>
                    <a:pt x="7008" y="2838"/>
                    <a:pt x="6998" y="2868"/>
                    <a:pt x="6998" y="2900"/>
                  </a:cubicBezTo>
                  <a:lnTo>
                    <a:pt x="7185" y="2793"/>
                  </a:lnTo>
                  <a:cubicBezTo>
                    <a:pt x="7246" y="2758"/>
                    <a:pt x="7313" y="2741"/>
                    <a:pt x="7379" y="2741"/>
                  </a:cubicBezTo>
                  <a:cubicBezTo>
                    <a:pt x="7514" y="2741"/>
                    <a:pt x="7646" y="2810"/>
                    <a:pt x="7718" y="2935"/>
                  </a:cubicBezTo>
                  <a:cubicBezTo>
                    <a:pt x="8039" y="3488"/>
                    <a:pt x="8202" y="4077"/>
                    <a:pt x="8202" y="4687"/>
                  </a:cubicBezTo>
                  <a:cubicBezTo>
                    <a:pt x="8199" y="5188"/>
                    <a:pt x="7946" y="5620"/>
                    <a:pt x="7529" y="5876"/>
                  </a:cubicBezTo>
                  <a:lnTo>
                    <a:pt x="7575" y="5904"/>
                  </a:lnTo>
                  <a:cubicBezTo>
                    <a:pt x="7763" y="6012"/>
                    <a:pt x="7826" y="6253"/>
                    <a:pt x="7718" y="6438"/>
                  </a:cubicBezTo>
                  <a:cubicBezTo>
                    <a:pt x="7485" y="6842"/>
                    <a:pt x="7180" y="7190"/>
                    <a:pt x="6813" y="7474"/>
                  </a:cubicBezTo>
                  <a:cubicBezTo>
                    <a:pt x="6534" y="7689"/>
                    <a:pt x="6202" y="7799"/>
                    <a:pt x="5866" y="7799"/>
                  </a:cubicBezTo>
                  <a:cubicBezTo>
                    <a:pt x="5632" y="7799"/>
                    <a:pt x="5396" y="7746"/>
                    <a:pt x="5175" y="7638"/>
                  </a:cubicBezTo>
                  <a:cubicBezTo>
                    <a:pt x="5139" y="7620"/>
                    <a:pt x="5111" y="7593"/>
                    <a:pt x="5078" y="7572"/>
                  </a:cubicBezTo>
                  <a:lnTo>
                    <a:pt x="5078" y="7811"/>
                  </a:lnTo>
                  <a:cubicBezTo>
                    <a:pt x="5078" y="8027"/>
                    <a:pt x="4903" y="8202"/>
                    <a:pt x="4687" y="8202"/>
                  </a:cubicBezTo>
                  <a:cubicBezTo>
                    <a:pt x="4201" y="8202"/>
                    <a:pt x="3730" y="8103"/>
                    <a:pt x="3289" y="7909"/>
                  </a:cubicBezTo>
                  <a:cubicBezTo>
                    <a:pt x="2752" y="7671"/>
                    <a:pt x="2399" y="7158"/>
                    <a:pt x="2367" y="6569"/>
                  </a:cubicBezTo>
                  <a:cubicBezTo>
                    <a:pt x="2366" y="6535"/>
                    <a:pt x="2376" y="6505"/>
                    <a:pt x="2376" y="6473"/>
                  </a:cubicBezTo>
                  <a:lnTo>
                    <a:pt x="2376" y="6473"/>
                  </a:lnTo>
                  <a:lnTo>
                    <a:pt x="2189" y="6581"/>
                  </a:lnTo>
                  <a:cubicBezTo>
                    <a:pt x="2128" y="6616"/>
                    <a:pt x="2061" y="6633"/>
                    <a:pt x="1994" y="6633"/>
                  </a:cubicBezTo>
                  <a:cubicBezTo>
                    <a:pt x="1860" y="6633"/>
                    <a:pt x="1729" y="6564"/>
                    <a:pt x="1655" y="6438"/>
                  </a:cubicBezTo>
                  <a:cubicBezTo>
                    <a:pt x="1335" y="5885"/>
                    <a:pt x="1171" y="5296"/>
                    <a:pt x="1171" y="4687"/>
                  </a:cubicBezTo>
                  <a:cubicBezTo>
                    <a:pt x="1174" y="4185"/>
                    <a:pt x="1426" y="3753"/>
                    <a:pt x="1845" y="3497"/>
                  </a:cubicBezTo>
                  <a:lnTo>
                    <a:pt x="1798" y="3469"/>
                  </a:lnTo>
                  <a:cubicBezTo>
                    <a:pt x="1610" y="3361"/>
                    <a:pt x="1548" y="3121"/>
                    <a:pt x="1655" y="2935"/>
                  </a:cubicBezTo>
                  <a:cubicBezTo>
                    <a:pt x="1889" y="2532"/>
                    <a:pt x="2193" y="2183"/>
                    <a:pt x="2561" y="1899"/>
                  </a:cubicBezTo>
                  <a:cubicBezTo>
                    <a:pt x="2839" y="1684"/>
                    <a:pt x="3172" y="1574"/>
                    <a:pt x="3508" y="1574"/>
                  </a:cubicBezTo>
                  <a:cubicBezTo>
                    <a:pt x="3742" y="1574"/>
                    <a:pt x="3978" y="1627"/>
                    <a:pt x="4198" y="1735"/>
                  </a:cubicBezTo>
                  <a:cubicBezTo>
                    <a:pt x="4235" y="1753"/>
                    <a:pt x="4263" y="1782"/>
                    <a:pt x="4296" y="1801"/>
                  </a:cubicBezTo>
                  <a:lnTo>
                    <a:pt x="4296" y="1562"/>
                  </a:lnTo>
                  <a:cubicBezTo>
                    <a:pt x="4296" y="1346"/>
                    <a:pt x="4471" y="1171"/>
                    <a:pt x="4687" y="1171"/>
                  </a:cubicBezTo>
                  <a:close/>
                  <a:moveTo>
                    <a:pt x="4687" y="0"/>
                  </a:moveTo>
                  <a:cubicBezTo>
                    <a:pt x="2099" y="0"/>
                    <a:pt x="0" y="2098"/>
                    <a:pt x="0" y="4687"/>
                  </a:cubicBezTo>
                  <a:cubicBezTo>
                    <a:pt x="0" y="7275"/>
                    <a:pt x="2099" y="9399"/>
                    <a:pt x="4687" y="9399"/>
                  </a:cubicBezTo>
                  <a:cubicBezTo>
                    <a:pt x="7275" y="9399"/>
                    <a:pt x="9399" y="7275"/>
                    <a:pt x="9399" y="4687"/>
                  </a:cubicBezTo>
                  <a:cubicBezTo>
                    <a:pt x="9399" y="2098"/>
                    <a:pt x="7275" y="0"/>
                    <a:pt x="4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9"/>
          <p:cNvGrpSpPr/>
          <p:nvPr/>
        </p:nvGrpSpPr>
        <p:grpSpPr>
          <a:xfrm>
            <a:off x="5367202" y="1839862"/>
            <a:ext cx="457198" cy="457194"/>
            <a:chOff x="1538086" y="1483615"/>
            <a:chExt cx="376791" cy="376819"/>
          </a:xfrm>
        </p:grpSpPr>
        <p:sp>
          <p:nvSpPr>
            <p:cNvPr id="484" name="Google Shape;484;p49"/>
            <p:cNvSpPr/>
            <p:nvPr/>
          </p:nvSpPr>
          <p:spPr>
            <a:xfrm>
              <a:off x="1803759" y="1838307"/>
              <a:ext cx="44142" cy="22128"/>
            </a:xfrm>
            <a:custGeom>
              <a:avLst/>
              <a:gdLst/>
              <a:ahLst/>
              <a:cxnLst/>
              <a:rect l="l" t="t" r="r" b="b"/>
              <a:pathLst>
                <a:path w="1562" h="783" extrusionOk="0">
                  <a:moveTo>
                    <a:pt x="0" y="1"/>
                  </a:moveTo>
                  <a:cubicBezTo>
                    <a:pt x="0" y="433"/>
                    <a:pt x="350" y="783"/>
                    <a:pt x="782" y="783"/>
                  </a:cubicBezTo>
                  <a:cubicBezTo>
                    <a:pt x="1212" y="783"/>
                    <a:pt x="1562" y="433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1737545" y="1594762"/>
              <a:ext cx="177331" cy="221502"/>
            </a:xfrm>
            <a:custGeom>
              <a:avLst/>
              <a:gdLst/>
              <a:ahLst/>
              <a:cxnLst/>
              <a:rect l="l" t="t" r="r" b="b"/>
              <a:pathLst>
                <a:path w="6275" h="7838" extrusionOk="0">
                  <a:moveTo>
                    <a:pt x="3906" y="2734"/>
                  </a:moveTo>
                  <a:cubicBezTo>
                    <a:pt x="4005" y="2734"/>
                    <a:pt x="4105" y="2772"/>
                    <a:pt x="4182" y="2848"/>
                  </a:cubicBezTo>
                  <a:cubicBezTo>
                    <a:pt x="4334" y="3001"/>
                    <a:pt x="4334" y="3249"/>
                    <a:pt x="4182" y="3400"/>
                  </a:cubicBezTo>
                  <a:lnTo>
                    <a:pt x="3514" y="4068"/>
                  </a:lnTo>
                  <a:lnTo>
                    <a:pt x="3514" y="5468"/>
                  </a:lnTo>
                  <a:cubicBezTo>
                    <a:pt x="3514" y="5684"/>
                    <a:pt x="3341" y="5859"/>
                    <a:pt x="3125" y="5859"/>
                  </a:cubicBezTo>
                  <a:cubicBezTo>
                    <a:pt x="2909" y="5859"/>
                    <a:pt x="2734" y="5684"/>
                    <a:pt x="2734" y="5468"/>
                  </a:cubicBezTo>
                  <a:lnTo>
                    <a:pt x="2734" y="4068"/>
                  </a:lnTo>
                  <a:lnTo>
                    <a:pt x="2066" y="3400"/>
                  </a:lnTo>
                  <a:cubicBezTo>
                    <a:pt x="1915" y="3249"/>
                    <a:pt x="1915" y="3001"/>
                    <a:pt x="2066" y="2848"/>
                  </a:cubicBezTo>
                  <a:cubicBezTo>
                    <a:pt x="2143" y="2772"/>
                    <a:pt x="2243" y="2734"/>
                    <a:pt x="2343" y="2734"/>
                  </a:cubicBezTo>
                  <a:cubicBezTo>
                    <a:pt x="2443" y="2734"/>
                    <a:pt x="2543" y="2772"/>
                    <a:pt x="2619" y="2848"/>
                  </a:cubicBezTo>
                  <a:lnTo>
                    <a:pt x="3125" y="3354"/>
                  </a:lnTo>
                  <a:lnTo>
                    <a:pt x="3629" y="2848"/>
                  </a:lnTo>
                  <a:cubicBezTo>
                    <a:pt x="3706" y="2772"/>
                    <a:pt x="3806" y="2734"/>
                    <a:pt x="3906" y="2734"/>
                  </a:cubicBezTo>
                  <a:close/>
                  <a:moveTo>
                    <a:pt x="3125" y="0"/>
                  </a:moveTo>
                  <a:cubicBezTo>
                    <a:pt x="1398" y="0"/>
                    <a:pt x="0" y="1398"/>
                    <a:pt x="0" y="3125"/>
                  </a:cubicBezTo>
                  <a:cubicBezTo>
                    <a:pt x="0" y="4297"/>
                    <a:pt x="499" y="4891"/>
                    <a:pt x="976" y="5468"/>
                  </a:cubicBezTo>
                  <a:cubicBezTo>
                    <a:pt x="1426" y="5974"/>
                    <a:pt x="1936" y="6798"/>
                    <a:pt x="1936" y="7471"/>
                  </a:cubicBezTo>
                  <a:cubicBezTo>
                    <a:pt x="1952" y="7674"/>
                    <a:pt x="2116" y="7837"/>
                    <a:pt x="2320" y="7837"/>
                  </a:cubicBezTo>
                  <a:lnTo>
                    <a:pt x="3928" y="7837"/>
                  </a:lnTo>
                  <a:cubicBezTo>
                    <a:pt x="4131" y="7837"/>
                    <a:pt x="4296" y="7674"/>
                    <a:pt x="4312" y="7471"/>
                  </a:cubicBezTo>
                  <a:cubicBezTo>
                    <a:pt x="4312" y="6795"/>
                    <a:pt x="4826" y="5970"/>
                    <a:pt x="5273" y="5468"/>
                  </a:cubicBezTo>
                  <a:cubicBezTo>
                    <a:pt x="5748" y="4891"/>
                    <a:pt x="6274" y="4297"/>
                    <a:pt x="6274" y="3125"/>
                  </a:cubicBezTo>
                  <a:cubicBezTo>
                    <a:pt x="6274" y="1398"/>
                    <a:pt x="4851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1538086" y="1483615"/>
              <a:ext cx="265644" cy="287772"/>
            </a:xfrm>
            <a:custGeom>
              <a:avLst/>
              <a:gdLst/>
              <a:ahLst/>
              <a:cxnLst/>
              <a:rect l="l" t="t" r="r" b="b"/>
              <a:pathLst>
                <a:path w="9400" h="10183" extrusionOk="0">
                  <a:moveTo>
                    <a:pt x="4323" y="1"/>
                  </a:moveTo>
                  <a:cubicBezTo>
                    <a:pt x="4107" y="1"/>
                    <a:pt x="3933" y="176"/>
                    <a:pt x="3933" y="391"/>
                  </a:cubicBezTo>
                  <a:lnTo>
                    <a:pt x="3933" y="972"/>
                  </a:lnTo>
                  <a:cubicBezTo>
                    <a:pt x="3614" y="1062"/>
                    <a:pt x="3306" y="1190"/>
                    <a:pt x="3013" y="1357"/>
                  </a:cubicBezTo>
                  <a:lnTo>
                    <a:pt x="2618" y="963"/>
                  </a:lnTo>
                  <a:cubicBezTo>
                    <a:pt x="2542" y="886"/>
                    <a:pt x="2442" y="848"/>
                    <a:pt x="2343" y="848"/>
                  </a:cubicBezTo>
                  <a:cubicBezTo>
                    <a:pt x="2243" y="848"/>
                    <a:pt x="2143" y="886"/>
                    <a:pt x="2067" y="963"/>
                  </a:cubicBezTo>
                  <a:lnTo>
                    <a:pt x="962" y="2067"/>
                  </a:lnTo>
                  <a:cubicBezTo>
                    <a:pt x="809" y="2220"/>
                    <a:pt x="809" y="2466"/>
                    <a:pt x="962" y="2619"/>
                  </a:cubicBezTo>
                  <a:lnTo>
                    <a:pt x="1355" y="3013"/>
                  </a:lnTo>
                  <a:cubicBezTo>
                    <a:pt x="1191" y="3306"/>
                    <a:pt x="1062" y="3614"/>
                    <a:pt x="972" y="3933"/>
                  </a:cubicBezTo>
                  <a:lnTo>
                    <a:pt x="392" y="3933"/>
                  </a:lnTo>
                  <a:cubicBezTo>
                    <a:pt x="176" y="3933"/>
                    <a:pt x="1" y="4108"/>
                    <a:pt x="1" y="4324"/>
                  </a:cubicBezTo>
                  <a:lnTo>
                    <a:pt x="1" y="5886"/>
                  </a:lnTo>
                  <a:cubicBezTo>
                    <a:pt x="1" y="6101"/>
                    <a:pt x="176" y="6276"/>
                    <a:pt x="392" y="6276"/>
                  </a:cubicBezTo>
                  <a:lnTo>
                    <a:pt x="972" y="6276"/>
                  </a:lnTo>
                  <a:cubicBezTo>
                    <a:pt x="1062" y="6596"/>
                    <a:pt x="1191" y="6903"/>
                    <a:pt x="1355" y="7196"/>
                  </a:cubicBezTo>
                  <a:lnTo>
                    <a:pt x="962" y="7590"/>
                  </a:lnTo>
                  <a:cubicBezTo>
                    <a:pt x="809" y="7743"/>
                    <a:pt x="809" y="7991"/>
                    <a:pt x="962" y="8143"/>
                  </a:cubicBezTo>
                  <a:lnTo>
                    <a:pt x="2067" y="9248"/>
                  </a:lnTo>
                  <a:cubicBezTo>
                    <a:pt x="2143" y="9324"/>
                    <a:pt x="2243" y="9363"/>
                    <a:pt x="2343" y="9363"/>
                  </a:cubicBezTo>
                  <a:cubicBezTo>
                    <a:pt x="2442" y="9363"/>
                    <a:pt x="2542" y="9324"/>
                    <a:pt x="2618" y="9248"/>
                  </a:cubicBezTo>
                  <a:lnTo>
                    <a:pt x="3013" y="8854"/>
                  </a:lnTo>
                  <a:cubicBezTo>
                    <a:pt x="3306" y="9019"/>
                    <a:pt x="3614" y="9147"/>
                    <a:pt x="3933" y="9238"/>
                  </a:cubicBezTo>
                  <a:lnTo>
                    <a:pt x="3933" y="9792"/>
                  </a:lnTo>
                  <a:cubicBezTo>
                    <a:pt x="3933" y="10008"/>
                    <a:pt x="4108" y="10183"/>
                    <a:pt x="4324" y="10183"/>
                  </a:cubicBezTo>
                  <a:lnTo>
                    <a:pt x="5886" y="10183"/>
                  </a:lnTo>
                  <a:cubicBezTo>
                    <a:pt x="6102" y="10183"/>
                    <a:pt x="6277" y="10008"/>
                    <a:pt x="6277" y="9792"/>
                  </a:cubicBezTo>
                  <a:lnTo>
                    <a:pt x="6277" y="9238"/>
                  </a:lnTo>
                  <a:cubicBezTo>
                    <a:pt x="6457" y="9187"/>
                    <a:pt x="6634" y="9120"/>
                    <a:pt x="6806" y="9045"/>
                  </a:cubicBezTo>
                  <a:cubicBezTo>
                    <a:pt x="6567" y="8644"/>
                    <a:pt x="6371" y="8167"/>
                    <a:pt x="6304" y="7551"/>
                  </a:cubicBezTo>
                  <a:cubicBezTo>
                    <a:pt x="5940" y="7729"/>
                    <a:pt x="5536" y="7839"/>
                    <a:pt x="5104" y="7839"/>
                  </a:cubicBezTo>
                  <a:cubicBezTo>
                    <a:pt x="3560" y="7839"/>
                    <a:pt x="2310" y="6552"/>
                    <a:pt x="2373" y="4993"/>
                  </a:cubicBezTo>
                  <a:cubicBezTo>
                    <a:pt x="2430" y="3570"/>
                    <a:pt x="3586" y="2421"/>
                    <a:pt x="5009" y="2373"/>
                  </a:cubicBezTo>
                  <a:cubicBezTo>
                    <a:pt x="5041" y="2372"/>
                    <a:pt x="5073" y="2371"/>
                    <a:pt x="5104" y="2371"/>
                  </a:cubicBezTo>
                  <a:cubicBezTo>
                    <a:pt x="6261" y="2371"/>
                    <a:pt x="7247" y="3096"/>
                    <a:pt x="7646" y="4113"/>
                  </a:cubicBezTo>
                  <a:cubicBezTo>
                    <a:pt x="8042" y="3770"/>
                    <a:pt x="8506" y="3510"/>
                    <a:pt x="9018" y="3350"/>
                  </a:cubicBezTo>
                  <a:cubicBezTo>
                    <a:pt x="8965" y="3236"/>
                    <a:pt x="8914" y="3122"/>
                    <a:pt x="8853" y="3013"/>
                  </a:cubicBezTo>
                  <a:lnTo>
                    <a:pt x="9247" y="2619"/>
                  </a:lnTo>
                  <a:cubicBezTo>
                    <a:pt x="9400" y="2466"/>
                    <a:pt x="9400" y="2220"/>
                    <a:pt x="9247" y="2067"/>
                  </a:cubicBezTo>
                  <a:lnTo>
                    <a:pt x="8143" y="962"/>
                  </a:lnTo>
                  <a:cubicBezTo>
                    <a:pt x="8066" y="886"/>
                    <a:pt x="7966" y="848"/>
                    <a:pt x="7866" y="848"/>
                  </a:cubicBezTo>
                  <a:cubicBezTo>
                    <a:pt x="7766" y="848"/>
                    <a:pt x="7666" y="886"/>
                    <a:pt x="7590" y="962"/>
                  </a:cubicBezTo>
                  <a:lnTo>
                    <a:pt x="7197" y="1357"/>
                  </a:lnTo>
                  <a:cubicBezTo>
                    <a:pt x="6903" y="1190"/>
                    <a:pt x="6596" y="1062"/>
                    <a:pt x="6277" y="972"/>
                  </a:cubicBezTo>
                  <a:lnTo>
                    <a:pt x="6277" y="391"/>
                  </a:lnTo>
                  <a:cubicBezTo>
                    <a:pt x="6277" y="176"/>
                    <a:pt x="6102" y="1"/>
                    <a:pt x="5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9"/>
          <p:cNvGrpSpPr/>
          <p:nvPr/>
        </p:nvGrpSpPr>
        <p:grpSpPr>
          <a:xfrm>
            <a:off x="6233280" y="1839850"/>
            <a:ext cx="457218" cy="457198"/>
            <a:chOff x="1537436" y="2090640"/>
            <a:chExt cx="378147" cy="376791"/>
          </a:xfrm>
        </p:grpSpPr>
        <p:sp>
          <p:nvSpPr>
            <p:cNvPr id="488" name="Google Shape;488;p49"/>
            <p:cNvSpPr/>
            <p:nvPr/>
          </p:nvSpPr>
          <p:spPr>
            <a:xfrm>
              <a:off x="1649176" y="2201759"/>
              <a:ext cx="154610" cy="154554"/>
            </a:xfrm>
            <a:custGeom>
              <a:avLst/>
              <a:gdLst/>
              <a:ahLst/>
              <a:cxnLst/>
              <a:rect l="l" t="t" r="r" b="b"/>
              <a:pathLst>
                <a:path w="5471" h="5469" extrusionOk="0">
                  <a:moveTo>
                    <a:pt x="1" y="0"/>
                  </a:moveTo>
                  <a:lnTo>
                    <a:pt x="1" y="3905"/>
                  </a:lnTo>
                  <a:lnTo>
                    <a:pt x="1163" y="3905"/>
                  </a:lnTo>
                  <a:cubicBezTo>
                    <a:pt x="1364" y="3905"/>
                    <a:pt x="1539" y="4053"/>
                    <a:pt x="1561" y="4252"/>
                  </a:cubicBezTo>
                  <a:cubicBezTo>
                    <a:pt x="1587" y="4488"/>
                    <a:pt x="1404" y="4687"/>
                    <a:pt x="1173" y="4687"/>
                  </a:cubicBezTo>
                  <a:lnTo>
                    <a:pt x="1" y="4687"/>
                  </a:lnTo>
                  <a:lnTo>
                    <a:pt x="1" y="5468"/>
                  </a:lnTo>
                  <a:lnTo>
                    <a:pt x="2346" y="5468"/>
                  </a:lnTo>
                  <a:lnTo>
                    <a:pt x="2346" y="3514"/>
                  </a:lnTo>
                  <a:cubicBezTo>
                    <a:pt x="2346" y="3367"/>
                    <a:pt x="2429" y="3232"/>
                    <a:pt x="2561" y="3166"/>
                  </a:cubicBezTo>
                  <a:lnTo>
                    <a:pt x="4123" y="2384"/>
                  </a:lnTo>
                  <a:cubicBezTo>
                    <a:pt x="4179" y="2357"/>
                    <a:pt x="4239" y="2343"/>
                    <a:pt x="4297" y="2343"/>
                  </a:cubicBezTo>
                  <a:cubicBezTo>
                    <a:pt x="4441" y="2343"/>
                    <a:pt x="4578" y="2423"/>
                    <a:pt x="4646" y="2559"/>
                  </a:cubicBezTo>
                  <a:cubicBezTo>
                    <a:pt x="4744" y="2752"/>
                    <a:pt x="4665" y="2987"/>
                    <a:pt x="4473" y="3083"/>
                  </a:cubicBezTo>
                  <a:lnTo>
                    <a:pt x="3126" y="3757"/>
                  </a:lnTo>
                  <a:lnTo>
                    <a:pt x="3126" y="5468"/>
                  </a:lnTo>
                  <a:lnTo>
                    <a:pt x="3907" y="5468"/>
                  </a:lnTo>
                  <a:lnTo>
                    <a:pt x="3907" y="4306"/>
                  </a:lnTo>
                  <a:cubicBezTo>
                    <a:pt x="3907" y="4105"/>
                    <a:pt x="4054" y="3930"/>
                    <a:pt x="4254" y="3908"/>
                  </a:cubicBezTo>
                  <a:cubicBezTo>
                    <a:pt x="4269" y="3906"/>
                    <a:pt x="4284" y="3906"/>
                    <a:pt x="4299" y="3906"/>
                  </a:cubicBezTo>
                  <a:cubicBezTo>
                    <a:pt x="4514" y="3906"/>
                    <a:pt x="4689" y="4080"/>
                    <a:pt x="4689" y="4296"/>
                  </a:cubicBezTo>
                  <a:lnTo>
                    <a:pt x="4689" y="5468"/>
                  </a:lnTo>
                  <a:lnTo>
                    <a:pt x="5470" y="5468"/>
                  </a:lnTo>
                  <a:lnTo>
                    <a:pt x="5470" y="1562"/>
                  </a:lnTo>
                  <a:lnTo>
                    <a:pt x="4308" y="1562"/>
                  </a:lnTo>
                  <a:cubicBezTo>
                    <a:pt x="4107" y="1562"/>
                    <a:pt x="3932" y="1415"/>
                    <a:pt x="3910" y="1215"/>
                  </a:cubicBezTo>
                  <a:cubicBezTo>
                    <a:pt x="3884" y="980"/>
                    <a:pt x="4068" y="781"/>
                    <a:pt x="4298" y="781"/>
                  </a:cubicBezTo>
                  <a:lnTo>
                    <a:pt x="5470" y="781"/>
                  </a:lnTo>
                  <a:lnTo>
                    <a:pt x="5470" y="0"/>
                  </a:lnTo>
                  <a:lnTo>
                    <a:pt x="3127" y="0"/>
                  </a:lnTo>
                  <a:lnTo>
                    <a:pt x="3127" y="1953"/>
                  </a:lnTo>
                  <a:cubicBezTo>
                    <a:pt x="3127" y="2100"/>
                    <a:pt x="3042" y="2236"/>
                    <a:pt x="2910" y="2303"/>
                  </a:cubicBezTo>
                  <a:lnTo>
                    <a:pt x="1348" y="3083"/>
                  </a:lnTo>
                  <a:cubicBezTo>
                    <a:pt x="1291" y="3111"/>
                    <a:pt x="1231" y="3125"/>
                    <a:pt x="1173" y="3125"/>
                  </a:cubicBezTo>
                  <a:cubicBezTo>
                    <a:pt x="1029" y="3125"/>
                    <a:pt x="892" y="3045"/>
                    <a:pt x="825" y="2909"/>
                  </a:cubicBezTo>
                  <a:cubicBezTo>
                    <a:pt x="728" y="2715"/>
                    <a:pt x="806" y="2481"/>
                    <a:pt x="998" y="2384"/>
                  </a:cubicBezTo>
                  <a:lnTo>
                    <a:pt x="2346" y="1711"/>
                  </a:lnTo>
                  <a:lnTo>
                    <a:pt x="2346" y="0"/>
                  </a:lnTo>
                  <a:lnTo>
                    <a:pt x="1564" y="0"/>
                  </a:lnTo>
                  <a:lnTo>
                    <a:pt x="1564" y="1161"/>
                  </a:lnTo>
                  <a:cubicBezTo>
                    <a:pt x="1564" y="1362"/>
                    <a:pt x="1417" y="1539"/>
                    <a:pt x="1217" y="1559"/>
                  </a:cubicBezTo>
                  <a:cubicBezTo>
                    <a:pt x="1202" y="1561"/>
                    <a:pt x="1187" y="1562"/>
                    <a:pt x="1172" y="1562"/>
                  </a:cubicBezTo>
                  <a:cubicBezTo>
                    <a:pt x="957" y="1562"/>
                    <a:pt x="782" y="1387"/>
                    <a:pt x="782" y="1171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1537436" y="2090640"/>
              <a:ext cx="378147" cy="376791"/>
            </a:xfrm>
            <a:custGeom>
              <a:avLst/>
              <a:gdLst/>
              <a:ahLst/>
              <a:cxnLst/>
              <a:rect l="l" t="t" r="r" b="b"/>
              <a:pathLst>
                <a:path w="13381" h="13333" extrusionOk="0">
                  <a:moveTo>
                    <a:pt x="9815" y="3151"/>
                  </a:moveTo>
                  <a:cubicBezTo>
                    <a:pt x="10031" y="3151"/>
                    <a:pt x="10206" y="3326"/>
                    <a:pt x="10206" y="3542"/>
                  </a:cubicBezTo>
                  <a:lnTo>
                    <a:pt x="10206" y="9791"/>
                  </a:lnTo>
                  <a:cubicBezTo>
                    <a:pt x="10206" y="10007"/>
                    <a:pt x="10031" y="10182"/>
                    <a:pt x="9815" y="10182"/>
                  </a:cubicBezTo>
                  <a:lnTo>
                    <a:pt x="3566" y="10182"/>
                  </a:lnTo>
                  <a:cubicBezTo>
                    <a:pt x="3350" y="10182"/>
                    <a:pt x="3175" y="10007"/>
                    <a:pt x="3175" y="9791"/>
                  </a:cubicBezTo>
                  <a:lnTo>
                    <a:pt x="3175" y="3542"/>
                  </a:lnTo>
                  <a:cubicBezTo>
                    <a:pt x="3175" y="3326"/>
                    <a:pt x="3350" y="3151"/>
                    <a:pt x="3566" y="3151"/>
                  </a:cubicBezTo>
                  <a:close/>
                  <a:moveTo>
                    <a:pt x="5126" y="0"/>
                  </a:moveTo>
                  <a:cubicBezTo>
                    <a:pt x="4910" y="0"/>
                    <a:pt x="4736" y="175"/>
                    <a:pt x="4736" y="391"/>
                  </a:cubicBezTo>
                  <a:lnTo>
                    <a:pt x="4736" y="1589"/>
                  </a:lnTo>
                  <a:lnTo>
                    <a:pt x="3955" y="1589"/>
                  </a:lnTo>
                  <a:lnTo>
                    <a:pt x="3955" y="401"/>
                  </a:lnTo>
                  <a:cubicBezTo>
                    <a:pt x="3955" y="201"/>
                    <a:pt x="3808" y="25"/>
                    <a:pt x="3609" y="3"/>
                  </a:cubicBezTo>
                  <a:cubicBezTo>
                    <a:pt x="3595" y="1"/>
                    <a:pt x="3580" y="1"/>
                    <a:pt x="3566" y="1"/>
                  </a:cubicBezTo>
                  <a:cubicBezTo>
                    <a:pt x="3350" y="1"/>
                    <a:pt x="3175" y="174"/>
                    <a:pt x="3175" y="391"/>
                  </a:cubicBezTo>
                  <a:lnTo>
                    <a:pt x="3175" y="1589"/>
                  </a:lnTo>
                  <a:lnTo>
                    <a:pt x="2002" y="1589"/>
                  </a:lnTo>
                  <a:cubicBezTo>
                    <a:pt x="1787" y="1589"/>
                    <a:pt x="1612" y="1764"/>
                    <a:pt x="1612" y="1980"/>
                  </a:cubicBezTo>
                  <a:lnTo>
                    <a:pt x="1612" y="3151"/>
                  </a:lnTo>
                  <a:lnTo>
                    <a:pt x="425" y="3151"/>
                  </a:lnTo>
                  <a:cubicBezTo>
                    <a:pt x="224" y="3151"/>
                    <a:pt x="47" y="3298"/>
                    <a:pt x="25" y="3498"/>
                  </a:cubicBezTo>
                  <a:cubicBezTo>
                    <a:pt x="0" y="3734"/>
                    <a:pt x="184" y="3932"/>
                    <a:pt x="415" y="3932"/>
                  </a:cubicBezTo>
                  <a:lnTo>
                    <a:pt x="1612" y="3932"/>
                  </a:lnTo>
                  <a:lnTo>
                    <a:pt x="1612" y="4714"/>
                  </a:lnTo>
                  <a:lnTo>
                    <a:pt x="425" y="4714"/>
                  </a:lnTo>
                  <a:cubicBezTo>
                    <a:pt x="224" y="4714"/>
                    <a:pt x="47" y="4861"/>
                    <a:pt x="27" y="5061"/>
                  </a:cubicBezTo>
                  <a:cubicBezTo>
                    <a:pt x="0" y="5296"/>
                    <a:pt x="184" y="5496"/>
                    <a:pt x="415" y="5496"/>
                  </a:cubicBezTo>
                  <a:lnTo>
                    <a:pt x="1612" y="5496"/>
                  </a:lnTo>
                  <a:lnTo>
                    <a:pt x="1612" y="6276"/>
                  </a:lnTo>
                  <a:lnTo>
                    <a:pt x="425" y="6276"/>
                  </a:lnTo>
                  <a:cubicBezTo>
                    <a:pt x="224" y="6276"/>
                    <a:pt x="49" y="6423"/>
                    <a:pt x="27" y="6623"/>
                  </a:cubicBezTo>
                  <a:cubicBezTo>
                    <a:pt x="0" y="6859"/>
                    <a:pt x="184" y="7057"/>
                    <a:pt x="415" y="7057"/>
                  </a:cubicBezTo>
                  <a:lnTo>
                    <a:pt x="1612" y="7057"/>
                  </a:lnTo>
                  <a:lnTo>
                    <a:pt x="1612" y="7839"/>
                  </a:lnTo>
                  <a:lnTo>
                    <a:pt x="425" y="7839"/>
                  </a:lnTo>
                  <a:cubicBezTo>
                    <a:pt x="224" y="7839"/>
                    <a:pt x="49" y="7986"/>
                    <a:pt x="27" y="8186"/>
                  </a:cubicBezTo>
                  <a:cubicBezTo>
                    <a:pt x="0" y="8420"/>
                    <a:pt x="184" y="8620"/>
                    <a:pt x="415" y="8620"/>
                  </a:cubicBezTo>
                  <a:lnTo>
                    <a:pt x="1613" y="8620"/>
                  </a:lnTo>
                  <a:lnTo>
                    <a:pt x="1613" y="9400"/>
                  </a:lnTo>
                  <a:lnTo>
                    <a:pt x="425" y="9400"/>
                  </a:lnTo>
                  <a:cubicBezTo>
                    <a:pt x="224" y="9400"/>
                    <a:pt x="49" y="9548"/>
                    <a:pt x="27" y="9747"/>
                  </a:cubicBezTo>
                  <a:cubicBezTo>
                    <a:pt x="0" y="9984"/>
                    <a:pt x="184" y="10182"/>
                    <a:pt x="415" y="10182"/>
                  </a:cubicBezTo>
                  <a:lnTo>
                    <a:pt x="1613" y="10182"/>
                  </a:lnTo>
                  <a:lnTo>
                    <a:pt x="1613" y="11354"/>
                  </a:lnTo>
                  <a:cubicBezTo>
                    <a:pt x="1613" y="11570"/>
                    <a:pt x="1788" y="11745"/>
                    <a:pt x="2004" y="11745"/>
                  </a:cubicBezTo>
                  <a:lnTo>
                    <a:pt x="3175" y="11745"/>
                  </a:lnTo>
                  <a:lnTo>
                    <a:pt x="3175" y="12932"/>
                  </a:lnTo>
                  <a:cubicBezTo>
                    <a:pt x="3175" y="13133"/>
                    <a:pt x="3322" y="13308"/>
                    <a:pt x="3522" y="13330"/>
                  </a:cubicBezTo>
                  <a:cubicBezTo>
                    <a:pt x="3537" y="13332"/>
                    <a:pt x="3552" y="13332"/>
                    <a:pt x="3567" y="13332"/>
                  </a:cubicBezTo>
                  <a:cubicBezTo>
                    <a:pt x="3783" y="13332"/>
                    <a:pt x="3956" y="13158"/>
                    <a:pt x="3956" y="12942"/>
                  </a:cubicBezTo>
                  <a:lnTo>
                    <a:pt x="3956" y="11745"/>
                  </a:lnTo>
                  <a:lnTo>
                    <a:pt x="4738" y="11745"/>
                  </a:lnTo>
                  <a:lnTo>
                    <a:pt x="4738" y="12932"/>
                  </a:lnTo>
                  <a:cubicBezTo>
                    <a:pt x="4738" y="13133"/>
                    <a:pt x="4885" y="13308"/>
                    <a:pt x="5083" y="13330"/>
                  </a:cubicBezTo>
                  <a:cubicBezTo>
                    <a:pt x="5099" y="13332"/>
                    <a:pt x="5114" y="13332"/>
                    <a:pt x="5128" y="13332"/>
                  </a:cubicBezTo>
                  <a:cubicBezTo>
                    <a:pt x="5344" y="13332"/>
                    <a:pt x="5518" y="13158"/>
                    <a:pt x="5518" y="12942"/>
                  </a:cubicBezTo>
                  <a:lnTo>
                    <a:pt x="5518" y="11743"/>
                  </a:lnTo>
                  <a:lnTo>
                    <a:pt x="6300" y="11743"/>
                  </a:lnTo>
                  <a:lnTo>
                    <a:pt x="6300" y="12932"/>
                  </a:lnTo>
                  <a:cubicBezTo>
                    <a:pt x="6300" y="13133"/>
                    <a:pt x="6447" y="13308"/>
                    <a:pt x="6647" y="13330"/>
                  </a:cubicBezTo>
                  <a:cubicBezTo>
                    <a:pt x="6662" y="13332"/>
                    <a:pt x="6677" y="13332"/>
                    <a:pt x="6691" y="13332"/>
                  </a:cubicBezTo>
                  <a:cubicBezTo>
                    <a:pt x="6907" y="13332"/>
                    <a:pt x="7081" y="13158"/>
                    <a:pt x="7081" y="12942"/>
                  </a:cubicBezTo>
                  <a:lnTo>
                    <a:pt x="7081" y="11743"/>
                  </a:lnTo>
                  <a:lnTo>
                    <a:pt x="7863" y="11743"/>
                  </a:lnTo>
                  <a:lnTo>
                    <a:pt x="7863" y="12932"/>
                  </a:lnTo>
                  <a:cubicBezTo>
                    <a:pt x="7863" y="13132"/>
                    <a:pt x="8010" y="13308"/>
                    <a:pt x="8208" y="13330"/>
                  </a:cubicBezTo>
                  <a:cubicBezTo>
                    <a:pt x="8223" y="13332"/>
                    <a:pt x="8238" y="13332"/>
                    <a:pt x="8253" y="13332"/>
                  </a:cubicBezTo>
                  <a:cubicBezTo>
                    <a:pt x="8469" y="13332"/>
                    <a:pt x="8643" y="13158"/>
                    <a:pt x="8643" y="12942"/>
                  </a:cubicBezTo>
                  <a:lnTo>
                    <a:pt x="8643" y="11743"/>
                  </a:lnTo>
                  <a:lnTo>
                    <a:pt x="9424" y="11743"/>
                  </a:lnTo>
                  <a:lnTo>
                    <a:pt x="9424" y="12932"/>
                  </a:lnTo>
                  <a:cubicBezTo>
                    <a:pt x="9424" y="13132"/>
                    <a:pt x="9571" y="13308"/>
                    <a:pt x="9771" y="13330"/>
                  </a:cubicBezTo>
                  <a:cubicBezTo>
                    <a:pt x="9786" y="13331"/>
                    <a:pt x="9800" y="13332"/>
                    <a:pt x="9814" y="13332"/>
                  </a:cubicBezTo>
                  <a:cubicBezTo>
                    <a:pt x="10031" y="13332"/>
                    <a:pt x="10206" y="13158"/>
                    <a:pt x="10206" y="12942"/>
                  </a:cubicBezTo>
                  <a:lnTo>
                    <a:pt x="10206" y="11743"/>
                  </a:lnTo>
                  <a:lnTo>
                    <a:pt x="11378" y="11743"/>
                  </a:lnTo>
                  <a:cubicBezTo>
                    <a:pt x="11594" y="11743"/>
                    <a:pt x="11767" y="11569"/>
                    <a:pt x="11767" y="11353"/>
                  </a:cubicBezTo>
                  <a:lnTo>
                    <a:pt x="11767" y="10182"/>
                  </a:lnTo>
                  <a:lnTo>
                    <a:pt x="12956" y="10182"/>
                  </a:lnTo>
                  <a:cubicBezTo>
                    <a:pt x="13157" y="10182"/>
                    <a:pt x="13332" y="10035"/>
                    <a:pt x="13354" y="9835"/>
                  </a:cubicBezTo>
                  <a:cubicBezTo>
                    <a:pt x="13380" y="9599"/>
                    <a:pt x="13196" y="9400"/>
                    <a:pt x="12966" y="9400"/>
                  </a:cubicBezTo>
                  <a:lnTo>
                    <a:pt x="11767" y="9400"/>
                  </a:lnTo>
                  <a:lnTo>
                    <a:pt x="11767" y="8619"/>
                  </a:lnTo>
                  <a:lnTo>
                    <a:pt x="12956" y="8619"/>
                  </a:lnTo>
                  <a:cubicBezTo>
                    <a:pt x="13156" y="8619"/>
                    <a:pt x="13332" y="8472"/>
                    <a:pt x="13354" y="8272"/>
                  </a:cubicBezTo>
                  <a:cubicBezTo>
                    <a:pt x="13380" y="8037"/>
                    <a:pt x="13196" y="7837"/>
                    <a:pt x="12966" y="7837"/>
                  </a:cubicBezTo>
                  <a:lnTo>
                    <a:pt x="11767" y="7837"/>
                  </a:lnTo>
                  <a:lnTo>
                    <a:pt x="11767" y="7057"/>
                  </a:lnTo>
                  <a:lnTo>
                    <a:pt x="12956" y="7057"/>
                  </a:lnTo>
                  <a:cubicBezTo>
                    <a:pt x="13156" y="7057"/>
                    <a:pt x="13332" y="6910"/>
                    <a:pt x="13354" y="6710"/>
                  </a:cubicBezTo>
                  <a:cubicBezTo>
                    <a:pt x="13379" y="6474"/>
                    <a:pt x="13196" y="6276"/>
                    <a:pt x="12966" y="6276"/>
                  </a:cubicBezTo>
                  <a:lnTo>
                    <a:pt x="11767" y="6276"/>
                  </a:lnTo>
                  <a:lnTo>
                    <a:pt x="11767" y="5494"/>
                  </a:lnTo>
                  <a:lnTo>
                    <a:pt x="12956" y="5494"/>
                  </a:lnTo>
                  <a:cubicBezTo>
                    <a:pt x="13156" y="5494"/>
                    <a:pt x="13332" y="5347"/>
                    <a:pt x="13354" y="5147"/>
                  </a:cubicBezTo>
                  <a:cubicBezTo>
                    <a:pt x="13379" y="4912"/>
                    <a:pt x="13195" y="4713"/>
                    <a:pt x="12965" y="4713"/>
                  </a:cubicBezTo>
                  <a:lnTo>
                    <a:pt x="11767" y="4713"/>
                  </a:lnTo>
                  <a:lnTo>
                    <a:pt x="11767" y="3932"/>
                  </a:lnTo>
                  <a:lnTo>
                    <a:pt x="12956" y="3932"/>
                  </a:lnTo>
                  <a:cubicBezTo>
                    <a:pt x="13156" y="3932"/>
                    <a:pt x="13332" y="3785"/>
                    <a:pt x="13354" y="3585"/>
                  </a:cubicBezTo>
                  <a:cubicBezTo>
                    <a:pt x="13379" y="3349"/>
                    <a:pt x="13195" y="3151"/>
                    <a:pt x="12965" y="3151"/>
                  </a:cubicBezTo>
                  <a:lnTo>
                    <a:pt x="11767" y="3151"/>
                  </a:lnTo>
                  <a:lnTo>
                    <a:pt x="11767" y="1979"/>
                  </a:lnTo>
                  <a:cubicBezTo>
                    <a:pt x="11767" y="1763"/>
                    <a:pt x="11592" y="1588"/>
                    <a:pt x="11377" y="1588"/>
                  </a:cubicBezTo>
                  <a:lnTo>
                    <a:pt x="10204" y="1588"/>
                  </a:lnTo>
                  <a:lnTo>
                    <a:pt x="10204" y="401"/>
                  </a:lnTo>
                  <a:cubicBezTo>
                    <a:pt x="10204" y="200"/>
                    <a:pt x="10059" y="25"/>
                    <a:pt x="9859" y="3"/>
                  </a:cubicBezTo>
                  <a:cubicBezTo>
                    <a:pt x="9844" y="1"/>
                    <a:pt x="9829" y="0"/>
                    <a:pt x="9814" y="0"/>
                  </a:cubicBezTo>
                  <a:cubicBezTo>
                    <a:pt x="9598" y="0"/>
                    <a:pt x="9424" y="175"/>
                    <a:pt x="9424" y="391"/>
                  </a:cubicBezTo>
                  <a:lnTo>
                    <a:pt x="9424" y="1588"/>
                  </a:lnTo>
                  <a:lnTo>
                    <a:pt x="8643" y="1588"/>
                  </a:lnTo>
                  <a:lnTo>
                    <a:pt x="8643" y="401"/>
                  </a:lnTo>
                  <a:cubicBezTo>
                    <a:pt x="8643" y="200"/>
                    <a:pt x="8495" y="25"/>
                    <a:pt x="8296" y="3"/>
                  </a:cubicBezTo>
                  <a:cubicBezTo>
                    <a:pt x="8281" y="1"/>
                    <a:pt x="8266" y="0"/>
                    <a:pt x="8251" y="0"/>
                  </a:cubicBezTo>
                  <a:cubicBezTo>
                    <a:pt x="8036" y="0"/>
                    <a:pt x="7861" y="175"/>
                    <a:pt x="7861" y="391"/>
                  </a:cubicBezTo>
                  <a:lnTo>
                    <a:pt x="7861" y="1589"/>
                  </a:lnTo>
                  <a:lnTo>
                    <a:pt x="7080" y="1589"/>
                  </a:lnTo>
                  <a:lnTo>
                    <a:pt x="7080" y="401"/>
                  </a:lnTo>
                  <a:cubicBezTo>
                    <a:pt x="7080" y="200"/>
                    <a:pt x="6932" y="25"/>
                    <a:pt x="6734" y="3"/>
                  </a:cubicBezTo>
                  <a:cubicBezTo>
                    <a:pt x="6719" y="1"/>
                    <a:pt x="6704" y="0"/>
                    <a:pt x="6689" y="0"/>
                  </a:cubicBezTo>
                  <a:cubicBezTo>
                    <a:pt x="6473" y="0"/>
                    <a:pt x="6300" y="175"/>
                    <a:pt x="6300" y="391"/>
                  </a:cubicBezTo>
                  <a:lnTo>
                    <a:pt x="6300" y="1589"/>
                  </a:lnTo>
                  <a:lnTo>
                    <a:pt x="5518" y="1589"/>
                  </a:lnTo>
                  <a:lnTo>
                    <a:pt x="5518" y="401"/>
                  </a:lnTo>
                  <a:cubicBezTo>
                    <a:pt x="5518" y="201"/>
                    <a:pt x="5371" y="25"/>
                    <a:pt x="5171" y="3"/>
                  </a:cubicBezTo>
                  <a:cubicBezTo>
                    <a:pt x="5156" y="1"/>
                    <a:pt x="5141" y="0"/>
                    <a:pt x="5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9"/>
          <p:cNvSpPr txBox="1"/>
          <p:nvPr/>
        </p:nvSpPr>
        <p:spPr>
          <a:xfrm>
            <a:off x="4426925" y="3625950"/>
            <a:ext cx="3394200" cy="5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farewell 팀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" y="1128575"/>
            <a:ext cx="4680626" cy="28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 idx="2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6800" y="2458500"/>
            <a:ext cx="927250" cy="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UPS  무정전 전원 공급 장치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25" y="1209750"/>
            <a:ext cx="6809550" cy="33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53" y="1202800"/>
            <a:ext cx="2958350" cy="33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390050" y="1220511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390052" y="2491374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4"/>
          </p:nvPr>
        </p:nvSpPr>
        <p:spPr>
          <a:xfrm>
            <a:off x="71300" y="2491374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필요성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1293950" y="2491375"/>
            <a:ext cx="58518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o Hyeon"/>
                <a:ea typeface="Do Hyeon"/>
                <a:cs typeface="Do Hyeon"/>
                <a:sym typeface="Do Hyeon"/>
              </a:rPr>
              <a:t>전원 공급이 중단될 경우 시스템 전체가 다운되면서</a:t>
            </a:r>
            <a:endParaRPr sz="140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o Hyeon"/>
                <a:ea typeface="Do Hyeon"/>
                <a:cs typeface="Do Hyeon"/>
                <a:sym typeface="Do Hyeon"/>
              </a:rPr>
              <a:t>주요 부품들에 부하나 영향이 발생</a:t>
            </a:r>
            <a:endParaRPr sz="1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2"/>
          </p:nvPr>
        </p:nvSpPr>
        <p:spPr>
          <a:xfrm>
            <a:off x="1293950" y="1202800"/>
            <a:ext cx="44619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o Hyeon"/>
                <a:ea typeface="Do Hyeon"/>
                <a:cs typeface="Do Hyeon"/>
                <a:sym typeface="Do Hyeon"/>
              </a:rPr>
              <a:t>기존의 시스템은 전원 공급이 중단되면 시스템 내의 모든 클라이언트와 서버가 작업을 저장하지 못하고 종료하게 됨</a:t>
            </a:r>
            <a:endParaRPr sz="1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3"/>
          </p:nvPr>
        </p:nvSpPr>
        <p:spPr>
          <a:xfrm>
            <a:off x="71300" y="1220511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/>
          <p:nvPr/>
        </p:nvSpPr>
        <p:spPr>
          <a:xfrm>
            <a:off x="390050" y="1220511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390052" y="2491374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"/>
          </p:nvPr>
        </p:nvSpPr>
        <p:spPr>
          <a:xfrm>
            <a:off x="71300" y="2491374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4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필요성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4" name="Google Shape;354;p35"/>
          <p:cNvSpPr txBox="1">
            <a:spLocks noGrp="1"/>
          </p:cNvSpPr>
          <p:nvPr>
            <p:ph type="subTitle" idx="1"/>
          </p:nvPr>
        </p:nvSpPr>
        <p:spPr>
          <a:xfrm>
            <a:off x="1293950" y="2491375"/>
            <a:ext cx="58518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Do Hyeon"/>
                <a:ea typeface="Do Hyeon"/>
                <a:cs typeface="Do Hyeon"/>
                <a:sym typeface="Do Hyeon"/>
              </a:rPr>
              <a:t>태양광 판넬은 24시간 오픈된 상태라 판넬이 손상 되면 </a:t>
            </a:r>
            <a:endParaRPr sz="1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Do Hyeon"/>
                <a:ea typeface="Do Hyeon"/>
                <a:cs typeface="Do Hyeon"/>
                <a:sym typeface="Do Hyeon"/>
              </a:rPr>
              <a:t>에너지 효율 떨어짐</a:t>
            </a:r>
            <a:endParaRPr sz="14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ubTitle" idx="2"/>
          </p:nvPr>
        </p:nvSpPr>
        <p:spPr>
          <a:xfrm>
            <a:off x="1293950" y="1202800"/>
            <a:ext cx="44619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Do Hyeon"/>
                <a:ea typeface="Do Hyeon"/>
                <a:cs typeface="Do Hyeon"/>
                <a:sym typeface="Do Hyeon"/>
              </a:rPr>
              <a:t>태양광에 비해 기존의 에너지 시스템은 자원을 </a:t>
            </a:r>
            <a:endParaRPr sz="1400" dirty="0"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Do Hyeon"/>
                <a:ea typeface="Do Hyeon"/>
                <a:cs typeface="Do Hyeon"/>
                <a:sym typeface="Do Hyeon"/>
              </a:rPr>
              <a:t>많이 소모하고 환경에 큰 영향을 미친다.  </a:t>
            </a:r>
            <a:endParaRPr sz="1400" dirty="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56" name="Google Shape;356;p35"/>
          <p:cNvSpPr txBox="1">
            <a:spLocks noGrp="1"/>
          </p:cNvSpPr>
          <p:nvPr>
            <p:ph type="subTitle" idx="3"/>
          </p:nvPr>
        </p:nvSpPr>
        <p:spPr>
          <a:xfrm>
            <a:off x="71300" y="1220511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문제점 3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675" y="1202807"/>
            <a:ext cx="2644707" cy="33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프로젝트 목표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4294967295"/>
          </p:nvPr>
        </p:nvSpPr>
        <p:spPr>
          <a:xfrm>
            <a:off x="5539450" y="1390325"/>
            <a:ext cx="3475500" cy="8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o Hyeon"/>
              <a:buAutoNum type="arabicPeriod"/>
            </a:pPr>
            <a:r>
              <a:rPr lang="en" sz="1800">
                <a:latin typeface="Do Hyeon"/>
                <a:ea typeface="Do Hyeon"/>
                <a:cs typeface="Do Hyeon"/>
                <a:sym typeface="Do Hyeon"/>
              </a:rPr>
              <a:t>태양광 판넬 및 상용 전원으로 에너지 공급</a:t>
            </a:r>
            <a:endParaRPr sz="1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5668500" y="2268075"/>
            <a:ext cx="347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2.  조도 센서로 감지 후 조도가 일정량 이하면 덮개를 닫아 태양광 판넬 보호</a:t>
            </a:r>
            <a:endParaRPr sz="1800"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5" y="1390325"/>
            <a:ext cx="4680626" cy="28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 txBox="1"/>
          <p:nvPr/>
        </p:nvSpPr>
        <p:spPr>
          <a:xfrm>
            <a:off x="5668500" y="3067525"/>
            <a:ext cx="347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  에너지 공급이 중단되면 클라이언트에서 서버로 종료 명령 전달  </a:t>
            </a:r>
            <a:endParaRPr sz="1800"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125" y="25471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사용한 모듈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1064588" y="13091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2918863" y="13091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4773138" y="13091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1064588" y="30165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2918863" y="30165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4773138" y="30165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5758638" y="2335075"/>
            <a:ext cx="4230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x2</a:t>
            </a:r>
            <a:endParaRPr sz="19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6627413" y="130910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6670938" y="2979150"/>
            <a:ext cx="1408500" cy="140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26" y="1280399"/>
            <a:ext cx="1956740" cy="14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950" y="3066907"/>
            <a:ext cx="1408500" cy="118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600" y="1448463"/>
            <a:ext cx="1408500" cy="123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950" y="1341413"/>
            <a:ext cx="1408500" cy="14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4600" y="3088675"/>
            <a:ext cx="1408500" cy="11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9809" y="2914197"/>
            <a:ext cx="1566625" cy="15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07237" y="1397312"/>
            <a:ext cx="1231775" cy="1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44588" y="2914200"/>
            <a:ext cx="1465625" cy="1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기능 소개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 idx="2"/>
          </p:nvPr>
        </p:nvSpPr>
        <p:spPr>
          <a:xfrm>
            <a:off x="5690275" y="1037350"/>
            <a:ext cx="11349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675" y="1661338"/>
            <a:ext cx="3838250" cy="2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654</Words>
  <Application>Microsoft Office PowerPoint</Application>
  <PresentationFormat>화면 슬라이드 쇼(16:9)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Poppins</vt:lpstr>
      <vt:lpstr>Do Hyeon</vt:lpstr>
      <vt:lpstr>Arial</vt:lpstr>
      <vt:lpstr>Nunito Light</vt:lpstr>
      <vt:lpstr>Lato</vt:lpstr>
      <vt:lpstr>PT Sans</vt:lpstr>
      <vt:lpstr>Anaheim</vt:lpstr>
      <vt:lpstr>Industrial Preliminary Project by Slidesgo</vt:lpstr>
      <vt:lpstr>UPS 시스템</vt:lpstr>
      <vt:lpstr>목차</vt:lpstr>
      <vt:lpstr>프로젝트 소개</vt:lpstr>
      <vt:lpstr>UPS  무정전 전원 공급 장치</vt:lpstr>
      <vt:lpstr>프로젝트 필요성</vt:lpstr>
      <vt:lpstr>프로젝트 필요성</vt:lpstr>
      <vt:lpstr> 프로젝트 목표</vt:lpstr>
      <vt:lpstr>사용한 모듈</vt:lpstr>
      <vt:lpstr>기능 소개</vt:lpstr>
      <vt:lpstr>기능 소개</vt:lpstr>
      <vt:lpstr>간략화</vt:lpstr>
      <vt:lpstr>소켓 통신을 이용한 쎴따운 징동따운</vt:lpstr>
      <vt:lpstr>스텝모터</vt:lpstr>
      <vt:lpstr>문제점 &amp; 개선 방안</vt:lpstr>
      <vt:lpstr>용의자 : H913-A</vt:lpstr>
      <vt:lpstr>범인 : XL-6009 </vt:lpstr>
      <vt:lpstr>시연 영상</vt:lpstr>
      <vt:lpstr>시연 영상</vt:lpstr>
      <vt:lpstr>Q&amp;A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김용현</cp:lastModifiedBy>
  <cp:revision>2</cp:revision>
  <dcterms:modified xsi:type="dcterms:W3CDTF">2024-09-05T16:42:26Z</dcterms:modified>
</cp:coreProperties>
</file>