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3" r:id="rId6"/>
    <p:sldId id="262" r:id="rId7"/>
    <p:sldId id="261" r:id="rId8"/>
    <p:sldId id="26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792E730-9352-4163-854E-8ED344CEEA83}" type="datetimeFigureOut">
              <a:rPr lang="en-US" smtClean="0"/>
              <a:t>11/17/2019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E3C916-54BD-47EF-930D-CADFEFA74793}" type="slidenum">
              <a:rPr lang="en-US" smtClean="0"/>
              <a:t>‹#›</a:t>
            </a:fld>
            <a:endParaRPr lang="en-US"/>
          </a:p>
        </p:txBody>
      </p:sp>
    </p:spTree>
    <p:extLst>
      <p:ext uri="{BB962C8B-B14F-4D97-AF65-F5344CB8AC3E}">
        <p14:creationId xmlns:p14="http://schemas.microsoft.com/office/powerpoint/2010/main" val="246509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2E730-9352-4163-854E-8ED344CEEA83}"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3C916-54BD-47EF-930D-CADFEFA74793}" type="slidenum">
              <a:rPr lang="en-US" smtClean="0"/>
              <a:t>‹#›</a:t>
            </a:fld>
            <a:endParaRPr lang="en-US"/>
          </a:p>
        </p:txBody>
      </p:sp>
    </p:spTree>
    <p:extLst>
      <p:ext uri="{BB962C8B-B14F-4D97-AF65-F5344CB8AC3E}">
        <p14:creationId xmlns:p14="http://schemas.microsoft.com/office/powerpoint/2010/main" val="132051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2E730-9352-4163-854E-8ED344CEEA83}"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3C916-54BD-47EF-930D-CADFEFA74793}" type="slidenum">
              <a:rPr lang="en-US" smtClean="0"/>
              <a:t>‹#›</a:t>
            </a:fld>
            <a:endParaRPr lang="en-US"/>
          </a:p>
        </p:txBody>
      </p:sp>
    </p:spTree>
    <p:extLst>
      <p:ext uri="{BB962C8B-B14F-4D97-AF65-F5344CB8AC3E}">
        <p14:creationId xmlns:p14="http://schemas.microsoft.com/office/powerpoint/2010/main" val="3064867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2E730-9352-4163-854E-8ED344CEEA83}"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3C916-54BD-47EF-930D-CADFEFA74793}"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2424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2E730-9352-4163-854E-8ED344CEEA83}"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3C916-54BD-47EF-930D-CADFEFA74793}" type="slidenum">
              <a:rPr lang="en-US" smtClean="0"/>
              <a:t>‹#›</a:t>
            </a:fld>
            <a:endParaRPr lang="en-US"/>
          </a:p>
        </p:txBody>
      </p:sp>
    </p:spTree>
    <p:extLst>
      <p:ext uri="{BB962C8B-B14F-4D97-AF65-F5344CB8AC3E}">
        <p14:creationId xmlns:p14="http://schemas.microsoft.com/office/powerpoint/2010/main" val="3004809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92E730-9352-4163-854E-8ED344CEEA83}" type="datetimeFigureOut">
              <a:rPr lang="en-US" smtClean="0"/>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E3C916-54BD-47EF-930D-CADFEFA74793}" type="slidenum">
              <a:rPr lang="en-US" smtClean="0"/>
              <a:t>‹#›</a:t>
            </a:fld>
            <a:endParaRPr lang="en-US"/>
          </a:p>
        </p:txBody>
      </p:sp>
    </p:spTree>
    <p:extLst>
      <p:ext uri="{BB962C8B-B14F-4D97-AF65-F5344CB8AC3E}">
        <p14:creationId xmlns:p14="http://schemas.microsoft.com/office/powerpoint/2010/main" val="2055007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92E730-9352-4163-854E-8ED344CEEA83}" type="datetimeFigureOut">
              <a:rPr lang="en-US" smtClean="0"/>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E3C916-54BD-47EF-930D-CADFEFA74793}" type="slidenum">
              <a:rPr lang="en-US" smtClean="0"/>
              <a:t>‹#›</a:t>
            </a:fld>
            <a:endParaRPr lang="en-US"/>
          </a:p>
        </p:txBody>
      </p:sp>
    </p:spTree>
    <p:extLst>
      <p:ext uri="{BB962C8B-B14F-4D97-AF65-F5344CB8AC3E}">
        <p14:creationId xmlns:p14="http://schemas.microsoft.com/office/powerpoint/2010/main" val="597896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2E730-9352-4163-854E-8ED344CEEA83}"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3C916-54BD-47EF-930D-CADFEFA74793}" type="slidenum">
              <a:rPr lang="en-US" smtClean="0"/>
              <a:t>‹#›</a:t>
            </a:fld>
            <a:endParaRPr lang="en-US"/>
          </a:p>
        </p:txBody>
      </p:sp>
    </p:spTree>
    <p:extLst>
      <p:ext uri="{BB962C8B-B14F-4D97-AF65-F5344CB8AC3E}">
        <p14:creationId xmlns:p14="http://schemas.microsoft.com/office/powerpoint/2010/main" val="1936408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2E730-9352-4163-854E-8ED344CEEA83}"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3C916-54BD-47EF-930D-CADFEFA74793}" type="slidenum">
              <a:rPr lang="en-US" smtClean="0"/>
              <a:t>‹#›</a:t>
            </a:fld>
            <a:endParaRPr lang="en-US"/>
          </a:p>
        </p:txBody>
      </p:sp>
    </p:spTree>
    <p:extLst>
      <p:ext uri="{BB962C8B-B14F-4D97-AF65-F5344CB8AC3E}">
        <p14:creationId xmlns:p14="http://schemas.microsoft.com/office/powerpoint/2010/main" val="186577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2E730-9352-4163-854E-8ED344CEEA83}"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3C916-54BD-47EF-930D-CADFEFA74793}" type="slidenum">
              <a:rPr lang="en-US" smtClean="0"/>
              <a:t>‹#›</a:t>
            </a:fld>
            <a:endParaRPr lang="en-US"/>
          </a:p>
        </p:txBody>
      </p:sp>
    </p:spTree>
    <p:extLst>
      <p:ext uri="{BB962C8B-B14F-4D97-AF65-F5344CB8AC3E}">
        <p14:creationId xmlns:p14="http://schemas.microsoft.com/office/powerpoint/2010/main" val="129169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92E730-9352-4163-854E-8ED344CEEA83}"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3C916-54BD-47EF-930D-CADFEFA74793}" type="slidenum">
              <a:rPr lang="en-US" smtClean="0"/>
              <a:t>‹#›</a:t>
            </a:fld>
            <a:endParaRPr lang="en-US"/>
          </a:p>
        </p:txBody>
      </p:sp>
    </p:spTree>
    <p:extLst>
      <p:ext uri="{BB962C8B-B14F-4D97-AF65-F5344CB8AC3E}">
        <p14:creationId xmlns:p14="http://schemas.microsoft.com/office/powerpoint/2010/main" val="3818674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92E730-9352-4163-854E-8ED344CEEA83}"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3C916-54BD-47EF-930D-CADFEFA74793}" type="slidenum">
              <a:rPr lang="en-US" smtClean="0"/>
              <a:t>‹#›</a:t>
            </a:fld>
            <a:endParaRPr lang="en-US"/>
          </a:p>
        </p:txBody>
      </p:sp>
    </p:spTree>
    <p:extLst>
      <p:ext uri="{BB962C8B-B14F-4D97-AF65-F5344CB8AC3E}">
        <p14:creationId xmlns:p14="http://schemas.microsoft.com/office/powerpoint/2010/main" val="177067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92E730-9352-4163-854E-8ED344CEEA83}" type="datetimeFigureOut">
              <a:rPr lang="en-US" smtClean="0"/>
              <a:t>11/17/2019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E3C916-54BD-47EF-930D-CADFEFA74793}" type="slidenum">
              <a:rPr lang="en-US" smtClean="0"/>
              <a:t>‹#›</a:t>
            </a:fld>
            <a:endParaRPr lang="en-US"/>
          </a:p>
        </p:txBody>
      </p:sp>
    </p:spTree>
    <p:extLst>
      <p:ext uri="{BB962C8B-B14F-4D97-AF65-F5344CB8AC3E}">
        <p14:creationId xmlns:p14="http://schemas.microsoft.com/office/powerpoint/2010/main" val="355912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92E730-9352-4163-854E-8ED344CEEA83}" type="datetimeFigureOut">
              <a:rPr lang="en-US" smtClean="0"/>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E3C916-54BD-47EF-930D-CADFEFA74793}" type="slidenum">
              <a:rPr lang="en-US" smtClean="0"/>
              <a:t>‹#›</a:t>
            </a:fld>
            <a:endParaRPr lang="en-US"/>
          </a:p>
        </p:txBody>
      </p:sp>
    </p:spTree>
    <p:extLst>
      <p:ext uri="{BB962C8B-B14F-4D97-AF65-F5344CB8AC3E}">
        <p14:creationId xmlns:p14="http://schemas.microsoft.com/office/powerpoint/2010/main" val="246380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2E730-9352-4163-854E-8ED344CEEA83}" type="datetimeFigureOut">
              <a:rPr lang="en-US" smtClean="0"/>
              <a:t>11/17/2019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E3C916-54BD-47EF-930D-CADFEFA74793}" type="slidenum">
              <a:rPr lang="en-US" smtClean="0"/>
              <a:t>‹#›</a:t>
            </a:fld>
            <a:endParaRPr lang="en-US"/>
          </a:p>
        </p:txBody>
      </p:sp>
    </p:spTree>
    <p:extLst>
      <p:ext uri="{BB962C8B-B14F-4D97-AF65-F5344CB8AC3E}">
        <p14:creationId xmlns:p14="http://schemas.microsoft.com/office/powerpoint/2010/main" val="219228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2E730-9352-4163-854E-8ED344CEEA83}"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3C916-54BD-47EF-930D-CADFEFA74793}" type="slidenum">
              <a:rPr lang="en-US" smtClean="0"/>
              <a:t>‹#›</a:t>
            </a:fld>
            <a:endParaRPr lang="en-US"/>
          </a:p>
        </p:txBody>
      </p:sp>
    </p:spTree>
    <p:extLst>
      <p:ext uri="{BB962C8B-B14F-4D97-AF65-F5344CB8AC3E}">
        <p14:creationId xmlns:p14="http://schemas.microsoft.com/office/powerpoint/2010/main" val="201252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2E730-9352-4163-854E-8ED344CEEA83}"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3C916-54BD-47EF-930D-CADFEFA74793}" type="slidenum">
              <a:rPr lang="en-US" smtClean="0"/>
              <a:t>‹#›</a:t>
            </a:fld>
            <a:endParaRPr lang="en-US"/>
          </a:p>
        </p:txBody>
      </p:sp>
    </p:spTree>
    <p:extLst>
      <p:ext uri="{BB962C8B-B14F-4D97-AF65-F5344CB8AC3E}">
        <p14:creationId xmlns:p14="http://schemas.microsoft.com/office/powerpoint/2010/main" val="2598868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792E730-9352-4163-854E-8ED344CEEA83}" type="datetimeFigureOut">
              <a:rPr lang="en-US" smtClean="0"/>
              <a:t>11/17/2019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CE3C916-54BD-47EF-930D-CADFEFA74793}" type="slidenum">
              <a:rPr lang="en-US" smtClean="0"/>
              <a:t>‹#›</a:t>
            </a:fld>
            <a:endParaRPr lang="en-US"/>
          </a:p>
        </p:txBody>
      </p:sp>
    </p:spTree>
    <p:extLst>
      <p:ext uri="{BB962C8B-B14F-4D97-AF65-F5344CB8AC3E}">
        <p14:creationId xmlns:p14="http://schemas.microsoft.com/office/powerpoint/2010/main" val="388583958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06F5F39-AEE1-4545-BACC-BD10CB12E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190750"/>
            <a:ext cx="76200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67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55BF-6258-4DFA-B00C-1323F659DA7B}"/>
              </a:ext>
            </a:extLst>
          </p:cNvPr>
          <p:cNvSpPr>
            <a:spLocks noGrp="1"/>
          </p:cNvSpPr>
          <p:nvPr>
            <p:ph type="title"/>
          </p:nvPr>
        </p:nvSpPr>
        <p:spPr>
          <a:xfrm>
            <a:off x="838200" y="488950"/>
            <a:ext cx="10515600" cy="1325563"/>
          </a:xfrm>
        </p:spPr>
        <p:txBody>
          <a:bodyPr/>
          <a:lstStyle/>
          <a:p>
            <a:r>
              <a:rPr lang="en-US" dirty="0"/>
              <a:t>History</a:t>
            </a:r>
          </a:p>
        </p:txBody>
      </p:sp>
      <p:pic>
        <p:nvPicPr>
          <p:cNvPr id="4" name="Picture 2">
            <a:extLst>
              <a:ext uri="{FF2B5EF4-FFF2-40B4-BE49-F238E27FC236}">
                <a16:creationId xmlns:a16="http://schemas.microsoft.com/office/drawing/2014/main" id="{27308B79-12AC-4DAF-9D6A-FC3858F5B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109" y="6254750"/>
            <a:ext cx="1465382" cy="4762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5C593DF-1718-4D63-A8ED-ACE2A143051C}"/>
              </a:ext>
            </a:extLst>
          </p:cNvPr>
          <p:cNvPicPr>
            <a:picLocks noChangeAspect="1"/>
          </p:cNvPicPr>
          <p:nvPr/>
        </p:nvPicPr>
        <p:blipFill>
          <a:blip r:embed="rId3"/>
          <a:stretch>
            <a:fillRect/>
          </a:stretch>
        </p:blipFill>
        <p:spPr>
          <a:xfrm>
            <a:off x="2010509" y="1985962"/>
            <a:ext cx="8610600" cy="2886075"/>
          </a:xfrm>
          <a:prstGeom prst="rect">
            <a:avLst/>
          </a:prstGeom>
        </p:spPr>
      </p:pic>
    </p:spTree>
    <p:extLst>
      <p:ext uri="{BB962C8B-B14F-4D97-AF65-F5344CB8AC3E}">
        <p14:creationId xmlns:p14="http://schemas.microsoft.com/office/powerpoint/2010/main" val="747199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55BF-6258-4DFA-B00C-1323F659DA7B}"/>
              </a:ext>
            </a:extLst>
          </p:cNvPr>
          <p:cNvSpPr>
            <a:spLocks noGrp="1"/>
          </p:cNvSpPr>
          <p:nvPr>
            <p:ph type="title"/>
          </p:nvPr>
        </p:nvSpPr>
        <p:spPr>
          <a:xfrm>
            <a:off x="390525" y="127001"/>
            <a:ext cx="10515600" cy="1325563"/>
          </a:xfrm>
        </p:spPr>
        <p:txBody>
          <a:bodyPr/>
          <a:lstStyle/>
          <a:p>
            <a:r>
              <a:rPr lang="en-US" dirty="0"/>
              <a:t>Kotlin rise continues</a:t>
            </a:r>
          </a:p>
        </p:txBody>
      </p:sp>
      <p:pic>
        <p:nvPicPr>
          <p:cNvPr id="4" name="Picture 2">
            <a:extLst>
              <a:ext uri="{FF2B5EF4-FFF2-40B4-BE49-F238E27FC236}">
                <a16:creationId xmlns:a16="http://schemas.microsoft.com/office/drawing/2014/main" id="{27308B79-12AC-4DAF-9D6A-FC3858F5B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109" y="6254750"/>
            <a:ext cx="1465382" cy="4762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1487FE5-0A56-4AA7-93DF-0BAB4E9BA896}"/>
              </a:ext>
            </a:extLst>
          </p:cNvPr>
          <p:cNvPicPr>
            <a:picLocks noChangeAspect="1"/>
          </p:cNvPicPr>
          <p:nvPr/>
        </p:nvPicPr>
        <p:blipFill>
          <a:blip r:embed="rId3"/>
          <a:stretch>
            <a:fillRect/>
          </a:stretch>
        </p:blipFill>
        <p:spPr>
          <a:xfrm>
            <a:off x="0" y="2266950"/>
            <a:ext cx="6890308" cy="4591050"/>
          </a:xfrm>
          <a:prstGeom prst="rect">
            <a:avLst/>
          </a:prstGeom>
        </p:spPr>
      </p:pic>
      <p:pic>
        <p:nvPicPr>
          <p:cNvPr id="5" name="Picture 4">
            <a:extLst>
              <a:ext uri="{FF2B5EF4-FFF2-40B4-BE49-F238E27FC236}">
                <a16:creationId xmlns:a16="http://schemas.microsoft.com/office/drawing/2014/main" id="{8CB138AD-B664-4741-8A8D-6AE2BB482943}"/>
              </a:ext>
            </a:extLst>
          </p:cNvPr>
          <p:cNvPicPr>
            <a:picLocks noChangeAspect="1"/>
          </p:cNvPicPr>
          <p:nvPr/>
        </p:nvPicPr>
        <p:blipFill>
          <a:blip r:embed="rId4"/>
          <a:stretch>
            <a:fillRect/>
          </a:stretch>
        </p:blipFill>
        <p:spPr>
          <a:xfrm>
            <a:off x="6860760" y="2266950"/>
            <a:ext cx="5331240" cy="4591051"/>
          </a:xfrm>
          <a:prstGeom prst="rect">
            <a:avLst/>
          </a:prstGeom>
        </p:spPr>
      </p:pic>
      <p:pic>
        <p:nvPicPr>
          <p:cNvPr id="3074" name="Picture 2" descr="Image result for stackoverflow logo">
            <a:extLst>
              <a:ext uri="{FF2B5EF4-FFF2-40B4-BE49-F238E27FC236}">
                <a16:creationId xmlns:a16="http://schemas.microsoft.com/office/drawing/2014/main" id="{71EFBA44-E33F-421B-9CBE-C74D445BF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095375"/>
            <a:ext cx="428625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github logo">
            <a:extLst>
              <a:ext uri="{FF2B5EF4-FFF2-40B4-BE49-F238E27FC236}">
                <a16:creationId xmlns:a16="http://schemas.microsoft.com/office/drawing/2014/main" id="{FB7684F7-344F-4996-8D0B-FF52A04A8D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7723" y="976311"/>
            <a:ext cx="1272152" cy="1147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09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55BF-6258-4DFA-B00C-1323F659DA7B}"/>
              </a:ext>
            </a:extLst>
          </p:cNvPr>
          <p:cNvSpPr>
            <a:spLocks noGrp="1"/>
          </p:cNvSpPr>
          <p:nvPr>
            <p:ph type="title"/>
          </p:nvPr>
        </p:nvSpPr>
        <p:spPr>
          <a:xfrm>
            <a:off x="466725" y="431800"/>
            <a:ext cx="10515600" cy="1325563"/>
          </a:xfrm>
        </p:spPr>
        <p:txBody>
          <a:bodyPr/>
          <a:lstStyle/>
          <a:p>
            <a:r>
              <a:rPr lang="en-US" dirty="0">
                <a:latin typeface="Times New Roman" panose="02020603050405020304" pitchFamily="18" charset="0"/>
                <a:cs typeface="Times New Roman" panose="02020603050405020304" pitchFamily="18" charset="0"/>
              </a:rPr>
              <a:t>Kotlin là </a:t>
            </a:r>
            <a:r>
              <a:rPr lang="en-US" dirty="0" err="1">
                <a:latin typeface="Times New Roman" panose="02020603050405020304" pitchFamily="18" charset="0"/>
                <a:cs typeface="Times New Roman" panose="02020603050405020304" pitchFamily="18" charset="0"/>
              </a:rPr>
              <a:t>gi</a:t>
            </a:r>
            <a:r>
              <a:rPr lang="en-US" dirty="0">
                <a:latin typeface="Times New Roman" panose="02020603050405020304" pitchFamily="18" charset="0"/>
                <a:cs typeface="Times New Roman" panose="02020603050405020304" pitchFamily="18" charset="0"/>
              </a:rPr>
              <a:t>̀?</a:t>
            </a:r>
          </a:p>
        </p:txBody>
      </p:sp>
      <p:pic>
        <p:nvPicPr>
          <p:cNvPr id="4" name="Picture 2">
            <a:extLst>
              <a:ext uri="{FF2B5EF4-FFF2-40B4-BE49-F238E27FC236}">
                <a16:creationId xmlns:a16="http://schemas.microsoft.com/office/drawing/2014/main" id="{27308B79-12AC-4DAF-9D6A-FC3858F5B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109" y="6254750"/>
            <a:ext cx="1465382" cy="4762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0602956-07C2-491F-AB5B-1EC15D7A0502}"/>
              </a:ext>
            </a:extLst>
          </p:cNvPr>
          <p:cNvSpPr txBox="1"/>
          <p:nvPr/>
        </p:nvSpPr>
        <p:spPr>
          <a:xfrm>
            <a:off x="466725" y="2100263"/>
            <a:ext cx="10829926" cy="1200329"/>
          </a:xfrm>
          <a:prstGeom prst="rect">
            <a:avLst/>
          </a:prstGeom>
          <a:noFill/>
        </p:spPr>
        <p:txBody>
          <a:bodyPr wrap="square" rtlCol="0">
            <a:spAutoFit/>
          </a:bodyPr>
          <a:lstStyle/>
          <a:p>
            <a:r>
              <a:rPr lang="vi-VN" sz="2400" dirty="0"/>
              <a:t>Kotlin là ngôn ngữ lập trình được phát triển bởi JetBrains. Nó xuất hiện lần đầu năm 2011 khi JetBrains công bố dự án của họ mạng tên "Kotlin". Đây là một ngôn ngữ mã nguồn mở</a:t>
            </a:r>
            <a:endParaRPr lang="en-US" sz="2400" dirty="0"/>
          </a:p>
        </p:txBody>
      </p:sp>
      <p:pic>
        <p:nvPicPr>
          <p:cNvPr id="2050" name="Picture 2" descr="Image result for kotlin">
            <a:extLst>
              <a:ext uri="{FF2B5EF4-FFF2-40B4-BE49-F238E27FC236}">
                <a16:creationId xmlns:a16="http://schemas.microsoft.com/office/drawing/2014/main" id="{E9A5C890-E5B9-4ACF-9533-FE8D2E48B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5" y="3906133"/>
            <a:ext cx="42862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93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55BF-6258-4DFA-B00C-1323F659DA7B}"/>
              </a:ext>
            </a:extLst>
          </p:cNvPr>
          <p:cNvSpPr>
            <a:spLocks noGrp="1"/>
          </p:cNvSpPr>
          <p:nvPr>
            <p:ph type="title"/>
          </p:nvPr>
        </p:nvSpPr>
        <p:spPr/>
        <p:txBody>
          <a:bodyPr/>
          <a:lstStyle/>
          <a:p>
            <a:r>
              <a:rPr lang="en-US" dirty="0" err="1"/>
              <a:t>Điểm</a:t>
            </a:r>
            <a:r>
              <a:rPr lang="en-US" dirty="0"/>
              <a:t> </a:t>
            </a:r>
            <a:r>
              <a:rPr lang="en-US" dirty="0" err="1"/>
              <a:t>mạnh</a:t>
            </a:r>
            <a:r>
              <a:rPr lang="en-US" dirty="0"/>
              <a:t> </a:t>
            </a:r>
            <a:r>
              <a:rPr lang="en-US" dirty="0" err="1"/>
              <a:t>của</a:t>
            </a:r>
            <a:r>
              <a:rPr lang="en-US" dirty="0"/>
              <a:t> Kotlin</a:t>
            </a:r>
          </a:p>
        </p:txBody>
      </p:sp>
      <p:pic>
        <p:nvPicPr>
          <p:cNvPr id="4" name="Picture 2">
            <a:extLst>
              <a:ext uri="{FF2B5EF4-FFF2-40B4-BE49-F238E27FC236}">
                <a16:creationId xmlns:a16="http://schemas.microsoft.com/office/drawing/2014/main" id="{27308B79-12AC-4DAF-9D6A-FC3858F5B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109" y="6254750"/>
            <a:ext cx="1465382" cy="4762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6D11447-64A5-48B0-BBE4-0CE75498CA7D}"/>
              </a:ext>
            </a:extLst>
          </p:cNvPr>
          <p:cNvSpPr/>
          <p:nvPr/>
        </p:nvSpPr>
        <p:spPr>
          <a:xfrm>
            <a:off x="838200" y="1690688"/>
            <a:ext cx="5981700" cy="4801314"/>
          </a:xfrm>
          <a:prstGeom prst="rect">
            <a:avLst/>
          </a:prstGeom>
        </p:spPr>
        <p:txBody>
          <a:bodyPr wrap="square">
            <a:spAutoFit/>
          </a:bodyPr>
          <a:lstStyle/>
          <a:p>
            <a:pPr marL="285750" indent="-285750">
              <a:buFontTx/>
              <a:buChar char="-"/>
            </a:pPr>
            <a:r>
              <a:rPr lang="vi-VN" dirty="0"/>
              <a:t>Kotlin biên dịch tới JVM bytecode hoặc JavaScript, giống như Java, Bytecode ở đây nghĩa là sau khi biên dịch code sẽ được chạy qua một máy ảo thay vì là bộ vi xử lý của máy tính. Bằng cách này thì source code có thể chạy trên mọi nền tảng. Sau khi chương trình Kotlin được convert thành bytecode, nó sẽ được tải qua network và thực thi bởi JVM(Java Virtual Machine).</a:t>
            </a:r>
            <a:endParaRPr lang="en-US" dirty="0"/>
          </a:p>
          <a:p>
            <a:endParaRPr lang="en-US" dirty="0"/>
          </a:p>
          <a:p>
            <a:pPr marL="285750" indent="-285750">
              <a:buFontTx/>
              <a:buChar char="-"/>
            </a:pPr>
            <a:r>
              <a:rPr lang="vi-VN" dirty="0"/>
              <a:t>Kotlin có thể sử dụng toàn bộ những Framework và thư viện sẵn có của Java. Điểm đặc biệt nhất về Kotlin là nó có thể dễ dàng kết hợp với Maven, Gradle và các hệ thống build khác.</a:t>
            </a:r>
            <a:endParaRPr lang="en-US" dirty="0"/>
          </a:p>
          <a:p>
            <a:pPr marL="285750" indent="-285750">
              <a:buFontTx/>
              <a:buChar char="-"/>
            </a:pPr>
            <a:endParaRPr lang="en-US" dirty="0"/>
          </a:p>
          <a:p>
            <a:pPr marL="285750" indent="-285750">
              <a:buFontTx/>
              <a:buChar char="-"/>
            </a:pPr>
            <a:r>
              <a:rPr lang="vi-VN" dirty="0"/>
              <a:t>Kotlin là một ngôn ngữ rất dễ học, cú pháp rất trong sách và dễ hiểu. Kotlin có nét giống như Scala nhưng đơn giản hơn.</a:t>
            </a:r>
            <a:endParaRPr lang="en-US" dirty="0"/>
          </a:p>
        </p:txBody>
      </p:sp>
      <p:pic>
        <p:nvPicPr>
          <p:cNvPr id="5126" name="Picture 6">
            <a:extLst>
              <a:ext uri="{FF2B5EF4-FFF2-40B4-BE49-F238E27FC236}">
                <a16:creationId xmlns:a16="http://schemas.microsoft.com/office/drawing/2014/main" id="{8441D2B2-85E5-417F-B85E-B78ACF4F2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900" y="1839118"/>
            <a:ext cx="5146323" cy="426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2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55BF-6258-4DFA-B00C-1323F659DA7B}"/>
              </a:ext>
            </a:extLst>
          </p:cNvPr>
          <p:cNvSpPr>
            <a:spLocks noGrp="1"/>
          </p:cNvSpPr>
          <p:nvPr>
            <p:ph type="title"/>
          </p:nvPr>
        </p:nvSpPr>
        <p:spPr/>
        <p:txBody>
          <a:bodyPr/>
          <a:lstStyle/>
          <a:p>
            <a:r>
              <a:rPr lang="en-US" dirty="0" err="1"/>
              <a:t>Điểm</a:t>
            </a:r>
            <a:r>
              <a:rPr lang="en-US" dirty="0"/>
              <a:t> </a:t>
            </a:r>
            <a:r>
              <a:rPr lang="en-US" dirty="0" err="1"/>
              <a:t>mạnh</a:t>
            </a:r>
            <a:r>
              <a:rPr lang="en-US" dirty="0"/>
              <a:t> </a:t>
            </a:r>
            <a:r>
              <a:rPr lang="en-US" dirty="0" err="1"/>
              <a:t>của</a:t>
            </a:r>
            <a:r>
              <a:rPr lang="en-US" dirty="0"/>
              <a:t> Kotlin</a:t>
            </a:r>
          </a:p>
        </p:txBody>
      </p:sp>
      <p:pic>
        <p:nvPicPr>
          <p:cNvPr id="4" name="Picture 2">
            <a:extLst>
              <a:ext uri="{FF2B5EF4-FFF2-40B4-BE49-F238E27FC236}">
                <a16:creationId xmlns:a16="http://schemas.microsoft.com/office/drawing/2014/main" id="{27308B79-12AC-4DAF-9D6A-FC3858F5B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109" y="6254750"/>
            <a:ext cx="1465382" cy="4762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E809FD2-EA4D-45AC-9A84-E13BAAD8BC03}"/>
              </a:ext>
            </a:extLst>
          </p:cNvPr>
          <p:cNvSpPr/>
          <p:nvPr/>
        </p:nvSpPr>
        <p:spPr>
          <a:xfrm>
            <a:off x="838200" y="1664395"/>
            <a:ext cx="10515600" cy="1754326"/>
          </a:xfrm>
          <a:prstGeom prst="rect">
            <a:avLst/>
          </a:prstGeom>
        </p:spPr>
        <p:txBody>
          <a:bodyPr wrap="square">
            <a:spAutoFit/>
          </a:bodyPr>
          <a:lstStyle/>
          <a:p>
            <a:r>
              <a:rPr lang="en-US" dirty="0"/>
              <a:t>- </a:t>
            </a:r>
            <a:r>
              <a:rPr lang="vi-VN" dirty="0"/>
              <a:t>Kotlin mã nguồn mở</a:t>
            </a:r>
          </a:p>
          <a:p>
            <a:r>
              <a:rPr lang="vi-VN" dirty="0"/>
              <a:t>JetBrains cũng đã đính kèm tính năng tự động chuyển đổi Java thành Kotlin, qua đó tiết kiệm được rất nhiều thời gian cho lập trình viên.</a:t>
            </a:r>
            <a:endParaRPr lang="en-US" dirty="0"/>
          </a:p>
          <a:p>
            <a:endParaRPr lang="en-US" dirty="0"/>
          </a:p>
          <a:p>
            <a:r>
              <a:rPr lang="en-US" dirty="0"/>
              <a:t>- </a:t>
            </a:r>
            <a:r>
              <a:rPr lang="vi-VN" dirty="0"/>
              <a:t>Giống như Swift, thì Kotlin cũng là một ngôn ngữ an toàn, với cơ chế null-safety, sẽ không còn khái niệm NullPointerExceptions nữa.</a:t>
            </a:r>
            <a:endParaRPr lang="en-US" dirty="0"/>
          </a:p>
        </p:txBody>
      </p:sp>
      <p:pic>
        <p:nvPicPr>
          <p:cNvPr id="5" name="Picture 4">
            <a:extLst>
              <a:ext uri="{FF2B5EF4-FFF2-40B4-BE49-F238E27FC236}">
                <a16:creationId xmlns:a16="http://schemas.microsoft.com/office/drawing/2014/main" id="{F118E977-EB9E-4406-ABBB-BA09E7F9B37E}"/>
              </a:ext>
            </a:extLst>
          </p:cNvPr>
          <p:cNvPicPr>
            <a:picLocks noChangeAspect="1"/>
          </p:cNvPicPr>
          <p:nvPr/>
        </p:nvPicPr>
        <p:blipFill>
          <a:blip r:embed="rId3"/>
          <a:stretch>
            <a:fillRect/>
          </a:stretch>
        </p:blipFill>
        <p:spPr>
          <a:xfrm>
            <a:off x="233362" y="4171950"/>
            <a:ext cx="11725275" cy="1619250"/>
          </a:xfrm>
          <a:prstGeom prst="rect">
            <a:avLst/>
          </a:prstGeom>
        </p:spPr>
      </p:pic>
    </p:spTree>
    <p:extLst>
      <p:ext uri="{BB962C8B-B14F-4D97-AF65-F5344CB8AC3E}">
        <p14:creationId xmlns:p14="http://schemas.microsoft.com/office/powerpoint/2010/main" val="115714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55BF-6258-4DFA-B00C-1323F659DA7B}"/>
              </a:ext>
            </a:extLst>
          </p:cNvPr>
          <p:cNvSpPr>
            <a:spLocks noGrp="1"/>
          </p:cNvSpPr>
          <p:nvPr>
            <p:ph type="title"/>
          </p:nvPr>
        </p:nvSpPr>
        <p:spPr/>
        <p:txBody>
          <a:bodyPr/>
          <a:lstStyle/>
          <a:p>
            <a:r>
              <a:rPr lang="en-US" dirty="0"/>
              <a:t>Linh </a:t>
            </a:r>
            <a:r>
              <a:rPr lang="en-US" dirty="0" err="1"/>
              <a:t>Hoạt</a:t>
            </a:r>
            <a:endParaRPr lang="en-US" dirty="0"/>
          </a:p>
        </p:txBody>
      </p:sp>
      <p:pic>
        <p:nvPicPr>
          <p:cNvPr id="4" name="Picture 2">
            <a:extLst>
              <a:ext uri="{FF2B5EF4-FFF2-40B4-BE49-F238E27FC236}">
                <a16:creationId xmlns:a16="http://schemas.microsoft.com/office/drawing/2014/main" id="{27308B79-12AC-4DAF-9D6A-FC3858F5B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109" y="6254750"/>
            <a:ext cx="1465382" cy="4762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EC67447-04A2-4E9C-A51C-27B07D87DE76}"/>
              </a:ext>
            </a:extLst>
          </p:cNvPr>
          <p:cNvPicPr>
            <a:picLocks noChangeAspect="1"/>
          </p:cNvPicPr>
          <p:nvPr/>
        </p:nvPicPr>
        <p:blipFill>
          <a:blip r:embed="rId3"/>
          <a:stretch>
            <a:fillRect/>
          </a:stretch>
        </p:blipFill>
        <p:spPr>
          <a:xfrm>
            <a:off x="1595252" y="2835274"/>
            <a:ext cx="9001496" cy="3657600"/>
          </a:xfrm>
          <a:prstGeom prst="rect">
            <a:avLst/>
          </a:prstGeom>
        </p:spPr>
      </p:pic>
      <p:sp>
        <p:nvSpPr>
          <p:cNvPr id="5" name="Rectangle 4">
            <a:extLst>
              <a:ext uri="{FF2B5EF4-FFF2-40B4-BE49-F238E27FC236}">
                <a16:creationId xmlns:a16="http://schemas.microsoft.com/office/drawing/2014/main" id="{21419551-F0A9-43CF-9674-614616B61A46}"/>
              </a:ext>
            </a:extLst>
          </p:cNvPr>
          <p:cNvSpPr/>
          <p:nvPr/>
        </p:nvSpPr>
        <p:spPr>
          <a:xfrm>
            <a:off x="838199" y="1690688"/>
            <a:ext cx="10086975" cy="830997"/>
          </a:xfrm>
          <a:prstGeom prst="rect">
            <a:avLst/>
          </a:prstGeom>
        </p:spPr>
        <p:txBody>
          <a:bodyPr wrap="square">
            <a:spAutoFit/>
          </a:bodyPr>
          <a:lstStyle/>
          <a:p>
            <a:r>
              <a:rPr lang="vi-VN" sz="2400" dirty="0"/>
              <a:t>Như các bạn thấy ở bức hình dưới thì Kotlin rất linh hoạt và có thể lập trình ở nhiều nền tảng:</a:t>
            </a:r>
            <a:endParaRPr lang="en-US" sz="2400" dirty="0"/>
          </a:p>
        </p:txBody>
      </p:sp>
    </p:spTree>
    <p:extLst>
      <p:ext uri="{BB962C8B-B14F-4D97-AF65-F5344CB8AC3E}">
        <p14:creationId xmlns:p14="http://schemas.microsoft.com/office/powerpoint/2010/main" val="38425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55BF-6258-4DFA-B00C-1323F659DA7B}"/>
              </a:ext>
            </a:extLst>
          </p:cNvPr>
          <p:cNvSpPr>
            <a:spLocks noGrp="1"/>
          </p:cNvSpPr>
          <p:nvPr>
            <p:ph type="title"/>
          </p:nvPr>
        </p:nvSpPr>
        <p:spPr/>
        <p:txBody>
          <a:bodyPr/>
          <a:lstStyle/>
          <a:p>
            <a:r>
              <a:rPr lang="en-US" dirty="0"/>
              <a:t>Spring Boot </a:t>
            </a:r>
            <a:r>
              <a:rPr lang="en-US" dirty="0" err="1"/>
              <a:t>với</a:t>
            </a:r>
            <a:r>
              <a:rPr lang="en-US" dirty="0"/>
              <a:t> Kotlin</a:t>
            </a:r>
          </a:p>
        </p:txBody>
      </p:sp>
      <p:pic>
        <p:nvPicPr>
          <p:cNvPr id="4" name="Picture 2">
            <a:extLst>
              <a:ext uri="{FF2B5EF4-FFF2-40B4-BE49-F238E27FC236}">
                <a16:creationId xmlns:a16="http://schemas.microsoft.com/office/drawing/2014/main" id="{27308B79-12AC-4DAF-9D6A-FC3858F5B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109" y="6254750"/>
            <a:ext cx="1465382" cy="4762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2B7057-C2B5-42E6-87A7-7F08FC86EB6F}"/>
              </a:ext>
            </a:extLst>
          </p:cNvPr>
          <p:cNvPicPr>
            <a:picLocks noChangeAspect="1"/>
          </p:cNvPicPr>
          <p:nvPr/>
        </p:nvPicPr>
        <p:blipFill>
          <a:blip r:embed="rId3"/>
          <a:stretch>
            <a:fillRect/>
          </a:stretch>
        </p:blipFill>
        <p:spPr>
          <a:xfrm>
            <a:off x="2023147" y="2771775"/>
            <a:ext cx="8145706" cy="3633902"/>
          </a:xfrm>
          <a:prstGeom prst="rect">
            <a:avLst/>
          </a:prstGeom>
        </p:spPr>
      </p:pic>
      <p:sp>
        <p:nvSpPr>
          <p:cNvPr id="5" name="TextBox 4">
            <a:extLst>
              <a:ext uri="{FF2B5EF4-FFF2-40B4-BE49-F238E27FC236}">
                <a16:creationId xmlns:a16="http://schemas.microsoft.com/office/drawing/2014/main" id="{A2B8AE8C-D518-424F-B57D-09EDE2340F2A}"/>
              </a:ext>
            </a:extLst>
          </p:cNvPr>
          <p:cNvSpPr txBox="1"/>
          <p:nvPr/>
        </p:nvSpPr>
        <p:spPr>
          <a:xfrm>
            <a:off x="637405" y="1861899"/>
            <a:ext cx="10716395" cy="369332"/>
          </a:xfrm>
          <a:prstGeom prst="rect">
            <a:avLst/>
          </a:prstGeom>
          <a:noFill/>
        </p:spPr>
        <p:txBody>
          <a:bodyPr wrap="none" rtlCol="0">
            <a:spAutoFit/>
          </a:bodyPr>
          <a:lstStyle/>
          <a:p>
            <a:r>
              <a:rPr lang="en-US" dirty="0" err="1"/>
              <a:t>Vào</a:t>
            </a:r>
            <a:r>
              <a:rPr lang="en-US" dirty="0"/>
              <a:t> </a:t>
            </a:r>
            <a:r>
              <a:rPr lang="en-US" dirty="0" err="1"/>
              <a:t>trang</a:t>
            </a:r>
            <a:r>
              <a:rPr lang="en-US" dirty="0"/>
              <a:t> web start.spring.io </a:t>
            </a:r>
            <a:r>
              <a:rPr lang="en-US" dirty="0" err="1"/>
              <a:t>va</a:t>
            </a:r>
            <a:r>
              <a:rPr lang="en-US" dirty="0"/>
              <a:t>̀ </a:t>
            </a:r>
            <a:r>
              <a:rPr lang="en-US" dirty="0" err="1"/>
              <a:t>tạo</a:t>
            </a:r>
            <a:r>
              <a:rPr lang="en-US" dirty="0"/>
              <a:t> project. Sau </a:t>
            </a:r>
            <a:r>
              <a:rPr lang="en-US" dirty="0" err="1"/>
              <a:t>đo</a:t>
            </a:r>
            <a:r>
              <a:rPr lang="en-US" dirty="0"/>
              <a:t>́ </a:t>
            </a:r>
            <a:r>
              <a:rPr lang="en-US" dirty="0" err="1"/>
              <a:t>bật</a:t>
            </a:r>
            <a:r>
              <a:rPr lang="en-US" dirty="0"/>
              <a:t> </a:t>
            </a:r>
            <a:r>
              <a:rPr lang="en-US" dirty="0" err="1"/>
              <a:t>với</a:t>
            </a:r>
            <a:r>
              <a:rPr lang="en-US" dirty="0"/>
              <a:t> </a:t>
            </a:r>
            <a:r>
              <a:rPr lang="en-US" dirty="0" err="1"/>
              <a:t>Intellij</a:t>
            </a:r>
            <a:r>
              <a:rPr lang="en-US" dirty="0"/>
              <a:t> Idea. </a:t>
            </a:r>
            <a:r>
              <a:rPr lang="en-US" dirty="0" err="1"/>
              <a:t>Va</a:t>
            </a:r>
            <a:r>
              <a:rPr lang="en-US" dirty="0"/>
              <a:t>̀ </a:t>
            </a:r>
            <a:r>
              <a:rPr lang="en-US" dirty="0" err="1"/>
              <a:t>chúng</a:t>
            </a:r>
            <a:r>
              <a:rPr lang="en-US" dirty="0"/>
              <a:t> ta </a:t>
            </a:r>
            <a:r>
              <a:rPr lang="en-US" dirty="0" err="1"/>
              <a:t>đa</a:t>
            </a:r>
            <a:r>
              <a:rPr lang="en-US" dirty="0"/>
              <a:t>̃ có Spring Boot </a:t>
            </a:r>
            <a:r>
              <a:rPr lang="en-US" dirty="0" err="1"/>
              <a:t>với</a:t>
            </a:r>
            <a:r>
              <a:rPr lang="en-US" dirty="0"/>
              <a:t> Kotlin</a:t>
            </a:r>
          </a:p>
        </p:txBody>
      </p:sp>
    </p:spTree>
    <p:extLst>
      <p:ext uri="{BB962C8B-B14F-4D97-AF65-F5344CB8AC3E}">
        <p14:creationId xmlns:p14="http://schemas.microsoft.com/office/powerpoint/2010/main" val="16211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55BF-6258-4DFA-B00C-1323F659DA7B}"/>
              </a:ext>
            </a:extLst>
          </p:cNvPr>
          <p:cNvSpPr>
            <a:spLocks noGrp="1"/>
          </p:cNvSpPr>
          <p:nvPr>
            <p:ph type="title"/>
          </p:nvPr>
        </p:nvSpPr>
        <p:spPr/>
        <p:txBody>
          <a:bodyPr/>
          <a:lstStyle/>
          <a:p>
            <a:r>
              <a:rPr lang="en-US" dirty="0"/>
              <a:t>Kotlin v</a:t>
            </a:r>
            <a:r>
              <a:rPr lang="vi-VN" dirty="0"/>
              <a:t>ơ</a:t>
            </a:r>
            <a:r>
              <a:rPr lang="en-US" dirty="0"/>
              <a:t>́</a:t>
            </a:r>
            <a:r>
              <a:rPr lang="en-US" dirty="0" err="1"/>
              <a:t>i</a:t>
            </a:r>
            <a:r>
              <a:rPr lang="en-US" dirty="0"/>
              <a:t> MVC</a:t>
            </a:r>
          </a:p>
        </p:txBody>
      </p:sp>
      <p:pic>
        <p:nvPicPr>
          <p:cNvPr id="4" name="Picture 2">
            <a:extLst>
              <a:ext uri="{FF2B5EF4-FFF2-40B4-BE49-F238E27FC236}">
                <a16:creationId xmlns:a16="http://schemas.microsoft.com/office/drawing/2014/main" id="{27308B79-12AC-4DAF-9D6A-FC3858F5B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109" y="6254750"/>
            <a:ext cx="1465382" cy="4762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CFE11D3-66E3-4C86-9BEE-DF30146416B7}"/>
              </a:ext>
            </a:extLst>
          </p:cNvPr>
          <p:cNvPicPr>
            <a:picLocks noChangeAspect="1"/>
          </p:cNvPicPr>
          <p:nvPr/>
        </p:nvPicPr>
        <p:blipFill>
          <a:blip r:embed="rId3"/>
          <a:stretch>
            <a:fillRect/>
          </a:stretch>
        </p:blipFill>
        <p:spPr>
          <a:xfrm>
            <a:off x="3855244" y="1690688"/>
            <a:ext cx="4481512" cy="4481512"/>
          </a:xfrm>
          <a:prstGeom prst="rect">
            <a:avLst/>
          </a:prstGeom>
        </p:spPr>
      </p:pic>
    </p:spTree>
    <p:extLst>
      <p:ext uri="{BB962C8B-B14F-4D97-AF65-F5344CB8AC3E}">
        <p14:creationId xmlns:p14="http://schemas.microsoft.com/office/powerpoint/2010/main" val="278375722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93</TotalTime>
  <Words>332</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Times New Roman</vt:lpstr>
      <vt:lpstr>Depth</vt:lpstr>
      <vt:lpstr>PowerPoint Presentation</vt:lpstr>
      <vt:lpstr>History</vt:lpstr>
      <vt:lpstr>Kotlin rise continues</vt:lpstr>
      <vt:lpstr>Kotlin là gì?</vt:lpstr>
      <vt:lpstr>Điểm mạnh của Kotlin</vt:lpstr>
      <vt:lpstr>Điểm mạnh của Kotlin</vt:lpstr>
      <vt:lpstr>Linh Hoạt</vt:lpstr>
      <vt:lpstr>Spring Boot với Kotlin</vt:lpstr>
      <vt:lpstr>Kotlin với MVC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dc:creator>
  <cp:lastModifiedBy>nguyen kim</cp:lastModifiedBy>
  <cp:revision>5</cp:revision>
  <dcterms:created xsi:type="dcterms:W3CDTF">2019-11-17T14:12:48Z</dcterms:created>
  <dcterms:modified xsi:type="dcterms:W3CDTF">2019-11-17T15:46:46Z</dcterms:modified>
</cp:coreProperties>
</file>