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Q5NMkthUXneevk80t87gf0IkS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11c53e5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11c53e5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1411c53e562_0_17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411c53e562_0_1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102742e6a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4102742e6a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14102742e6a_2_28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4102742e6a_2_28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102742e6a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102742e6a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4102742e6a_2_44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14102742e6a_2_4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2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92111e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ff92111e0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ff92111e0a_0_2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ff92111e0a_0_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2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3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4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5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6" name="Google Shape;106;p14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3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3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102742e6a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102742e6a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14102742e6a_2_7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4102742e6a_2_7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11c53e5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11c53e5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411c53e562_0_0:notes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411c53e562_0_0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: Titel-Folie ohne Bild">
  <p:cSld name="3: Titel-Folie ohne Bild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2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3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: Inhaltverzeichnis">
  <p:cSld name="4: Inhaltverzeichni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2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idlines: Design">
  <p:cSld name="Guidlines: Desig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/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 sz="2800" b="0" i="0" u="none" strike="noStrike" cap="non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Inhaltliche Guidelines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/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Logo, Schrift, Farben und Typografie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/>
        </p:nvSpPr>
        <p:spPr>
          <a:xfrm>
            <a:off x="540000" y="1350000"/>
            <a:ext cx="6480000" cy="361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 Logo ist </a:t>
            </a:r>
            <a:r>
              <a:rPr lang="de-CH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</a:t>
            </a:r>
            <a:r>
              <a:rPr lang="de-CH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sichtbar oben rechts auf den Inhalt Folien positioniert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Schrift Familie: Arial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UniBe Rot: R:230 G:0 B:46  |  HEX: #E6002E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Hintergrund Grau: R:217 G:217 B:217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Platzhalter 1:1 = 25.4 (b) x 8.5 (h) cm, 144 dpi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Typografie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Thema der Präsentation: Arial, 12pt.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Titel: Arial, 28/32pt., R:230 G:0 B:46, 1 Zeile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Untertitel: Arial, 28/32pt., </a:t>
            </a:r>
            <a:r>
              <a:rPr lang="de-CH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2 Zeilen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Moderator und Organisationseinheit: Arial Fett, 14pt.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 und Präsentationsort: Arial, 12pt.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Inhalt Nr. XY: Arial, 20/24pt.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Aussage XY: Arial Fett, 16/20pt.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XY: Arial, 16/20pt.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Ebene: Arial, 20pt., 18pt., 16pt.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1"/>
          <p:cNvCxnSpPr/>
          <p:nvPr/>
        </p:nvCxnSpPr>
        <p:spPr>
          <a:xfrm>
            <a:off x="540000" y="2988000"/>
            <a:ext cx="6480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1"/>
          <p:cNvSpPr txBox="1"/>
          <p:nvPr/>
        </p:nvSpPr>
        <p:spPr>
          <a:xfrm>
            <a:off x="7920000" y="1350000"/>
            <a:ext cx="1219200" cy="88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CH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Kontakt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 zu den UniBE PowerPoint Vorlagen: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kommunikation@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unibe.ch oder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CH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Tel. + 41 31 631 80 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18091" y="1832535"/>
            <a:ext cx="69721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0666" y="1836735"/>
            <a:ext cx="656454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2360" y="4747543"/>
            <a:ext cx="1227138" cy="344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>
          <p15:clr>
            <a:srgbClr val="F26B43"/>
          </p15:clr>
        </p15:guide>
        <p15:guide id="2" pos="336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432">
          <p15:clr>
            <a:srgbClr val="F26B43"/>
          </p15:clr>
        </p15:guide>
        <p15:guide id="6" orient="horz" pos="2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s.ch/info/suisse/11546799-les-femmes-font-basculer-un-vote-sur-dix-au-conseil-national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rlament.ch/centers/documents/_layouts/15/DocIdRedir.aspx?ID=DOCID-53009006-89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lament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body" idx="1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Lisa Asticher, Kim Lan Vu, Emilie Zucchinetti</a:t>
            </a: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2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-CH"/>
              <a:t>Bern, October 7, 2022</a:t>
            </a:r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3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rgbClr val="E6002E"/>
                </a:solidFill>
              </a:rPr>
              <a:t>Module 2 – Statistical Inference for Data Science</a:t>
            </a:r>
            <a:endParaRPr/>
          </a:p>
          <a:p>
            <a:pPr marL="0" lvl="0" indent="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de-CH">
                <a:solidFill>
                  <a:srgbClr val="E6002E"/>
                </a:solidFill>
              </a:rPr>
              <a:t>Voting report in the Swiss National Council</a:t>
            </a:r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>
                <a:solidFill>
                  <a:schemeClr val="dk1"/>
                </a:solidFill>
              </a:rPr>
              <a:t>CAS Applied Data Science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11c53e562_0_17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49" name="Google Shape;149;g1411c53e562_0_17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50" name="Google Shape;150;g1411c53e562_0_17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  <p:sp>
        <p:nvSpPr>
          <p:cNvPr id="151" name="Google Shape;151;g1411c53e562_0_1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411c53e562_0_17"/>
          <p:cNvSpPr txBox="1"/>
          <p:nvPr/>
        </p:nvSpPr>
        <p:spPr>
          <a:xfrm>
            <a:off x="27810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voting deviation frequency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1411c53e562_0_17"/>
          <p:cNvPicPr preferRelativeResize="0"/>
          <p:nvPr/>
        </p:nvPicPr>
        <p:blipFill rotWithShape="1">
          <a:blip r:embed="rId3">
            <a:alphaModFix/>
          </a:blip>
          <a:srcRect l="1506" b="2257"/>
          <a:stretch/>
        </p:blipFill>
        <p:spPr>
          <a:xfrm>
            <a:off x="2781000" y="1331100"/>
            <a:ext cx="3637524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" y="1220225"/>
            <a:ext cx="4844324" cy="38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5984752" y="2092505"/>
            <a:ext cx="1755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Apparently no correlations?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102742e6a_2_28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73" name="Google Shape;173;g14102742e6a_2_28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 </a:t>
            </a:r>
            <a:endParaRPr/>
          </a:p>
        </p:txBody>
      </p:sp>
      <p:sp>
        <p:nvSpPr>
          <p:cNvPr id="174" name="Google Shape;174;g14102742e6a_2_28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  <p:sp>
        <p:nvSpPr>
          <p:cNvPr id="175" name="Google Shape;175;g14102742e6a_2_28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4102742e6a_2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199874"/>
            <a:ext cx="6854526" cy="10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4102742e6a_2_28"/>
          <p:cNvSpPr txBox="1"/>
          <p:nvPr/>
        </p:nvSpPr>
        <p:spPr>
          <a:xfrm>
            <a:off x="27945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Let’s try with a test!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4102742e6a_2_28"/>
          <p:cNvSpPr txBox="1"/>
          <p:nvPr/>
        </p:nvSpPr>
        <p:spPr>
          <a:xfrm>
            <a:off x="541350" y="2445100"/>
            <a:ext cx="80175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lang="de-CH" sz="19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de-CH" sz="19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Kruskal-Wallis test</a:t>
            </a:r>
            <a:r>
              <a:rPr lang="de-CH" sz="19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us to see if there is a statistically significant difference between the medians of the three groups, corresponding to the three political orientations. It works even if the data is </a:t>
            </a:r>
            <a:r>
              <a:rPr lang="de-CH" sz="19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normally distributed </a:t>
            </a:r>
            <a:r>
              <a:rPr lang="de-CH" sz="19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de-CH" sz="19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skewed.</a:t>
            </a:r>
            <a:endParaRPr sz="19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endParaRPr sz="19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lang="de-CH" sz="19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test statistic equals 32.87. The corresponding p-value is less than 0.05, we can therefore </a:t>
            </a:r>
            <a:r>
              <a:rPr lang="de-CH" sz="19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reject the null hypothesis</a:t>
            </a:r>
            <a:r>
              <a:rPr lang="de-CH" sz="19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that the median frequency of deviant voting is the same for all three groups. </a:t>
            </a:r>
            <a:endParaRPr sz="19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endParaRPr sz="19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r>
              <a:rPr lang="de-CH" sz="19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Question: How do we interpret this result? </a:t>
            </a:r>
            <a:endParaRPr sz="19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870"/>
              <a:buFont typeface="Helvetica Neue"/>
              <a:buNone/>
            </a:pPr>
            <a:endParaRPr sz="19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4102742e6a_2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95" y="1111500"/>
            <a:ext cx="4613955" cy="363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4102742e6a_2_44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87" name="Google Shape;187;g14102742e6a_2_44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88" name="Google Shape;188;g14102742e6a_2_44"/>
          <p:cNvSpPr txBox="1">
            <a:spLocks noGrp="1"/>
          </p:cNvSpPr>
          <p:nvPr>
            <p:ph type="sldNum" idx="12"/>
          </p:nvPr>
        </p:nvSpPr>
        <p:spPr>
          <a:xfrm>
            <a:off x="-1" y="4782186"/>
            <a:ext cx="44334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  <p:sp>
        <p:nvSpPr>
          <p:cNvPr id="189" name="Google Shape;189;g14102742e6a_2_4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4102742e6a_2_44"/>
          <p:cNvSpPr txBox="1"/>
          <p:nvPr/>
        </p:nvSpPr>
        <p:spPr>
          <a:xfrm>
            <a:off x="27945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deeper look within the “deviant” group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4102742e6a_2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0601" y="4271747"/>
            <a:ext cx="6259502" cy="5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4102742e6a_2_44"/>
          <p:cNvSpPr txBox="1"/>
          <p:nvPr/>
        </p:nvSpPr>
        <p:spPr>
          <a:xfrm>
            <a:off x="4775950" y="1217200"/>
            <a:ext cx="41580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 variable seems to explain the variance of voting deviation frequency for the Center, not even gender, as shown by the results of the .</a:t>
            </a:r>
            <a:r>
              <a:rPr lang="de-CH" sz="22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Mann–Whitney U test</a:t>
            </a:r>
            <a:endParaRPr sz="22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Conclusion &amp; Discussion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41350" y="1247375"/>
            <a:ext cx="80613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Dataset, with no predestined use and little assumptions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Wrangling and Data Exploring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deviation is an interesting topping - but little conclusions so far…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session of 3 days only, maybe a need for a bigger dataset with more sessions and voting objects?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a need for more individual parameters (=parameters linked to politicians, such as the list of interest of each politicians)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ct val="9189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 of variables related to the voting object and the social and political context (e.g. type and content of policy, force of Lobby, media coverage) as a necessary condition for further investigations → Text Analysis &amp; Machine Learning?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4779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92111e0a_0_2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11" name="Google Shape;211;gff92111e0a_0_2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212" name="Google Shape;212;gff92111e0a_0_2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Sources</a:t>
            </a:r>
            <a:endParaRPr/>
          </a:p>
        </p:txBody>
      </p:sp>
      <p:sp>
        <p:nvSpPr>
          <p:cNvPr id="213" name="Google Shape;213;gff92111e0a_0_2"/>
          <p:cNvSpPr txBox="1"/>
          <p:nvPr/>
        </p:nvSpPr>
        <p:spPr>
          <a:xfrm>
            <a:off x="611560" y="2067694"/>
            <a:ext cx="8061300" cy="3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19100" marR="0" lvl="0" indent="-4191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femmes font basculer un vote sur dix au Conseil national, RTS Info, 2020: </a:t>
            </a:r>
            <a:b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CH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https://www.rts.ch/info/suisse/11546799-les-femmes-font-basculer-un-vote-sur-dix-au-conseil-national.html</a:t>
            </a:r>
            <a: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084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&gt;"/>
            </a:pPr>
            <a: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2022, SESSION SPÉCIALE MAI (XLSX), Link to the original dataset: </a:t>
            </a:r>
            <a:b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CH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https://www.parlament.ch/centers/documents/_layouts/15/DocIdRedir.aspx?ID=DOCID-53009006-8935</a:t>
            </a:r>
            <a: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21945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f92111e0a_0_2"/>
          <p:cNvSpPr txBox="1">
            <a:spLocks noGrp="1"/>
          </p:cNvSpPr>
          <p:nvPr>
            <p:ph type="sldNum" idx="12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  <p:sp>
        <p:nvSpPr>
          <p:cNvPr id="215" name="Google Shape;215;gff92111e0a_0_2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Question and Hypothesis 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566493" y="1637788"/>
            <a:ext cx="8061325" cy="314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the May 2022 special session of the National Council, can we identify any correlation as regard to Council members casting their vote against the majority of their parliamentary group ?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7345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parties in the center are less clear-cut, opportunity for higher frequencies of voting deviation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7345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Age could be an indicator for more vote deviance, as older people are more likely to be longer in office and rely less on coalition majority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73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2020 article from the RTS showed that women's votes swing 1 in 10 votes in the national council, therefore we expect more deviation from women than men. 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400"/>
              <a:t>Voting report in the National Council</a:t>
            </a:r>
            <a:endParaRPr sz="240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625414" y="1928717"/>
            <a:ext cx="8061325" cy="253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419100" marR="0" lvl="0" indent="-419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Voting report inform the public about how Council members cast their votes on each item of business in the National Council and in the Council of States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Special session in May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96 items of business, 200 Council members</a:t>
            </a:r>
            <a:endParaRPr sz="1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Councillor name, date of birth, parliamentary group, canton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1040"/>
              </a:spcBef>
              <a:spcAft>
                <a:spcPts val="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Format: xlsx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1040"/>
              </a:spcBef>
              <a:spcAft>
                <a:spcPts val="600"/>
              </a:spcAft>
              <a:buClr>
                <a:srgbClr val="DF2046"/>
              </a:buClr>
              <a:buSzPct val="112311"/>
              <a:buFont typeface="Helvetica Neue"/>
              <a:buChar char="&gt;"/>
            </a:pP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de-CH" sz="1800" b="0" i="0" u="sng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www.parlament.ch</a:t>
            </a:r>
            <a:r>
              <a:rPr lang="de-CH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200352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-CH" sz="2000" dirty="0"/>
              <a:t>Voting </a:t>
            </a:r>
            <a:r>
              <a:rPr lang="de-CH" sz="2000" dirty="0" err="1"/>
              <a:t>report</a:t>
            </a:r>
            <a:r>
              <a:rPr lang="de-CH" sz="2000" dirty="0"/>
              <a:t> in </a:t>
            </a:r>
            <a:r>
              <a:rPr lang="de-CH" sz="2000" dirty="0" err="1"/>
              <a:t>the</a:t>
            </a:r>
            <a:r>
              <a:rPr lang="de-CH" sz="2000" dirty="0"/>
              <a:t> National Council </a:t>
            </a:r>
            <a:r>
              <a:rPr lang="de-CH" sz="2000" dirty="0" err="1"/>
              <a:t>during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Special </a:t>
            </a:r>
            <a:r>
              <a:rPr lang="de-CH" sz="2000" dirty="0" err="1"/>
              <a:t>session</a:t>
            </a:r>
            <a:r>
              <a:rPr lang="de-CH" sz="2000" dirty="0"/>
              <a:t> in May 2022</a:t>
            </a:r>
            <a:endParaRPr sz="20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cleaning and pre-processing 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625417" y="1956744"/>
            <a:ext cx="8040602" cy="291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19100" marR="0" lvl="0" indent="-419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Converting the raw data into a csv table (1 row = 1 vote)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each item of business, evaluating how the majority of each parliamentary group voted, comparing it with the individual vote and adding the corresponding data in the table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Party Grouping: Left (Social Democrats, Green Group), Center (Center Group), Right (Green Liberal Group, Liberals Group, Swiss People’s Party)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Adding data about age, gender and regional affiliation of the Councillors</a:t>
            </a: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Deleting unnecessary and irrelevant data</a:t>
            </a: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41910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DF2046"/>
              </a:buClr>
              <a:buSzPts val="1530"/>
              <a:buFont typeface="Helvetica Neue"/>
              <a:buChar char="&gt;"/>
            </a:pPr>
            <a:r>
              <a:rPr lang="de-CH"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Numbering the items of business, renaming the parliamentary group</a:t>
            </a:r>
            <a:endParaRPr sz="1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000" dirty="0"/>
              <a:t>Repartition of the dataset</a:t>
            </a:r>
            <a:endParaRPr sz="2000" dirty="0"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75" y="1920437"/>
            <a:ext cx="3543795" cy="23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829" y="1906137"/>
            <a:ext cx="3877216" cy="234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5DF019-468D-2FC0-E8C8-A4CE9B438B14}"/>
              </a:ext>
            </a:extLst>
          </p:cNvPr>
          <p:cNvSpPr txBox="1"/>
          <p:nvPr/>
        </p:nvSpPr>
        <p:spPr>
          <a:xfrm>
            <a:off x="638275" y="4235335"/>
            <a:ext cx="315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 are more represented than women.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84368-BB7C-3939-8907-FEF3467C768D}"/>
              </a:ext>
            </a:extLst>
          </p:cNvPr>
          <p:cNvSpPr txBox="1"/>
          <p:nvPr/>
        </p:nvSpPr>
        <p:spPr>
          <a:xfrm>
            <a:off x="4496829" y="4235335"/>
            <a:ext cx="4155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two positions right and left are the most represented. Only 15% of the councillors belong to a party from the </a:t>
            </a:r>
            <a:r>
              <a:rPr lang="en-GB" dirty="0" err="1"/>
              <a:t>center</a:t>
            </a:r>
            <a:r>
              <a:rPr lang="en-GB" dirty="0"/>
              <a:t>. </a:t>
            </a:r>
            <a:endParaRPr lang="en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AA343-AADC-A623-2181-80924496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179588"/>
            <a:ext cx="2599497" cy="3865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0970D-25AF-BAAC-BD04-E4C22F9CFBEC}"/>
              </a:ext>
            </a:extLst>
          </p:cNvPr>
          <p:cNvSpPr txBox="1"/>
          <p:nvPr/>
        </p:nvSpPr>
        <p:spPr>
          <a:xfrm>
            <a:off x="2941636" y="2717979"/>
            <a:ext cx="1620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/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ost men councillors are aged between </a:t>
            </a:r>
            <a:r>
              <a:rPr lang="en-GB" dirty="0">
                <a:latin typeface="Helvetica Neue"/>
              </a:rPr>
              <a:t>55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and 65 years. </a:t>
            </a:r>
            <a:r>
              <a:rPr lang="en-GB" dirty="0">
                <a:latin typeface="Helvetica Neue"/>
              </a:rPr>
              <a:t>W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omen are well represented from age 45, probably when the children are starting to get older.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191C8-3D8E-51EB-50C4-37E08200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72" y="1166754"/>
            <a:ext cx="3945464" cy="3865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BEDDF4-A052-AF07-2A8D-9764A84511C2}"/>
              </a:ext>
            </a:extLst>
          </p:cNvPr>
          <p:cNvSpPr txBox="1"/>
          <p:nvPr/>
        </p:nvSpPr>
        <p:spPr>
          <a:xfrm>
            <a:off x="7238888" y="2683775"/>
            <a:ext cx="16209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/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ost young people belong to a left party, but the tendency reverses at age 40 where most people belong to a right party.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center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grows in popularity with age.</a:t>
            </a:r>
            <a:endParaRPr lang="en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Descriptive Statistics 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000" dirty="0"/>
              <a:t>Do age, gender or opinion affect votes against the party ?</a:t>
            </a:r>
            <a:endParaRPr sz="2000" dirty="0"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4454" y="1742227"/>
            <a:ext cx="3029267" cy="2465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8A47F-DAAC-E6DE-E348-0CB19037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90" y="1715456"/>
            <a:ext cx="2706465" cy="2491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344A4-4043-9261-7F06-984C55A04428}"/>
              </a:ext>
            </a:extLst>
          </p:cNvPr>
          <p:cNvSpPr txBox="1"/>
          <p:nvPr/>
        </p:nvSpPr>
        <p:spPr>
          <a:xfrm>
            <a:off x="346365" y="4124036"/>
            <a:ext cx="3983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seems that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 men tend to disagree more with their party than women. Older people also seem to disagree more with their party.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C453E-61C9-5BE6-056D-EAC33D36ED2C}"/>
              </a:ext>
            </a:extLst>
          </p:cNvPr>
          <p:cNvSpPr txBox="1"/>
          <p:nvPr/>
        </p:nvSpPr>
        <p:spPr>
          <a:xfrm>
            <a:off x="4244363" y="4118362"/>
            <a:ext cx="4525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people voting against the Party seem to belong to the </a:t>
            </a:r>
            <a:r>
              <a:rPr lang="en-GB" dirty="0" err="1"/>
              <a:t>center</a:t>
            </a:r>
            <a:r>
              <a:rPr lang="en-GB" dirty="0"/>
              <a:t>. Having less extreme views in politics, they are maybe more likely to change their point of view depending on the subject.</a:t>
            </a:r>
            <a:endParaRPr lang="en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102742e6a_2_7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21" name="Google Shape;121;g14102742e6a_2_7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22" name="Google Shape;122;g14102742e6a_2_7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  <p:sp>
        <p:nvSpPr>
          <p:cNvPr id="123" name="Google Shape;123;g14102742e6a_2_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14102742e6a_2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988" y="1184625"/>
            <a:ext cx="4432024" cy="30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102742e6a_2_7"/>
          <p:cNvSpPr txBox="1"/>
          <p:nvPr/>
        </p:nvSpPr>
        <p:spPr>
          <a:xfrm>
            <a:off x="2564500" y="4165900"/>
            <a:ext cx="756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4102742e6a_2_7"/>
          <p:cNvSpPr txBox="1"/>
          <p:nvPr/>
        </p:nvSpPr>
        <p:spPr>
          <a:xfrm>
            <a:off x="4219000" y="4239450"/>
            <a:ext cx="85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4102742e6a_2_7"/>
          <p:cNvSpPr txBox="1"/>
          <p:nvPr/>
        </p:nvSpPr>
        <p:spPr>
          <a:xfrm>
            <a:off x="5974298" y="4166347"/>
            <a:ext cx="75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102742e6a_2_7"/>
          <p:cNvSpPr/>
          <p:nvPr/>
        </p:nvSpPr>
        <p:spPr>
          <a:xfrm>
            <a:off x="4045500" y="4043950"/>
            <a:ext cx="1053000" cy="553500"/>
          </a:xfrm>
          <a:prstGeom prst="ellipse">
            <a:avLst/>
          </a:prstGeom>
          <a:noFill/>
          <a:ln w="28575" cap="flat" cmpd="sng">
            <a:solidFill>
              <a:srgbClr val="E600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4102742e6a_2_7"/>
          <p:cNvSpPr/>
          <p:nvPr/>
        </p:nvSpPr>
        <p:spPr>
          <a:xfrm rot="2363414">
            <a:off x="4972321" y="4552645"/>
            <a:ext cx="863695" cy="29926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6002F"/>
          </a:solidFill>
          <a:ln w="9525" cap="flat" cmpd="sng">
            <a:solidFill>
              <a:srgbClr val="E600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11c53e562_0_0"/>
          <p:cNvSpPr txBox="1">
            <a:spLocks noGrp="1"/>
          </p:cNvSpPr>
          <p:nvPr>
            <p:ph type="body" idx="3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137" name="Google Shape;137;g1411c53e562_0_0"/>
          <p:cNvSpPr txBox="1">
            <a:spLocks noGrp="1"/>
          </p:cNvSpPr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-CH"/>
              <a:t>Data Analysis</a:t>
            </a:r>
            <a:endParaRPr/>
          </a:p>
        </p:txBody>
      </p:sp>
      <p:sp>
        <p:nvSpPr>
          <p:cNvPr id="138" name="Google Shape;138;g1411c53e562_0_0"/>
          <p:cNvSpPr txBox="1">
            <a:spLocks noGrp="1"/>
          </p:cNvSpPr>
          <p:nvPr>
            <p:ph type="sldNum" idx="12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  <p:sp>
        <p:nvSpPr>
          <p:cNvPr id="139" name="Google Shape;139;g1411c53e562_0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411c53e562_0_0"/>
          <p:cNvSpPr txBox="1"/>
          <p:nvPr/>
        </p:nvSpPr>
        <p:spPr>
          <a:xfrm>
            <a:off x="2781000" y="875800"/>
            <a:ext cx="415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r>
              <a:rPr lang="de-CH" sz="2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Distribution of voting deviation frequency </a:t>
            </a: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rgbClr val="DF2046"/>
              </a:buClr>
              <a:buSzPct val="85000"/>
              <a:buFont typeface="Helvetica Neue"/>
              <a:buNone/>
            </a:pPr>
            <a:endParaRPr sz="22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411c53e56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288" y="1307800"/>
            <a:ext cx="5187428" cy="3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Neue</vt:lpstr>
      <vt:lpstr>3</vt:lpstr>
      <vt:lpstr>CAS Applied Data Science</vt:lpstr>
      <vt:lpstr>Question and Hypothesis </vt:lpstr>
      <vt:lpstr>Data </vt:lpstr>
      <vt:lpstr>Data cleaning and pre-processing </vt:lpstr>
      <vt:lpstr>Descriptive Statistics </vt:lpstr>
      <vt:lpstr>Descriptive Statistics </vt:lpstr>
      <vt:lpstr>Descriptive Statistics </vt:lpstr>
      <vt:lpstr>Data Analysis</vt:lpstr>
      <vt:lpstr>Data Analysis</vt:lpstr>
      <vt:lpstr>Data Analysis</vt:lpstr>
      <vt:lpstr>Data Analysis</vt:lpstr>
      <vt:lpstr>Data Analysis </vt:lpstr>
      <vt:lpstr>Data Analysis</vt:lpstr>
      <vt:lpstr>Conclusion &amp; Discussion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Applied Data Science</dc:title>
  <dc:creator>Fimian Joel</dc:creator>
  <cp:lastModifiedBy>Zucchinetti, Emilie Maria (STUDENTS)</cp:lastModifiedBy>
  <cp:revision>2</cp:revision>
  <dcterms:created xsi:type="dcterms:W3CDTF">2018-10-08T11:00:01Z</dcterms:created>
  <dcterms:modified xsi:type="dcterms:W3CDTF">2022-10-06T18:31:33Z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