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0" r:id="rId2"/>
    <p:sldId id="283" r:id="rId3"/>
    <p:sldId id="298" r:id="rId4"/>
    <p:sldId id="285" r:id="rId5"/>
    <p:sldId id="287" r:id="rId6"/>
    <p:sldId id="288" r:id="rId7"/>
    <p:sldId id="258" r:id="rId8"/>
    <p:sldId id="262" r:id="rId9"/>
    <p:sldId id="290" r:id="rId10"/>
    <p:sldId id="291" r:id="rId11"/>
    <p:sldId id="263" r:id="rId12"/>
    <p:sldId id="293" r:id="rId13"/>
    <p:sldId id="292" r:id="rId14"/>
    <p:sldId id="289" r:id="rId15"/>
    <p:sldId id="272" r:id="rId16"/>
    <p:sldId id="294" r:id="rId17"/>
    <p:sldId id="296" r:id="rId18"/>
    <p:sldId id="297" r:id="rId19"/>
    <p:sldId id="295" r:id="rId20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fld id="{367D2662-3188-417C-B30F-C352B7FA32ED}" type="datetimeFigureOut">
              <a:rPr lang="ko-KR" altLang="en-US" smtClean="0"/>
              <a:pPr/>
              <a:t>2022-01-10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fld id="{CB12D38A-13E1-4F2F-BD77-07BE85A342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38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SemiBold" panose="020B0600000101010101" pitchFamily="50" charset="-127"/>
        <a:ea typeface="LG스마트체 Semi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SemiBold" panose="020B0600000101010101" pitchFamily="50" charset="-127"/>
        <a:ea typeface="LG스마트체 Semi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SemiBold" panose="020B0600000101010101" pitchFamily="50" charset="-127"/>
        <a:ea typeface="LG스마트체 Semi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SemiBold" panose="020B0600000101010101" pitchFamily="50" charset="-127"/>
        <a:ea typeface="LG스마트체 Semi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SemiBold" panose="020B0600000101010101" pitchFamily="50" charset="-127"/>
        <a:ea typeface="LG스마트체 Semi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30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95D8-2F4F-4001-8032-539E8C76C5E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52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0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9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4C73-9194-45DE-80E7-A72CB3A02F68}" type="datetimeFigureOut">
              <a:rPr lang="ko-KR" altLang="en-US" smtClean="0"/>
              <a:pPr/>
              <a:t>2022-01-10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&lt;#&gt;/137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rmAutofit/>
          </a:bodyPr>
          <a:lstStyle>
            <a:lvl1pPr algn="l">
              <a:defRPr sz="221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89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6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4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1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LG스마트체 SemiBold" panose="020B0600000101010101" pitchFamily="50" charset="-127"/>
              </a:defRPr>
            </a:lvl1pPr>
          </a:lstStyle>
          <a:p>
            <a:fld id="{BB950BBA-DDB1-4228-BF26-62F50E85C087}" type="datetimeFigureOut">
              <a:rPr lang="ko-KR" altLang="en-US" smtClean="0"/>
              <a:pPr/>
              <a:t>2022-01-10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G스마트체 Semi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LG스마트체 SemiBold" panose="020B0600000101010101" pitchFamily="50" charset="-127"/>
              </a:defRPr>
            </a:lvl1pPr>
          </a:lstStyle>
          <a:p>
            <a:fld id="{2239C0B5-FDC8-453C-A33D-E5A0A742E7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5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LG스마트체 Semi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G스마트체 Semi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G스마트체 Semi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G스마트체 Semi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G스마트체 Semi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G스마트체 Semi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tax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hyperlink" Target="https://www.nts.go.kr/intertax/yearend_check_lis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0525" y="0"/>
            <a:ext cx="9906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41960" y="1928804"/>
            <a:ext cx="73448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ko-KR" altLang="en-US" sz="4000" b="0" spc="-100" dirty="0" err="1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홈택스</a:t>
            </a:r>
            <a:r>
              <a:rPr lang="ko-KR" altLang="en-US" sz="4000" b="0" spc="-10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연말정산 간소화 서비스</a:t>
            </a:r>
            <a:endParaRPr lang="en-US" altLang="ko-KR" sz="4000" b="0" spc="-1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4000" b="0" spc="-10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이용방법 상세 </a:t>
            </a:r>
            <a:r>
              <a:rPr lang="ko-KR" altLang="en-US" sz="4000" b="0" spc="-100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안내</a:t>
            </a:r>
            <a:endParaRPr lang="en-US" altLang="ko-KR" sz="4000" b="0" spc="-100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endParaRPr lang="en-US" altLang="ko-KR" sz="4000" b="0" spc="-1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236" y="4781268"/>
            <a:ext cx="457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20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인사서비스센터</a:t>
            </a:r>
            <a:endParaRPr lang="en-US" altLang="ko-KR" sz="2000" spc="-2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 marL="342891" indent="-342891"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②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휴대전화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해당 부양가족의 전화번호 입력 후 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→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국세청 인증번호 입력 후 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→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신청완료</a:t>
            </a:r>
            <a:endParaRPr lang="en-US" altLang="ko-KR" sz="15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1326292"/>
            <a:ext cx="8333019" cy="514864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030279" y="4773936"/>
            <a:ext cx="1414130" cy="15098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4444409" y="4314231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dirty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Click”</a:t>
            </a:r>
            <a:endParaRPr kumimoji="0" lang="ko-KR" altLang="en-US" sz="2000" b="1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15" name="Shape 14"/>
          <p:cNvCxnSpPr>
            <a:stCxn id="10247" idx="2"/>
            <a:endCxn id="10" idx="6"/>
          </p:cNvCxnSpPr>
          <p:nvPr/>
        </p:nvCxnSpPr>
        <p:spPr>
          <a:xfrm rot="5400000">
            <a:off x="4235197" y="4923553"/>
            <a:ext cx="814507" cy="39608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 marL="342891" indent="-342891"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신용카드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해당 부양가족의 신용카드 정보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카드번호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유효기간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비밀번호 등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 후 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→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신청완료</a:t>
            </a:r>
            <a:endParaRPr lang="en-US" altLang="ko-KR" sz="15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1326292"/>
            <a:ext cx="8333019" cy="514864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786183" y="4714341"/>
            <a:ext cx="1414130" cy="15098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6200313" y="4314231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dirty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Click”</a:t>
            </a:r>
            <a:endParaRPr kumimoji="0" lang="ko-KR" altLang="en-US" sz="2000" b="1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15" name="Shape 14"/>
          <p:cNvCxnSpPr>
            <a:stCxn id="10247" idx="2"/>
            <a:endCxn id="10" idx="6"/>
          </p:cNvCxnSpPr>
          <p:nvPr/>
        </p:nvCxnSpPr>
        <p:spPr>
          <a:xfrm rot="5400000">
            <a:off x="6020898" y="4893756"/>
            <a:ext cx="754912" cy="39608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_</a:t>
            </a: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팩스 신청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 </a:t>
            </a:r>
            <a:r>
              <a:rPr lang="ko-KR" altLang="en-US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신청정보 작성 후 출력하여 팩스 발송 </a:t>
            </a:r>
            <a:r>
              <a:rPr lang="en-US" altLang="ko-KR" sz="1500" b="1" u="sng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※</a:t>
            </a:r>
            <a:r>
              <a:rPr lang="ko-KR" altLang="en-US" sz="1500" b="1" u="sng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팩스번호 </a:t>
            </a:r>
            <a:r>
              <a:rPr lang="en-US" altLang="ko-KR" sz="1500" b="1" u="sng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1544-7020</a:t>
            </a:r>
            <a:endParaRPr lang="ko-KR" altLang="en-US" sz="2000" u="sng" dirty="0">
              <a:solidFill>
                <a:srgbClr val="0000F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8" y="1099623"/>
            <a:ext cx="7265645" cy="57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_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세무서 직접 방문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제공동의 신청서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위임장 작성 후 가까운 세무서 방문하여 접수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17" y="1105930"/>
            <a:ext cx="7224328" cy="56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1153297"/>
            <a:ext cx="8287266" cy="547124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>
                <a:latin typeface="LG스마트체 SemiBold" panose="020B0600000101010101" pitchFamily="50" charset="-127"/>
              </a:rPr>
              <a:t>나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. </a:t>
            </a:r>
            <a:r>
              <a:rPr lang="ko-KR" altLang="en-US" sz="2000" b="1">
                <a:latin typeface="LG스마트체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[</a:t>
            </a:r>
            <a:r>
              <a:rPr lang="ko-KR" altLang="en-US" sz="2000" b="1">
                <a:latin typeface="LG스마트체 SemiBold" panose="020B0600000101010101" pitchFamily="50" charset="-127"/>
              </a:rPr>
              <a:t>미성년자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]</a:t>
            </a:r>
            <a:r>
              <a:rPr lang="ko-KR" altLang="en-US" sz="2000" b="1">
                <a:latin typeface="LG스마트체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 SemiBold" panose="020B0600000101010101" pitchFamily="50" charset="-127"/>
              </a:rPr>
            </a:br>
            <a:r>
              <a:rPr lang="en-US" altLang="ko-KR" sz="1500" b="1" dirty="0">
                <a:latin typeface="LG스마트체 SemiBold" panose="020B0600000101010101" pitchFamily="50" charset="-127"/>
              </a:rPr>
              <a:t> </a:t>
            </a:r>
            <a:r>
              <a:rPr lang="en-US" altLang="ko-KR" sz="1500" b="1" dirty="0" smtClean="0">
                <a:latin typeface="LG스마트체 SemiBold" panose="020B0600000101010101" pitchFamily="50" charset="-127"/>
              </a:rPr>
              <a:t>      -</a:t>
            </a:r>
            <a:r>
              <a:rPr lang="ko-KR" altLang="en-US" sz="1500" b="1">
                <a:latin typeface="LG스마트체 SemiBold" panose="020B0600000101010101" pitchFamily="50" charset="-127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LG스마트체 SemiBold" panose="020B0600000101010101" pitchFamily="50" charset="-127"/>
              </a:rPr>
              <a:t>만 </a:t>
            </a:r>
            <a:r>
              <a:rPr lang="en-US" altLang="ko-KR" sz="1600" b="1" dirty="0">
                <a:solidFill>
                  <a:srgbClr val="FF0000"/>
                </a:solidFill>
                <a:latin typeface="LG스마트체 SemiBold" panose="020B0600000101010101" pitchFamily="50" charset="-127"/>
              </a:rPr>
              <a:t>19</a:t>
            </a:r>
            <a:r>
              <a:rPr lang="ko-KR" altLang="en-US" sz="1600" b="1">
                <a:latin typeface="LG스마트체 SemiBold" panose="020B0600000101010101" pitchFamily="50" charset="-127"/>
              </a:rPr>
              <a:t>세 </a:t>
            </a:r>
            <a:r>
              <a:rPr lang="ko-KR" altLang="en-US" sz="1500" b="1" smtClean="0">
                <a:latin typeface="LG스마트체 SemiBold" panose="020B0600000101010101" pitchFamily="50" charset="-127"/>
              </a:rPr>
              <a:t>미만의 </a:t>
            </a:r>
            <a:r>
              <a:rPr lang="ko-KR" altLang="en-US" sz="1500" b="1">
                <a:latin typeface="LG스마트체 SemiBold" panose="020B0600000101010101" pitchFamily="50" charset="-127"/>
              </a:rPr>
              <a:t>자녀</a:t>
            </a:r>
            <a:r>
              <a:rPr lang="en-US" altLang="ko-KR" sz="1500" b="1" dirty="0">
                <a:latin typeface="LG스마트체 SemiBold" panose="020B0600000101010101" pitchFamily="50" charset="-127"/>
              </a:rPr>
              <a:t>(</a:t>
            </a:r>
            <a:r>
              <a:rPr lang="ko-KR" altLang="en-US" sz="1500" b="1">
                <a:latin typeface="LG스마트체 SemiBold" panose="020B0600000101010101" pitchFamily="50" charset="-127"/>
              </a:rPr>
              <a:t>미성년자</a:t>
            </a:r>
            <a:r>
              <a:rPr lang="en-US" altLang="ko-KR" sz="1500" b="1" dirty="0">
                <a:latin typeface="LG스마트체 SemiBold" panose="020B0600000101010101" pitchFamily="50" charset="-127"/>
              </a:rPr>
              <a:t>)</a:t>
            </a:r>
            <a:r>
              <a:rPr lang="ko-KR" altLang="en-US" sz="1500" b="1">
                <a:latin typeface="LG스마트체 SemiBold" panose="020B0600000101010101" pitchFamily="50" charset="-127"/>
              </a:rPr>
              <a:t>의 경우 별도의 동의 절차 없이 해당 자녀의 자료를 조회 할 수 있습니다</a:t>
            </a:r>
            <a:endParaRPr lang="en-US" altLang="ko-KR" sz="1500" dirty="0">
              <a:latin typeface="LG스마트체 Semi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5999" y="3336324"/>
            <a:ext cx="2413687" cy="3871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>
                <a:latin typeface="LG스마트체 SemiBold" panose="020B0600000101010101" pitchFamily="50" charset="-127"/>
              </a:rPr>
              <a:t>나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. </a:t>
            </a:r>
            <a:r>
              <a:rPr lang="ko-KR" altLang="en-US" sz="2000" b="1">
                <a:latin typeface="LG스마트체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[</a:t>
            </a:r>
            <a:r>
              <a:rPr lang="ko-KR" altLang="en-US" sz="2000" b="1">
                <a:latin typeface="LG스마트체 SemiBold" panose="020B0600000101010101" pitchFamily="50" charset="-127"/>
              </a:rPr>
              <a:t>미성년자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]</a:t>
            </a:r>
            <a:r>
              <a:rPr lang="ko-KR" altLang="en-US" sz="2000" b="1">
                <a:latin typeface="LG스마트체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 SemiBold" panose="020B0600000101010101" pitchFamily="50" charset="-127"/>
              </a:rPr>
            </a:br>
            <a:r>
              <a:rPr lang="en-US" altLang="ko-KR" sz="1500" b="1" dirty="0">
                <a:latin typeface="LG스마트체 SemiBold" panose="020B0600000101010101" pitchFamily="50" charset="-127"/>
              </a:rPr>
              <a:t> </a:t>
            </a:r>
            <a:r>
              <a:rPr lang="en-US" altLang="ko-KR" sz="1500" b="1" dirty="0" smtClean="0">
                <a:latin typeface="LG스마트체 SemiBold" panose="020B0600000101010101" pitchFamily="50" charset="-127"/>
              </a:rPr>
              <a:t>      -</a:t>
            </a:r>
            <a:r>
              <a:rPr lang="ko-KR" altLang="en-US" sz="1500" b="1">
                <a:latin typeface="LG스마트체 SemiBold" panose="020B0600000101010101" pitchFamily="50" charset="-127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LG스마트체 SemiBold" panose="020B0600000101010101" pitchFamily="50" charset="-127"/>
              </a:rPr>
              <a:t>만 </a:t>
            </a:r>
            <a:r>
              <a:rPr lang="en-US" altLang="ko-KR" sz="1600" b="1" dirty="0">
                <a:solidFill>
                  <a:srgbClr val="FF0000"/>
                </a:solidFill>
                <a:latin typeface="LG스마트체 SemiBold" panose="020B0600000101010101" pitchFamily="50" charset="-127"/>
              </a:rPr>
              <a:t>19</a:t>
            </a:r>
            <a:r>
              <a:rPr lang="ko-KR" altLang="en-US" sz="1600" b="1">
                <a:latin typeface="LG스마트체 SemiBold" panose="020B0600000101010101" pitchFamily="50" charset="-127"/>
              </a:rPr>
              <a:t>세 </a:t>
            </a:r>
            <a:r>
              <a:rPr lang="ko-KR" altLang="en-US" sz="1500" b="1" smtClean="0">
                <a:latin typeface="LG스마트체 SemiBold" panose="020B0600000101010101" pitchFamily="50" charset="-127"/>
              </a:rPr>
              <a:t>미만의 </a:t>
            </a:r>
            <a:r>
              <a:rPr lang="ko-KR" altLang="en-US" sz="1500" b="1">
                <a:latin typeface="LG스마트체 SemiBold" panose="020B0600000101010101" pitchFamily="50" charset="-127"/>
              </a:rPr>
              <a:t>자녀</a:t>
            </a:r>
            <a:r>
              <a:rPr lang="en-US" altLang="ko-KR" sz="1500" b="1" dirty="0">
                <a:latin typeface="LG스마트체 SemiBold" panose="020B0600000101010101" pitchFamily="50" charset="-127"/>
              </a:rPr>
              <a:t>(</a:t>
            </a:r>
            <a:r>
              <a:rPr lang="ko-KR" altLang="en-US" sz="1500" b="1">
                <a:latin typeface="LG스마트체 SemiBold" panose="020B0600000101010101" pitchFamily="50" charset="-127"/>
              </a:rPr>
              <a:t>미성년자</a:t>
            </a:r>
            <a:r>
              <a:rPr lang="en-US" altLang="ko-KR" sz="1500" b="1" dirty="0">
                <a:latin typeface="LG스마트체 SemiBold" panose="020B0600000101010101" pitchFamily="50" charset="-127"/>
              </a:rPr>
              <a:t>)</a:t>
            </a:r>
            <a:r>
              <a:rPr lang="ko-KR" altLang="en-US" sz="1500" b="1">
                <a:latin typeface="LG스마트체 SemiBold" panose="020B0600000101010101" pitchFamily="50" charset="-127"/>
              </a:rPr>
              <a:t>의 경우 별도의 동의 절차 없이 해당 자녀의 자료를 조회 할 수 있습니다</a:t>
            </a:r>
            <a:endParaRPr lang="en-US" altLang="ko-KR" sz="1500" dirty="0">
              <a:latin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1" y="1134809"/>
            <a:ext cx="8077502" cy="55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864972"/>
            <a:ext cx="8287266" cy="584886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379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4</a:t>
            </a:r>
            <a:r>
              <a:rPr lang="ko-KR" altLang="en-US" sz="3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단계 </a:t>
            </a:r>
            <a:r>
              <a:rPr lang="en-US" altLang="ko-KR" sz="3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</a:t>
            </a:r>
            <a:r>
              <a:rPr lang="ko-KR" altLang="en-US" sz="3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소득공제 자료조회</a:t>
            </a:r>
            <a:endParaRPr lang="ko-KR" altLang="en-US" sz="3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4158" y="3027994"/>
            <a:ext cx="2387000" cy="2753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9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825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홈페이지에서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제공하는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근로자 소득∙세액공제항목이 나타납니다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b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-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귀속년도 선택 후 각각의 항목 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Click</a:t>
            </a:r>
            <a:endParaRPr lang="ko-KR" altLang="en-US" sz="1500" b="1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8" y="1160466"/>
            <a:ext cx="8153894" cy="55770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86962" y="1499286"/>
            <a:ext cx="1357312" cy="2458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6448" y="1802769"/>
            <a:ext cx="8153894" cy="14025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1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2787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한번에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내려받기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를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클릭하면 조회된 내용 전체가 </a:t>
            </a:r>
            <a:r>
              <a:rPr lang="en-US" altLang="ko-KR" sz="20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One </a:t>
            </a:r>
            <a:r>
              <a:rPr lang="en-US" altLang="ko-KR" sz="2000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Click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으로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다운로드됩니다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b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7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※ </a:t>
            </a:r>
            <a:r>
              <a:rPr lang="ko-KR" altLang="en-US" sz="17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일∙월별 지출금액을 출력하고자 하는 경우</a:t>
            </a:r>
            <a:r>
              <a:rPr lang="en-US" altLang="ko-KR" sz="17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7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일괄다운로드</a:t>
            </a:r>
            <a:r>
              <a:rPr lang="en-US" altLang="ko-KR" sz="17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7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출력 기능이 제공되지 않습니다</a:t>
            </a:r>
            <a:r>
              <a:rPr lang="en-US" altLang="ko-KR" sz="17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ko-KR" altLang="en-US" sz="170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2087519"/>
            <a:ext cx="8933935" cy="2910852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5601730" y="2059275"/>
            <a:ext cx="1219200" cy="3956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8" y="2059276"/>
            <a:ext cx="9005001" cy="2974044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278795"/>
          </a:xfrm>
        </p:spPr>
        <p:txBody>
          <a:bodyPr>
            <a:noAutofit/>
          </a:bodyPr>
          <a:lstStyle/>
          <a:p>
            <a:pPr marL="271456" indent="-271456">
              <a:buFont typeface="Wingdings" pitchFamily="2" charset="2"/>
              <a:buChar char="v"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LG스마트체 SemiBold" panose="020B0600000101010101" pitchFamily="50" charset="-127"/>
              </a:rPr>
              <a:t>중도입사자</a:t>
            </a:r>
            <a:r>
              <a:rPr lang="ko-KR" altLang="en-US" sz="2000" b="1" dirty="0">
                <a:latin typeface="LG스마트체 SemiBold" panose="020B0600000101010101" pitchFamily="50" charset="-127"/>
              </a:rPr>
              <a:t>의 경우 근로제공기간만 인정되는 소득∙세액공제가 </a:t>
            </a:r>
            <a:r>
              <a:rPr lang="ko-KR" altLang="en-US" sz="2000" b="1" dirty="0" smtClean="0">
                <a:latin typeface="LG스마트체 SemiBold" panose="020B0600000101010101" pitchFamily="50" charset="-127"/>
              </a:rPr>
              <a:t>있으므로</a:t>
            </a:r>
            <a:r>
              <a:rPr lang="en-US" altLang="ko-KR" sz="2000" b="1" dirty="0" smtClean="0">
                <a:latin typeface="LG스마트체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 SemiBold" panose="020B0600000101010101" pitchFamily="50" charset="-127"/>
              </a:rPr>
            </a:br>
            <a:r>
              <a:rPr lang="ko-KR" altLang="en-US" sz="2000" b="1" smtClean="0">
                <a:latin typeface="LG스마트체 SemiBold" panose="020B0600000101010101" pitchFamily="50" charset="-127"/>
              </a:rPr>
              <a:t>아래와 </a:t>
            </a:r>
            <a:r>
              <a:rPr lang="ko-KR" altLang="en-US" sz="2000" b="1" dirty="0">
                <a:latin typeface="LG스마트체 SemiBold" panose="020B0600000101010101" pitchFamily="50" charset="-127"/>
              </a:rPr>
              <a:t>같은 방법으로 제출하여야 합니다</a:t>
            </a:r>
            <a:r>
              <a:rPr lang="en-US" altLang="ko-KR" sz="2000" b="1" dirty="0">
                <a:latin typeface="LG스마트체 SemiBold" panose="020B0600000101010101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56238" y="2594734"/>
            <a:ext cx="2932670" cy="3956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2632085" y="2176469"/>
            <a:ext cx="27637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700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근로제공기간만 선택</a:t>
            </a:r>
          </a:p>
        </p:txBody>
      </p:sp>
    </p:spTree>
    <p:extLst>
      <p:ext uri="{BB962C8B-B14F-4D97-AF65-F5344CB8AC3E}">
        <p14:creationId xmlns:p14="http://schemas.microsoft.com/office/powerpoint/2010/main" val="33772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229882" y="821788"/>
            <a:ext cx="8640000" cy="117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310791" y="909305"/>
            <a:ext cx="6785832" cy="10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♣국세청 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간소화 서비스란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연말정산에 필요한 각종 소득공제증명자료를 국세청이 근로자를 대신해서 은행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학교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병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의원 등 </a:t>
            </a:r>
            <a:endParaRPr lang="en-US" altLang="ko-KR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영수증발급기관으로부터 수집하여 이를 인터넷 홈페이지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hlinkClick r:id="rId3"/>
              </a:rPr>
              <a:t>www.hometax.go.kr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ko-KR" altLang="en-US" sz="1108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제공하는 서비스입니다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ko-KR" altLang="en-US" sz="1108" b="1" u="sng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국세청 간소화 서비스는 단순 자료 제공 서비스로 근로자 본인이 공제요건 확인 후 연말정산 신청 바랍니다</a:t>
            </a:r>
            <a:r>
              <a:rPr lang="en-US" altLang="ko-KR" sz="1108" b="1" u="sng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※</a:t>
            </a:r>
            <a:r>
              <a:rPr lang="ko-KR" altLang="en-US" sz="1108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참고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</a:t>
            </a:r>
            <a:r>
              <a:rPr lang="ko-KR" altLang="en-US" sz="1108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국세청 연말정산 체크리스트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hlinkClick r:id="rId4"/>
              </a:rPr>
              <a:t>https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hlinkClick r:id="rId4"/>
              </a:rPr>
              <a:t>://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hlinkClick r:id="rId4"/>
              </a:rPr>
              <a:t>www.nts.go.kr/intertax/yearend_check_list.asp</a:t>
            </a:r>
            <a:endParaRPr lang="ko-KR" altLang="en-US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51822" y="2541537"/>
            <a:ext cx="8240682" cy="3559793"/>
          </a:xfrm>
          <a:prstGeom prst="roundRect">
            <a:avLst>
              <a:gd name="adj" fmla="val 4971"/>
            </a:avLst>
          </a:prstGeom>
          <a:noFill/>
          <a:ln w="317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99692" tIns="132923" rIns="99692" bIns="66462"/>
          <a:lstStyle/>
          <a:p>
            <a:pPr marL="167058" indent="-167058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ko-KR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『 </a:t>
            </a:r>
            <a:r>
              <a:rPr lang="ko-KR" altLang="en-US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</a:t>
            </a:r>
            <a:r>
              <a:rPr lang="en-US" altLang="ko-KR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』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꼭 있어야 합니다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(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비회원 로그인 시에도 공인인증서 필요</a:t>
            </a:r>
            <a:r>
              <a:rPr lang="en-US" altLang="ko-KR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</a:p>
          <a:p>
            <a:pPr marL="167058" indent="-167058">
              <a:lnSpc>
                <a:spcPct val="150000"/>
              </a:lnSpc>
              <a:buBlip>
                <a:blip r:embed="rId5"/>
              </a:buBlip>
              <a:defRPr/>
            </a:pPr>
            <a:r>
              <a:rPr lang="ko-KR" altLang="en-US" sz="1108" b="1" dirty="0" err="1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클라우드</a:t>
            </a:r>
            <a:r>
              <a:rPr lang="ko-KR" altLang="en-US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환경에서 국세청 </a:t>
            </a:r>
            <a:r>
              <a:rPr lang="en-US" altLang="ko-KR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PDF</a:t>
            </a:r>
            <a:r>
              <a:rPr lang="ko-KR" altLang="en-US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파일이 다운되지 </a:t>
            </a:r>
            <a:r>
              <a:rPr lang="ko-KR" altLang="en-US" sz="1108" b="1" dirty="0" err="1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않을경우</a:t>
            </a:r>
            <a:r>
              <a:rPr lang="ko-KR" altLang="en-US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“</a:t>
            </a:r>
            <a:r>
              <a:rPr lang="ko-KR" altLang="en-US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로컬환경</a:t>
            </a:r>
            <a:r>
              <a:rPr lang="en-US" altLang="ko-KR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”</a:t>
            </a:r>
            <a:r>
              <a:rPr lang="ko-KR" altLang="en-US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다운받아 제출해주셔야 합니다</a:t>
            </a:r>
            <a:r>
              <a:rPr lang="en-US" altLang="ko-KR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en-US" altLang="ko-KR" sz="1108" b="1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167058" indent="-167058">
              <a:lnSpc>
                <a:spcPct val="150000"/>
              </a:lnSpc>
              <a:buBlip>
                <a:blip r:embed="rId5"/>
              </a:buBlip>
              <a:defRPr/>
            </a:pPr>
            <a:r>
              <a:rPr lang="ko-KR" altLang="en-US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간소화 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서비스에서 조회되지 않는 자료도 있습니다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en-US" altLang="ko-KR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Blip>
                <a:blip r:embed="rId6"/>
              </a:buBlip>
              <a:defRPr/>
            </a:pPr>
            <a:r>
              <a:rPr lang="ko-KR" altLang="en-US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본인 외에 부양가족의 자료도 조회 가능합니다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부양가족이 동의하는 경우 근로자는 부양가족의 소득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자료에 대해 조회 가능합니다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en-US" altLang="ko-KR" sz="1108" b="1" u="sng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부양가족의 동의는 부양가족 명의의 공인인증서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핸드폰 인증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신용카드 정보로 신청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또는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팩스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신청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세무서 직접방문을 </a:t>
            </a:r>
            <a:endParaRPr lang="en-US" altLang="ko-KR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통해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연중 상시 가능합니다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19</a:t>
            </a:r>
            <a:r>
              <a:rPr lang="ko-KR" altLang="en-US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 </a:t>
            </a:r>
            <a:r>
              <a:rPr lang="ko-KR" altLang="en-US" sz="1108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미만</a:t>
            </a:r>
            <a:r>
              <a:rPr lang="en-US" altLang="ko-KR" sz="1108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en-US" altLang="ko-KR" sz="1108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2003.1.1</a:t>
            </a:r>
            <a:r>
              <a:rPr lang="ko-KR" altLang="en-US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이후 출생</a:t>
            </a:r>
            <a:r>
              <a:rPr lang="en-US" altLang="ko-KR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자녀는 동의절차 없이 </a:t>
            </a:r>
            <a:r>
              <a:rPr lang="en-US" altLang="ko-KR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『</a:t>
            </a:r>
            <a:r>
              <a:rPr lang="ko-KR" altLang="en-US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자녀자료 조회신청</a:t>
            </a:r>
            <a:r>
              <a:rPr lang="en-US" altLang="ko-KR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』 </a:t>
            </a:r>
            <a:r>
              <a:rPr lang="ko-KR" altLang="en-US" sz="1108" b="1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후 조회 가능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endParaRPr lang="en-US" altLang="ko-KR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167058" indent="-167058">
              <a:lnSpc>
                <a:spcPct val="150000"/>
              </a:lnSpc>
              <a:buBlip>
                <a:blip r:embed="rId5"/>
              </a:buBlip>
              <a:defRPr/>
            </a:pPr>
            <a:r>
              <a:rPr lang="ko-KR" altLang="en-US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</a:t>
            </a:r>
            <a:r>
              <a:rPr lang="en-US" altLang="ko-KR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r>
              <a:rPr lang="ko-KR" altLang="en-US" sz="1108" b="1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요건은 스스로 검토하여야 합니다</a:t>
            </a:r>
            <a:r>
              <a:rPr lang="en-US" altLang="ko-KR" sz="1108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</a:p>
          <a:p>
            <a:pPr marL="167058" indent="-167058">
              <a:lnSpc>
                <a:spcPct val="150000"/>
              </a:lnSpc>
              <a:defRPr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 </a:t>
            </a:r>
            <a:r>
              <a:rPr lang="ko-KR" altLang="en-US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특히 주택자금공제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경우 금융기관에서 제공한 저축불입금액 및 원리금상환액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차입금이자상환액을 단순히 </a:t>
            </a:r>
            <a:r>
              <a:rPr lang="ko-KR" altLang="en-US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보여주기만 하므로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</a:t>
            </a:r>
            <a:endParaRPr lang="en-US" altLang="ko-KR" sz="1108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167058" indent="-167058">
              <a:lnSpc>
                <a:spcPct val="150000"/>
              </a:lnSpc>
              <a:defRPr/>
            </a:pP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</a:t>
            </a:r>
            <a:r>
              <a:rPr lang="ko-KR" altLang="en-US" sz="1108" b="1" u="sng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구체적 </a:t>
            </a:r>
            <a:r>
              <a:rPr lang="ko-KR" altLang="en-US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공제요건 </a:t>
            </a:r>
            <a:r>
              <a:rPr lang="en-US" altLang="ko-KR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세대주</a:t>
            </a:r>
            <a:r>
              <a:rPr lang="en-US" altLang="ko-KR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및 주택규모 등</a:t>
            </a:r>
            <a:r>
              <a:rPr lang="en-US" altLang="ko-KR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 </a:t>
            </a:r>
            <a:r>
              <a:rPr lang="ko-KR" altLang="en-US" sz="1108" b="1" u="sng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은 근로자 스스로 해당여부를 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확인하고 소득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r>
              <a:rPr lang="ko-KR" altLang="en-US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세액공제를 </a:t>
            </a:r>
            <a:r>
              <a:rPr lang="ko-KR" altLang="en-US" sz="1108" b="1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신청해야합니다</a:t>
            </a:r>
            <a:r>
              <a:rPr lang="en-US" altLang="ko-KR" sz="1108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en-US" altLang="ko-KR" sz="1108" b="1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167058" indent="-167058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ko-KR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2021</a:t>
            </a:r>
            <a:r>
              <a:rPr lang="ko-KR" altLang="en-US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년 </a:t>
            </a:r>
            <a:r>
              <a:rPr lang="ko-KR" altLang="en-US" sz="1108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중도에 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입사하신 분은 간소화 서비스에서 월별 내역을 조회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/</a:t>
            </a:r>
            <a:r>
              <a:rPr lang="ko-KR" altLang="en-US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출력하여 제출해 주셔야 합니다</a:t>
            </a:r>
            <a:r>
              <a:rPr lang="en-US" altLang="ko-KR" sz="1108" b="1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r>
              <a:rPr lang="en-US" altLang="ko-KR" sz="1108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01291" y="2203498"/>
            <a:ext cx="2790092" cy="3962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32923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292" b="1" dirty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국세청 간소화 서비스 이용 방법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75" y="365140"/>
            <a:ext cx="3009458" cy="430140"/>
          </a:xfrm>
          <a:prstGeom prst="rect">
            <a:avLst/>
          </a:prstGeom>
          <a:noFill/>
        </p:spPr>
        <p:txBody>
          <a:bodyPr wrap="none" lIns="88414" tIns="44207" rIns="88414" bIns="44207" rtlCol="0">
            <a:spAutoFit/>
          </a:bodyPr>
          <a:lstStyle/>
          <a:p>
            <a:r>
              <a:rPr lang="ko-KR" altLang="en-US" sz="2215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215" b="1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간소화서비스</a:t>
            </a:r>
            <a:r>
              <a:rPr lang="ko-KR" altLang="en-US" sz="2215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215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이용절차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3335" y="420155"/>
            <a:ext cx="6173786" cy="320110"/>
          </a:xfrm>
          <a:prstGeom prst="rect">
            <a:avLst/>
          </a:prstGeom>
          <a:noFill/>
        </p:spPr>
        <p:txBody>
          <a:bodyPr wrap="none" lIns="88414" tIns="44207" rIns="88414" bIns="44207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※ </a:t>
            </a:r>
            <a:r>
              <a:rPr lang="ko-KR" altLang="en-US" sz="15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자세한 내용 확인 또는 문의는 국세청 홈페이지 참고해주시기 바랍니다</a:t>
            </a:r>
            <a:r>
              <a:rPr lang="en-US" altLang="ko-KR" sz="15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0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488956" y="2804938"/>
            <a:ext cx="3248604" cy="3510191"/>
          </a:xfrm>
          <a:prstGeom prst="roundRect">
            <a:avLst>
              <a:gd name="adj" fmla="val 691"/>
            </a:avLst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5" dirty="0">
              <a:ea typeface="LG스마트체 Light" pitchFamily="50" charset="-127"/>
            </a:endParaRPr>
          </a:p>
        </p:txBody>
      </p:sp>
      <p:sp>
        <p:nvSpPr>
          <p:cNvPr id="25" name="오각형 24"/>
          <p:cNvSpPr/>
          <p:nvPr/>
        </p:nvSpPr>
        <p:spPr>
          <a:xfrm>
            <a:off x="5710346" y="1467884"/>
            <a:ext cx="2991102" cy="664689"/>
          </a:xfrm>
          <a:prstGeom prst="homePlate">
            <a:avLst>
              <a:gd name="adj" fmla="val 27954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간소화 자료 내용 확인</a:t>
            </a:r>
            <a:endParaRPr lang="en-US" altLang="ko-KR" sz="1292" b="1" dirty="0">
              <a:latin typeface="LG스마트체 Light" pitchFamily="50" charset="-127"/>
              <a:ea typeface="LG스마트체 Light" pitchFamily="50" charset="-127"/>
            </a:endParaRPr>
          </a:p>
          <a:p>
            <a:pPr algn="ctr"/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조회 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&lt; 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확인 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&lt; 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다운로드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)</a:t>
            </a:r>
          </a:p>
        </p:txBody>
      </p:sp>
      <p:sp>
        <p:nvSpPr>
          <p:cNvPr id="26" name="오각형 25"/>
          <p:cNvSpPr/>
          <p:nvPr/>
        </p:nvSpPr>
        <p:spPr>
          <a:xfrm>
            <a:off x="2386899" y="1467884"/>
            <a:ext cx="3456384" cy="664689"/>
          </a:xfrm>
          <a:prstGeom prst="homePlate">
            <a:avLst>
              <a:gd name="adj" fmla="val 2134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자료 제공 동의 현황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확인</a:t>
            </a:r>
            <a:endParaRPr lang="en-US" altLang="ko-KR" sz="1292" b="1" dirty="0">
              <a:latin typeface="LG스마트체 Light" pitchFamily="50" charset="-127"/>
              <a:ea typeface="LG스마트체 Light" pitchFamily="50" charset="-127"/>
            </a:endParaRPr>
          </a:p>
          <a:p>
            <a:pPr algn="ctr"/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조회 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&lt; 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신청 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&lt; </a:t>
            </a:r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확인</a:t>
            </a:r>
            <a:r>
              <a:rPr lang="en-US" altLang="ko-KR" sz="1292" b="1" dirty="0">
                <a:latin typeface="LG스마트체 Light" pitchFamily="50" charset="-127"/>
                <a:ea typeface="LG스마트체 Light" pitchFamily="50" charset="-127"/>
              </a:rPr>
              <a:t>)</a:t>
            </a:r>
            <a:endParaRPr lang="ko-KR" altLang="en-US" sz="1292" b="1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27" name="오각형 26"/>
          <p:cNvSpPr/>
          <p:nvPr/>
        </p:nvSpPr>
        <p:spPr>
          <a:xfrm>
            <a:off x="450928" y="1467884"/>
            <a:ext cx="2135379" cy="664689"/>
          </a:xfrm>
          <a:prstGeom prst="homePlate">
            <a:avLst>
              <a:gd name="adj" fmla="val 2464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국세청 </a:t>
            </a:r>
            <a:r>
              <a:rPr lang="ko-KR" altLang="en-US" sz="1292" b="1" dirty="0" err="1">
                <a:latin typeface="LG스마트체 Light" pitchFamily="50" charset="-127"/>
                <a:ea typeface="LG스마트체 Light" pitchFamily="50" charset="-127"/>
              </a:rPr>
              <a:t>홈택스</a:t>
            </a:r>
            <a:endParaRPr lang="en-US" altLang="ko-KR" sz="1292" b="1" dirty="0">
              <a:latin typeface="LG스마트체 Light" pitchFamily="50" charset="-127"/>
              <a:ea typeface="LG스마트체 Light" pitchFamily="50" charset="-127"/>
            </a:endParaRPr>
          </a:p>
          <a:p>
            <a:pPr algn="ctr"/>
            <a:r>
              <a:rPr lang="ko-KR" altLang="en-US" sz="1292" b="1" dirty="0">
                <a:latin typeface="LG스마트체 Light" pitchFamily="50" charset="-127"/>
                <a:ea typeface="LG스마트체 Light" pitchFamily="50" charset="-127"/>
              </a:rPr>
              <a:t>로그인</a:t>
            </a:r>
            <a:endParaRPr lang="en-US" altLang="ko-KR" sz="1292" b="1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057" y="2132574"/>
            <a:ext cx="1882247" cy="1029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en-US" altLang="ko-KR" sz="1015" b="1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www.hometax.go.kr</a:t>
            </a: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접속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근로자 본인의 공인인증서 필요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→ 인증서가 없는 경우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가까운 </a:t>
            </a:r>
            <a:r>
              <a:rPr lang="ko-KR" altLang="en-US" sz="1015" b="1" dirty="0" err="1">
                <a:latin typeface="LG스마트체 Light" pitchFamily="50" charset="-127"/>
                <a:ea typeface="LG스마트체 Light" pitchFamily="50" charset="-127"/>
              </a:rPr>
              <a:t>금융사에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방문하여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발급 가능 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9838" y="2132575"/>
            <a:ext cx="2903359" cy="4234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62"/>
              </a:lnSpc>
              <a:buFont typeface="Wingdings" pitchFamily="2" charset="2"/>
              <a:buChar char="l"/>
            </a:pP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자료 제공 동의 현황 조회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-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본인 외 부양가족의 자료 제공 현황 조회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  <a:buFont typeface="Wingdings" pitchFamily="2" charset="2"/>
              <a:buChar char="l"/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부양가족 자료 조회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/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제공 동의 신청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방법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1.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부양가족 본인인증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인터넷으로 가능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)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→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부양가족의 공인인증서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,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휴대전화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, 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신용카드 인증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(3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개 중 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1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개 선택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)</a:t>
            </a:r>
          </a:p>
          <a:p>
            <a:pPr>
              <a:lnSpc>
                <a:spcPts val="1662"/>
              </a:lnSpc>
            </a:pPr>
            <a:r>
              <a:rPr lang="ko-KR" altLang="en-US" sz="1015" b="1" dirty="0">
                <a:solidFill>
                  <a:srgbClr val="0070C0"/>
                </a:solidFill>
                <a:latin typeface="LG스마트체 Light" pitchFamily="50" charset="-127"/>
                <a:ea typeface="LG스마트체 Light" pitchFamily="50" charset="-127"/>
              </a:rPr>
              <a:t>          → 단</a:t>
            </a:r>
            <a:r>
              <a:rPr lang="en-US" altLang="ko-KR" sz="1015" b="1" dirty="0">
                <a:solidFill>
                  <a:srgbClr val="0070C0"/>
                </a:solidFill>
                <a:latin typeface="LG스마트체 Light" pitchFamily="50" charset="-127"/>
                <a:ea typeface="LG스마트체 Light" pitchFamily="50" charset="-127"/>
              </a:rPr>
              <a:t>,</a:t>
            </a:r>
            <a:r>
              <a:rPr lang="ko-KR" altLang="en-US" sz="1015" b="1" dirty="0">
                <a:solidFill>
                  <a:srgbClr val="0070C0"/>
                </a:solidFill>
                <a:latin typeface="LG스마트체 Light" pitchFamily="50" charset="-127"/>
                <a:ea typeface="LG스마트체 Light" pitchFamily="50" charset="-127"/>
              </a:rPr>
              <a:t> 미성년 자녀는 동의 절차 필요 없음</a:t>
            </a:r>
            <a:endParaRPr lang="en-US" altLang="ko-KR" sz="1015" b="1" dirty="0">
              <a:solidFill>
                <a:srgbClr val="0070C0"/>
              </a:solidFill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      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방법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2.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팩스 신청</a:t>
            </a:r>
            <a:endParaRPr lang="en-US" altLang="ko-KR" sz="1015" b="1" dirty="0">
              <a:solidFill>
                <a:srgbClr val="C00000"/>
              </a:solidFill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       ①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신청서 입력 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주민번호 외 정보 입력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)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②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신청서 저장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/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출력 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③ 신청서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/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증빙서류 팩스 전송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(fax1544-7020)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④ 결과 확인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신청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~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처리까지 통상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3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일 소요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)</a:t>
            </a:r>
          </a:p>
          <a:p>
            <a:pPr>
              <a:lnSpc>
                <a:spcPts val="1662"/>
              </a:lnSpc>
            </a:pP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방법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3. 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세무서 직접 제출하기</a:t>
            </a:r>
            <a:endParaRPr lang="en-US" altLang="ko-KR" sz="1015" b="1" dirty="0">
              <a:solidFill>
                <a:srgbClr val="C00000"/>
              </a:solidFill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       ①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신청서 양식 다운로드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②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신청서 작성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③ 신청서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/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증빙서류 세무서 방문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,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직접 제출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839498" y="4377405"/>
            <a:ext cx="23" cy="6534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39496" y="5643500"/>
            <a:ext cx="46" cy="48456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3532" y="2132574"/>
            <a:ext cx="3201887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2"/>
              </a:lnSpc>
              <a:buFont typeface="Wingdings" pitchFamily="2" charset="2"/>
              <a:buChar char="l"/>
            </a:pP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간소화 자료 내용 조회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-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본인 외 부양가족의 간소화 자료 조회 가능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  <a:buFont typeface="Wingdings" pitchFamily="2" charset="2"/>
              <a:buChar char="l"/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간소화 자료 항목별 내용 확인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1015" b="1">
                <a:latin typeface="LG스마트체 Light" pitchFamily="50" charset="-127"/>
                <a:ea typeface="LG스마트체 Light" pitchFamily="50" charset="-127"/>
              </a:rPr>
              <a:t>절차</a:t>
            </a: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1.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항목별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(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보험료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,</a:t>
            </a:r>
            <a:r>
              <a:rPr lang="ko-KR" altLang="en-US" sz="1015" b="1">
                <a:latin typeface="LG스마트체 Light" pitchFamily="50" charset="-127"/>
                <a:ea typeface="LG스마트체 Light" pitchFamily="50" charset="-127"/>
              </a:rPr>
              <a:t>의료비</a:t>
            </a: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….)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내용 클릭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>
                <a:latin typeface="LG스마트체 Light" pitchFamily="50" charset="-127"/>
                <a:ea typeface="LG스마트체 Light" pitchFamily="50" charset="-127"/>
              </a:rPr>
              <a:t>절차</a:t>
            </a: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2.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내용 확인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→ 공제요건이 검증되지 않은 자료이므로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, </a:t>
            </a: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    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공제요건을 확인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하여 요건 충족되는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항목만 조회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/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저장 함 </a:t>
            </a: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!</a:t>
            </a:r>
          </a:p>
          <a:p>
            <a:pPr>
              <a:lnSpc>
                <a:spcPts val="1662"/>
              </a:lnSpc>
            </a:pP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</a:t>
            </a:r>
            <a:r>
              <a:rPr lang="ko-KR" altLang="en-US" sz="1015" b="1">
                <a:latin typeface="LG스마트체 Light" pitchFamily="50" charset="-127"/>
                <a:ea typeface="LG스마트체 Light" pitchFamily="50" charset="-127"/>
              </a:rPr>
              <a:t>절차</a:t>
            </a:r>
            <a:r>
              <a:rPr lang="en-US" altLang="ko-KR" sz="1015" b="1">
                <a:latin typeface="LG스마트체 Light" pitchFamily="50" charset="-127"/>
                <a:ea typeface="LG스마트체 Light" pitchFamily="50" charset="-127"/>
              </a:rPr>
              <a:t>3.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다운로드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→ 공제 요건이 충족된 본인과 부양가족의 </a:t>
            </a:r>
            <a:endParaRPr lang="en-US" altLang="ko-KR" sz="1015" b="1" dirty="0"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     </a:t>
            </a:r>
            <a:r>
              <a:rPr lang="ko-KR" altLang="en-US" sz="1015" b="1" dirty="0">
                <a:latin typeface="LG스마트체 Light" pitchFamily="50" charset="-127"/>
                <a:ea typeface="LG스마트체 Light" pitchFamily="50" charset="-127"/>
              </a:rPr>
              <a:t>자료를 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한번에 </a:t>
            </a:r>
            <a:r>
              <a:rPr lang="en-US" altLang="ko-KR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PDF</a:t>
            </a:r>
            <a:r>
              <a:rPr lang="ko-KR" altLang="en-US" sz="1015" b="1" dirty="0">
                <a:solidFill>
                  <a:srgbClr val="C00000"/>
                </a:solidFill>
                <a:latin typeface="LG스마트체 Light" pitchFamily="50" charset="-127"/>
                <a:ea typeface="LG스마트체 Light" pitchFamily="50" charset="-127"/>
              </a:rPr>
              <a:t>로 다운로드 </a:t>
            </a:r>
            <a:endParaRPr lang="en-US" altLang="ko-KR" sz="1015" b="1" dirty="0">
              <a:solidFill>
                <a:srgbClr val="C00000"/>
              </a:solidFill>
              <a:latin typeface="LG스마트체 Light" pitchFamily="50" charset="-127"/>
              <a:ea typeface="LG스마트체 Light" pitchFamily="50" charset="-127"/>
            </a:endParaRPr>
          </a:p>
          <a:p>
            <a:pPr>
              <a:lnSpc>
                <a:spcPts val="1662"/>
              </a:lnSpc>
            </a:pPr>
            <a:r>
              <a:rPr lang="en-US" altLang="ko-KR" sz="1015" b="1" dirty="0">
                <a:latin typeface="LG스마트체 Light" pitchFamily="50" charset="-127"/>
                <a:ea typeface="LG스마트체 Light" pitchFamily="50" charset="-127"/>
              </a:rPr>
              <a:t>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989" y="971282"/>
            <a:ext cx="650690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5" b="1" dirty="0">
                <a:latin typeface="LG스마트체 Light" pitchFamily="50" charset="-127"/>
                <a:ea typeface="LG스마트체 Light" pitchFamily="50" charset="-127"/>
              </a:rPr>
              <a:t>국세청 </a:t>
            </a:r>
            <a:r>
              <a:rPr lang="ko-KR" altLang="en-US" sz="1385" b="1" dirty="0" err="1">
                <a:latin typeface="LG스마트체 Light" pitchFamily="50" charset="-127"/>
                <a:ea typeface="LG스마트체 Light" pitchFamily="50" charset="-127"/>
              </a:rPr>
              <a:t>홈택스에서</a:t>
            </a:r>
            <a:r>
              <a:rPr lang="ko-KR" altLang="en-US" sz="1385" b="1" dirty="0">
                <a:latin typeface="LG스마트체 Light" pitchFamily="50" charset="-127"/>
                <a:ea typeface="LG스마트체 Light" pitchFamily="50" charset="-127"/>
              </a:rPr>
              <a:t> 본인과 부양가족의 연말정산 자료를 조회</a:t>
            </a:r>
            <a:r>
              <a:rPr lang="en-US" altLang="ko-KR" sz="1385" b="1" dirty="0">
                <a:latin typeface="LG스마트체 Light" pitchFamily="50" charset="-127"/>
                <a:ea typeface="LG스마트체 Light" pitchFamily="50" charset="-127"/>
              </a:rPr>
              <a:t>, </a:t>
            </a:r>
            <a:r>
              <a:rPr lang="ko-KR" altLang="en-US" sz="1385" b="1" dirty="0">
                <a:latin typeface="LG스마트체 Light" pitchFamily="50" charset="-127"/>
                <a:ea typeface="LG스마트체 Light" pitchFamily="50" charset="-127"/>
              </a:rPr>
              <a:t>확인</a:t>
            </a:r>
            <a:r>
              <a:rPr lang="en-US" altLang="ko-KR" sz="1385" b="1" dirty="0">
                <a:latin typeface="LG스마트체 Light" pitchFamily="50" charset="-127"/>
                <a:ea typeface="LG스마트체 Light" pitchFamily="50" charset="-127"/>
              </a:rPr>
              <a:t>, </a:t>
            </a:r>
            <a:r>
              <a:rPr lang="ko-KR" altLang="en-US" sz="1385" b="1" dirty="0">
                <a:latin typeface="LG스마트체 Light" pitchFamily="50" charset="-127"/>
                <a:ea typeface="LG스마트체 Light" pitchFamily="50" charset="-127"/>
              </a:rPr>
              <a:t>다운로드 할 수 있습니다</a:t>
            </a:r>
            <a:r>
              <a:rPr lang="en-US" altLang="ko-KR" sz="1385" b="1" dirty="0">
                <a:latin typeface="LG스마트체 Light" pitchFamily="50" charset="-127"/>
                <a:ea typeface="LG스마트체 Light" pitchFamily="50" charset="-127"/>
              </a:rPr>
              <a:t>.</a:t>
            </a:r>
            <a:endParaRPr lang="ko-KR" altLang="en-US" sz="1385" b="1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84458" y="1392623"/>
            <a:ext cx="265876" cy="265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662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378525" y="1392623"/>
            <a:ext cx="265876" cy="265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292" dirty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35503" y="1392623"/>
            <a:ext cx="265876" cy="265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1292" dirty="0"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29882" y="821788"/>
            <a:ext cx="8640000" cy="117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775" y="365140"/>
            <a:ext cx="3009458" cy="430140"/>
          </a:xfrm>
          <a:prstGeom prst="rect">
            <a:avLst/>
          </a:prstGeom>
          <a:noFill/>
        </p:spPr>
        <p:txBody>
          <a:bodyPr wrap="none" lIns="88414" tIns="44207" rIns="88414" bIns="44207" rtlCol="0">
            <a:spAutoFit/>
          </a:bodyPr>
          <a:lstStyle/>
          <a:p>
            <a:r>
              <a:rPr lang="ko-KR" altLang="en-US" sz="2215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215" b="1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간소화서비스</a:t>
            </a:r>
            <a:r>
              <a:rPr lang="ko-KR" altLang="en-US" sz="2215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215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이용절차</a:t>
            </a:r>
          </a:p>
        </p:txBody>
      </p:sp>
    </p:spTree>
    <p:extLst>
      <p:ext uri="{BB962C8B-B14F-4D97-AF65-F5344CB8AC3E}">
        <p14:creationId xmlns:p14="http://schemas.microsoft.com/office/powerpoint/2010/main" val="20886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</a:t>
            </a:r>
            <a:r>
              <a:rPr lang="ko-KR" altLang="en-US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단계 </a:t>
            </a:r>
            <a: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</a:t>
            </a:r>
            <a:r>
              <a:rPr lang="ko-KR" altLang="en-US" sz="3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홈페이지 </a:t>
            </a:r>
            <a:r>
              <a:rPr lang="ko-KR" altLang="en-US" sz="3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접속</a:t>
            </a:r>
            <a:endParaRPr lang="ko-KR" altLang="en-US" sz="3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80087" y="885781"/>
            <a:ext cx="8286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kumimoji="0" lang="en-US" altLang="ko-KR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kumimoji="0" lang="ko-KR" altLang="en-US" b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국세청 연말정산간소화 서비스 주소 </a:t>
            </a:r>
            <a:r>
              <a:rPr kumimoji="0" lang="en-US" altLang="ko-KR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https://www.hometax.go.kr</a:t>
            </a:r>
            <a:endParaRPr kumimoji="0" lang="ko-KR" altLang="en-US" b="1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1425146"/>
            <a:ext cx="8023653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379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</a:t>
            </a:r>
            <a:r>
              <a:rPr lang="ko-KR" altLang="en-US" sz="3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단계 </a:t>
            </a:r>
            <a:r>
              <a:rPr lang="en-US" altLang="ko-KR" sz="36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</a:t>
            </a:r>
            <a:r>
              <a:rPr lang="ko-KR" altLang="en-US" sz="36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 로그인</a:t>
            </a:r>
            <a:endParaRPr lang="ko-KR" altLang="en-US" sz="36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2" y="1181261"/>
            <a:ext cx="8105598" cy="559848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38578" y="3728210"/>
            <a:ext cx="3187609" cy="12137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36221" y="3728210"/>
            <a:ext cx="4117380" cy="12101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포인트가 7개인 별 9"/>
          <p:cNvSpPr/>
          <p:nvPr/>
        </p:nvSpPr>
        <p:spPr>
          <a:xfrm>
            <a:off x="7176977" y="2747345"/>
            <a:ext cx="1967023" cy="143539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LG스마트체 SemiBold" pitchFamily="50" charset="-127"/>
                <a:ea typeface="LG스마트체 SemiBold" pitchFamily="50" charset="-127"/>
              </a:rPr>
              <a:t>회원가입 </a:t>
            </a:r>
            <a:endParaRPr lang="en-US" altLang="ko-KR" sz="1600" dirty="0" smtClean="0">
              <a:latin typeface="LG스마트체 SemiBold" pitchFamily="50" charset="-127"/>
              <a:ea typeface="LG스마트체 SemiBold" pitchFamily="50" charset="-127"/>
            </a:endParaRPr>
          </a:p>
          <a:p>
            <a:pPr algn="ctr"/>
            <a:r>
              <a:rPr lang="ko-KR" altLang="en-US" sz="1600" dirty="0" smtClean="0">
                <a:latin typeface="LG스마트체 SemiBold" pitchFamily="50" charset="-127"/>
                <a:ea typeface="LG스마트체 SemiBold" pitchFamily="50" charset="-127"/>
              </a:rPr>
              <a:t>없이도 </a:t>
            </a:r>
            <a:endParaRPr lang="en-US" altLang="ko-KR" sz="1600" dirty="0" smtClean="0">
              <a:latin typeface="LG스마트체 SemiBold" pitchFamily="50" charset="-127"/>
              <a:ea typeface="LG스마트체 SemiBold" pitchFamily="50" charset="-127"/>
            </a:endParaRPr>
          </a:p>
          <a:p>
            <a:pPr algn="ctr"/>
            <a:r>
              <a:rPr lang="ko-KR" altLang="en-US" sz="1600" dirty="0" smtClean="0">
                <a:latin typeface="LG스마트체 SemiBold" pitchFamily="50" charset="-127"/>
                <a:ea typeface="LG스마트체 SemiBold" pitchFamily="50" charset="-127"/>
              </a:rPr>
              <a:t>발급 가능</a:t>
            </a:r>
            <a:endParaRPr lang="ko-KR" altLang="en-US" sz="1600" dirty="0">
              <a:latin typeface="LG스마트체 SemiBold" pitchFamily="50" charset="-127"/>
              <a:ea typeface="LG스마트체 SemiBold" pitchFamily="50" charset="-127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62979" y="673430"/>
            <a:ext cx="82867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※ </a:t>
            </a:r>
            <a:r>
              <a:rPr kumimoji="0" lang="ko-KR" altLang="en-US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 발급은 은행이나 가까운 세무서에서 발급 받을 수 있습니다</a:t>
            </a:r>
            <a:r>
              <a:rPr kumimoji="0" lang="en-US" altLang="ko-KR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</a:t>
            </a:r>
            <a:endParaRPr kumimoji="0" lang="ko-KR" altLang="en-US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" y="949410"/>
            <a:ext cx="8123280" cy="58920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942701" y="6203091"/>
            <a:ext cx="1112109" cy="2718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0" y="65903"/>
            <a:ext cx="9144000" cy="1037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LG스마트체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</a:t>
            </a:r>
            <a:r>
              <a:rPr lang="ko-KR" altLang="en-US" sz="3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단계 </a:t>
            </a:r>
            <a:r>
              <a:rPr lang="en-US" altLang="ko-KR" sz="3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</a:t>
            </a:r>
            <a:r>
              <a:rPr lang="ko-KR" altLang="en-US" sz="3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부양가족의 소득∙세액공제자료</a:t>
            </a:r>
            <a: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3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     </a:t>
            </a:r>
            <a:r>
              <a:rPr lang="ko-KR" altLang="en-US" sz="3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제공 동의 신청하기</a:t>
            </a:r>
            <a:endParaRPr lang="ko-KR" altLang="en-US" sz="3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5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1153297"/>
            <a:ext cx="8287266" cy="547124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_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홈페이지를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통한 인터넷 동의 신청 방법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-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휴대전화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신용카드를 활용하여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홈페이지에서 동의 신청을 할 수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있습니다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5999" y="2875005"/>
            <a:ext cx="2413687" cy="4695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8" y="1144203"/>
            <a:ext cx="7148769" cy="5674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58408" y="3529786"/>
            <a:ext cx="6927634" cy="2780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-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휴대전화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신용카드를 활용하여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홈페이지에서 동의 신청을 할 수 </a:t>
            </a:r>
            <a:r>
              <a:rPr lang="ko-KR" altLang="en-US" sz="15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있습니다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214183" y="228729"/>
            <a:ext cx="9144000" cy="1037968"/>
          </a:xfrm>
        </p:spPr>
        <p:txBody>
          <a:bodyPr>
            <a:noAutofit/>
          </a:bodyPr>
          <a:lstStyle/>
          <a:p>
            <a:pPr marL="342891" indent="-342891">
              <a:defRPr/>
            </a:pPr>
            <a:r>
              <a:rPr lang="ko-KR" altLang="en-US" sz="20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가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부양가족이 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성인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</a:t>
            </a:r>
            <a:r>
              <a:rPr lang="ko-KR" altLang="en-US" sz="20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</a:t>
            </a:r>
            <a:r>
              <a:rPr lang="ko-KR" altLang="en-US" sz="2000" b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경우</a:t>
            </a:r>
            <a: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2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①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공인인증서</a:t>
            </a: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/>
            </a:r>
            <a:b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</a:br>
            <a:r>
              <a:rPr lang="en-US" altLang="ko-KR" sz="15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sz="1500" b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입력한 정보에 대한 부양가족의 공인인증서 선택 → 비밀번호 입력 후 확인 클릭 → 신청완료</a:t>
            </a:r>
            <a:endParaRPr lang="en-US" altLang="ko-KR" sz="15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1266697"/>
            <a:ext cx="8333019" cy="520824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333285" y="4714341"/>
            <a:ext cx="1414130" cy="15098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2567755" y="4314231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dirty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Click”</a:t>
            </a:r>
            <a:endParaRPr kumimoji="0" lang="ko-KR" altLang="en-US" sz="2000" b="1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15" name="Shape 14"/>
          <p:cNvCxnSpPr>
            <a:stCxn id="10247" idx="2"/>
            <a:endCxn id="10" idx="6"/>
          </p:cNvCxnSpPr>
          <p:nvPr/>
        </p:nvCxnSpPr>
        <p:spPr>
          <a:xfrm rot="5400000">
            <a:off x="2478170" y="4983586"/>
            <a:ext cx="754912" cy="2164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700</Words>
  <Application>Microsoft Office PowerPoint</Application>
  <PresentationFormat>화면 슬라이드 쇼(4:3)</PresentationFormat>
  <Paragraphs>100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1단계 – 홈페이지 접속</vt:lpstr>
      <vt:lpstr>2단계 – 공인인증서 로그인</vt:lpstr>
      <vt:lpstr>PowerPoint 프레젠테이션</vt:lpstr>
      <vt:lpstr>가. 부양가족이 [성인]인 경우_홈페이지를 통한 인터넷 동의 신청 방법     - 공인인증서, 휴대전화, 신용카드를 활용하여 홈페이지에서 동의 신청을 할 수 있습니다</vt:lpstr>
      <vt:lpstr>가. 부양가족이 [성인]인 경우       - 공인인증서, 휴대전화, 신용카드를 활용하여 홈페이지에서 동의 신청을 할 수 있습니다</vt:lpstr>
      <vt:lpstr>가. 부양가족이 [성인]인 경우 ① 공인인증서 - 입력한 정보에 대한 부양가족의 공인인증서 선택 → 비밀번호 입력 후 확인 클릭 → 신청완료</vt:lpstr>
      <vt:lpstr>가. 부양가족이 [성인]인 경우 ② 휴대전화 - 해당 부양가족의 전화번호 입력 후 [확인] → 국세청 인증번호 입력 후 [확인] → 신청완료</vt:lpstr>
      <vt:lpstr>가. 부양가족이 [성인]인 경우 ③ 신용카드 - 해당 부양가족의 신용카드 정보(카드번호, 유효기간, 비밀번호 등) 입력 후 [확인] → 신청완료</vt:lpstr>
      <vt:lpstr>가. 부양가족이 [성인]인 경우_팩스 신청       - 신청정보 작성 후 출력하여 팩스 발송 ※팩스번호 1544-7020</vt:lpstr>
      <vt:lpstr>가. 부양가족이 [성인]인 경우_세무서 직접 방문       -제공동의 신청서, 위임장 작성 후 가까운 세무서 방문하여 접수</vt:lpstr>
      <vt:lpstr>나. 부양가족이 [미성년자]인 경우        - 만 19세 미만의 자녀(미성년자)의 경우 별도의 동의 절차 없이 해당 자녀의 자료를 조회 할 수 있습니다</vt:lpstr>
      <vt:lpstr>나. 부양가족이 [미성년자]인 경우        - 만 19세 미만의 자녀(미성년자)의 경우 별도의 동의 절차 없이 해당 자녀의 자료를 조회 할 수 있습니다</vt:lpstr>
      <vt:lpstr>4단계 – 소득공제 자료조회</vt:lpstr>
      <vt:lpstr> 홈페이지에서 제공하는 근로자 소득∙세액공제항목이 나타납니다.      - 귀속년도 선택 후 각각의 항목 Click</vt:lpstr>
      <vt:lpstr>[한번에 내려받기]를 클릭하면 조회된 내용 전체가 One Click으로    다운로드됩니다.    ※ 일∙월별 지출금액을 출력하고자 하는 경우, 일괄다운로드, 출력 기능이 제공되지 않습니다.</vt:lpstr>
      <vt:lpstr>중도입사자의 경우 근로제공기간만 인정되는 소득∙세액공제가 있으므로 아래와 같은 방법으로 제출하여야 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2016년 귀속 연말정산 간소화 서비스 이용안내</dc:title>
  <dc:creator>이은희/주임/인사서비스센터(eunhee.yi@lge.com)</dc:creator>
  <cp:lastModifiedBy>김지혜</cp:lastModifiedBy>
  <cp:revision>29</cp:revision>
  <dcterms:created xsi:type="dcterms:W3CDTF">2017-01-11T10:43:45Z</dcterms:created>
  <dcterms:modified xsi:type="dcterms:W3CDTF">2022-01-10T04:43:06Z</dcterms:modified>
</cp:coreProperties>
</file>