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476" r:id="rId2"/>
    <p:sldId id="477" r:id="rId3"/>
    <p:sldId id="479" r:id="rId4"/>
    <p:sldId id="480" r:id="rId5"/>
    <p:sldId id="481" r:id="rId6"/>
    <p:sldId id="482" r:id="rId7"/>
    <p:sldId id="483" r:id="rId8"/>
    <p:sldId id="484" r:id="rId9"/>
    <p:sldId id="516" r:id="rId10"/>
    <p:sldId id="478" r:id="rId11"/>
    <p:sldId id="517" r:id="rId12"/>
    <p:sldId id="520" r:id="rId13"/>
    <p:sldId id="521" r:id="rId14"/>
    <p:sldId id="522" r:id="rId15"/>
    <p:sldId id="519" r:id="rId16"/>
    <p:sldId id="486" r:id="rId17"/>
    <p:sldId id="487" r:id="rId18"/>
    <p:sldId id="488" r:id="rId19"/>
    <p:sldId id="489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3" r:id="rId31"/>
    <p:sldId id="504" r:id="rId32"/>
    <p:sldId id="505" r:id="rId33"/>
    <p:sldId id="506" r:id="rId34"/>
    <p:sldId id="507" r:id="rId35"/>
    <p:sldId id="508" r:id="rId36"/>
    <p:sldId id="509" r:id="rId37"/>
    <p:sldId id="491" r:id="rId38"/>
    <p:sldId id="511" r:id="rId39"/>
    <p:sldId id="512" r:id="rId40"/>
    <p:sldId id="513" r:id="rId41"/>
    <p:sldId id="514" r:id="rId42"/>
    <p:sldId id="515" r:id="rId43"/>
    <p:sldId id="464" r:id="rId44"/>
  </p:sldIdLst>
  <p:sldSz cx="9906000" cy="6858000" type="A4"/>
  <p:notesSz cx="6807200" cy="9939338"/>
  <p:defaultTextStyle>
    <a:defPPr>
      <a:defRPr lang="ko-KR"/>
    </a:defPPr>
    <a:lvl1pPr marL="0" algn="l" defTabSz="957816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434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성경/(협력사) 선임/인사서비스센터(sungkyoung.woo@lgepartner.com)" initials="우선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66"/>
    <a:srgbClr val="FF0066"/>
    <a:srgbClr val="990033"/>
    <a:srgbClr val="CCFFCC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89631" autoAdjust="0"/>
  </p:normalViewPr>
  <p:slideViewPr>
    <p:cSldViewPr>
      <p:cViewPr varScale="1">
        <p:scale>
          <a:sx n="96" d="100"/>
          <a:sy n="96" d="100"/>
        </p:scale>
        <p:origin x="-1866" y="-90"/>
      </p:cViewPr>
      <p:guideLst>
        <p:guide orient="horz" pos="2160"/>
        <p:guide pos="4345"/>
      </p:guideLst>
    </p:cSldViewPr>
  </p:slideViewPr>
  <p:outlineViewPr>
    <p:cViewPr>
      <p:scale>
        <a:sx n="33" d="100"/>
        <a:sy n="33" d="100"/>
      </p:scale>
      <p:origin x="0" y="8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62"/>
    </p:cViewPr>
  </p:sorterViewPr>
  <p:notesViewPr>
    <p:cSldViewPr>
      <p:cViewPr varScale="1">
        <p:scale>
          <a:sx n="78" d="100"/>
          <a:sy n="78" d="100"/>
        </p:scale>
        <p:origin x="-3954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LG스마트체 Light" pitchFamily="50" charset="-127"/>
              <a:ea typeface="LG스마트체 Light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9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8D487-455A-4184-9766-C94C4288593F}" type="datetimeFigureOut">
              <a:rPr lang="ko-KR" altLang="en-US" smtClean="0">
                <a:latin typeface="LG스마트체 Light" pitchFamily="50" charset="-127"/>
                <a:ea typeface="LG스마트체 Light" pitchFamily="50" charset="-127"/>
              </a:rPr>
              <a:pPr/>
              <a:t>2022-01-10</a:t>
            </a:fld>
            <a:endParaRPr lang="ko-KR" altLang="en-US" dirty="0">
              <a:latin typeface="LG스마트체 Light" pitchFamily="50" charset="-127"/>
              <a:ea typeface="LG스마트체 Light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5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LG스마트체 Light" pitchFamily="50" charset="-127"/>
              <a:ea typeface="LG스마트체 Light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9" y="9440865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881C0-7A05-444D-BF43-600EFFFF0F3A}" type="slidenum">
              <a:rPr lang="ko-KR" altLang="en-US" smtClean="0">
                <a:latin typeface="LG스마트체 Light" pitchFamily="50" charset="-127"/>
                <a:ea typeface="LG스마트체 Light" pitchFamily="50" charset="-127"/>
              </a:rPr>
              <a:pPr/>
              <a:t>‹#›</a:t>
            </a:fld>
            <a:endParaRPr lang="ko-KR" altLang="en-US" dirty="0">
              <a:latin typeface="LG스마트체 Light" pitchFamily="50" charset="-127"/>
              <a:ea typeface="LG스마트체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659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G스마트체 Light" pitchFamily="50" charset="-127"/>
                <a:ea typeface="LG스마트체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G스마트체 Light" pitchFamily="50" charset="-127"/>
                <a:ea typeface="LG스마트체 Light" pitchFamily="50" charset="-127"/>
              </a:defRPr>
            </a:lvl1pPr>
          </a:lstStyle>
          <a:p>
            <a:fld id="{29504CC8-0621-4DA8-B160-4472EB0B48E3}" type="datetimeFigureOut">
              <a:rPr lang="ko-KR" altLang="en-US" smtClean="0"/>
              <a:pPr/>
              <a:t>2022-01-10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G스마트체 Light" pitchFamily="50" charset="-127"/>
                <a:ea typeface="LG스마트체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G스마트체 Light" pitchFamily="50" charset="-127"/>
                <a:ea typeface="LG스마트체 Light" pitchFamily="50" charset="-127"/>
              </a:defRPr>
            </a:lvl1pPr>
          </a:lstStyle>
          <a:p>
            <a:fld id="{6CE895D8-2F4F-4001-8032-539E8C76C5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038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16" rtl="0" eaLnBrk="1" latinLnBrk="1" hangingPunct="1">
      <a:defRPr sz="1300" kern="1200">
        <a:solidFill>
          <a:schemeClr val="tx1"/>
        </a:solidFill>
        <a:latin typeface="LG스마트체 Light" pitchFamily="50" charset="-127"/>
        <a:ea typeface="LG스마트체 Light" pitchFamily="50" charset="-127"/>
        <a:cs typeface="+mn-cs"/>
      </a:defRPr>
    </a:lvl1pPr>
    <a:lvl2pPr marL="478908" algn="l" defTabSz="957816" rtl="0" eaLnBrk="1" latinLnBrk="1" hangingPunct="1">
      <a:defRPr sz="1300" kern="1200">
        <a:solidFill>
          <a:schemeClr val="tx1"/>
        </a:solidFill>
        <a:latin typeface="LG스마트체 Light" pitchFamily="50" charset="-127"/>
        <a:ea typeface="LG스마트체 Light" pitchFamily="50" charset="-127"/>
        <a:cs typeface="+mn-cs"/>
      </a:defRPr>
    </a:lvl2pPr>
    <a:lvl3pPr marL="957816" algn="l" defTabSz="957816" rtl="0" eaLnBrk="1" latinLnBrk="1" hangingPunct="1">
      <a:defRPr sz="1300" kern="1200">
        <a:solidFill>
          <a:schemeClr val="tx1"/>
        </a:solidFill>
        <a:latin typeface="LG스마트체 Light" pitchFamily="50" charset="-127"/>
        <a:ea typeface="LG스마트체 Light" pitchFamily="50" charset="-127"/>
        <a:cs typeface="+mn-cs"/>
      </a:defRPr>
    </a:lvl3pPr>
    <a:lvl4pPr marL="1436724" algn="l" defTabSz="957816" rtl="0" eaLnBrk="1" latinLnBrk="1" hangingPunct="1">
      <a:defRPr sz="1300" kern="1200">
        <a:solidFill>
          <a:schemeClr val="tx1"/>
        </a:solidFill>
        <a:latin typeface="LG스마트체 Light" pitchFamily="50" charset="-127"/>
        <a:ea typeface="LG스마트체 Light" pitchFamily="50" charset="-127"/>
        <a:cs typeface="+mn-cs"/>
      </a:defRPr>
    </a:lvl4pPr>
    <a:lvl5pPr marL="1915631" algn="l" defTabSz="957816" rtl="0" eaLnBrk="1" latinLnBrk="1" hangingPunct="1">
      <a:defRPr sz="1300" kern="1200">
        <a:solidFill>
          <a:schemeClr val="tx1"/>
        </a:solidFill>
        <a:latin typeface="LG스마트체 Light" pitchFamily="50" charset="-127"/>
        <a:ea typeface="LG스마트체 Light" pitchFamily="50" charset="-127"/>
        <a:cs typeface="+mn-cs"/>
      </a:defRPr>
    </a:lvl5pPr>
    <a:lvl6pPr marL="2394539" algn="l" defTabSz="957816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077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080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18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979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730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3744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3665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1826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0146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1562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242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82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5673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7158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8379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7084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0489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7457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6567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6416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3911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065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2583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2674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1884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2370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2406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6019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697724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7321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5649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2901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882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88259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314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51579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409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998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461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62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376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264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D71E-9324-4164-B4C3-A306BB838789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F09-9863-4A05-89CE-A1224F0EB8F0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5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5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D691-6411-41CE-AFE1-BEB7A2130F87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E976-4B97-4CC4-96AD-3E6D90D1DAA3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45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DF9-19C0-45FD-82DE-E6120397EEFE}" type="datetime1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61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43C9-DBA9-4CA0-BE64-97B25CFE2228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E138-2C8C-45A3-A1FC-6EAAFA33B9CD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A91C-C08C-4F55-87CB-70DB17444FBA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1ECF-E581-4401-8414-21A99288148E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C869-2037-4EF4-A1DC-9DA0122934FD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A690-FEDC-4D14-8235-B4B6BD2F9BF0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3C8F-D00C-46CB-93B8-FAC00136B983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8E7-9BD5-4BE4-9819-E9399EBFFDAC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33E3-2E23-42AF-9B35-1542EB8D4F57}" type="datetime1">
              <a:rPr lang="ko-KR" altLang="en-US" smtClean="0"/>
              <a:t>2022-01-10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B493-E67E-4B45-A51A-2D4FCFC21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10" r:id="rId12"/>
    <p:sldLayoutId id="2147483711" r:id="rId1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13624" y="1844824"/>
            <a:ext cx="4534367" cy="2128043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Inno</a:t>
            </a:r>
            <a:r>
              <a:rPr lang="en-US" altLang="ko-K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HR </a:t>
            </a:r>
            <a:r>
              <a:rPr lang="ko-KR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</a:t>
            </a:r>
            <a:endParaRPr lang="en-US" altLang="ko-KR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시스템 안내</a:t>
            </a:r>
            <a:endParaRPr lang="en-US" altLang="ko-KR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2266" y="5247015"/>
            <a:ext cx="2213218" cy="65071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인사서비스센터</a:t>
            </a:r>
          </a:p>
        </p:txBody>
      </p:sp>
    </p:spTree>
    <p:extLst>
      <p:ext uri="{BB962C8B-B14F-4D97-AF65-F5344CB8AC3E}">
        <p14:creationId xmlns:p14="http://schemas.microsoft.com/office/powerpoint/2010/main" val="7406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889"/>
          <a:stretch/>
        </p:blipFill>
        <p:spPr>
          <a:xfrm>
            <a:off x="25183" y="3284984"/>
            <a:ext cx="9880817" cy="24287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457056" y="5055081"/>
            <a:ext cx="3456384" cy="504056"/>
          </a:xfrm>
          <a:prstGeom prst="round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489504" y="4190985"/>
            <a:ext cx="416496" cy="286482"/>
          </a:xfrm>
          <a:prstGeom prst="round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28665" y="1120913"/>
            <a:ext cx="795050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7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▶세대주 </a:t>
            </a:r>
            <a:r>
              <a:rPr lang="ko-KR" altLang="en-US" sz="17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여부 </a:t>
            </a:r>
            <a:r>
              <a:rPr lang="en-US" altLang="ko-KR" sz="17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Y/N, </a:t>
            </a:r>
            <a:r>
              <a:rPr lang="ko-KR" altLang="en-US" sz="17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세대 수 무주택 </a:t>
            </a:r>
            <a:r>
              <a:rPr lang="en-US" altLang="ko-KR" sz="17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or 1</a:t>
            </a:r>
            <a:r>
              <a:rPr lang="ko-KR" altLang="en-US" sz="17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주택</a:t>
            </a:r>
            <a:r>
              <a:rPr lang="en-US" altLang="ko-KR" sz="17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7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선택 여부에 </a:t>
            </a:r>
            <a:r>
              <a:rPr lang="ko-KR" altLang="en-US" sz="17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따라 </a:t>
            </a:r>
            <a:endParaRPr lang="en-US" altLang="ko-KR" sz="17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7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7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‘</a:t>
            </a:r>
            <a:r>
              <a:rPr lang="ko-KR" altLang="en-US" sz="17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공제내역입력</a:t>
            </a:r>
            <a:r>
              <a:rPr lang="en-US" altLang="ko-KR" sz="17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’</a:t>
            </a:r>
            <a:r>
              <a:rPr lang="ko-KR" altLang="en-US" sz="17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7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화면에서</a:t>
            </a:r>
            <a:r>
              <a:rPr lang="en-US" altLang="ko-KR" sz="17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‘</a:t>
            </a:r>
            <a:r>
              <a:rPr lang="ko-KR" altLang="en-US" sz="17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주택자금공제</a:t>
            </a:r>
            <a:r>
              <a:rPr lang="en-US" altLang="ko-KR" sz="17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17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임차</a:t>
            </a:r>
            <a:r>
              <a:rPr lang="en-US" altLang="ko-KR" sz="17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</a:t>
            </a:r>
            <a:r>
              <a:rPr lang="ko-KR" altLang="en-US" sz="17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장기저당</a:t>
            </a:r>
            <a:r>
              <a:rPr lang="en-US" altLang="ko-KR" sz="17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</a:t>
            </a:r>
            <a:r>
              <a:rPr lang="ko-KR" altLang="en-US" sz="17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월세액 등</a:t>
            </a:r>
            <a:r>
              <a:rPr lang="en-US" altLang="ko-KR" sz="17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)’ </a:t>
            </a:r>
            <a:r>
              <a:rPr lang="ko-KR" altLang="en-US" sz="17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금액이 반영</a:t>
            </a:r>
            <a:endParaRPr lang="en-US" altLang="ko-KR" sz="17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7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endParaRPr lang="en-US" altLang="ko-KR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</a:t>
            </a:r>
            <a:r>
              <a:rPr lang="ko-KR" altLang="en-US" sz="1300" dirty="0" smtClean="0">
                <a:solidFill>
                  <a:srgbClr val="0000FF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예시</a:t>
            </a:r>
            <a:r>
              <a:rPr lang="en-US" altLang="ko-KR" sz="1300" dirty="0" smtClean="0">
                <a:solidFill>
                  <a:srgbClr val="0000FF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1)</a:t>
            </a:r>
            <a:r>
              <a:rPr lang="en-US" altLang="ko-KR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월세액 공제요건 충족하였으나 공제내역입력 화면에서 반영이 안되는 경우</a:t>
            </a:r>
            <a:endParaRPr lang="en-US" altLang="ko-KR" sz="1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=&gt; </a:t>
            </a:r>
            <a:r>
              <a:rPr lang="ko-KR" altLang="en-US" sz="1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납세자기본사항에서 세대주 </a:t>
            </a:r>
            <a:r>
              <a:rPr lang="en-US" altLang="ko-KR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Y</a:t>
            </a:r>
            <a:r>
              <a:rPr lang="ko-KR" altLang="en-US" sz="1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되어 있는지 확인</a:t>
            </a:r>
            <a:endParaRPr lang="en-US" altLang="ko-KR" sz="1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5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en-US" altLang="ko-KR" sz="1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</a:t>
            </a:r>
            <a:r>
              <a:rPr lang="ko-KR" altLang="en-US" sz="1300" dirty="0" smtClean="0">
                <a:solidFill>
                  <a:srgbClr val="0000FF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예시</a:t>
            </a:r>
            <a:r>
              <a:rPr lang="en-US" altLang="ko-KR" sz="1300" dirty="0" smtClean="0">
                <a:solidFill>
                  <a:srgbClr val="0000FF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2)</a:t>
            </a:r>
            <a:r>
              <a:rPr lang="en-US" altLang="ko-KR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장기주택저당차입금 이자상환액 공제요건 충족하였으나 공제내역입력 화면에서 반영이 안되는 경우</a:t>
            </a:r>
            <a:endParaRPr lang="en-US" altLang="ko-KR" sz="1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=&gt; </a:t>
            </a:r>
            <a:r>
              <a:rPr lang="ko-KR" altLang="en-US" sz="1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납세자기본사항에서 세대주 </a:t>
            </a:r>
            <a:r>
              <a:rPr lang="en-US" altLang="ko-KR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Y, </a:t>
            </a:r>
            <a:r>
              <a:rPr lang="ko-KR" altLang="en-US" sz="1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세대수 무주택 또는 </a:t>
            </a:r>
            <a:r>
              <a:rPr lang="en-US" altLang="ko-KR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13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주택으로 되어 있는지 확인</a:t>
            </a:r>
            <a:endParaRPr lang="ko-KR" altLang="en-US" sz="13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포인트가 6개인 별 12"/>
          <p:cNvSpPr/>
          <p:nvPr/>
        </p:nvSpPr>
        <p:spPr>
          <a:xfrm>
            <a:off x="0" y="404664"/>
            <a:ext cx="2263522" cy="180826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납세자기본정보</a:t>
            </a:r>
            <a:endParaRPr lang="en-US" altLang="ko-KR" sz="1500" b="1" dirty="0" smtClean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/>
            <a:r>
              <a:rPr lang="ko-KR" altLang="en-US" sz="1500" b="1" dirty="0" err="1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변경시</a:t>
            </a:r>
            <a:r>
              <a:rPr lang="ko-KR" altLang="en-US" sz="1500" b="1" dirty="0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주의사항</a:t>
            </a:r>
            <a:endParaRPr lang="ko-KR" altLang="en-US" sz="150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3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16191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인적공제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본인을 포함한 연말정산 </a:t>
                      </a:r>
                      <a:r>
                        <a:rPr lang="ko-KR" altLang="en-US" sz="100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인적공제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대상자 목록이 나타난다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가족등록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u="none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인물정보에 가족등록 요청 화면</a:t>
                      </a:r>
                      <a:endParaRPr lang="en-US" altLang="ko-KR" sz="1000" u="none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(</a:t>
                      </a:r>
                      <a:r>
                        <a:rPr lang="ko-KR" altLang="en-US" sz="1000" u="none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소속 인사담당자 승인 必</a:t>
                      </a:r>
                      <a:r>
                        <a:rPr lang="en-US" altLang="ko-KR" sz="1000" u="none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)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인적공제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대상자 추가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인적공제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대상자를 추가 하기 위해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행을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추가한다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인사가족 끌어오기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인물정보 가족현황에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있지만 연말정산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인적공제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대상자에 추가되어 있지 않은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가족 목록을 보여준다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 더블클릭하여 가족추가 후 저장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인적공제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적용하지 않을 경우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 있다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19833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납세자기본사항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인적공제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정보를 수정하는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※ </a:t>
                      </a:r>
                      <a:r>
                        <a:rPr lang="ko-KR" altLang="en-US" sz="1000" b="1" baseline="0" smtClean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뒷장 주의사항 필독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8" name="Picture 3" descr="C:\Users\79160\Pictures\연말정산입력\10_신규연말가족저장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1" y="3846323"/>
            <a:ext cx="6978701" cy="155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C:\Users\79160\Pictures\연말정산입력\11_가족행추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81" y="4846568"/>
            <a:ext cx="4205653" cy="175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7623194" y="19669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17666" y="2065464"/>
            <a:ext cx="7354036" cy="1558635"/>
            <a:chOff x="117666" y="1870365"/>
            <a:chExt cx="7354036" cy="1558635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6" y="1870365"/>
              <a:ext cx="7354036" cy="155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직사각형 53"/>
            <p:cNvSpPr/>
            <p:nvPr/>
          </p:nvSpPr>
          <p:spPr bwMode="auto">
            <a:xfrm>
              <a:off x="140097" y="2110155"/>
              <a:ext cx="119896" cy="11989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363636"/>
              </a:solidFill>
              <a:round/>
              <a:headEnd type="oval" w="sm" len="sm"/>
              <a:tailEnd type="oval" w="sm" len="sm"/>
            </a:ln>
            <a:effectLst/>
            <a:extLst/>
          </p:spPr>
          <p:txBody>
            <a:bodyPr lIns="0" tIns="46800" rIns="0" bIns="46800" rtlCol="0" anchor="ctr"/>
            <a:lstStyle/>
            <a:p>
              <a:pPr algn="ctr"/>
              <a:r>
                <a:rPr kumimoji="1" lang="en-US" altLang="ko-KR" sz="1000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endParaRPr kumimoji="1"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 bwMode="auto">
          <a:xfrm>
            <a:off x="7623194" y="257462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623194" y="319785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623194" y="37990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552475" y="195181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919897" y="195318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 bwMode="auto">
          <a:xfrm flipH="1">
            <a:off x="3728864" y="2234064"/>
            <a:ext cx="2322943" cy="1843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꺾인 연결선 61"/>
          <p:cNvCxnSpPr>
            <a:stCxn id="63" idx="2"/>
          </p:cNvCxnSpPr>
          <p:nvPr/>
        </p:nvCxnSpPr>
        <p:spPr bwMode="auto">
          <a:xfrm rot="16200000" flipH="1">
            <a:off x="1898135" y="4721146"/>
            <a:ext cx="611047" cy="2014268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직사각형 62"/>
          <p:cNvSpPr/>
          <p:nvPr/>
        </p:nvSpPr>
        <p:spPr bwMode="auto">
          <a:xfrm>
            <a:off x="1136576" y="530286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302325" y="196486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751425" y="195318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7623194" y="489689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7623194" y="561336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9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39255" y="980728"/>
            <a:ext cx="795050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5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① 기본공제</a:t>
            </a:r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추가공제</a:t>
            </a:r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장애인</a:t>
            </a:r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산정특례자</a:t>
            </a:r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부녀자</a:t>
            </a:r>
            <a:r>
              <a:rPr lang="en-US" altLang="ko-KR" sz="15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r>
              <a:rPr lang="ko-KR" altLang="en-US" sz="15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5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</a:t>
            </a:r>
            <a:r>
              <a:rPr lang="ko-KR" altLang="en-US" sz="15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 경우만 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공제금액 자동 반영</a:t>
            </a:r>
            <a:endParaRPr lang="en-US" altLang="ko-KR" sz="15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- 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장애인 공제 대상자의 경우 </a:t>
            </a:r>
            <a:r>
              <a:rPr lang="en-US" altLang="ko-KR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</a:t>
            </a:r>
            <a:r>
              <a:rPr lang="ko-KR" altLang="en-US" sz="15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장애코드</a:t>
            </a:r>
            <a:r>
              <a:rPr lang="en-US" altLang="ko-KR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 </a:t>
            </a:r>
            <a:r>
              <a:rPr lang="ko-KR" altLang="en-US" sz="15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필수 입력</a:t>
            </a:r>
            <a:r>
              <a:rPr lang="en-US" altLang="ko-KR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</a:p>
          <a:p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 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장애인 </a:t>
            </a:r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로 적용되어 있어도 </a:t>
            </a:r>
            <a:r>
              <a:rPr lang="ko-KR" altLang="en-US" sz="15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장애코드 누락시 공제 반영 </a:t>
            </a:r>
            <a:r>
              <a:rPr lang="ko-KR" altLang="en-US" sz="15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안됨</a:t>
            </a:r>
            <a:endParaRPr lang="en-US" altLang="ko-KR" sz="1500" dirty="0" smtClean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7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endParaRPr lang="en-US" altLang="ko-KR" sz="1000" dirty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ko-KR" altLang="en-US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② </a:t>
            </a:r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6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세까지는 </a:t>
            </a:r>
            <a:r>
              <a:rPr lang="en-US" altLang="ko-KR" sz="15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</a:t>
            </a:r>
            <a:r>
              <a:rPr lang="ko-KR" altLang="en-US" sz="15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자녀수당여부</a:t>
            </a:r>
            <a:r>
              <a:rPr lang="en-US" altLang="ko-KR" sz="15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’</a:t>
            </a:r>
            <a:r>
              <a:rPr lang="ko-KR" altLang="en-US" sz="15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5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로 자동 반영</a:t>
            </a:r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</a:t>
            </a:r>
          </a:p>
          <a:p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6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세이나 학교 입학 등 자녀수당 미지원대상인 경우 </a:t>
            </a:r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</a:t>
            </a:r>
            <a:r>
              <a:rPr lang="ko-KR" altLang="en-US" sz="15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으로 수정 후 저장</a:t>
            </a:r>
            <a:endParaRPr lang="ko-KR" altLang="en-US" sz="15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포인트가 6개인 별 12"/>
          <p:cNvSpPr/>
          <p:nvPr/>
        </p:nvSpPr>
        <p:spPr>
          <a:xfrm>
            <a:off x="24950" y="319891"/>
            <a:ext cx="2047730" cy="181296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인적공제</a:t>
            </a:r>
            <a:endParaRPr lang="en-US" altLang="ko-KR" sz="1600" b="1" dirty="0" smtClean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주의사항</a:t>
            </a:r>
            <a:endParaRPr lang="ko-KR" altLang="en-US" sz="150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" y="2708920"/>
            <a:ext cx="9849544" cy="26255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57914" y="3075315"/>
            <a:ext cx="2154329" cy="2114897"/>
          </a:xfrm>
          <a:prstGeom prst="rect">
            <a:avLst/>
          </a:prstGeom>
          <a:noFill/>
          <a:ln w="381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98274" y="3075314"/>
            <a:ext cx="576064" cy="21148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46346" y="3081529"/>
            <a:ext cx="2592287" cy="2108681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07211" y="2708910"/>
            <a:ext cx="4732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rgbClr val="CC0066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①</a:t>
            </a:r>
            <a:endParaRPr lang="ko-KR" altLang="en-US" sz="2500" b="1" dirty="0">
              <a:solidFill>
                <a:srgbClr val="CC0066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3801" y="2708910"/>
            <a:ext cx="4732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②</a:t>
            </a:r>
            <a:endParaRPr lang="ko-KR" altLang="en-US" sz="2500" b="1" dirty="0">
              <a:solidFill>
                <a:srgbClr val="0000F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3298" y="2708910"/>
            <a:ext cx="4732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③</a:t>
            </a:r>
            <a:endParaRPr lang="ko-KR" altLang="en-US" sz="2500" b="1" dirty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0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9849544" cy="2625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06131" y="2361449"/>
            <a:ext cx="2592287" cy="2108681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69528" y="1978667"/>
            <a:ext cx="4732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③</a:t>
            </a:r>
            <a:endParaRPr lang="ko-KR" altLang="en-US" sz="2500" b="1" dirty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2418" y="971539"/>
            <a:ext cx="7950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5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③ </a:t>
            </a:r>
            <a:r>
              <a:rPr lang="ko-KR" altLang="en-US" sz="15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공제신청 </a:t>
            </a:r>
            <a:r>
              <a:rPr lang="en-US" altLang="ko-KR" sz="1500" u="sng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(※</a:t>
            </a:r>
            <a:r>
              <a:rPr lang="ko-KR" altLang="en-US" sz="1500" u="sng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뒷장 예시 참고</a:t>
            </a:r>
            <a:r>
              <a:rPr lang="en-US" altLang="ko-KR" sz="1500" u="sng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)</a:t>
            </a:r>
            <a:endParaRPr lang="en-US" altLang="ko-KR" sz="1500" u="sng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- </a:t>
            </a:r>
            <a:r>
              <a:rPr lang="ko-KR" altLang="en-US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기본공제 </a:t>
            </a:r>
            <a:r>
              <a:rPr lang="en-US" altLang="ko-KR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Y/N </a:t>
            </a:r>
            <a:r>
              <a:rPr lang="ko-KR" altLang="en-US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여부에 따라 </a:t>
            </a:r>
            <a:r>
              <a:rPr lang="ko-KR" altLang="en-US" sz="15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소득공제</a:t>
            </a:r>
            <a:r>
              <a:rPr lang="en-US" altLang="ko-KR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세액공제 신청 여부</a:t>
            </a:r>
            <a:endParaRPr lang="en-US" altLang="ko-KR" sz="1500" dirty="0" smtClean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</a:t>
            </a:r>
            <a:r>
              <a:rPr lang="en-US" altLang="ko-KR" sz="1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※</a:t>
            </a:r>
            <a:r>
              <a:rPr lang="ko-KR" altLang="en-US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인물정보 가족등록은 전사게시판 </a:t>
            </a:r>
            <a:r>
              <a:rPr lang="en-US" altLang="ko-KR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‘</a:t>
            </a:r>
            <a:r>
              <a:rPr lang="en-US" altLang="ko-KR" sz="13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3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연말정산</a:t>
            </a:r>
            <a:r>
              <a:rPr lang="en-US" altLang="ko-KR" sz="13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13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부양가족 </a:t>
            </a:r>
            <a:r>
              <a:rPr lang="ko-KR" altLang="en-US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등록안내</a:t>
            </a:r>
            <a:r>
              <a:rPr lang="en-US" altLang="ko-KR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’ </a:t>
            </a:r>
            <a:r>
              <a:rPr lang="ko-KR" altLang="en-US" sz="1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참고</a:t>
            </a:r>
            <a:endParaRPr lang="en-US" altLang="ko-KR" sz="13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8" name="포인트가 6개인 별 7"/>
          <p:cNvSpPr/>
          <p:nvPr/>
        </p:nvSpPr>
        <p:spPr>
          <a:xfrm>
            <a:off x="24950" y="319891"/>
            <a:ext cx="2047730" cy="181296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인적공제</a:t>
            </a:r>
            <a:endParaRPr lang="en-US" altLang="ko-KR" sz="1600" b="1" dirty="0" smtClean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주의사항</a:t>
            </a:r>
            <a:endParaRPr lang="ko-KR" altLang="en-US" sz="150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4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56656" y="764704"/>
            <a:ext cx="795050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5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③ 공제신청</a:t>
            </a:r>
            <a:endParaRPr lang="en-US" altLang="ko-KR" sz="15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- </a:t>
            </a:r>
            <a:r>
              <a:rPr lang="ko-KR" altLang="en-US" sz="15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기본공제 </a:t>
            </a:r>
            <a:r>
              <a:rPr lang="en-US" altLang="ko-KR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Y/N </a:t>
            </a:r>
            <a:r>
              <a:rPr lang="ko-KR" altLang="en-US" sz="15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여부에 따라 </a:t>
            </a:r>
            <a:r>
              <a:rPr lang="ko-KR" altLang="en-US" sz="15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소득공제</a:t>
            </a:r>
            <a:r>
              <a:rPr lang="en-US" altLang="ko-KR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세액공제 신청 여부</a:t>
            </a:r>
            <a:endParaRPr lang="en-US" altLang="ko-KR" sz="1500" dirty="0" smtClean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endParaRPr lang="en-US" altLang="ko-KR" sz="700" dirty="0" smtClean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2" y="2577669"/>
            <a:ext cx="9865096" cy="2000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93996"/>
            <a:ext cx="74382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300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예시</a:t>
            </a:r>
            <a:r>
              <a:rPr lang="en-US" altLang="ko-KR" sz="1300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1)</a:t>
            </a:r>
            <a:r>
              <a:rPr lang="en-US" altLang="ko-KR" sz="1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배우자 기본공제 </a:t>
            </a:r>
            <a:r>
              <a:rPr lang="en-US" altLang="ko-KR" sz="13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 -&gt; N</a:t>
            </a:r>
            <a:r>
              <a:rPr lang="en-US" altLang="ko-KR" sz="1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변경 할 경우 </a:t>
            </a:r>
            <a:r>
              <a:rPr lang="en-US" altLang="ko-KR" sz="1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</a:t>
            </a:r>
            <a:r>
              <a:rPr lang="ko-KR" altLang="en-US" sz="1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공제신청</a:t>
            </a:r>
            <a:r>
              <a:rPr lang="en-US" altLang="ko-KR" sz="1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 </a:t>
            </a:r>
            <a:r>
              <a:rPr lang="ko-KR" altLang="en-US" sz="1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변경</a:t>
            </a:r>
            <a:endParaRPr lang="en-US" altLang="ko-KR" sz="1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           =&gt; </a:t>
            </a:r>
            <a:r>
              <a:rPr lang="ko-KR" altLang="en-US" sz="1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보험료 세액공제는 기본공제 대상자만 공제신청 가능하므로 </a:t>
            </a:r>
            <a:r>
              <a:rPr lang="en-US" altLang="ko-KR" sz="13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</a:t>
            </a:r>
            <a:r>
              <a:rPr lang="ko-KR" altLang="en-US" sz="13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공제신청 보험료 </a:t>
            </a:r>
            <a:r>
              <a:rPr lang="en-US" altLang="ko-KR" sz="13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N’</a:t>
            </a:r>
            <a:r>
              <a:rPr lang="ko-KR" altLang="en-US" sz="1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로 바뀜</a:t>
            </a:r>
            <a:endParaRPr lang="ko-KR" altLang="en-US" sz="1300"/>
          </a:p>
        </p:txBody>
      </p:sp>
      <p:sp>
        <p:nvSpPr>
          <p:cNvPr id="16" name="포인트가 6개인 별 15"/>
          <p:cNvSpPr/>
          <p:nvPr/>
        </p:nvSpPr>
        <p:spPr>
          <a:xfrm>
            <a:off x="44593" y="89801"/>
            <a:ext cx="2047730" cy="181296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인적공제</a:t>
            </a:r>
            <a:endParaRPr lang="en-US" altLang="ko-KR" sz="1600" b="1" dirty="0" smtClean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주의사항</a:t>
            </a:r>
            <a:endParaRPr lang="ko-KR" altLang="en-US" sz="150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1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56656" y="764704"/>
            <a:ext cx="795050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5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③ 공제신청</a:t>
            </a:r>
            <a:endParaRPr lang="en-US" altLang="ko-KR" sz="15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5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- </a:t>
            </a:r>
            <a:r>
              <a:rPr lang="ko-KR" altLang="en-US" sz="15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기본공제 </a:t>
            </a:r>
            <a:r>
              <a:rPr lang="en-US" altLang="ko-KR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Y/N </a:t>
            </a:r>
            <a:r>
              <a:rPr lang="ko-KR" altLang="en-US" sz="150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여부에 따라 </a:t>
            </a:r>
            <a:r>
              <a:rPr lang="ko-KR" altLang="en-US" sz="15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소득공제</a:t>
            </a:r>
            <a:r>
              <a:rPr lang="en-US" altLang="ko-KR" sz="15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5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세액공제 신청 여부</a:t>
            </a:r>
            <a:endParaRPr lang="en-US" altLang="ko-KR" sz="1500" dirty="0" smtClean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endParaRPr lang="en-US" altLang="ko-KR" sz="700" dirty="0" smtClean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포인트가 6개인 별 15"/>
          <p:cNvSpPr/>
          <p:nvPr/>
        </p:nvSpPr>
        <p:spPr>
          <a:xfrm>
            <a:off x="44593" y="89801"/>
            <a:ext cx="2047730" cy="181296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인적공제</a:t>
            </a:r>
            <a:endParaRPr lang="en-US" altLang="ko-KR" sz="1600" b="1" dirty="0" smtClean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주의사항</a:t>
            </a:r>
            <a:endParaRPr lang="ko-KR" altLang="en-US" sz="1500" dirty="0">
              <a:solidFill>
                <a:schemeClr val="bg1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3" y="2790299"/>
            <a:ext cx="9815359" cy="21454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1" y="2012399"/>
            <a:ext cx="901080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300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예시</a:t>
            </a:r>
            <a:r>
              <a:rPr lang="en-US" altLang="ko-KR" sz="1300" dirty="0">
                <a:solidFill>
                  <a:srgbClr val="0000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1)</a:t>
            </a:r>
            <a:r>
              <a:rPr lang="en-US" altLang="ko-KR" sz="1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배우자모 </a:t>
            </a:r>
            <a:r>
              <a:rPr lang="ko-KR" altLang="en-US" sz="1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기본공제 </a:t>
            </a:r>
            <a:r>
              <a:rPr lang="en-US" altLang="ko-KR" sz="13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 </a:t>
            </a:r>
            <a:r>
              <a:rPr lang="en-US" altLang="ko-KR" sz="1300" dirty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-&gt; </a:t>
            </a:r>
            <a:r>
              <a:rPr lang="en-US" altLang="ko-KR" sz="13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</a:t>
            </a:r>
            <a:r>
              <a:rPr lang="en-US" altLang="ko-KR" sz="1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변경 할 경우 </a:t>
            </a:r>
            <a:r>
              <a:rPr lang="en-US" altLang="ko-KR" sz="1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</a:t>
            </a:r>
            <a:r>
              <a:rPr lang="ko-KR" altLang="en-US" sz="1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공제신청</a:t>
            </a:r>
            <a:r>
              <a:rPr lang="en-US" altLang="ko-KR" sz="1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 </a:t>
            </a:r>
            <a:r>
              <a:rPr lang="ko-KR" altLang="en-US" sz="1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변경</a:t>
            </a:r>
            <a:endParaRPr lang="en-US" altLang="ko-KR" sz="1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           =&gt; </a:t>
            </a:r>
            <a:r>
              <a:rPr lang="ko-KR" altLang="en-US" sz="1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기본공제 </a:t>
            </a:r>
            <a:r>
              <a:rPr lang="en-US" altLang="ko-KR" sz="1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</a:t>
            </a:r>
            <a:r>
              <a:rPr lang="ko-KR" altLang="en-US" sz="1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로 변경 할 경우 </a:t>
            </a:r>
            <a:r>
              <a:rPr lang="ko-KR" altLang="en-US" sz="13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각각의 소득공제</a:t>
            </a:r>
            <a:r>
              <a:rPr lang="en-US" altLang="ko-KR" sz="13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ko-KR" altLang="en-US" sz="13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세액공제 항목 충족요건 확인하여 </a:t>
            </a:r>
            <a:r>
              <a:rPr lang="en-US" altLang="ko-KR" sz="13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</a:t>
            </a:r>
            <a:r>
              <a:rPr lang="ko-KR" altLang="en-US" sz="13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공제신청</a:t>
            </a:r>
            <a:r>
              <a:rPr lang="en-US" altLang="ko-KR" sz="13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’</a:t>
            </a:r>
            <a:r>
              <a:rPr lang="ko-KR" altLang="en-US" sz="13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항목도 수정</a:t>
            </a:r>
            <a:r>
              <a:rPr lang="ko-KR" altLang="en-US" sz="1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해줘야 함</a:t>
            </a:r>
            <a:endParaRPr lang="en-US" altLang="ko-KR" sz="1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                </a:t>
            </a:r>
            <a:r>
              <a:rPr lang="ko-KR" altLang="en-US" sz="1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기본공제 </a:t>
            </a:r>
            <a:r>
              <a:rPr lang="en-US" altLang="ko-KR" sz="1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Y</a:t>
            </a:r>
            <a:r>
              <a:rPr lang="ko-KR" altLang="en-US" sz="1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로 반영되어 있어도 </a:t>
            </a:r>
            <a:r>
              <a:rPr lang="en-US" altLang="ko-KR" sz="13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‘</a:t>
            </a:r>
            <a:r>
              <a:rPr lang="ko-KR" altLang="en-US" sz="13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공제신청</a:t>
            </a:r>
            <a:r>
              <a:rPr lang="en-US" altLang="ko-KR" sz="13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’</a:t>
            </a:r>
            <a:r>
              <a:rPr lang="ko-KR" altLang="en-US" sz="13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항목이 </a:t>
            </a:r>
            <a:r>
              <a:rPr lang="en-US" altLang="ko-KR" sz="1300" dirty="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</a:t>
            </a:r>
            <a:r>
              <a:rPr lang="ko-KR" altLang="en-US" sz="1300" smtClean="0">
                <a:solidFill>
                  <a:srgbClr val="FF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인경우 금액 반영 안됨</a:t>
            </a:r>
            <a:endParaRPr lang="en-US" altLang="ko-KR" sz="1300" dirty="0" smtClean="0">
              <a:solidFill>
                <a:srgbClr val="FF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" y="5009741"/>
            <a:ext cx="9832251" cy="13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17" name="Picture 3" descr="C:\Users\79160\Pictures\연말정산입력\12_소득조회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5" y="2020171"/>
            <a:ext cx="7207445" cy="21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60630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소득 요약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해당 정산년도 총 금액을 보여준다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종전근무지 소득 입력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당사 이전 근무지의 소득을 입력한다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※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입력방법 뒷장 참고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해외소득 조회 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본인의 월별 해외 소득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비과세 실적과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해외 감면소득 실적을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24437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소득입력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소득을 조회하는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※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대리신청일 경우 소득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원으로 보임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 bwMode="auto">
          <a:xfrm>
            <a:off x="214380" y="3118206"/>
            <a:ext cx="7181655" cy="109803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6969" y="310082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621170" y="196022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3" name="Picture 5" descr="C:\Users\79160\Pictures\연말정산입력\14_해외소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45" y="4251365"/>
            <a:ext cx="4458749" cy="249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6856080" y="2846274"/>
            <a:ext cx="456720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25" name="꺾인 연결선 24"/>
          <p:cNvCxnSpPr>
            <a:stCxn id="24" idx="2"/>
            <a:endCxn id="23" idx="3"/>
          </p:cNvCxnSpPr>
          <p:nvPr/>
        </p:nvCxnSpPr>
        <p:spPr bwMode="auto">
          <a:xfrm rot="5400000">
            <a:off x="5151166" y="3563092"/>
            <a:ext cx="2410303" cy="14562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6869348" y="272637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863467" y="536645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621170" y="244894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914837" y="2846274"/>
            <a:ext cx="851828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982456" y="272781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621170" y="302611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152192" y="4291214"/>
            <a:ext cx="4458749" cy="2450153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52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39790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종전근무지 조회</a:t>
                      </a: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해당 정산연도에 근무한 본인의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종전근무지를 관리한다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종전근무지 비과세 조회</a:t>
                      </a: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해당 정산연도에 근무한 본인의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종전근무지에서 받은 비과세 내역을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관리한다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종전근무지 기부금명세 조회</a:t>
                      </a: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해당 정산연도에 근무한 본인의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종전근무지에서 명세한 기부금 내역을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관리한다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38610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소득입력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종전근무지 소득을 입력하는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7621170" y="196022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9" name="Picture 3" descr="C:\Users\79160\Pictures\연말정산입력\15_종전근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0" y="1961237"/>
            <a:ext cx="4943181" cy="322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79160\Pictures\연말정산입력\16_종전기부ㅡ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0" y="4446678"/>
            <a:ext cx="5275380" cy="205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 bwMode="auto">
          <a:xfrm>
            <a:off x="3792150" y="2425149"/>
            <a:ext cx="1198950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792150" y="3654579"/>
            <a:ext cx="1198950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264109" y="4950565"/>
            <a:ext cx="1318845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73420" y="230525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621170" y="259124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621170" y="334509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473420" y="352290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473420" y="481836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2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94188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PDF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파일 첨부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본인이 국세청에서 다운받은 파일을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첨부한다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PDF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파일 업로드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첨부한 파일을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집계한다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※ </a:t>
                      </a:r>
                      <a:r>
                        <a:rPr lang="ko-KR" altLang="en-US" sz="1000" b="1" baseline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중도입사자의 경우</a:t>
                      </a:r>
                      <a:endParaRPr lang="en-US" altLang="ko-KR" sz="1000" b="1" baseline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   </a:t>
                      </a:r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세청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간소화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PDF 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다운로드시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  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‘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근로기간에 해당하는 월만 선택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’ 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후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    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한번에 내려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받아 시스템 업로드</a:t>
                      </a:r>
                      <a:endParaRPr lang="en-US" altLang="ko-KR" sz="1000" b="1" baseline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83046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국세청자료등록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국세청에서 다운받은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PDF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업로드하는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7621170" y="196022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Picture 2" descr="C:\Users\79160\Pictures\연말정산입력\17_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2" y="2063386"/>
            <a:ext cx="6465865" cy="33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79160\Pictures\연말정산입력\18_pdf확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25" y="5062839"/>
            <a:ext cx="1900737" cy="11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1595940" y="500960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641774" y="5142582"/>
            <a:ext cx="607095" cy="19817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0" name="꺾인 연결선 9"/>
          <p:cNvCxnSpPr/>
          <p:nvPr/>
        </p:nvCxnSpPr>
        <p:spPr bwMode="auto">
          <a:xfrm>
            <a:off x="3993840" y="5325489"/>
            <a:ext cx="846385" cy="329745"/>
          </a:xfrm>
          <a:prstGeom prst="bentConnector3">
            <a:avLst>
              <a:gd name="adj1" fmla="val 484"/>
            </a:avLst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3858448" y="557242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340910" y="5129499"/>
            <a:ext cx="2239905" cy="19817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621170" y="258873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5" y="2065464"/>
            <a:ext cx="7193699" cy="417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88807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입력금액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국세청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PDF,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기타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자료의 합을 조회한다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항목별 상세 조회 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국세청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PDF,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기타 자료를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항목별로 조회 및 입력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예상결과조회 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입력한 내역을 바탕으로 예상되는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추징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환급 세액을 보여주는 팝업이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열린다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05598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국세청 자료 및 본인이 등록한 공제 내역을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2794890" y="3024624"/>
            <a:ext cx="719369" cy="356865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734942" y="29047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19684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23194" y="242088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208841" y="2807694"/>
            <a:ext cx="61011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2" name="꺾인 연결선 11"/>
          <p:cNvCxnSpPr>
            <a:stCxn id="10" idx="2"/>
            <a:endCxn id="13" idx="3"/>
          </p:cNvCxnSpPr>
          <p:nvPr/>
        </p:nvCxnSpPr>
        <p:spPr bwMode="auto">
          <a:xfrm rot="5400000">
            <a:off x="5339982" y="3979347"/>
            <a:ext cx="2105779" cy="242052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2" descr="C:\Users\79160\Pictures\연말정산입력\19_예상결과조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728" y="3844332"/>
            <a:ext cx="2391117" cy="261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3880728" y="3844332"/>
            <a:ext cx="2391117" cy="2617861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620277" y="306981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271731" y="3451876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699056" y="270262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211783" y="338436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9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3381364" y="977878"/>
            <a:ext cx="5500726" cy="5308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/>
            <a:r>
              <a:rPr lang="en-US" altLang="ko-KR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1. </a:t>
            </a:r>
            <a:r>
              <a:rPr lang="en-US" altLang="ko-KR" dirty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Process </a:t>
            </a:r>
            <a:r>
              <a:rPr lang="ko-KR" altLang="en-US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개요</a:t>
            </a:r>
            <a:endParaRPr lang="en-US" altLang="ko-KR" dirty="0" smtClean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400050" indent="-400050">
              <a:buAutoNum type="arabicPeriod"/>
            </a:pPr>
            <a:endParaRPr lang="en-US" altLang="ko-KR" dirty="0" smtClean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2. </a:t>
            </a:r>
            <a:r>
              <a:rPr lang="ko-KR" altLang="en-US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공지</a:t>
            </a:r>
            <a:endParaRPr lang="en-US" altLang="ko-KR" dirty="0" smtClean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en-US" altLang="ko-KR" sz="1300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1)</a:t>
            </a:r>
            <a:r>
              <a:rPr lang="ko-KR" altLang="en-US" sz="130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공지사항</a:t>
            </a:r>
            <a:endParaRPr lang="en-US" altLang="ko-KR" sz="1300" dirty="0" smtClean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2) FAQ</a:t>
            </a:r>
            <a:endParaRPr lang="en-US" altLang="ko-KR" sz="1300" dirty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400050" indent="-400050"/>
            <a:endParaRPr lang="en-US" altLang="ko-KR" dirty="0" smtClean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400050" indent="-400050"/>
            <a:r>
              <a:rPr lang="en-US" altLang="ko-KR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</a:t>
            </a:r>
            <a:r>
              <a:rPr lang="ko-KR" altLang="en-US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유형별 </a:t>
            </a:r>
            <a:r>
              <a:rPr lang="ko-KR" altLang="en-US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세부내용</a:t>
            </a:r>
            <a:endParaRPr lang="en-US" altLang="ko-KR" dirty="0" smtClean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  1) </a:t>
            </a:r>
            <a:r>
              <a:rPr lang="ko-KR" altLang="en-US" sz="130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입력</a:t>
            </a:r>
            <a:endParaRPr lang="en-US" altLang="ko-KR" sz="1300" dirty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</a:t>
            </a:r>
            <a:r>
              <a:rPr lang="en-US" altLang="ko-KR" sz="1300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2) </a:t>
            </a:r>
            <a:r>
              <a:rPr lang="ko-KR" altLang="en-US" sz="130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납세자기본사항</a:t>
            </a:r>
            <a:endParaRPr lang="en-US" altLang="ko-KR" sz="1300" dirty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</a:t>
            </a:r>
            <a:r>
              <a:rPr lang="en-US" altLang="ko-KR" sz="1300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3) </a:t>
            </a:r>
            <a:r>
              <a:rPr lang="ko-KR" altLang="en-US" sz="130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소득입력</a:t>
            </a:r>
            <a:endParaRPr lang="en-US" altLang="ko-KR" sz="1300" dirty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</a:t>
            </a:r>
            <a:r>
              <a:rPr lang="en-US" altLang="ko-KR" sz="1300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4) </a:t>
            </a:r>
            <a:r>
              <a:rPr lang="ko-KR" altLang="en-US" sz="130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국세청자료등록</a:t>
            </a:r>
            <a:endParaRPr lang="en-US" altLang="ko-KR" sz="1300" dirty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</a:t>
            </a:r>
            <a:r>
              <a:rPr lang="en-US" altLang="ko-KR" sz="1300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5) </a:t>
            </a:r>
            <a:r>
              <a:rPr lang="ko-KR" altLang="en-US" sz="130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공제내역입력</a:t>
            </a:r>
            <a:endParaRPr lang="en-US" altLang="ko-KR" sz="1300" dirty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sz="1300" dirty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 </a:t>
            </a:r>
            <a:r>
              <a:rPr lang="en-US" altLang="ko-KR" sz="1300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 6) </a:t>
            </a:r>
            <a:r>
              <a:rPr lang="ko-KR" altLang="en-US" sz="130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서류출력</a:t>
            </a:r>
            <a:endParaRPr lang="en-US" altLang="ko-KR" sz="1300" dirty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endParaRPr lang="en-US" altLang="ko-KR" sz="1300" dirty="0" smtClean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400050" indent="-400050"/>
            <a:r>
              <a:rPr lang="en-US" altLang="ko-KR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4. </a:t>
            </a:r>
            <a:r>
              <a:rPr lang="ko-KR" altLang="en-US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결과조회</a:t>
            </a:r>
            <a:endParaRPr lang="en-US" altLang="ko-KR" dirty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120" y="1000108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차    </a:t>
            </a:r>
            <a:r>
              <a:rPr lang="ko-KR" altLang="en-US" sz="2400" dirty="0" err="1" smtClean="0">
                <a:solidFill>
                  <a:schemeClr val="tx2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례</a:t>
            </a:r>
            <a:endParaRPr lang="ko-KR" altLang="en-US" sz="2400" dirty="0">
              <a:solidFill>
                <a:schemeClr val="tx2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8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5" y="1944556"/>
            <a:ext cx="5314815" cy="81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79160\Pictures\연말정산입력\27_연금보험공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09" y="2798133"/>
            <a:ext cx="5721086" cy="233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28" y="4927341"/>
            <a:ext cx="5650269" cy="17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60700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9740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연금보험료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연금보험료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국민연금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공적연금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44828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연금보험료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연금보험료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국민연금 추가 </a:t>
                      </a:r>
                      <a:r>
                        <a:rPr lang="ko-KR" altLang="en-US" sz="1000" b="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납부액과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공적 연금 공제 대상금액이 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국민연금 추가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납부액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저장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입력한 금액이 저장된다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공적연금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선택한 </a:t>
                      </a:r>
                      <a:r>
                        <a:rPr lang="ko-KR" altLang="en-US" sz="1000" b="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공적연금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유형을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공적연금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7623194" y="19684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23194" y="256700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623194" y="318821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617756" y="364872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617756" y="410510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617756" y="487472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048939" y="3578016"/>
            <a:ext cx="262484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29813" y="302281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561957" y="5664930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988991" y="345812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034147" y="5664930"/>
            <a:ext cx="3867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703247" y="553811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498487" y="5664930"/>
            <a:ext cx="470588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167587" y="553811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84420" y="2377517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65808" y="225762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776139" y="2851473"/>
            <a:ext cx="5647558" cy="385171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 flipH="1">
            <a:off x="5004314" y="2626952"/>
            <a:ext cx="2963" cy="2245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직사각형 27"/>
          <p:cNvSpPr/>
          <p:nvPr/>
        </p:nvSpPr>
        <p:spPr bwMode="auto">
          <a:xfrm>
            <a:off x="6673833" y="554503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3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5" y="1968429"/>
            <a:ext cx="5033568" cy="126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:\Users\79160\Pictures\연말정산입력\29_건강보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0" y="3511461"/>
            <a:ext cx="6445443" cy="201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44207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24902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건강보험료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건강보험료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건강보험 지역가입자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납입 금액이 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건강보험료 지역가입자 분 금액 저장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입력한 금액이 저장된다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95668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건강보험료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건강보험료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7623194" y="19684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23194" y="256700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23194" y="318821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848543" y="3938999"/>
            <a:ext cx="277807" cy="18681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688500" y="387905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690023" y="2507057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571411" y="238716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4812880" y="2756492"/>
            <a:ext cx="1" cy="75496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865980" y="3511461"/>
            <a:ext cx="6445443" cy="201143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826242" y="324434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10655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49811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금융기관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주택차입금 원리금 상환액을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주택차입금 원리금 상환액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주택차입금 원리금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상환액을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주택차입금 원리금 상환액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주택차입금 원리금 상환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주택차입금 원리금 상환액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6050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금융기관 주택차입금 원리금 상환 공제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주택차입금 원리금 상환 내역을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72296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3289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94184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70301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0" y="2201506"/>
            <a:ext cx="4826849" cy="90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 bwMode="auto">
          <a:xfrm>
            <a:off x="4589418" y="2301302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70806" y="218140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 flipH="1">
            <a:off x="4709312" y="2550737"/>
            <a:ext cx="2964" cy="5099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3" descr="C:\Users\79160\Pictures\연말정산입력\30_주택임차기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1" y="3097244"/>
            <a:ext cx="6931768" cy="23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5482353" y="3404116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587537" y="278360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944597" y="3404116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553647" y="364390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394591" y="3404116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085887" y="364390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561482" y="363644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36035" y="3098785"/>
            <a:ext cx="6895784" cy="236127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960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37793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4585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거주자간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주택차입금 원리금 상환액을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주택차입금 원리금 상환액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주택차입금 원리금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상환액을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주택차입금 원리금 상환액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기타 자료로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주택차입금 원리금 상환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주택차입금 원리금 상환액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53803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거주자간 주택차입금 원리금 상환 공제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거주자간 주택차입금 원리금 상환 내역을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72296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3289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94184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70301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0" y="2201506"/>
            <a:ext cx="4826849" cy="90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 bwMode="auto">
          <a:xfrm>
            <a:off x="4486046" y="255485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4" name="Picture 2" descr="C:\Users\79160\Pictures\연말정산입력\31_주택임차거주자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4" y="3471684"/>
            <a:ext cx="7121085" cy="234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4604658" y="2674749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4724552" y="2924184"/>
            <a:ext cx="2964" cy="5897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5497593" y="3819232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545994" y="319563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959837" y="3819232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568887" y="405902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409831" y="3819232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101127" y="405902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576722" y="40515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92904" y="3513901"/>
            <a:ext cx="7121085" cy="2264243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42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655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30684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장기주택 저당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차입금 이자상환액을 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장기주택 저당 차입금 이자상환액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장기주택 저당 차입금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이자상환액을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장기주택 저당 차입금 이자상환액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장기주택 저당 차입금 이자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상환 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장기주택 저당 차입금 이자상환액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67213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장기주택 저당 차입금 이자상환 공제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장기주택 저당 차입금 이자상환 내역을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72296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3289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94184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70301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5" y="2079148"/>
            <a:ext cx="4968401" cy="247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79160\Pictures\연말정산입력\32_장기주택저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7" y="4039681"/>
            <a:ext cx="6970322" cy="23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68926" y="308825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87538" y="3208149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4907432" y="3457584"/>
            <a:ext cx="2964" cy="5897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5680473" y="4352632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728874" y="372903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142717" y="4352632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751767" y="459242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592711" y="4352632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284007" y="459242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759602" y="45849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11307" y="4047301"/>
            <a:ext cx="6970322" cy="230741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34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29848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38800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개인연금저축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내역을 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개인연금저축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개인연금저축 내역을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개인연금저축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개인연금저축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개인연금저축 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38195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개인연금저축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개인연금저축 내역을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5" y="2112286"/>
            <a:ext cx="4586533" cy="146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3" descr="C:\Users\79160\Pictures\연말정산입력\33_개인연금저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80" y="3588076"/>
            <a:ext cx="7059016" cy="23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7623194" y="272296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623194" y="33289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617756" y="379706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7617756" y="455823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657399" y="2821073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538787" y="270117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 bwMode="auto">
          <a:xfrm flipH="1">
            <a:off x="4777293" y="3070508"/>
            <a:ext cx="2964" cy="5099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직사각형 54"/>
          <p:cNvSpPr/>
          <p:nvPr/>
        </p:nvSpPr>
        <p:spPr bwMode="auto">
          <a:xfrm>
            <a:off x="5550334" y="3923887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55518" y="330337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012578" y="3923887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621628" y="416367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462572" y="3923887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153868" y="416367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629463" y="415621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15195" y="3618556"/>
            <a:ext cx="7022705" cy="236127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56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35007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71020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소기업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소상공인 공제부금 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소기업</a:t>
                      </a: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소상공인 공제부금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소기업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소상공인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공제부금이 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소기업</a:t>
                      </a: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소상공인 공제부금 저장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입력한 금액이 저장된다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49844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소기업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소상공인 공제부금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소기업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소상공인 공제부금을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84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71940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34061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3" y="2201898"/>
            <a:ext cx="5497575" cy="103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79160\Pictures\연말정산입력\34_소상공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53" y="3511824"/>
            <a:ext cx="6674642" cy="20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7061256" y="3969479"/>
            <a:ext cx="277807" cy="18681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901213" y="390953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902736" y="2537537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84124" y="241764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5025593" y="2786972"/>
            <a:ext cx="1" cy="75496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834254" y="3541940"/>
            <a:ext cx="6674641" cy="2031113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038955" y="32748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6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0328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7944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주택마련저축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내역을 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주택마련저축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주택마련저축 내역을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주택마련저축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주택마련저축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주택마련저축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12972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주택마련저축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주택마련저축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내역을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72296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3289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79706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55823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5" y="2110857"/>
            <a:ext cx="6175833" cy="13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79160\Pictures\연말정산입력\35_주택마련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9" y="3617971"/>
            <a:ext cx="6599981" cy="224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719814" y="2598128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601202" y="247823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5842672" y="2847563"/>
            <a:ext cx="0" cy="7704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5550334" y="3923887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694217" y="333310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012578" y="3923887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621628" y="416367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462572" y="3923887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153868" y="416367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629463" y="415621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84149" y="3648451"/>
            <a:ext cx="6599981" cy="221910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26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92244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57345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투자조합출자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내역을 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투자조합출자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투자조합출자 내역을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투자조합출자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투자조합출자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투자조합출자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18259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투자조합출자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투자조합출자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내역을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72296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3289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79706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55823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27" y="1964364"/>
            <a:ext cx="5607856" cy="16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79160\Pictures\연말정산입력\36_투자조합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9" y="3688471"/>
            <a:ext cx="6560441" cy="223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704574" y="2643848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585962" y="252395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5827432" y="2893283"/>
            <a:ext cx="0" cy="7704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5535094" y="3969607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678977" y="337882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997338" y="3969607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606388" y="420939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447332" y="3969607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138628" y="42093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614223" y="420193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68909" y="3694171"/>
            <a:ext cx="6599981" cy="221910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84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51659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91666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신용카드 등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사용액을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신용카드 등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사용액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본인과 가족의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신용카드 등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사용액을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신용카드 등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사용액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신용카드 등 </a:t>
                      </a:r>
                      <a:r>
                        <a:rPr lang="ko-KR" altLang="en-US" sz="100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사용액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신용카드 등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사용액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18010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신용카드 등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사용액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신용카드 등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사용액을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73058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34416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81992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58109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0" y="2114334"/>
            <a:ext cx="5387343" cy="168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79160\Pictures\연말정산입력\37_신용카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2" y="3827541"/>
            <a:ext cx="7027447" cy="22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847909" y="279457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966521" y="2670632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5089379" y="2920067"/>
            <a:ext cx="0" cy="87511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5680473" y="4108792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146362" y="328422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142717" y="4108792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751767" y="434858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592711" y="4108792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284007" y="434858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759602" y="434112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11307" y="3803461"/>
            <a:ext cx="6970322" cy="230741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95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99066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1.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Process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488" y="476672"/>
            <a:ext cx="9217024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1050" b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공지사항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&amp; FAQ</a:t>
            </a:r>
            <a:r>
              <a:rPr lang="ko-KR" altLang="en-US" sz="1050" b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</a:t>
            </a:r>
            <a:endParaRPr lang="en-US" altLang="ko-KR" sz="1050" b="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-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글을 클릭하면 해당 공지사항의 상세 내용을 </a:t>
            </a:r>
            <a:r>
              <a:rPr lang="ko-KR" altLang="en-US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확인한다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-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 후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[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목록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버튼을 </a:t>
            </a:r>
            <a:r>
              <a:rPr lang="ko-KR" altLang="en-US" sz="1050" b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통해 공지사항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/FAQ</a:t>
            </a:r>
            <a:r>
              <a:rPr lang="ko-KR" altLang="en-US" sz="1050" b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리스트 화면으로 돌아간</a:t>
            </a:r>
            <a:r>
              <a:rPr lang="ko-KR" altLang="en-US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050" b="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1050" b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연말정산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입력</a:t>
            </a:r>
            <a:endParaRPr lang="en-US" altLang="ko-KR" sz="1050" b="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050" b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본인의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연말정산 내용을 조회 및 수정한다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입력 가능한 연말정산이 있을 경우에만 다음 화면으로 전환된다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대리입력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버튼은 부서담당자 권한이 있으면 화면에 표시된다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050" b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본인에게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등록된 피드백이 조회된다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050" b="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납세자기본사항</a:t>
            </a:r>
            <a:endParaRPr lang="en-US" altLang="ko-KR" sz="1050" b="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본인기본사항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: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본인 정보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세대주 여부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세대 수 등을 조회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수정한다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인적공제사항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인적 공제 대상자를 관리한다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인적공제등록현황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: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본인이 등록한 인적 공제 내용을 바탕으로 공제 금액을 계산한다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050" b="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소득입력</a:t>
            </a:r>
            <a:endParaRPr lang="en-US" altLang="ko-KR" sz="1050" b="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급여실적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 근무지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종전 근무지의 총 급상여 합계 조회한다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종전근무지소득입력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종전 근무지에서의 소득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비과세 소득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기부금 관리한다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b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해외소득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 b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해외소득 조회한다</a:t>
            </a:r>
            <a:r>
              <a:rPr lang="en-US" altLang="ko-KR" sz="1050" b="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050" b="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국세청자료등록</a:t>
            </a:r>
            <a:endParaRPr lang="en-US" altLang="ko-KR" sz="10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업로드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: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국세청에서 다운로드 받은 자료를 업로드 및 집계한다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0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공제내역입력</a:t>
            </a:r>
            <a:endParaRPr lang="en-US" altLang="ko-KR" sz="10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연금보험공제 내역을 등록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삭제한다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특별소득공제 내역을 등록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삭제한다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 밖의 소득공제 내역을 등록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삭제한다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세액공제 내역을 등록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삭제한다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예상결과조회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: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입력된 내용을 바탕으로 예상 추징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환급 세액을 계산한다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0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7.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서류출력</a:t>
            </a:r>
            <a:endParaRPr lang="en-US" altLang="ko-KR" sz="10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의료비지급명세서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의료비 지급명세서 출력한다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공제신고서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공제신고서 출력한다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분할납부신청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분할납부 신청 여부 및 횟수를 관리한다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0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8.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연말정산 결과 목록 조회</a:t>
            </a:r>
            <a:endParaRPr lang="en-US" altLang="ko-KR" sz="10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105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본인에게 오픈 된 연말정산 결과 목록을 조회한다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상세보기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] :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연말정산 작업의 계산 결과를 조회한다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연말정산 계산 결과 상세 조회 및 최종 추징</a:t>
            </a:r>
            <a:r>
              <a:rPr lang="en-US" altLang="ko-KR" sz="10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환급 금액을 확인한다</a:t>
            </a:r>
            <a:r>
              <a:rPr lang="en-US" altLang="ko-KR" sz="105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sz="10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11910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85495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고용유지중소기업 근로자 공제금을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고용유지중소기업 근로자 공제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고용유지중소기업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근로자 공제액이 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고용유지중소기업 근로자 공제 저장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입력한 금액이 저장된다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79629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고용유지중소기업 근로자 공제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고용유지중소기업 근로자 공제금을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7623194" y="19684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623194" y="271940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623194" y="334061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5" y="2255047"/>
            <a:ext cx="4762133" cy="92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 descr="C:\Users\79160\Pictures\연말정산입력\40_고용유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50" y="3624099"/>
            <a:ext cx="5566220" cy="168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6701571" y="3969479"/>
            <a:ext cx="277807" cy="18681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541528" y="390953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543051" y="2537537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424439" y="241764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 flipH="1">
            <a:off x="4665908" y="2786972"/>
            <a:ext cx="1" cy="75496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1533970" y="3624099"/>
            <a:ext cx="5569100" cy="168003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679270" y="32748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7636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20193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연금계좌를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연금계좌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연금계좌를 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연금계좌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연금계좌를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연금계좌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74712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연금계좌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연금계좌를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58580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05460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50750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26867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1" y="2038539"/>
            <a:ext cx="5116223" cy="158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C:\Users\79160\Pictures\연말정산입력\42_연금계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0" y="3649723"/>
            <a:ext cx="6759071" cy="229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847909" y="279457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966521" y="2670632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6" name="직선 화살표 연결선 15"/>
          <p:cNvCxnSpPr>
            <a:stCxn id="15" idx="2"/>
          </p:cNvCxnSpPr>
          <p:nvPr/>
        </p:nvCxnSpPr>
        <p:spPr bwMode="auto">
          <a:xfrm>
            <a:off x="5086416" y="2910422"/>
            <a:ext cx="2963" cy="71024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5680473" y="3941152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146362" y="328422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142717" y="3941152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751767" y="418094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592711" y="3941152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284007" y="418094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759602" y="417348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67260" y="3635821"/>
            <a:ext cx="6759072" cy="230741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47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88282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42197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보험료를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보험료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본인과 가족의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보험료를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보험료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보험료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보험료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엑셀 다운로드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조회된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보험료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</a:t>
                      </a:r>
                      <a:r>
                        <a:rPr lang="ko-KR" altLang="en-US" sz="1000" b="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다운로드한다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63449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보험료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보험료를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57056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18414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65990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42107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24" y="2024311"/>
            <a:ext cx="4717978" cy="162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79160\Pictures\연말정산입력\43_보장성보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4" y="3658025"/>
            <a:ext cx="7122725" cy="252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847909" y="279457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966521" y="2670632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5089379" y="2920067"/>
            <a:ext cx="0" cy="7342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5258504" y="3982532"/>
            <a:ext cx="419929" cy="217991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146362" y="328422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708377" y="3982532"/>
            <a:ext cx="398877" cy="217991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317427" y="421142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158371" y="3982532"/>
            <a:ext cx="470471" cy="217991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849667" y="421142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25262" y="42039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8904" y="3666300"/>
            <a:ext cx="7122725" cy="251435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991215" y="3984982"/>
            <a:ext cx="359685" cy="19817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158106" y="419650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623194" y="515783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8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24504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0057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의료비를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의료비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본인과 가족의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의료비와 항목별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집계 금액을 조회한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의료비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의료비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의료비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엑셀 다운로드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조회된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의료비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</a:t>
                      </a:r>
                      <a:r>
                        <a:rPr lang="ko-KR" altLang="en-US" sz="1000" b="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다운로드한다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85659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의료비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의료비를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57056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18414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65990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42107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623194" y="515783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5" y="1941504"/>
            <a:ext cx="5175597" cy="21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C:\Users\79160\Pictures\연말정산입력\44_의료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9" y="3361942"/>
            <a:ext cx="6965040" cy="3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4534380" y="279424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644795" y="2914138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4764689" y="3153928"/>
            <a:ext cx="0" cy="20801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5261373" y="4646629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944696" y="318414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723617" y="4646629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332667" y="488641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173611" y="4646629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864907" y="488641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40502" y="487896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86109" y="3361943"/>
            <a:ext cx="6965040" cy="329359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991215" y="4639171"/>
            <a:ext cx="359685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158106" y="487150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9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35529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60352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교육비를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교육비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본인과 가족의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교육비와 항목별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집계 금액을 조회한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교육비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교육비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교육비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엑셀 다운로드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조회된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교육비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</a:t>
                      </a:r>
                      <a:r>
                        <a:rPr lang="ko-KR" altLang="en-US" sz="1000" b="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다운로드한다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87105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교육비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교육비를 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57056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18414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65990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42107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623194" y="515783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5" y="1965103"/>
            <a:ext cx="4717978" cy="188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79160\Pictures\연말정산입력\45_교육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5" y="3292811"/>
            <a:ext cx="6626895" cy="33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4534380" y="274090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644795" y="2860798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4764689" y="3100588"/>
            <a:ext cx="0" cy="20801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5261373" y="4699969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432386" y="317291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723617" y="4699969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332667" y="493975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173611" y="4699969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864907" y="493975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40502" y="493230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41435" y="3308602"/>
            <a:ext cx="6626895" cy="335452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922635" y="4692511"/>
            <a:ext cx="359685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089526" y="492484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64203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55683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기부금을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기부금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기부금을 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기부금 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기부금을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기부금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엑셀 다운로드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조회된 기부금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내역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을 </a:t>
                      </a:r>
                      <a:r>
                        <a:rPr lang="ko-KR" altLang="en-US" sz="1000" b="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다운로드한다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79890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기부금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기부금을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58580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05460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50750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26867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0" y="2421084"/>
            <a:ext cx="5152675" cy="124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79160\Pictures\연말정산입력\45_기부금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5" y="3668181"/>
            <a:ext cx="6940705" cy="23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981009" y="304868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099621" y="2924738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6" name="직선 화살표 연결선 15"/>
          <p:cNvCxnSpPr>
            <a:stCxn id="15" idx="2"/>
          </p:cNvCxnSpPr>
          <p:nvPr/>
        </p:nvCxnSpPr>
        <p:spPr bwMode="auto">
          <a:xfrm>
            <a:off x="5219516" y="3164528"/>
            <a:ext cx="2963" cy="50365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5165873" y="3964479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279462" y="341789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628117" y="3964479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37167" y="420426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078111" y="3964479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769407" y="420426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245002" y="419681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10195" y="3668181"/>
            <a:ext cx="6940705" cy="231356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880430" y="3982060"/>
            <a:ext cx="350576" cy="23233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047320" y="421439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628622" y="501507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1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16412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41188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주택취득차입금이자를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가능한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주택취득차입금이자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주택취득차입금이자를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주택취득차입금이자 저장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입력한 금액이 저장된다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48247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주택취득차입금이자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주택취득차입금이자를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84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71940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34061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3" y="2664939"/>
            <a:ext cx="5754959" cy="81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79160\Pictures\연말정산입력\46_주택취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02" y="3981175"/>
            <a:ext cx="6015193" cy="183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7063674" y="4384385"/>
            <a:ext cx="277807" cy="18681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903631" y="432443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293774" y="2952443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175162" y="283254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5430555" y="3201878"/>
            <a:ext cx="1" cy="75496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1478462" y="3981175"/>
            <a:ext cx="5986711" cy="183189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443917" y="368973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4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78854"/>
              </p:ext>
            </p:extLst>
          </p:nvPr>
        </p:nvGraphicFramePr>
        <p:xfrm>
          <a:off x="49349" y="1654088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921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열기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팝업 아이콘을 클릭하면 </a:t>
                      </a:r>
                      <a:r>
                        <a:rPr lang="ko-KR" altLang="en-US" sz="100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월세액을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등록이 가능한 팝업이 열린다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월세액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등록된 본인의 </a:t>
                      </a:r>
                      <a:r>
                        <a:rPr lang="ko-KR" altLang="en-US" sz="1000" b="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월세액을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+mn-cs"/>
                        </a:rPr>
                        <a:t>월세액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추가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월세액을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추가한다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월세액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삭제하고자 하는 행을 선택 한 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행삭제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클릭하고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“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클릭하면 해당 데이터가 삭제된다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정보의 생성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삭제를 적용하지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않을 경우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실행취소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클릭하여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처음으로 되돌릴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73307"/>
              </p:ext>
            </p:extLst>
          </p:nvPr>
        </p:nvGraphicFramePr>
        <p:xfrm>
          <a:off x="38024" y="644679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공제내역입력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월세액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월세액을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43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57705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04586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17756" y="349875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17756" y="425993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2" descr="C:\Users\79160\Pictures\연말정산입력\48_월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9" y="3397703"/>
            <a:ext cx="7129385" cy="2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69" y="2344980"/>
            <a:ext cx="4968698" cy="105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847909" y="279457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966521" y="2670632"/>
            <a:ext cx="239789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6" name="직선 화살표 연결선 15"/>
          <p:cNvCxnSpPr>
            <a:stCxn id="15" idx="2"/>
          </p:cNvCxnSpPr>
          <p:nvPr/>
        </p:nvCxnSpPr>
        <p:spPr bwMode="auto">
          <a:xfrm>
            <a:off x="5086416" y="2910422"/>
            <a:ext cx="2963" cy="48728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5680473" y="3735412"/>
            <a:ext cx="461922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132972" y="316379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142717" y="3735412"/>
            <a:ext cx="398877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751767" y="397520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592711" y="3735412"/>
            <a:ext cx="470471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284007" y="397520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759602" y="396774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7148" y="3430081"/>
            <a:ext cx="7129385" cy="228455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33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99223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1185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서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류 제출 안내문 조회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인사메시지에 등록된 서류 출력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안내문구를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화면에 표시한다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분할납부신청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분할납부를 신청할 경우 횟수를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선택한다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분할납부 정보 저장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선택한 분할납부여부와 횟수가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저장된다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,       </a:t>
                      </a:r>
                      <a:r>
                        <a:rPr lang="ko-KR" altLang="en-US" sz="1000" b="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뒷장 참고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※</a:t>
                      </a:r>
                      <a:r>
                        <a:rPr lang="ko-KR" altLang="en-US" sz="1000" b="0" baseline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주의사항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="0" baseline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분할납부신청 선택 후 저장하면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‘</a:t>
                      </a:r>
                      <a:r>
                        <a:rPr lang="ko-KR" altLang="en-US" sz="1000" b="0" baseline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입력완료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’</a:t>
                      </a:r>
                      <a:r>
                        <a:rPr lang="ko-KR" altLang="en-US" sz="1000" b="0" baseline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상태로 변경되며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smtClean="0">
                          <a:solidFill>
                            <a:srgbClr val="FF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입력완료 상태에서 공제내역 수정불가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90069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서류출력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서류 제출을 위해 필요한 자료를 출력하는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※</a:t>
                      </a:r>
                      <a:r>
                        <a:rPr lang="ko-KR" altLang="en-US" sz="1000" b="0" baseline="0" smtClean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주의 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:’</a:t>
                      </a:r>
                      <a:r>
                        <a:rPr lang="ko-KR" altLang="en-US" sz="1000" b="0" baseline="0" smtClean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분할납부신청 선택 후 저장하면 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‘</a:t>
                      </a:r>
                      <a:r>
                        <a:rPr lang="ko-KR" altLang="en-US" sz="1000" b="0" baseline="0" smtClean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입력완료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’</a:t>
                      </a:r>
                      <a:r>
                        <a:rPr lang="ko-KR" altLang="en-US" sz="1000" b="0" baseline="0" smtClean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상태로 변경되며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baseline="0" smtClean="0">
                          <a:solidFill>
                            <a:srgbClr val="0000FF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입력완료 상태에서는 공제내역 수정 불가</a:t>
                      </a:r>
                      <a:endParaRPr lang="en-US" altLang="ko-KR" sz="1000" b="0" dirty="0" smtClean="0">
                        <a:solidFill>
                          <a:srgbClr val="0000FF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7623194" y="19684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623194" y="258427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623194" y="321155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4" name="Picture 2" descr="C:\Users\79160\Pictures\연말정산입력\50_서류출력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9" y="1968429"/>
            <a:ext cx="7369765" cy="47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79160\Pictures\연말정산입력\51_분할납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7" y="4134720"/>
            <a:ext cx="6845900" cy="5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7210127" y="4134720"/>
            <a:ext cx="277807" cy="18681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236255" y="5137014"/>
            <a:ext cx="359685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099269" y="254451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60970" y="4119227"/>
            <a:ext cx="6845900" cy="545809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296201" y="492008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 bwMode="auto">
          <a:xfrm flipV="1">
            <a:off x="1416097" y="4703154"/>
            <a:ext cx="179843" cy="43386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83160" y="2719405"/>
            <a:ext cx="7423710" cy="399226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110604" y="405927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854543" y="2782019"/>
            <a:ext cx="809746" cy="19817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741618" y="2782135"/>
            <a:ext cx="599791" cy="19201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7634210" y="38029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990708" y="297462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7892449" y="379353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391740" y="298019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0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80062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13289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의료비 지급명세서 출력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의료비 지급명세서를 출력하기 위해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해당 버튼을 클릭한다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레포트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출력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본인이 입력한 내용을 바탕으로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의료비 지급명세서가 만들어지며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출력할 수 있다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33933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서류출력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의료비 지급명세서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서류 제출을 위해 필요한 자료를 출력하는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84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57349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84" y="1948914"/>
            <a:ext cx="6973977" cy="21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C:\Users\79160\Pictures\연말정산입력\53_의료비지급명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0" y="3915894"/>
            <a:ext cx="5757864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380554" y="3915894"/>
            <a:ext cx="5733459" cy="243363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743895" y="2476437"/>
            <a:ext cx="940975" cy="19817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690554" y="234153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082355" y="346484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6271845" y="2674611"/>
            <a:ext cx="0" cy="124128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69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83664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공지사항 조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회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현재 시점에 조회 가능한 공지사항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목록이 조회된다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공지사항 상세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제목을 클릭 시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해당 공지사항의 상세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내용을 조회할 수 있는 화면으로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전환된다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목록으로 돌아가기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공지사항 목록으로 돌아가기 위해 목록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상세보기 했던 공지사항의 조회수가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증가되어 있는 것을 확인한다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26135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EHRYEA0401)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등록된 공지사항을 조회하는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7623194" y="19669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623194" y="257462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629802" y="334414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4" name="Picture 2" descr="C:\Users\Public\Pictures\Sample Pictures\안내\03_공지사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6" y="2079831"/>
            <a:ext cx="7108995" cy="18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Public\Pictures\Sample Pictures\안내\04_공지사항상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3" y="4173829"/>
            <a:ext cx="6578058" cy="243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Public\Pictures\Sample Pictures\안내\05_조회수카운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840" y="5366914"/>
            <a:ext cx="2542851" cy="58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153155" y="307682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17854" y="4120944"/>
            <a:ext cx="6578058" cy="249194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938154" y="6362977"/>
            <a:ext cx="270236" cy="18015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28607" y="3182141"/>
            <a:ext cx="6882503" cy="70304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698572" y="3411716"/>
            <a:ext cx="481603" cy="19817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120227" y="335176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H="1">
            <a:off x="1942336" y="3609890"/>
            <a:ext cx="1" cy="51105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7073272" y="624308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5" name="직선 화살표 연결선 24"/>
          <p:cNvCxnSpPr>
            <a:stCxn id="19" idx="1"/>
          </p:cNvCxnSpPr>
          <p:nvPr/>
        </p:nvCxnSpPr>
        <p:spPr bwMode="auto">
          <a:xfrm flipH="1" flipV="1">
            <a:off x="6151950" y="5954709"/>
            <a:ext cx="786204" cy="4983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3993840" y="5462636"/>
            <a:ext cx="2551212" cy="43946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97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32851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30944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공제신고서 출력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공제신고서를 출력하기 위해 해당 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클릭한다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 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알림 확인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공제신고서를 제출할 때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주의사항을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알린다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레포트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출력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본인이 입력한 내용을 바탕으로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공제신고서가 만들어지며 출력할 수 </a:t>
                      </a: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있다</a:t>
                      </a:r>
                      <a:r>
                        <a:rPr lang="en-US" altLang="ko-KR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23067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서류출력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공제신고서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서류 제출을 위해 필요한 자료를 출력하는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84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56700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623194" y="318821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84" y="1948914"/>
            <a:ext cx="6973977" cy="21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79160\Pictures\연말정산입력\52_공제신고서출력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801" y="2985427"/>
            <a:ext cx="2416085" cy="112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79160\Pictures\연말정산입력\54_공제신고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8" y="3765562"/>
            <a:ext cx="4699409" cy="29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 bwMode="auto">
          <a:xfrm>
            <a:off x="5063802" y="2972705"/>
            <a:ext cx="2416084" cy="1107529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93315" y="364566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709722" y="2476437"/>
            <a:ext cx="712630" cy="19817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871320" y="234153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73658" y="3769138"/>
            <a:ext cx="4699409" cy="2935011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063801" y="281309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9" name="꺾인 연결선 18"/>
          <p:cNvCxnSpPr/>
          <p:nvPr/>
        </p:nvCxnSpPr>
        <p:spPr bwMode="auto">
          <a:xfrm rot="10800000" flipV="1">
            <a:off x="4973068" y="4080234"/>
            <a:ext cx="997269" cy="859023"/>
          </a:xfrm>
          <a:prstGeom prst="bentConnector3">
            <a:avLst>
              <a:gd name="adj1" fmla="val -430"/>
            </a:avLst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6991216" y="2664047"/>
            <a:ext cx="0" cy="2980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628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4.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결과조회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90540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연말정산 결과 조회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본인에게 오픈 된 결과 목록이 조회된다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결과 상세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연말정산 계산 결과를 상세 조회한다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84511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연말정산결과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EHRYEA0710)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결과를 조회하는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7623194" y="19669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623194" y="257462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2" y="2453216"/>
            <a:ext cx="6768442" cy="41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301979" y="233332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14220" y="2658602"/>
            <a:ext cx="257730" cy="19889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493312" y="263815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2" name="Picture 5" descr="C:\Users\Public\Pictures\Sample Pictures\안내\결과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95" y="3072779"/>
            <a:ext cx="5627055" cy="28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 bwMode="auto">
          <a:xfrm>
            <a:off x="745395" y="3072779"/>
            <a:ext cx="5627055" cy="276354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 flipH="1">
            <a:off x="6372450" y="2867441"/>
            <a:ext cx="241771" cy="34315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352312" y="2453215"/>
            <a:ext cx="6783683" cy="41422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81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4.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결과조회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75145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연말정산 결과 조회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본인에게 오픈 된 결과가 없을 시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검색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결과가 없습니다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.”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문구가 표시된다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목록 클릭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연말정산 계산 결과를 상세 조회하는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화면에서 목록 조회하는 화면으로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전환한다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45572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연말정산결과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EHRYEA0710)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결과를 조회하는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7623194" y="19669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623194" y="257462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7199" y="293366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Picture 2" descr="C:\Users\Public\Pictures\Sample Pictures\안내\결과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4" y="3983784"/>
            <a:ext cx="7346175" cy="11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4" y="2484204"/>
            <a:ext cx="7305906" cy="111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197324" y="2866209"/>
            <a:ext cx="7188978" cy="359686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128572" y="4927119"/>
            <a:ext cx="336558" cy="19889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007664" y="490667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01979" y="272194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0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감사합니다</a:t>
            </a:r>
            <a:r>
              <a:rPr lang="en-US" altLang="ko-KR" sz="6800" b="0" spc="-100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!</a:t>
            </a:r>
            <a:endParaRPr lang="en-US" altLang="ko-KR" sz="6800" b="0" spc="-100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2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공지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54227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FAQ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회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현재 시점에 조회 가능한 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FAQ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목록이 조회된다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FAQ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제목을 클릭 시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해당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FAQ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의 상세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내용을 조회할 수 있는 화면으로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전환된다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목록으로 돌아가기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FAQ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목록으로 돌아가기 위해 목록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버튼을 클릭한다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상세보기 했던 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FAQ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의 조회수가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증가되어 있는 것을 확인한다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58348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FAQ(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EHRYEA0401-2)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등록된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FAQ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조회하는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7623194" y="19669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7623194" y="257462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629802" y="334414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2" name="Picture 2" descr="C:\Users\Public\Pictures\Sample Pictures\안내\06_FA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6" y="2187514"/>
            <a:ext cx="7421346" cy="177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Public\Pictures\Sample Pictures\안내\07_FAQ상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9" y="4655378"/>
            <a:ext cx="7237911" cy="174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Public\Pictures\Sample Pictures\안내\08_조회수카운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95" y="5077705"/>
            <a:ext cx="1951738" cy="48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194129" y="4583260"/>
            <a:ext cx="7246563" cy="169531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7082934" y="6020077"/>
            <a:ext cx="270236" cy="18015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67647" y="3311015"/>
            <a:ext cx="7264393" cy="68847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690952" y="3571736"/>
            <a:ext cx="481603" cy="19817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112607" y="351178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 bwMode="auto">
          <a:xfrm flipH="1">
            <a:off x="1995677" y="3769910"/>
            <a:ext cx="1" cy="81335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7218052" y="5900182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2" name="직선 화살표 연결선 41"/>
          <p:cNvCxnSpPr>
            <a:stCxn id="36" idx="1"/>
          </p:cNvCxnSpPr>
          <p:nvPr/>
        </p:nvCxnSpPr>
        <p:spPr bwMode="auto">
          <a:xfrm flipH="1" flipV="1">
            <a:off x="6296730" y="5611809"/>
            <a:ext cx="786204" cy="4983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4738094" y="5199519"/>
            <a:ext cx="1951737" cy="35968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92195" y="319112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45" name="Picture 2" descr="C:\Users\79160\Pictures\연말정산입력\0_초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0" y="2104156"/>
            <a:ext cx="7151226" cy="26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39235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연말정산 입력 항목 조회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 가능한 항목들이 아이콘으로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나타난다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피드백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본인에게 입력된 피드백이 조회된다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항목 아이콘 클릭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본인에게 열린 연말정산 작업이 없으면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해당 안내가 뜬다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피드백 클릭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본인에게 등록된 피드백 내용을 상세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(Slide4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참조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44904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연말정산 입력을 위해 접속하는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7623194" y="19669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623194" y="257462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36640" y="2384945"/>
            <a:ext cx="7275856" cy="1064456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49322" y="238494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36641" y="3456214"/>
            <a:ext cx="7275856" cy="148673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53155" y="3569257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5" name="Picture 5" descr="C:\Users\79160\Pictures\연말정산입력\01_입력기간아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0" y="4674973"/>
            <a:ext cx="2268000" cy="150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 bwMode="auto">
          <a:xfrm>
            <a:off x="3154575" y="527976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8" name="꺾인 연결선 57"/>
          <p:cNvCxnSpPr>
            <a:endCxn id="55" idx="3"/>
          </p:cNvCxnSpPr>
          <p:nvPr/>
        </p:nvCxnSpPr>
        <p:spPr bwMode="auto">
          <a:xfrm rot="5400000">
            <a:off x="2535881" y="3730464"/>
            <a:ext cx="2066651" cy="1328852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3802938" y="2472780"/>
            <a:ext cx="790377" cy="88878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7623194" y="304545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111110" y="385361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96990" y="3766591"/>
            <a:ext cx="6714120" cy="146969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623194" y="36466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36780" y="4672669"/>
            <a:ext cx="2268000" cy="1508789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75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15" y="3536551"/>
            <a:ext cx="3942228" cy="160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19590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피드백 상세 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본인에게 등록된 피드백의 상세 정보가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나타난다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답글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달기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해당 피드백에 대한 문의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의견을 </a:t>
                      </a:r>
                      <a:r>
                        <a:rPr lang="ko-KR" altLang="en-US" sz="100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답글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형태로 작성한다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+mn-cs"/>
                        </a:rPr>
                        <a:t>답글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+mn-cs"/>
                        </a:rPr>
                        <a:t> 저장 </a:t>
                      </a:r>
                      <a:endParaRPr lang="en-US" altLang="ko-KR" sz="1000" b="1" kern="1200" baseline="0" dirty="0" smtClean="0">
                        <a:solidFill>
                          <a:schemeClr val="dk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입력한 </a:t>
                      </a:r>
                      <a:r>
                        <a:rPr lang="ko-KR" altLang="en-US" sz="100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답글을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저장한다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답글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삭제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본인이 등록한 </a:t>
                      </a:r>
                      <a:r>
                        <a:rPr lang="ko-KR" altLang="en-US" sz="100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답글을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삭제한다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본인만 삭제할 수 있다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42708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본인에게 등록된 피드백의 내용을 조회하는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7623194" y="19669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7623194" y="257462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825539" y="530262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502198" y="2472780"/>
            <a:ext cx="790377" cy="88878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623194" y="318261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946073" y="624097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626764" y="366193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158" y="1983676"/>
            <a:ext cx="4612804" cy="149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61" y="5553009"/>
            <a:ext cx="1947127" cy="115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0" y="5185970"/>
            <a:ext cx="3942000" cy="151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2105401" y="2444891"/>
            <a:ext cx="4312318" cy="91667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989035" y="251758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921476" y="2257348"/>
            <a:ext cx="258824" cy="187543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81" name="꺾인 연결선 80"/>
          <p:cNvCxnSpPr>
            <a:stCxn id="80" idx="2"/>
          </p:cNvCxnSpPr>
          <p:nvPr/>
        </p:nvCxnSpPr>
        <p:spPr bwMode="auto">
          <a:xfrm rot="5400000">
            <a:off x="4635130" y="3047605"/>
            <a:ext cx="2018473" cy="813045"/>
          </a:xfrm>
          <a:prstGeom prst="bentConnector3">
            <a:avLst>
              <a:gd name="adj1" fmla="val 99832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6097492" y="409557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3" name="꺾인 연결선 82"/>
          <p:cNvCxnSpPr>
            <a:stCxn id="84" idx="2"/>
            <a:endCxn id="77" idx="3"/>
          </p:cNvCxnSpPr>
          <p:nvPr/>
        </p:nvCxnSpPr>
        <p:spPr bwMode="auto">
          <a:xfrm rot="5400000">
            <a:off x="3678402" y="4570802"/>
            <a:ext cx="2000877" cy="74675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직사각형 83"/>
          <p:cNvSpPr/>
          <p:nvPr/>
        </p:nvSpPr>
        <p:spPr bwMode="auto">
          <a:xfrm>
            <a:off x="4922807" y="3756200"/>
            <a:ext cx="258824" cy="187543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064798" y="6300923"/>
            <a:ext cx="176781" cy="15499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cxnSp>
        <p:nvCxnSpPr>
          <p:cNvPr id="86" name="직선 화살표 연결선 85"/>
          <p:cNvCxnSpPr/>
          <p:nvPr/>
        </p:nvCxnSpPr>
        <p:spPr bwMode="auto">
          <a:xfrm>
            <a:off x="4251466" y="6378420"/>
            <a:ext cx="1114559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직사각형 86"/>
          <p:cNvSpPr/>
          <p:nvPr/>
        </p:nvSpPr>
        <p:spPr bwMode="auto">
          <a:xfrm>
            <a:off x="5366025" y="5553009"/>
            <a:ext cx="1947963" cy="115026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2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62815" y="1945569"/>
            <a:ext cx="5904519" cy="1223587"/>
            <a:chOff x="262815" y="1750470"/>
            <a:chExt cx="5904519" cy="1223587"/>
          </a:xfrm>
        </p:grpSpPr>
        <p:pic>
          <p:nvPicPr>
            <p:cNvPr id="109" name="Picture 3" descr="C:\Users\79160\Pictures\연말정산입력\01_대리입력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15" y="1764829"/>
              <a:ext cx="5904519" cy="1209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직사각형 109"/>
            <p:cNvSpPr/>
            <p:nvPr/>
          </p:nvSpPr>
          <p:spPr bwMode="auto">
            <a:xfrm>
              <a:off x="4593315" y="1764828"/>
              <a:ext cx="1318845" cy="10790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6800" rIns="0" bIns="46800" rtlCol="0" anchor="ctr"/>
            <a:lstStyle/>
            <a:p>
              <a:pPr algn="ctr"/>
              <a:endParaRPr kumimoji="1" lang="ko-KR" altLang="en-US" b="0" dirty="0">
                <a:latin typeface="맑은 고딕"/>
                <a:ea typeface="맑은 고딕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4473419" y="1750470"/>
              <a:ext cx="119896" cy="11989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363636"/>
              </a:solidFill>
              <a:round/>
              <a:headEnd type="oval" w="sm" len="sm"/>
              <a:tailEnd type="oval" w="sm" len="sm"/>
            </a:ln>
            <a:effectLst/>
            <a:extLst/>
          </p:spPr>
          <p:txBody>
            <a:bodyPr lIns="0" tIns="46800" rIns="0" bIns="46800" rtlCol="0" anchor="ctr"/>
            <a:lstStyle/>
            <a:p>
              <a:pPr algn="ctr"/>
              <a:r>
                <a:rPr kumimoji="1" lang="en-US" altLang="ko-KR" sz="1000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endParaRPr kumimoji="1"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3722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대리입력 권한</a:t>
                      </a:r>
                      <a:r>
                        <a:rPr lang="ko-KR" altLang="en-US" sz="10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조회</a:t>
                      </a:r>
                      <a:endParaRPr lang="en-US" altLang="ko-KR" sz="10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본인이 대리입력 권한이 있으면 해당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아이콘이 화면에 나타난다</a:t>
                      </a: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대리입력 인원 조회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본인이 입력 가능한 사원을 조회한다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본인입력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본인의 연말정산 입력으로 화면이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전환된다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선택한 사원의 연말정산 입력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선택한 사원의 연말정산 입력 화면으로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전환된다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선택한 사원의 피드백 조회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선택한 사원에게 온 피드백 내용을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26326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TK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본인이 입력할 수 있는 대상 사원을 검색하는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(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현장직만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 bwMode="auto">
          <a:xfrm>
            <a:off x="7623194" y="19669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623194" y="257462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7620367" y="304926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7" name="Picture 2" descr="C:\Users\79160\Pictures\연말정산입력\01_대리입력_그리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2" y="3096686"/>
            <a:ext cx="6331376" cy="35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/>
          <p:cNvSpPr/>
          <p:nvPr/>
        </p:nvSpPr>
        <p:spPr bwMode="auto">
          <a:xfrm>
            <a:off x="7181715" y="350420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9" name="꺾인 연결선 118"/>
          <p:cNvCxnSpPr>
            <a:endCxn id="117" idx="3"/>
          </p:cNvCxnSpPr>
          <p:nvPr/>
        </p:nvCxnSpPr>
        <p:spPr bwMode="auto">
          <a:xfrm rot="16200000" flipH="1">
            <a:off x="5114351" y="3297263"/>
            <a:ext cx="2359626" cy="764008"/>
          </a:xfrm>
          <a:prstGeom prst="bentConnector4">
            <a:avLst>
              <a:gd name="adj1" fmla="val -262"/>
              <a:gd name="adj2" fmla="val 163832"/>
            </a:avLst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직사각형 119"/>
          <p:cNvSpPr/>
          <p:nvPr/>
        </p:nvSpPr>
        <p:spPr bwMode="auto">
          <a:xfrm>
            <a:off x="6243043" y="3929793"/>
            <a:ext cx="391968" cy="18015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337021" y="379733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5793476" y="4339235"/>
            <a:ext cx="705733" cy="18015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5792264" y="450607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344791" y="6187614"/>
            <a:ext cx="6189703" cy="23979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378867" y="6427404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262815" y="3096686"/>
            <a:ext cx="6424079" cy="359896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7630866" y="366219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7640082" y="4257249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7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6632"/>
            <a:ext cx="3518321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연말정산 유형별 세부내용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89885"/>
              </p:ext>
            </p:extLst>
          </p:nvPr>
        </p:nvGraphicFramePr>
        <p:xfrm>
          <a:off x="49349" y="1658153"/>
          <a:ext cx="9830671" cy="508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41"/>
                <a:gridCol w="2289330"/>
              </a:tblGrid>
              <a:tr h="249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기능 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3485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본인정보 요약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최상단에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요약된 본인 정보가 나타난다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납세자기본사항 조회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세대주 여부 등 납세자의 기본사항을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조회한다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납세자기본사항  수정</a:t>
                      </a:r>
                      <a:endParaRPr lang="en-US" altLang="ko-KR" sz="1000" b="1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본인에 맞는 정보로 수정한다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(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외부메일주소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세대주 여부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세대 수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</a:t>
                      </a:r>
                      <a:r>
                        <a:rPr lang="ko-KR" altLang="en-US" sz="100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작년인적공제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변동여부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)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en-US" altLang="ko-KR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납세자기본사항 수정 원복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입력했던 내용을 </a:t>
                      </a:r>
                      <a:r>
                        <a:rPr lang="ko-KR" altLang="en-US" sz="1000" baseline="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원복한다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납세자기본사항 저장</a:t>
                      </a:r>
                      <a:endParaRPr lang="en-US" altLang="ko-KR" sz="100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-.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수정한 내용으로 본인의 기본정보를 </a:t>
                      </a:r>
                      <a:endParaRPr lang="en-US" altLang="ko-KR" sz="1000" baseline="0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247650" marR="0" indent="-247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</a:t>
                      </a:r>
                      <a:r>
                        <a:rPr lang="ko-KR" altLang="en-US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업데이트 한다</a:t>
                      </a:r>
                      <a:r>
                        <a:rPr lang="en-US" altLang="ko-KR" sz="1000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9494"/>
              </p:ext>
            </p:extLst>
          </p:nvPr>
        </p:nvGraphicFramePr>
        <p:xfrm>
          <a:off x="38024" y="648744"/>
          <a:ext cx="9830671" cy="9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149766"/>
                <a:gridCol w="1265555"/>
                <a:gridCol w="3529625"/>
                <a:gridCol w="477780"/>
                <a:gridCol w="26376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Manual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HR-08-04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메뉴명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메뉴코드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EHRYEA0700)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일반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EMPLOYEE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연말정산입력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납세자기본사항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본인의 납세자 정보를 수정하는 화면이다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※ </a:t>
                      </a:r>
                      <a:r>
                        <a:rPr lang="ko-KR" altLang="en-US" sz="1000" b="1" baseline="0" smtClean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뒷장 주의사항 필독</a:t>
                      </a:r>
                      <a:endParaRPr lang="en-US" altLang="ko-KR" sz="1000" baseline="0" dirty="0" smtClean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1" name="직사각형 130"/>
          <p:cNvSpPr/>
          <p:nvPr/>
        </p:nvSpPr>
        <p:spPr bwMode="auto">
          <a:xfrm>
            <a:off x="7623194" y="19669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5" y="1945569"/>
            <a:ext cx="7094744" cy="285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직사각형 132"/>
          <p:cNvSpPr/>
          <p:nvPr/>
        </p:nvSpPr>
        <p:spPr bwMode="auto">
          <a:xfrm>
            <a:off x="6810972" y="3024623"/>
            <a:ext cx="237141" cy="11989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pic>
        <p:nvPicPr>
          <p:cNvPr id="134" name="Picture 5" descr="C:\Users\79160\Pictures\연말정산입력\08_납세자탭저장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5" y="4942944"/>
            <a:ext cx="7191530" cy="130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직사각형 134"/>
          <p:cNvSpPr/>
          <p:nvPr/>
        </p:nvSpPr>
        <p:spPr bwMode="auto">
          <a:xfrm>
            <a:off x="7068884" y="2959100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36" name="직선 화살표 연결선 135"/>
          <p:cNvCxnSpPr>
            <a:stCxn id="133" idx="2"/>
          </p:cNvCxnSpPr>
          <p:nvPr/>
        </p:nvCxnSpPr>
        <p:spPr bwMode="auto">
          <a:xfrm>
            <a:off x="6929543" y="3144518"/>
            <a:ext cx="0" cy="166044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7" name="직사각형 136"/>
          <p:cNvSpPr/>
          <p:nvPr/>
        </p:nvSpPr>
        <p:spPr bwMode="auto">
          <a:xfrm flipV="1">
            <a:off x="7040494" y="4965804"/>
            <a:ext cx="296572" cy="207286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 flipV="1">
            <a:off x="6698085" y="4967828"/>
            <a:ext cx="296572" cy="207286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 flipV="1">
            <a:off x="153156" y="4804966"/>
            <a:ext cx="7317640" cy="145133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 rtlCol="0" anchor="ctr"/>
          <a:lstStyle/>
          <a:p>
            <a:pPr algn="ctr"/>
            <a:endParaRPr kumimoji="1" lang="ko-KR" altLang="en-US" b="0" dirty="0">
              <a:latin typeface="맑은 고딕"/>
              <a:ea typeface="맑은 고딕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7623194" y="3813161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7623194" y="4293096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786423" y="484793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080733" y="4847933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7623194" y="2429845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623194" y="3036968"/>
            <a:ext cx="119896" cy="119895"/>
          </a:xfrm>
          <a:prstGeom prst="rect">
            <a:avLst/>
          </a:prstGeom>
          <a:solidFill>
            <a:schemeClr val="tx1"/>
          </a:solidFill>
          <a:ln w="28575">
            <a:solidFill>
              <a:srgbClr val="363636"/>
            </a:solidFill>
            <a:round/>
            <a:headEnd type="oval" w="sm" len="sm"/>
            <a:tailEnd type="oval" w="sm" len="sm"/>
          </a:ln>
          <a:effectLst/>
          <a:extLst/>
        </p:spPr>
        <p:txBody>
          <a:bodyPr lIns="0" tIns="46800" rIns="0" bIns="46800"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3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15188</TotalTime>
  <Words>4728</Words>
  <Application>Microsoft Office PowerPoint</Application>
  <PresentationFormat>A4 용지(210x297mm)</PresentationFormat>
  <Paragraphs>1481</Paragraphs>
  <Slides>43</Slides>
  <Notes>42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진희</dc:creator>
  <cp:lastModifiedBy>김지혜</cp:lastModifiedBy>
  <cp:revision>1327</cp:revision>
  <dcterms:created xsi:type="dcterms:W3CDTF">2014-12-01T01:38:20Z</dcterms:created>
  <dcterms:modified xsi:type="dcterms:W3CDTF">2022-01-10T04:39:19Z</dcterms:modified>
</cp:coreProperties>
</file>