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6858000" cy="9144000" type="screen4x3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60" autoAdjust="0"/>
  </p:normalViewPr>
  <p:slideViewPr>
    <p:cSldViewPr>
      <p:cViewPr varScale="1">
        <p:scale>
          <a:sx n="75" d="100"/>
          <a:sy n="75" d="100"/>
        </p:scale>
        <p:origin x="-3108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00E1E-FAEE-4E74-8D80-FBC1C68CD404}" type="datetimeFigureOut">
              <a:rPr lang="ko-KR" altLang="en-US"/>
              <a:pPr>
                <a:defRPr/>
              </a:pPr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E4CB3-2F80-4067-AE49-885AF9ECA0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C7168-6043-49E6-B467-4150966F12B9}" type="datetimeFigureOut">
              <a:rPr lang="ko-KR" altLang="en-US"/>
              <a:pPr>
                <a:defRPr/>
              </a:pPr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3519B-F6DC-49C5-8EB7-CBFD318C96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1B8E3-50E4-4DB4-A61E-81C8496BF76C}" type="datetimeFigureOut">
              <a:rPr lang="ko-KR" altLang="en-US"/>
              <a:pPr>
                <a:defRPr/>
              </a:pPr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963AE-E625-4F88-A9CF-FEF7833681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B38FC-60DE-4A11-86A9-87BB1FE359BE}" type="datetimeFigureOut">
              <a:rPr lang="ko-KR" altLang="en-US"/>
              <a:pPr>
                <a:defRPr/>
              </a:pPr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114D5-73AA-4C2D-91B4-FD18A0E314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0E74E-3FF3-4FEE-BF00-7F43C6EA02AD}" type="datetimeFigureOut">
              <a:rPr lang="ko-KR" altLang="en-US"/>
              <a:pPr>
                <a:defRPr/>
              </a:pPr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2C090-5F0F-4B2A-9B02-CA5A51566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CEB15-1725-4031-B450-32AF70AD7565}" type="datetimeFigureOut">
              <a:rPr lang="ko-KR" altLang="en-US"/>
              <a:pPr>
                <a:defRPr/>
              </a:pPr>
              <a:t>2022-01-10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98BC2-9EB7-4F4A-9B1A-C3B68D25EA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D5DF5-4FD7-4FB4-9443-75570CCFA785}" type="datetimeFigureOut">
              <a:rPr lang="ko-KR" altLang="en-US"/>
              <a:pPr>
                <a:defRPr/>
              </a:pPr>
              <a:t>2022-01-10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9587B-710F-4953-8A1C-2E4F32A562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474CA-CBE0-4AF9-81C6-CBD6FF4923D4}" type="datetimeFigureOut">
              <a:rPr lang="ko-KR" altLang="en-US"/>
              <a:pPr>
                <a:defRPr/>
              </a:pPr>
              <a:t>2022-01-10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47559-F8F3-4C9D-A887-547388F0ED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08FCF-73D5-46C5-AE55-6E08ACD4E166}" type="datetimeFigureOut">
              <a:rPr lang="ko-KR" altLang="en-US"/>
              <a:pPr>
                <a:defRPr/>
              </a:pPr>
              <a:t>2022-01-10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4A3A2-8F8C-476A-8616-401F74E8F5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9AB34-7B8F-489D-B3FB-017258B175F0}" type="datetimeFigureOut">
              <a:rPr lang="ko-KR" altLang="en-US"/>
              <a:pPr>
                <a:defRPr/>
              </a:pPr>
              <a:t>2022-01-10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B685C-3B00-4BDB-A58E-E251CBC1A0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E741B-941C-4293-815A-887283E9A089}" type="datetimeFigureOut">
              <a:rPr lang="ko-KR" altLang="en-US"/>
              <a:pPr>
                <a:defRPr/>
              </a:pPr>
              <a:t>2022-01-10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6743D-AAB6-47D1-B150-B6DAED4BDE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84FB1F8-F5DB-422F-B9B5-E34869F5F9DE}" type="datetimeFigureOut">
              <a:rPr lang="ko-KR" altLang="en-US"/>
              <a:pPr>
                <a:defRPr/>
              </a:pPr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C8693F-3CBC-4BAB-AFA8-AB1D295678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49"/>
          <p:cNvSpPr txBox="1">
            <a:spLocks noChangeArrowheads="1"/>
          </p:cNvSpPr>
          <p:nvPr/>
        </p:nvSpPr>
        <p:spPr bwMode="auto">
          <a:xfrm>
            <a:off x="44450" y="534216"/>
            <a:ext cx="6842125" cy="3323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sz="11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    ‘</a:t>
            </a:r>
            <a:r>
              <a:rPr lang="en-US" altLang="ko-KR" sz="12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21</a:t>
            </a:r>
            <a:r>
              <a:rPr lang="ko-KR" altLang="en-US" sz="12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년도 </a:t>
            </a:r>
            <a:r>
              <a:rPr lang="ko-KR" altLang="en-US" sz="12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신입사원 </a:t>
            </a:r>
            <a:r>
              <a:rPr lang="en-US" altLang="ko-KR" sz="12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</a:t>
            </a:r>
            <a:r>
              <a:rPr lang="ko-KR" altLang="en-US" sz="1200" dirty="0" err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이노텍</a:t>
            </a:r>
            <a:r>
              <a:rPr lang="ko-KR" altLang="en-US" sz="12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2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입사 전 소득이 없는 </a:t>
            </a:r>
            <a:r>
              <a:rPr lang="ko-KR" altLang="en-US" sz="12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경우</a:t>
            </a:r>
            <a:r>
              <a:rPr lang="en-US" altLang="ko-KR" sz="12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</a:t>
            </a:r>
            <a:endParaRPr lang="en-US" altLang="ko-KR" sz="11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1968" y="538237"/>
            <a:ext cx="295198" cy="285752"/>
          </a:xfrm>
          <a:prstGeom prst="ellipse">
            <a:avLst/>
          </a:prstGeom>
          <a:solidFill>
            <a:srgbClr val="00006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58750" y="249809"/>
            <a:ext cx="3698878" cy="214284"/>
          </a:xfrm>
          <a:prstGeom prst="roundRect">
            <a:avLst/>
          </a:prstGeom>
          <a:gradFill flip="none" rotWithShape="1">
            <a:gsLst>
              <a:gs pos="1200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1" name="TextBox 27"/>
          <p:cNvSpPr txBox="1">
            <a:spLocks noChangeArrowheads="1"/>
          </p:cNvSpPr>
          <p:nvPr/>
        </p:nvSpPr>
        <p:spPr bwMode="auto">
          <a:xfrm>
            <a:off x="142875" y="35496"/>
            <a:ext cx="3844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66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2021</a:t>
            </a:r>
            <a:r>
              <a:rPr lang="ko-KR" altLang="en-US" dirty="0" smtClean="0">
                <a:solidFill>
                  <a:srgbClr val="000066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년도 </a:t>
            </a:r>
            <a:r>
              <a:rPr lang="ko-KR" altLang="en-US" dirty="0" smtClean="0">
                <a:solidFill>
                  <a:srgbClr val="000066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신규 입사자 연말정산 안내</a:t>
            </a:r>
            <a:endParaRPr lang="ko-KR" altLang="en-US" dirty="0">
              <a:solidFill>
                <a:srgbClr val="000066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91789"/>
              </p:ext>
            </p:extLst>
          </p:nvPr>
        </p:nvGraphicFramePr>
        <p:xfrm>
          <a:off x="214290" y="896392"/>
          <a:ext cx="6455070" cy="4536192"/>
        </p:xfrm>
        <a:graphic>
          <a:graphicData uri="http://schemas.openxmlformats.org/drawingml/2006/table">
            <a:tbl>
              <a:tblPr/>
              <a:tblGrid>
                <a:gridCol w="692990"/>
                <a:gridCol w="5762080"/>
              </a:tblGrid>
              <a:tr h="26639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입력방법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 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</a:b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이노텍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입사 전 소득이 없는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경우 아래 입력방법으로 시스템 입력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  <a:p>
                      <a:pPr algn="l" fontAlgn="t"/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  <a:p>
                      <a:pPr algn="l" fontAlgn="t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국세청 간소화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PDF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다운로드시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FF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‘</a:t>
                      </a:r>
                      <a:r>
                        <a:rPr lang="ko-KR" altLang="en-US" sz="1100" b="0" i="0" u="none" strike="noStrike" smtClean="0">
                          <a:solidFill>
                            <a:srgbClr val="FF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근로기간에 해당하는 월만 선택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FF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’ </a:t>
                      </a:r>
                      <a:r>
                        <a:rPr lang="ko-KR" altLang="en-US" sz="1100" b="0" i="0" u="none" strike="noStrike" smtClean="0">
                          <a:solidFill>
                            <a:srgbClr val="FF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후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FF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smtClean="0">
                          <a:solidFill>
                            <a:srgbClr val="FF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다운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받아 시스템 업로드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  <a:p>
                      <a:pPr algn="l" fontAlgn="t"/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  <a:p>
                      <a:pPr algn="l" fontAlgn="t"/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  <a:p>
                      <a:pPr algn="l" fontAlgn="t"/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  <a:p>
                      <a:pPr algn="l" fontAlgn="t"/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  <a:p>
                      <a:pPr algn="l" fontAlgn="t"/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  <a:p>
                      <a:pPr algn="l" fontAlgn="t"/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  <a:p>
                      <a:pPr algn="l" fontAlgn="t"/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  <a:p>
                      <a:pPr algn="l" fontAlgn="t"/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  <a:p>
                      <a:pPr algn="l" fontAlgn="t"/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  <a:p>
                      <a:pPr algn="l" fontAlgn="t"/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  <a:p>
                      <a:pPr algn="l" fontAlgn="t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8722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제출서류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연말정산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간소화 서비스 증빙서류 인쇄 시 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기본내역과  ‘상세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월별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내역’을  반드시 제출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28" y="1526377"/>
            <a:ext cx="5616624" cy="1868228"/>
          </a:xfrm>
          <a:prstGeom prst="rect">
            <a:avLst/>
          </a:prstGeom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0728" y="3937238"/>
            <a:ext cx="2494153" cy="1307280"/>
          </a:xfrm>
          <a:prstGeom prst="rect">
            <a:avLst/>
          </a:prstGeom>
          <a:noFill/>
        </p:spPr>
      </p:pic>
      <p:sp>
        <p:nvSpPr>
          <p:cNvPr id="12" name="Text Box 149"/>
          <p:cNvSpPr txBox="1">
            <a:spLocks noChangeArrowheads="1"/>
          </p:cNvSpPr>
          <p:nvPr/>
        </p:nvSpPr>
        <p:spPr bwMode="auto">
          <a:xfrm>
            <a:off x="0" y="5436096"/>
            <a:ext cx="6985000" cy="5524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sz="11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 </a:t>
            </a:r>
            <a:r>
              <a:rPr lang="en-US" altLang="ko-KR" sz="12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     </a:t>
            </a:r>
            <a:r>
              <a:rPr lang="en-US" altLang="ko-KR" sz="12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‘</a:t>
            </a:r>
            <a:r>
              <a:rPr lang="en-US" altLang="ko-KR" sz="12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21</a:t>
            </a:r>
            <a:r>
              <a:rPr lang="ko-KR" altLang="en-US" sz="12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년도 </a:t>
            </a:r>
            <a:r>
              <a:rPr lang="ko-KR" altLang="en-US" sz="12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경력사원 </a:t>
            </a:r>
            <a:r>
              <a:rPr lang="en-US" altLang="ko-KR" sz="12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</a:t>
            </a:r>
            <a:r>
              <a:rPr lang="ko-KR" altLang="en-US" sz="1200" dirty="0" err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이노텍</a:t>
            </a:r>
            <a:r>
              <a:rPr lang="ko-KR" altLang="en-US" sz="12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2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입사 전 </a:t>
            </a:r>
            <a:r>
              <a:rPr lang="en-US" altLang="ko-KR" sz="12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‘20</a:t>
            </a:r>
            <a:r>
              <a:rPr lang="ko-KR" altLang="en-US" sz="12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년도 </a:t>
            </a:r>
            <a:r>
              <a:rPr lang="ko-KR" altLang="en-US" sz="12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소득이 </a:t>
            </a:r>
            <a:r>
              <a:rPr lang="ko-KR" altLang="en-US" sz="12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있는 경우</a:t>
            </a:r>
            <a:r>
              <a:rPr lang="en-US" altLang="ko-KR" sz="12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1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      ※ </a:t>
            </a:r>
            <a:r>
              <a:rPr lang="ko-KR" altLang="en-US" sz="11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자매사전입자는 연말정산담당자가 대리 입력하므로 입력하지 않아도 됨</a:t>
            </a:r>
            <a:endParaRPr lang="en-US" altLang="ko-KR" sz="11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651" y="5510384"/>
            <a:ext cx="295198" cy="285752"/>
          </a:xfrm>
          <a:prstGeom prst="ellipse">
            <a:avLst/>
          </a:prstGeom>
          <a:solidFill>
            <a:srgbClr val="00006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95225"/>
              </p:ext>
            </p:extLst>
          </p:nvPr>
        </p:nvGraphicFramePr>
        <p:xfrm>
          <a:off x="212699" y="5946281"/>
          <a:ext cx="6455070" cy="3150592"/>
        </p:xfrm>
        <a:graphic>
          <a:graphicData uri="http://schemas.openxmlformats.org/drawingml/2006/table">
            <a:tbl>
              <a:tblPr/>
              <a:tblGrid>
                <a:gridCol w="692990"/>
                <a:gridCol w="5762080"/>
              </a:tblGrid>
              <a:tr h="22505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입력방법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</a:b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이노텍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입사 전 소득이 있으므로 총 금액 기준으로 입력함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</a:b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FF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단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, 2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개월 이상 소득이 없는 기간이 있는 경우 위와 같이 ‘근로소득 없는 기간 </a:t>
                      </a:r>
                      <a:r>
                        <a:rPr lang="ko-KR" altLang="en-US" sz="1100" b="0" i="0" u="none" strike="noStrike" dirty="0" err="1">
                          <a:solidFill>
                            <a:srgbClr val="FF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사용액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’ 입력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)      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/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</a:b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  <a:p>
                      <a:pPr algn="l" fontAlgn="t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‘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전직장정보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’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란에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종전근무소득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건강보험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국민연금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고용보험료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결정소득세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결정주민세를 입력함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</a:b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17375D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[</a:t>
                      </a:r>
                      <a:r>
                        <a:rPr lang="ko-KR" altLang="en-US" sz="1100" b="0" i="0" u="none" strike="noStrike" dirty="0">
                          <a:solidFill>
                            <a:srgbClr val="17375D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결정소득세</a:t>
                      </a:r>
                      <a:r>
                        <a:rPr lang="en-US" altLang="ko-KR" sz="1100" b="0" i="0" u="none" strike="noStrike" dirty="0">
                          <a:solidFill>
                            <a:srgbClr val="17375D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17375D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주민세는 종전근무 영수증상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17375D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‘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17375D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72’ </a:t>
                      </a:r>
                      <a:r>
                        <a:rPr lang="ko-KR" altLang="en-US" sz="1100" b="0" i="0" u="none" strike="noStrike" dirty="0">
                          <a:solidFill>
                            <a:srgbClr val="17375D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결정세액 소득세와 주민세를  </a:t>
                      </a:r>
                      <a:r>
                        <a:rPr lang="ko-KR" altLang="en-US" sz="1100" b="0" i="0" u="none" strike="noStrike" dirty="0" err="1">
                          <a:solidFill>
                            <a:srgbClr val="17375D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입력해야함</a:t>
                      </a:r>
                      <a:r>
                        <a:rPr lang="en-US" altLang="ko-KR" sz="1100" b="0" i="0" u="none" strike="noStrike" dirty="0">
                          <a:solidFill>
                            <a:srgbClr val="17375D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]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</a:b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9000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제출서류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1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종전근무지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원천징수영주증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부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   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합산하지 않을 경우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추후 본인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주소지로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가산세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포함하여 추징됨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)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/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2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. 2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개월이상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소득이 없는 기간이 있는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경우에는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  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연말정산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간소화 서비스 증빙서류 인쇄 시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기본내역과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‘상세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월별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내역’을  반드시 제출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0728" y="7044690"/>
            <a:ext cx="4392266" cy="110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14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65</Words>
  <Application>Microsoft Office PowerPoint</Application>
  <PresentationFormat>화면 슬라이드 쇼(4:3)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LGE</dc:creator>
  <cp:lastModifiedBy>김지혜</cp:lastModifiedBy>
  <cp:revision>40</cp:revision>
  <dcterms:created xsi:type="dcterms:W3CDTF">2012-01-03T07:10:55Z</dcterms:created>
  <dcterms:modified xsi:type="dcterms:W3CDTF">2022-01-10T04:38:35Z</dcterms:modified>
</cp:coreProperties>
</file>