
<file path=[Content_Types].xml><?xml version="1.0" encoding="utf-8"?>
<Types xmlns="http://schemas.openxmlformats.org/package/2006/content-types">
  <Default Extension="emf" ContentType="image/x-emf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"/>
  </p:notesMasterIdLst>
  <p:sldIdLst>
    <p:sldId id="2048" r:id="rId2"/>
    <p:sldId id="2050" r:id="rId3"/>
  </p:sldIdLst>
  <p:sldSz cx="9906000" cy="6858000" type="A4"/>
  <p:notesSz cx="6805613" cy="9939338"/>
  <p:custShowLst>
    <p:custShow name="재구성한 쇼 1" id="0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31" userDrawn="1">
          <p15:clr>
            <a:srgbClr val="A4A3A4"/>
          </p15:clr>
        </p15:guide>
        <p15:guide id="2" pos="262" userDrawn="1">
          <p15:clr>
            <a:srgbClr val="A4A3A4"/>
          </p15:clr>
        </p15:guide>
        <p15:guide id="3" pos="3120" userDrawn="1">
          <p15:clr>
            <a:srgbClr val="A4A3A4"/>
          </p15:clr>
        </p15:guide>
        <p15:guide id="4" pos="4844" userDrawn="1">
          <p15:clr>
            <a:srgbClr val="A4A3A4"/>
          </p15:clr>
        </p15:guide>
        <p15:guide id="5" pos="5751" userDrawn="1">
          <p15:clr>
            <a:srgbClr val="A4A3A4"/>
          </p15:clr>
        </p15:guide>
        <p15:guide id="6" pos="59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민호" initials="신" lastIdx="2" clrIdx="0"/>
  <p:cmAuthor id="2" name="임호석" initials="임" lastIdx="1" clrIdx="1">
    <p:extLst>
      <p:ext uri="{19B8F6BF-5375-455C-9EA6-DF929625EA0E}">
        <p15:presenceInfo xmlns:p15="http://schemas.microsoft.com/office/powerpoint/2012/main" userId="S::hoho0070@lginnotek.com::43202c23-416e-4f8a-9997-21d2f9f93e9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FDEADA"/>
    <a:srgbClr val="DBEEF4"/>
    <a:srgbClr val="4D4D4D"/>
    <a:srgbClr val="3333FF"/>
    <a:srgbClr val="3366FF"/>
    <a:srgbClr val="FFFFCC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57" autoAdjust="0"/>
    <p:restoredTop sz="96353" autoAdjust="0"/>
  </p:normalViewPr>
  <p:slideViewPr>
    <p:cSldViewPr>
      <p:cViewPr varScale="1">
        <p:scale>
          <a:sx n="105" d="100"/>
          <a:sy n="105" d="100"/>
        </p:scale>
        <p:origin x="1326" y="90"/>
      </p:cViewPr>
      <p:guideLst>
        <p:guide orient="horz" pos="2931"/>
        <p:guide pos="262"/>
        <p:guide pos="3120"/>
        <p:guide pos="4844"/>
        <p:guide pos="5751"/>
        <p:guide pos="593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4002" y="10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F1C7C-30AB-4920-B892-D59D8900ACC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7BB8-14F5-43C8-9EE9-7B7176E0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264">
              <a:defRPr/>
            </a:pPr>
            <a:endParaRPr lang="en-US" altLang="ko-KR" dirty="0">
              <a:solidFill>
                <a:schemeClr val="tx1"/>
              </a:solidFill>
              <a:latin typeface="Arial Narrow" pitchFamily="34" charset="0"/>
              <a:ea typeface="가는둥근제목체" pitchFamily="18" charset="-127"/>
              <a:cs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43883B-7D6F-4E64-B93B-9457A9247E9C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9741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264">
              <a:defRPr/>
            </a:pPr>
            <a:endParaRPr lang="en-US" altLang="ko-KR" dirty="0">
              <a:solidFill>
                <a:schemeClr val="tx1"/>
              </a:solidFill>
              <a:latin typeface="Arial Narrow" pitchFamily="34" charset="0"/>
              <a:ea typeface="가는둥근제목체" pitchFamily="18" charset="-127"/>
              <a:cs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43883B-7D6F-4E64-B93B-9457A9247E9C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974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200475" y="379678"/>
            <a:ext cx="4339451" cy="216501"/>
            <a:chOff x="200472" y="379678"/>
            <a:chExt cx="4339451" cy="216501"/>
          </a:xfrm>
        </p:grpSpPr>
        <p:pic>
          <p:nvPicPr>
            <p:cNvPr id="15" name="Picture 2" descr="C:\Users\junechoi\Desktop\app2\app2\비전블럭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2" t="27928" r="8645" b="50000"/>
            <a:stretch/>
          </p:blipFill>
          <p:spPr bwMode="auto">
            <a:xfrm>
              <a:off x="200472" y="379678"/>
              <a:ext cx="910056" cy="208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C:\Users\junechoi\Desktop\app2\app2\비전블럭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2" t="50000" r="8645" b="27928"/>
            <a:stretch/>
          </p:blipFill>
          <p:spPr bwMode="auto">
            <a:xfrm>
              <a:off x="1075747" y="387550"/>
              <a:ext cx="910056" cy="208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직선 연결선 8"/>
            <p:cNvCxnSpPr/>
            <p:nvPr/>
          </p:nvCxnSpPr>
          <p:spPr>
            <a:xfrm rot="16200000">
              <a:off x="1903745" y="497903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01434" y="399628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60678" y="399628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9923" y="399628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3" name="타원 12"/>
            <p:cNvSpPr/>
            <p:nvPr/>
          </p:nvSpPr>
          <p:spPr>
            <a:xfrm>
              <a:off x="2873056" y="479903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4" name="타원 13"/>
            <p:cNvSpPr/>
            <p:nvPr/>
          </p:nvSpPr>
          <p:spPr>
            <a:xfrm>
              <a:off x="3732300" y="479903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19" name="직사각형 3">
            <a:extLst>
              <a:ext uri="{FF2B5EF4-FFF2-40B4-BE49-F238E27FC236}">
                <a16:creationId xmlns:a16="http://schemas.microsoft.com/office/drawing/2014/main" id="{82550FBA-230C-429B-A708-F9A35F1FE6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70195" y="89077"/>
            <a:ext cx="765610" cy="270474"/>
          </a:xfrm>
          <a:prstGeom prst="rect">
            <a:avLst/>
          </a:prstGeom>
          <a:noFill/>
          <a:ln w="127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05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39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8" y="151140"/>
            <a:ext cx="5760637" cy="41872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latin typeface="Arial Narrow" panose="020B0606020202030204" pitchFamily="34" charset="0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4" y="620688"/>
            <a:ext cx="9720263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4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01569" y="6520870"/>
            <a:ext cx="1928981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b="0" dirty="0">
                <a:solidFill>
                  <a:srgbClr val="7F7F7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Copyrightⓒ. 2021. All Rights Reserved.</a:t>
            </a:r>
            <a:endParaRPr lang="ko-KR" altLang="en-US" sz="1000" dirty="0">
              <a:solidFill>
                <a:srgbClr val="7F7F7F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" name="직사각형 3"/>
          <p:cNvSpPr>
            <a:spLocks noChangeArrowheads="1"/>
          </p:cNvSpPr>
          <p:nvPr userDrawn="1"/>
        </p:nvSpPr>
        <p:spPr bwMode="auto">
          <a:xfrm>
            <a:off x="4570195" y="190861"/>
            <a:ext cx="765610" cy="270474"/>
          </a:xfrm>
          <a:prstGeom prst="rect">
            <a:avLst/>
          </a:prstGeom>
          <a:noFill/>
          <a:ln w="127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05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8" y="6542600"/>
            <a:ext cx="850208" cy="196955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3" y="256238"/>
            <a:ext cx="1003295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24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>
            <a:extLst>
              <a:ext uri="{FF2B5EF4-FFF2-40B4-BE49-F238E27FC236}">
                <a16:creationId xmlns:a16="http://schemas.microsoft.com/office/drawing/2014/main" id="{015561EE-7240-4E33-852C-66D5D20DB8C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462621"/>
            <a:ext cx="968400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prstClr val="black"/>
              </a:solidFill>
              <a:latin typeface="LG스마트체2.0 Regular" pitchFamily="50" charset="-127"/>
              <a:ea typeface="LG스마트체2.0 Regular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AF5458-991F-4066-8097-E4172EF7BE4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28221" y="24854"/>
            <a:ext cx="583870" cy="274014"/>
          </a:xfrm>
          <a:prstGeom prst="rect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36000" rIns="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050" spc="-50" baseline="0" dirty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대외비 </a:t>
            </a:r>
            <a:r>
              <a:rPr lang="en-US" altLang="ko-KR" sz="1050" spc="-50" baseline="0" dirty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2</a:t>
            </a:r>
            <a:r>
              <a:rPr lang="ko-KR" altLang="en-US" sz="1050" spc="-50" baseline="0" dirty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급</a:t>
            </a:r>
            <a:endParaRPr lang="en-US" altLang="ko-KR" sz="1050" spc="-50" baseline="0" dirty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3213A5-3B13-4C21-ADF9-BEE9650025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50" y="122549"/>
            <a:ext cx="946441" cy="37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A35A59-CDB3-4367-AAD9-26F513422AAD}"/>
              </a:ext>
            </a:extLst>
          </p:cNvPr>
          <p:cNvSpPr txBox="1"/>
          <p:nvPr userDrawn="1"/>
        </p:nvSpPr>
        <p:spPr>
          <a:xfrm>
            <a:off x="7728234" y="277274"/>
            <a:ext cx="1143829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800" spc="-4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○ 완료</a:t>
            </a:r>
            <a:r>
              <a:rPr lang="en-US" altLang="ko-KR" sz="800" spc="-4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800" spc="-4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itchFamily="2" charset="2"/>
              </a:rPr>
              <a:t>△ 진행 중</a:t>
            </a:r>
            <a:r>
              <a:rPr lang="en-US" altLang="ko-KR" sz="800" spc="-4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itchFamily="2" charset="2"/>
              </a:rPr>
              <a:t>, X </a:t>
            </a:r>
            <a:r>
              <a:rPr lang="ko-KR" altLang="en-US" sz="800" spc="-4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itchFamily="2" charset="2"/>
              </a:rPr>
              <a:t>불필요</a:t>
            </a:r>
            <a:endParaRPr lang="ko-KR" altLang="en-US" sz="800" spc="-40" baseline="0" dirty="0">
              <a:solidFill>
                <a:prstClr val="black">
                  <a:lumMod val="65000"/>
                  <a:lumOff val="35000"/>
                </a:prstClr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2CF5D52-9A41-4FA3-871F-A4D6D50779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0000" y="520704"/>
            <a:ext cx="800477" cy="16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eaLnBrk="1" fontAlgn="auto" hangingPunct="1">
              <a:spcAft>
                <a:spcPts val="0"/>
              </a:spcAf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defRPr>
            </a:lvl1pPr>
            <a:lvl2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2pPr>
            <a:lvl3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3pPr>
            <a:lvl4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4pPr>
            <a:lvl5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1200" b="1" u="none" spc="-3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☞</a:t>
            </a:r>
            <a:r>
              <a:rPr lang="ko-KR" altLang="en-US" sz="1200" b="1" u="none" spc="-30" dirty="0">
                <a:solidFill>
                  <a:schemeClr val="tx1"/>
                </a:solidFill>
              </a:rPr>
              <a:t> </a:t>
            </a:r>
            <a:r>
              <a:rPr lang="en-US" altLang="ko-KR" sz="1200" b="1" u="none" spc="-30" dirty="0">
                <a:solidFill>
                  <a:schemeClr val="tx1"/>
                </a:solidFill>
              </a:rPr>
              <a:t>Idea </a:t>
            </a:r>
            <a:r>
              <a:rPr lang="ko-KR" altLang="en-US" sz="1200" b="1" u="none" spc="-30" dirty="0">
                <a:solidFill>
                  <a:schemeClr val="tx1"/>
                </a:solidFill>
              </a:rPr>
              <a:t>발상</a:t>
            </a:r>
            <a:endParaRPr lang="en-US" altLang="ko-KR" sz="1800" b="1" u="none" spc="-3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72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CE5772C5-B695-4F33-BF23-ABFCB605B353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  <a:ea typeface="LG스마트체 Regular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 dirty="0">
              <a:solidFill>
                <a:srgbClr val="808080"/>
              </a:solidFill>
              <a:latin typeface="LG스마트체 SemiBold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A43E68E0-5686-4A9D-B1D0-0F2CD1CAAEA2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  <a:ea typeface="LG스마트체 Regular" panose="020B0600000101010101" pitchFamily="50" charset="-127"/>
              </a:rPr>
              <a:t>[Confidential]</a:t>
            </a:r>
            <a:endParaRPr lang="ko-KR" altLang="en-US" sz="1100" dirty="0">
              <a:solidFill>
                <a:srgbClr val="C0004B"/>
              </a:solidFill>
              <a:latin typeface="LG스마트체2.0 Bold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10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ftr="0" dt="0"/>
  <p:txStyles>
    <p:titleStyle>
      <a:lvl1pPr algn="ctr" defTabSz="914395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8" indent="-342898" algn="l" defTabSz="914395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6" indent="-285749" algn="l" defTabSz="914395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9" algn="l" defTabSz="9143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1" indent="-228599" algn="l" defTabSz="914395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8" indent="-228599" algn="l" defTabSz="914395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9" algn="l" defTabSz="9143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9" algn="l" defTabSz="9143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9" algn="l" defTabSz="9143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9" algn="l" defTabSz="9143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4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PowerPoint_Presentation.pptx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PowerPoint_Presentation1.ppt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utoShape 20"/>
          <p:cNvSpPr>
            <a:spLocks noChangeArrowheads="1"/>
          </p:cNvSpPr>
          <p:nvPr/>
        </p:nvSpPr>
        <p:spPr bwMode="auto">
          <a:xfrm>
            <a:off x="7091806" y="2013357"/>
            <a:ext cx="2609448" cy="4608377"/>
          </a:xfrm>
          <a:prstGeom prst="roundRect">
            <a:avLst>
              <a:gd name="adj" fmla="val 2403"/>
            </a:avLst>
          </a:prstGeom>
          <a:solidFill>
            <a:schemeClr val="bg1"/>
          </a:solidFill>
          <a:ln w="12700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66" name="AutoShape 20"/>
          <p:cNvSpPr>
            <a:spLocks noChangeArrowheads="1"/>
          </p:cNvSpPr>
          <p:nvPr/>
        </p:nvSpPr>
        <p:spPr bwMode="auto">
          <a:xfrm>
            <a:off x="3203374" y="2013358"/>
            <a:ext cx="3816424" cy="4608376"/>
          </a:xfrm>
          <a:prstGeom prst="roundRect">
            <a:avLst>
              <a:gd name="adj" fmla="val 2403"/>
            </a:avLst>
          </a:prstGeom>
          <a:solidFill>
            <a:schemeClr val="bg1"/>
          </a:solidFill>
          <a:ln w="12700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44" name="AutoShape 20"/>
          <p:cNvSpPr>
            <a:spLocks noChangeArrowheads="1"/>
          </p:cNvSpPr>
          <p:nvPr/>
        </p:nvSpPr>
        <p:spPr bwMode="auto">
          <a:xfrm>
            <a:off x="161878" y="2013358"/>
            <a:ext cx="2969488" cy="4608376"/>
          </a:xfrm>
          <a:prstGeom prst="roundRect">
            <a:avLst>
              <a:gd name="adj" fmla="val 2403"/>
            </a:avLst>
          </a:prstGeom>
          <a:solidFill>
            <a:schemeClr val="bg1"/>
          </a:solidFill>
          <a:ln w="12700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40" name="Rectangle 4"/>
          <p:cNvSpPr txBox="1">
            <a:spLocks noChangeArrowheads="1"/>
          </p:cNvSpPr>
          <p:nvPr/>
        </p:nvSpPr>
        <p:spPr bwMode="auto">
          <a:xfrm>
            <a:off x="-2267" y="75213"/>
            <a:ext cx="6611451" cy="307777"/>
          </a:xfrm>
          <a:prstGeom prst="rect">
            <a:avLst/>
          </a:prstGeom>
          <a:noFill/>
        </p:spPr>
        <p:txBody>
          <a:bodyPr wrap="square" lIns="72000" tIns="0" rIns="36000" bIns="0">
            <a:spAutoFit/>
          </a:bodyPr>
          <a:lstStyle>
            <a:defPPr>
              <a:defRPr lang="ko-KR"/>
            </a:defPPr>
            <a:lvl1pPr eaLnBrk="1" fontAlgn="auto" hangingPunct="1">
              <a:spcAft>
                <a:spcPts val="0"/>
              </a:spcAf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defRPr>
            </a:lvl1pPr>
            <a:lvl2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2pPr>
            <a:lvl3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3pPr>
            <a:lvl4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4pPr>
            <a:lvl5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[DX Quick Action] </a:t>
            </a:r>
            <a:r>
              <a:rPr kumimoji="0" lang="en-US" altLang="ko-KR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00</a:t>
            </a:r>
            <a:r>
              <a:rPr kumimoji="0" lang="ko-KR" altLang="en-US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공정의 </a:t>
            </a:r>
            <a:r>
              <a:rPr kumimoji="0" lang="en-US" altLang="ko-KR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000 </a:t>
            </a:r>
            <a:r>
              <a:rPr kumimoji="0" lang="ko-KR" altLang="en-US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개발로 </a:t>
            </a:r>
            <a:r>
              <a:rPr kumimoji="0" lang="en-US" altLang="ko-KR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000 </a:t>
            </a:r>
            <a:r>
              <a:rPr kumimoji="0" lang="ko-KR" altLang="en-US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생산성 향상</a:t>
            </a:r>
            <a:endParaRPr kumimoji="0" lang="ko-KR" altLang="en-US" sz="1800" b="1" i="0" u="none" strike="noStrike" kern="1200" cap="none" spc="-3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j-cs"/>
            </a:endParaRP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206427" y="2120974"/>
            <a:ext cx="2924939" cy="25449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ko-KR" altLang="en-US" sz="14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 개선</a:t>
            </a:r>
            <a:r>
              <a:rPr kumimoji="1" lang="en-US" altLang="ko-KR" sz="14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14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전 현상</a:t>
            </a:r>
            <a:r>
              <a:rPr kumimoji="1" lang="en-US" altLang="ko-KR" sz="14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/</a:t>
            </a:r>
            <a:r>
              <a:rPr kumimoji="1" lang="ko-KR" altLang="en-US" sz="14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문제점</a:t>
            </a:r>
            <a:endParaRPr kumimoji="1" lang="en-US" altLang="ko-KR" sz="1400" b="0" i="0" u="none" strike="noStrike" kern="1200" cap="none" spc="-3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itchFamily="50" charset="-127"/>
              <a:cs typeface="Arial" panose="020B0604020202020204" pitchFamily="34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61878" y="1121579"/>
            <a:ext cx="8625757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00 Line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생산성 </a:t>
            </a:r>
            <a:r>
              <a:rPr kumimoji="0" lang="ko-KR" alt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향상을 위해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,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000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핵심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000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공정의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000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최적화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000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삭제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, 000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통합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, 000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설비 </a:t>
            </a:r>
            <a:r>
              <a:rPr kumimoji="0" lang="ko-KR" alt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개발을 통해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기존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10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개 공정을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7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개 공정으로 </a:t>
            </a:r>
            <a:r>
              <a:rPr kumimoji="0" lang="ko-KR" alt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개선하여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투자비를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00% </a:t>
            </a:r>
            <a:r>
              <a:rPr kumimoji="0" lang="ko-KR" alt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감소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/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생산성을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00% </a:t>
            </a:r>
            <a:r>
              <a:rPr kumimoji="0" lang="ko-KR" alt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높임 </a:t>
            </a:r>
            <a:r>
              <a:rPr kumimoji="0" lang="en-US" altLang="ko-KR" sz="16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</a:t>
            </a:r>
            <a:r>
              <a:rPr kumimoji="0" lang="ko-KR" alt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향상</a:t>
            </a:r>
            <a:r>
              <a:rPr kumimoji="0" lang="en-US" altLang="ko-KR" sz="16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, </a:t>
            </a:r>
            <a:r>
              <a:rPr kumimoji="0" lang="ko-KR" alt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감소</a:t>
            </a:r>
            <a:r>
              <a:rPr kumimoji="0" lang="en-US" altLang="ko-KR" sz="16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)</a:t>
            </a:r>
          </a:p>
        </p:txBody>
      </p:sp>
      <p:sp>
        <p:nvSpPr>
          <p:cNvPr id="74" name="Rectangle 4"/>
          <p:cNvSpPr txBox="1">
            <a:spLocks noChangeArrowheads="1"/>
          </p:cNvSpPr>
          <p:nvPr/>
        </p:nvSpPr>
        <p:spPr bwMode="auto">
          <a:xfrm>
            <a:off x="162123" y="699438"/>
            <a:ext cx="6735093" cy="36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eaLnBrk="1" fontAlgn="auto" hangingPunct="1">
              <a:spcAft>
                <a:spcPts val="0"/>
              </a:spcAf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defRPr>
            </a:lvl1pPr>
            <a:lvl2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2pPr>
            <a:lvl3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3pPr>
            <a:lvl4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4pPr>
            <a:lvl5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사고</a:t>
            </a:r>
            <a:r>
              <a:rPr kumimoji="0" lang="en-US" altLang="ko-KR" sz="13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4-1. </a:t>
            </a:r>
            <a:r>
              <a:rPr kumimoji="0" lang="ko-KR" altLang="en-US" sz="13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보조</a:t>
            </a:r>
            <a:r>
              <a:rPr kumimoji="0" lang="en-US" altLang="ko-KR" sz="13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&amp;</a:t>
            </a:r>
            <a:r>
              <a:rPr kumimoji="0" lang="ko-KR" altLang="en-US" sz="13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손실 기능을 제거하자 </a:t>
            </a:r>
            <a:r>
              <a:rPr kumimoji="0" lang="en-US" altLang="ko-KR" sz="13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! </a:t>
            </a:r>
            <a:br>
              <a:rPr kumimoji="0" lang="en-US" altLang="ko-KR" sz="13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</a:br>
            <a:r>
              <a:rPr kumimoji="0" lang="ko-KR" altLang="en-US" sz="13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사고</a:t>
            </a:r>
            <a:r>
              <a:rPr kumimoji="0" lang="en-US" altLang="ko-KR" sz="13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4-2. </a:t>
            </a:r>
            <a:r>
              <a:rPr kumimoji="0" lang="ko-KR" altLang="en-US" sz="13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기본 기능의 효율을 높이자 </a:t>
            </a:r>
            <a:r>
              <a:rPr kumimoji="0" lang="en-US" altLang="ko-KR" sz="13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!    </a:t>
            </a:r>
            <a:r>
              <a:rPr kumimoji="0" lang="ko-KR" altLang="en-US" sz="13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방법</a:t>
            </a:r>
            <a:r>
              <a:rPr kumimoji="0" lang="en-US" altLang="ko-KR" sz="13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9-1. </a:t>
            </a:r>
            <a:r>
              <a:rPr kumimoji="0" lang="ko-KR" altLang="en-US" sz="13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상호 독립적인 동작을 동시에 하자</a:t>
            </a:r>
            <a:r>
              <a:rPr kumimoji="0" lang="en-US" altLang="ko-KR" sz="13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!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73614" y="515124"/>
            <a:ext cx="321402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■ 작성일 </a:t>
            </a:r>
            <a:r>
              <a:rPr kumimoji="0" lang="en-US" altLang="ko-KR" sz="11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: </a:t>
            </a:r>
            <a:r>
              <a:rPr kumimoji="0" lang="en-US" altLang="ko-KR" sz="1100" b="1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’21. 03. 14     </a:t>
            </a:r>
            <a:r>
              <a:rPr kumimoji="0" lang="ko-KR" altLang="en-US" sz="11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■</a:t>
            </a:r>
            <a:r>
              <a:rPr kumimoji="0" lang="en-US" altLang="ko-KR" sz="11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작성자 </a:t>
            </a:r>
            <a:r>
              <a:rPr kumimoji="0" lang="en-US" altLang="ko-KR" sz="11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:  </a:t>
            </a:r>
            <a:r>
              <a:rPr lang="en-US" altLang="ko-KR" sz="1100" spc="-30" dirty="0">
                <a:solidFill>
                  <a:prstClr val="black">
                    <a:lumMod val="65000"/>
                    <a:lumOff val="3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CTO</a:t>
            </a:r>
            <a:r>
              <a:rPr kumimoji="0" lang="ko-KR" altLang="en-US" sz="11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0" lang="en-US" altLang="ko-KR" sz="11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00000</a:t>
            </a:r>
            <a:r>
              <a:rPr kumimoji="0" lang="ko-KR" altLang="en-US" sz="11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팀 </a:t>
            </a:r>
            <a:r>
              <a:rPr kumimoji="0" lang="ko-KR" altLang="en-US" sz="1100" b="1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홍길동 책임</a:t>
            </a:r>
          </a:p>
        </p:txBody>
      </p:sp>
      <p:sp>
        <p:nvSpPr>
          <p:cNvPr id="69" name="Text Box 22"/>
          <p:cNvSpPr txBox="1">
            <a:spLocks noChangeArrowheads="1"/>
          </p:cNvSpPr>
          <p:nvPr/>
        </p:nvSpPr>
        <p:spPr bwMode="auto">
          <a:xfrm>
            <a:off x="7129345" y="2120974"/>
            <a:ext cx="1764625" cy="254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ko-KR" altLang="en-US" sz="14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 정성</a:t>
            </a:r>
            <a:r>
              <a:rPr kumimoji="1" lang="en-US" altLang="ko-KR" sz="14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/</a:t>
            </a:r>
            <a:r>
              <a:rPr kumimoji="1" lang="ko-KR" altLang="en-US" sz="14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정량 효과</a:t>
            </a:r>
          </a:p>
        </p:txBody>
      </p:sp>
      <p:sp>
        <p:nvSpPr>
          <p:cNvPr id="67" name="Text Box 22"/>
          <p:cNvSpPr txBox="1">
            <a:spLocks noChangeArrowheads="1"/>
          </p:cNvSpPr>
          <p:nvPr/>
        </p:nvSpPr>
        <p:spPr bwMode="auto">
          <a:xfrm>
            <a:off x="3245243" y="2120974"/>
            <a:ext cx="3464090" cy="254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ko-KR" altLang="en-US" sz="14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 개선 과정 요약</a:t>
            </a: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5424"/>
              </p:ext>
            </p:extLst>
          </p:nvPr>
        </p:nvGraphicFramePr>
        <p:xfrm>
          <a:off x="7235843" y="28296"/>
          <a:ext cx="1658127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9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9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9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9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spc="-100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전파</a:t>
                      </a:r>
                      <a:endParaRPr lang="en-US" altLang="ko-KR" sz="800" b="1" spc="-10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900" spc="-100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광학</a:t>
                      </a:r>
                      <a:r>
                        <a:rPr lang="ko-KR" altLang="en-US" sz="900" b="1" kern="900" spc="-100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endParaRPr lang="ko-KR" altLang="en-US" sz="800" b="1" kern="900" spc="-10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900" spc="-100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기판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900" spc="-100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전장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kern="900" spc="-100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CTO</a:t>
                      </a:r>
                      <a:endParaRPr lang="ko-KR" altLang="en-US" sz="800" b="1" kern="900" spc="-10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900" spc="-100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전자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900" spc="-100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생기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900" spc="-100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품질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△</a:t>
                      </a:r>
                      <a:endParaRPr lang="en-US" altLang="ko-KR" sz="900" b="0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△</a:t>
                      </a:r>
                      <a:endParaRPr kumimoji="0" lang="en-US" altLang="ko-KR" sz="900" b="0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△</a:t>
                      </a:r>
                      <a:endParaRPr kumimoji="0" lang="en-US" altLang="ko-KR" sz="900" b="0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spc="-100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○</a:t>
                      </a:r>
                      <a:endParaRPr kumimoji="0" lang="en-US" altLang="ko-KR" sz="900" b="0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△</a:t>
                      </a:r>
                      <a:endParaRPr kumimoji="0" lang="en-US" altLang="ko-KR" sz="900" b="0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X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X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AutoShape 20"/>
          <p:cNvSpPr>
            <a:spLocks noChangeArrowheads="1"/>
          </p:cNvSpPr>
          <p:nvPr/>
        </p:nvSpPr>
        <p:spPr bwMode="auto">
          <a:xfrm>
            <a:off x="7091806" y="1808152"/>
            <a:ext cx="2609448" cy="294484"/>
          </a:xfrm>
          <a:prstGeom prst="roundRect">
            <a:avLst>
              <a:gd name="adj" fmla="val 10700"/>
            </a:avLst>
          </a:prstGeom>
          <a:solidFill>
            <a:schemeClr val="bg1">
              <a:lumMod val="85000"/>
            </a:schemeClr>
          </a:solidFill>
          <a:ln w="12700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itchFamily="50" charset="-127"/>
                <a:cs typeface="+mn-cs"/>
              </a:rPr>
              <a:t>개 선  후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itchFamily="50" charset="-127"/>
              <a:cs typeface="+mn-cs"/>
            </a:endParaRPr>
          </a:p>
        </p:txBody>
      </p:sp>
      <p:sp>
        <p:nvSpPr>
          <p:cNvPr id="65" name="AutoShape 20"/>
          <p:cNvSpPr>
            <a:spLocks noChangeArrowheads="1"/>
          </p:cNvSpPr>
          <p:nvPr/>
        </p:nvSpPr>
        <p:spPr bwMode="auto">
          <a:xfrm>
            <a:off x="3203374" y="1807410"/>
            <a:ext cx="3816424" cy="291459"/>
          </a:xfrm>
          <a:prstGeom prst="roundRect">
            <a:avLst>
              <a:gd name="adj" fmla="val 10700"/>
            </a:avLst>
          </a:prstGeom>
          <a:solidFill>
            <a:schemeClr val="bg1">
              <a:lumMod val="85000"/>
            </a:schemeClr>
          </a:solidFill>
          <a:ln w="12700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itchFamily="50" charset="-127"/>
                <a:cs typeface="Arial" pitchFamily="34" charset="0"/>
              </a:rPr>
              <a:t>Breakthrough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itchFamily="50" charset="-127"/>
              <a:cs typeface="Arial" pitchFamily="34" charset="0"/>
            </a:endParaRPr>
          </a:p>
        </p:txBody>
      </p:sp>
      <p:sp>
        <p:nvSpPr>
          <p:cNvPr id="43" name="AutoShape 20"/>
          <p:cNvSpPr>
            <a:spLocks noChangeArrowheads="1"/>
          </p:cNvSpPr>
          <p:nvPr/>
        </p:nvSpPr>
        <p:spPr bwMode="auto">
          <a:xfrm>
            <a:off x="161878" y="1808152"/>
            <a:ext cx="2969488" cy="294484"/>
          </a:xfrm>
          <a:prstGeom prst="roundRect">
            <a:avLst>
              <a:gd name="adj" fmla="val 10700"/>
            </a:avLst>
          </a:prstGeom>
          <a:solidFill>
            <a:schemeClr val="bg1">
              <a:lumMod val="85000"/>
            </a:schemeClr>
          </a:solidFill>
          <a:ln w="12700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itchFamily="50" charset="-127"/>
                <a:cs typeface="+mn-cs"/>
              </a:rPr>
              <a:t>개 선  전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4537995-6CD9-4BAF-BA55-541DC68725AE}"/>
              </a:ext>
            </a:extLst>
          </p:cNvPr>
          <p:cNvSpPr txBox="1"/>
          <p:nvPr/>
        </p:nvSpPr>
        <p:spPr>
          <a:xfrm>
            <a:off x="0" y="6908800"/>
            <a:ext cx="9906000" cy="288147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6000" rIns="0" bIns="36000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▲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이물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·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생산성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/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성능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·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품질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/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프로세스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/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안전환경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개선 카테고리는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개선 전 현상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문제점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개선 과정 요약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정성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정량 효과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로 작성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9E06397-271B-498C-9EB9-CDDB39A87633}"/>
              </a:ext>
            </a:extLst>
          </p:cNvPr>
          <p:cNvGraphicFramePr>
            <a:graphicFrameLocks noGrp="1"/>
          </p:cNvGraphicFramePr>
          <p:nvPr/>
        </p:nvGraphicFramePr>
        <p:xfrm>
          <a:off x="8829103" y="489722"/>
          <a:ext cx="991172" cy="89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68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700" b="1" kern="900" spc="-3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개선</a:t>
                      </a:r>
                      <a:endParaRPr lang="en-US" altLang="ko-KR" sz="700" b="1" kern="900" spc="-3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700" b="1" kern="900" spc="-3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카테고리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700" b="1" kern="900" spc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DX</a:t>
                      </a:r>
                      <a:endParaRPr lang="ko-KR" altLang="en-US" sz="700" b="1" kern="900" spc="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b="1" kern="900" spc="-10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700" b="1" kern="900" spc="-1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적용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700" b="1" kern="900" spc="-1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미적용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이물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생산성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○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2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성능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품질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2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프로세스</a:t>
                      </a:r>
                      <a:endParaRPr lang="en-US" altLang="ko-KR" sz="800" b="0" i="0" u="none" strike="noStrike" spc="-100" baseline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2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고객 가치</a:t>
                      </a:r>
                      <a:endParaRPr lang="en-US" altLang="ko-KR" sz="800" b="0" i="0" u="none" strike="noStrike" spc="-100" baseline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52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안전환경</a:t>
                      </a:r>
                      <a:endParaRPr lang="en-US" altLang="ko-KR" sz="800" b="0" i="0" u="none" strike="noStrike" spc="-100" baseline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80698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A37D3DF-E00E-4044-919E-310383A9E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523773"/>
              </p:ext>
            </p:extLst>
          </p:nvPr>
        </p:nvGraphicFramePr>
        <p:xfrm>
          <a:off x="8829103" y="1403891"/>
          <a:ext cx="99117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192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700" b="1" kern="900" spc="-30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DX </a:t>
                      </a:r>
                      <a:r>
                        <a:rPr lang="ko-KR" altLang="en-US" sz="700" b="1" kern="900" spc="-30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단계 구분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1" kern="900" spc="-10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1" kern="900" spc="-10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spc="-100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디지털화</a:t>
                      </a:r>
                      <a:endParaRPr lang="en-US" altLang="ko-KR" sz="800" b="0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정보화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지능화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○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TextBox 31">
            <a:extLst>
              <a:ext uri="{FF2B5EF4-FFF2-40B4-BE49-F238E27FC236}">
                <a16:creationId xmlns:a16="http://schemas.microsoft.com/office/drawing/2014/main" id="{AD084D6B-EB43-4CFE-9CF2-5AA05ECEF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9402" y="4038213"/>
            <a:ext cx="2682042" cy="29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ko-KR"/>
            </a:defPPr>
            <a:lvl1pPr eaLnBrk="1" latinLnBrk="0" hangingPunct="1">
              <a:lnSpc>
                <a:spcPct val="130000"/>
              </a:lnSpc>
              <a:buFont typeface="Wingdings" pitchFamily="2" charset="2"/>
              <a:buChar char="q"/>
              <a:defRPr sz="13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kumimoji="0" lang="en-US" altLang="ko-KR" sz="1100" b="1" dirty="0">
                <a:solidFill>
                  <a:prstClr val="black"/>
                </a:solidFill>
              </a:rPr>
              <a:t> </a:t>
            </a:r>
            <a:r>
              <a:rPr kumimoji="0" lang="ko-KR" altLang="en-US" sz="1100" b="1" dirty="0">
                <a:solidFill>
                  <a:prstClr val="black"/>
                </a:solidFill>
              </a:rPr>
              <a:t>개선 </a:t>
            </a:r>
            <a:r>
              <a:rPr lang="en-US" altLang="ko-KR" sz="1100" b="1" dirty="0">
                <a:solidFill>
                  <a:prstClr val="black"/>
                </a:solidFill>
              </a:rPr>
              <a:t>MM : ~ MM(</a:t>
            </a:r>
            <a:r>
              <a:rPr lang="ko-KR" altLang="en-US" sz="1100" b="1" dirty="0">
                <a:solidFill>
                  <a:prstClr val="black"/>
                </a:solidFill>
              </a:rPr>
              <a:t>연간</a:t>
            </a:r>
            <a:r>
              <a:rPr lang="en-US" altLang="ko-KR" sz="1100" b="1" dirty="0">
                <a:solidFill>
                  <a:prstClr val="black"/>
                </a:solidFill>
              </a:rPr>
              <a:t>)</a:t>
            </a:r>
            <a:r>
              <a:rPr kumimoji="0" lang="ko-KR" altLang="en-US" sz="1100" b="1" dirty="0">
                <a:solidFill>
                  <a:prstClr val="black"/>
                </a:solidFill>
              </a:rPr>
              <a:t> </a:t>
            </a:r>
            <a:endParaRPr kumimoji="0" lang="ko-KR" altLang="en-US" sz="1100" b="1" u="sng" dirty="0">
              <a:solidFill>
                <a:prstClr val="black"/>
              </a:solidFill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FC834BDC-8D48-414D-AC35-6D9405280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6735" y="4398253"/>
            <a:ext cx="1821802" cy="523220"/>
          </a:xfrm>
          <a:prstGeom prst="rect">
            <a:avLst/>
          </a:prstGeom>
          <a:solidFill>
            <a:srgbClr val="FFFF00"/>
          </a:solidFill>
          <a:ln w="19050">
            <a:solidFill>
              <a:srgbClr val="FF0000"/>
            </a:solidFill>
            <a:prstDash val="solid"/>
          </a:ln>
        </p:spPr>
        <p:txBody>
          <a:bodyPr wrap="square" lIns="0" rIns="0">
            <a:spAutoFit/>
          </a:bodyPr>
          <a:lstStyle>
            <a:defPPr>
              <a:defRPr lang="ko-KR"/>
            </a:defPPr>
            <a:lvl1pPr eaLnBrk="1" fontAlgn="auto" hangingPunct="1">
              <a:spcAft>
                <a:spcPts val="0"/>
              </a:spcAf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defRPr>
            </a:lvl1pPr>
            <a:lvl2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2pPr>
            <a:lvl3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3pPr>
            <a:lvl4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4pPr>
            <a:lvl5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MM</a:t>
            </a:r>
            <a:r>
              <a:rPr lang="ko-KR" altLang="en-US" sz="1400" b="1" dirty="0">
                <a:solidFill>
                  <a:schemeClr val="tx1"/>
                </a:solidFill>
              </a:rPr>
              <a:t>산출근거 </a:t>
            </a:r>
            <a:br>
              <a:rPr lang="en-US" altLang="ko-KR" sz="1400" b="1" dirty="0">
                <a:solidFill>
                  <a:schemeClr val="tx1"/>
                </a:solidFill>
              </a:rPr>
            </a:br>
            <a:r>
              <a:rPr lang="ko-KR" altLang="en-US" sz="1400" b="1" dirty="0">
                <a:solidFill>
                  <a:schemeClr val="tx1"/>
                </a:solidFill>
              </a:rPr>
              <a:t>필수 첨부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 err="1">
                <a:solidFill>
                  <a:schemeClr val="tx1"/>
                </a:solidFill>
              </a:rPr>
              <a:t>엑셀양식참고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0581E4-0B2E-4193-8E88-31591640D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656" y="4365104"/>
            <a:ext cx="2521929" cy="537585"/>
          </a:xfrm>
          <a:prstGeom prst="rect">
            <a:avLst/>
          </a:prstGeom>
        </p:spPr>
      </p:pic>
      <p:sp>
        <p:nvSpPr>
          <p:cNvPr id="24" name="Rectangle 7">
            <a:extLst>
              <a:ext uri="{FF2B5EF4-FFF2-40B4-BE49-F238E27FC236}">
                <a16:creationId xmlns:a16="http://schemas.microsoft.com/office/drawing/2014/main" id="{B2F023E1-1FE6-4302-897C-037E75633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656" y="4940736"/>
            <a:ext cx="200870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006600"/>
                </a:solidFill>
                <a:latin typeface="Arial Unicode MS"/>
              </a:rPr>
              <a:t>- 1</a:t>
            </a:r>
            <a:r>
              <a:rPr lang="ko-KR" altLang="en-US" sz="800" dirty="0">
                <a:solidFill>
                  <a:srgbClr val="006600"/>
                </a:solidFill>
                <a:latin typeface="Arial Unicode MS"/>
              </a:rPr>
              <a:t>회 소요시간 근거 기입</a:t>
            </a:r>
            <a:br>
              <a:rPr lang="en-US" altLang="ko-KR" sz="800" dirty="0">
                <a:solidFill>
                  <a:srgbClr val="006600"/>
                </a:solidFill>
                <a:latin typeface="Arial Unicode MS"/>
              </a:rPr>
            </a:br>
            <a:r>
              <a:rPr lang="en-US" altLang="ko-KR" sz="800" dirty="0">
                <a:solidFill>
                  <a:srgbClr val="006600"/>
                </a:solidFill>
                <a:latin typeface="Arial Unicode MS"/>
              </a:rPr>
              <a:t>- </a:t>
            </a:r>
            <a:r>
              <a:rPr lang="ko-KR" altLang="en-US" sz="800" dirty="0">
                <a:solidFill>
                  <a:srgbClr val="006600"/>
                </a:solidFill>
                <a:latin typeface="Arial Unicode MS"/>
              </a:rPr>
              <a:t>개발기간 발생횟수 근거 기입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</a:rPr>
              <a:t> 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개체 3">
            <a:hlinkClick r:id="" action="ppaction://ole?verb=0"/>
            <a:extLst>
              <a:ext uri="{FF2B5EF4-FFF2-40B4-BE49-F238E27FC236}">
                <a16:creationId xmlns:a16="http://schemas.microsoft.com/office/drawing/2014/main" id="{A051C3D0-09FA-49DA-8892-B1BE9574A5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098521"/>
              </p:ext>
            </p:extLst>
          </p:nvPr>
        </p:nvGraphicFramePr>
        <p:xfrm>
          <a:off x="-842758" y="59976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resentation" showAsIcon="1" r:id="rId5" imgW="914400" imgH="771525" progId="PowerPoint.Show.12">
                  <p:embed/>
                </p:oleObj>
              </mc:Choice>
              <mc:Fallback>
                <p:oleObj name="Presentation" showAsIcon="1" r:id="rId5" imgW="914400" imgH="771525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842758" y="59976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13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utoShape 20"/>
          <p:cNvSpPr>
            <a:spLocks noChangeArrowheads="1"/>
          </p:cNvSpPr>
          <p:nvPr/>
        </p:nvSpPr>
        <p:spPr bwMode="auto">
          <a:xfrm>
            <a:off x="7091806" y="2013357"/>
            <a:ext cx="2609448" cy="4608377"/>
          </a:xfrm>
          <a:prstGeom prst="roundRect">
            <a:avLst>
              <a:gd name="adj" fmla="val 2403"/>
            </a:avLst>
          </a:prstGeom>
          <a:solidFill>
            <a:schemeClr val="bg1"/>
          </a:solidFill>
          <a:ln w="12700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66" name="AutoShape 20"/>
          <p:cNvSpPr>
            <a:spLocks noChangeArrowheads="1"/>
          </p:cNvSpPr>
          <p:nvPr/>
        </p:nvSpPr>
        <p:spPr bwMode="auto">
          <a:xfrm>
            <a:off x="3203374" y="2013358"/>
            <a:ext cx="3816424" cy="4608376"/>
          </a:xfrm>
          <a:prstGeom prst="roundRect">
            <a:avLst>
              <a:gd name="adj" fmla="val 2403"/>
            </a:avLst>
          </a:prstGeom>
          <a:solidFill>
            <a:schemeClr val="bg1"/>
          </a:solidFill>
          <a:ln w="12700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44" name="AutoShape 20"/>
          <p:cNvSpPr>
            <a:spLocks noChangeArrowheads="1"/>
          </p:cNvSpPr>
          <p:nvPr/>
        </p:nvSpPr>
        <p:spPr bwMode="auto">
          <a:xfrm>
            <a:off x="161878" y="2013358"/>
            <a:ext cx="2969488" cy="4608376"/>
          </a:xfrm>
          <a:prstGeom prst="roundRect">
            <a:avLst>
              <a:gd name="adj" fmla="val 2403"/>
            </a:avLst>
          </a:prstGeom>
          <a:solidFill>
            <a:schemeClr val="bg1"/>
          </a:solidFill>
          <a:ln w="12700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40" name="Rectangle 4"/>
          <p:cNvSpPr txBox="1">
            <a:spLocks noChangeArrowheads="1"/>
          </p:cNvSpPr>
          <p:nvPr/>
        </p:nvSpPr>
        <p:spPr bwMode="auto">
          <a:xfrm>
            <a:off x="-2267" y="75213"/>
            <a:ext cx="6611451" cy="307777"/>
          </a:xfrm>
          <a:prstGeom prst="rect">
            <a:avLst/>
          </a:prstGeom>
          <a:noFill/>
        </p:spPr>
        <p:txBody>
          <a:bodyPr wrap="square" lIns="72000" tIns="0" rIns="36000" bIns="0">
            <a:spAutoFit/>
          </a:bodyPr>
          <a:lstStyle>
            <a:defPPr>
              <a:defRPr lang="ko-KR"/>
            </a:defPPr>
            <a:lvl1pPr eaLnBrk="1" fontAlgn="auto" hangingPunct="1">
              <a:spcAft>
                <a:spcPts val="0"/>
              </a:spcAf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defRPr>
            </a:lvl1pPr>
            <a:lvl2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2pPr>
            <a:lvl3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3pPr>
            <a:lvl4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4pPr>
            <a:lvl5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[</a:t>
            </a:r>
            <a:r>
              <a:rPr kumimoji="0" lang="ko-KR" altLang="en-US" b="0" i="0" u="none" strike="noStrike" kern="1200" cap="none" spc="-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아이디어발상</a:t>
            </a:r>
            <a:r>
              <a:rPr kumimoji="0" lang="en-US" altLang="ko-KR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BP] </a:t>
            </a:r>
            <a:r>
              <a:rPr kumimoji="0" lang="en-US" altLang="ko-KR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00</a:t>
            </a:r>
            <a:r>
              <a:rPr kumimoji="0" lang="ko-KR" altLang="en-US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공정의 </a:t>
            </a:r>
            <a:r>
              <a:rPr kumimoji="0" lang="en-US" altLang="ko-KR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000 </a:t>
            </a:r>
            <a:r>
              <a:rPr kumimoji="0" lang="ko-KR" altLang="en-US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개발로 </a:t>
            </a:r>
            <a:r>
              <a:rPr kumimoji="0" lang="en-US" altLang="ko-KR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000 </a:t>
            </a:r>
            <a:r>
              <a:rPr kumimoji="0" lang="ko-KR" altLang="en-US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생산성 향상</a:t>
            </a:r>
            <a:endParaRPr kumimoji="0" lang="ko-KR" altLang="en-US" sz="1800" b="1" i="0" u="none" strike="noStrike" kern="1200" cap="none" spc="-3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j-cs"/>
            </a:endParaRP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206427" y="2120974"/>
            <a:ext cx="2924939" cy="25449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ko-KR" altLang="en-US" sz="14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 개선</a:t>
            </a:r>
            <a:r>
              <a:rPr kumimoji="1" lang="en-US" altLang="ko-KR" sz="14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14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전 현상</a:t>
            </a:r>
            <a:r>
              <a:rPr kumimoji="1" lang="en-US" altLang="ko-KR" sz="14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/</a:t>
            </a:r>
            <a:r>
              <a:rPr kumimoji="1" lang="ko-KR" altLang="en-US" sz="14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문제점</a:t>
            </a:r>
            <a:endParaRPr kumimoji="1" lang="en-US" altLang="ko-KR" sz="1400" b="0" i="0" u="none" strike="noStrike" kern="1200" cap="none" spc="-3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itchFamily="50" charset="-127"/>
              <a:cs typeface="Arial" panose="020B0604020202020204" pitchFamily="34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61878" y="1121579"/>
            <a:ext cx="8625757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00 Line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생산성 </a:t>
            </a:r>
            <a:r>
              <a:rPr kumimoji="0" lang="ko-KR" alt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향상을 위해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,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000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핵심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000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공정의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000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최적화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000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삭제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, 000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통합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, 000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설비 </a:t>
            </a:r>
            <a:r>
              <a:rPr kumimoji="0" lang="ko-KR" alt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개발을 통해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기존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10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개 공정을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7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개 공정으로 </a:t>
            </a:r>
            <a:r>
              <a:rPr kumimoji="0" lang="ko-KR" alt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개선하여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투자비를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00% </a:t>
            </a:r>
            <a:r>
              <a:rPr kumimoji="0" lang="ko-KR" alt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감소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/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생산성을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00% </a:t>
            </a:r>
            <a:r>
              <a:rPr kumimoji="0" lang="ko-KR" alt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높임 </a:t>
            </a:r>
            <a:r>
              <a:rPr kumimoji="0" lang="en-US" altLang="ko-KR" sz="16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</a:t>
            </a:r>
            <a:r>
              <a:rPr kumimoji="0" lang="ko-KR" alt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향상</a:t>
            </a:r>
            <a:r>
              <a:rPr kumimoji="0" lang="en-US" altLang="ko-KR" sz="16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, </a:t>
            </a:r>
            <a:r>
              <a:rPr kumimoji="0" lang="ko-KR" alt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감소</a:t>
            </a:r>
            <a:r>
              <a:rPr kumimoji="0" lang="en-US" altLang="ko-KR" sz="16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)</a:t>
            </a:r>
          </a:p>
        </p:txBody>
      </p:sp>
      <p:sp>
        <p:nvSpPr>
          <p:cNvPr id="74" name="Rectangle 4"/>
          <p:cNvSpPr txBox="1">
            <a:spLocks noChangeArrowheads="1"/>
          </p:cNvSpPr>
          <p:nvPr/>
        </p:nvSpPr>
        <p:spPr bwMode="auto">
          <a:xfrm>
            <a:off x="162123" y="699438"/>
            <a:ext cx="6735093" cy="36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eaLnBrk="1" fontAlgn="auto" hangingPunct="1">
              <a:spcAft>
                <a:spcPts val="0"/>
              </a:spcAf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defRPr>
            </a:lvl1pPr>
            <a:lvl2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2pPr>
            <a:lvl3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3pPr>
            <a:lvl4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4pPr>
            <a:lvl5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사고</a:t>
            </a:r>
            <a:r>
              <a:rPr kumimoji="0" lang="en-US" altLang="ko-KR" sz="13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4-1. </a:t>
            </a:r>
            <a:r>
              <a:rPr kumimoji="0" lang="ko-KR" altLang="en-US" sz="13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보조</a:t>
            </a:r>
            <a:r>
              <a:rPr kumimoji="0" lang="en-US" altLang="ko-KR" sz="13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&amp;</a:t>
            </a:r>
            <a:r>
              <a:rPr kumimoji="0" lang="ko-KR" altLang="en-US" sz="13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손실 기능을 제거하자 </a:t>
            </a:r>
            <a:r>
              <a:rPr kumimoji="0" lang="en-US" altLang="ko-KR" sz="13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! </a:t>
            </a:r>
            <a:br>
              <a:rPr kumimoji="0" lang="en-US" altLang="ko-KR" sz="13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</a:br>
            <a:r>
              <a:rPr kumimoji="0" lang="ko-KR" altLang="en-US" sz="13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사고</a:t>
            </a:r>
            <a:r>
              <a:rPr kumimoji="0" lang="en-US" altLang="ko-KR" sz="13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4-2. </a:t>
            </a:r>
            <a:r>
              <a:rPr kumimoji="0" lang="ko-KR" altLang="en-US" sz="13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기본 기능의 효율을 높이자 </a:t>
            </a:r>
            <a:r>
              <a:rPr kumimoji="0" lang="en-US" altLang="ko-KR" sz="13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!    </a:t>
            </a:r>
            <a:r>
              <a:rPr kumimoji="0" lang="ko-KR" altLang="en-US" sz="13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방법</a:t>
            </a:r>
            <a:r>
              <a:rPr kumimoji="0" lang="en-US" altLang="ko-KR" sz="13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9-1. </a:t>
            </a:r>
            <a:r>
              <a:rPr kumimoji="0" lang="ko-KR" altLang="en-US" sz="13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상호 독립적인 동작을 동시에 하자</a:t>
            </a:r>
            <a:r>
              <a:rPr kumimoji="0" lang="en-US" altLang="ko-KR" sz="13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!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73614" y="515124"/>
            <a:ext cx="321402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■ 작성일 </a:t>
            </a:r>
            <a:r>
              <a:rPr kumimoji="0" lang="en-US" altLang="ko-KR" sz="11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: </a:t>
            </a:r>
            <a:r>
              <a:rPr kumimoji="0" lang="en-US" altLang="ko-KR" sz="1100" b="1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’21. 03. 14     </a:t>
            </a:r>
            <a:r>
              <a:rPr kumimoji="0" lang="ko-KR" altLang="en-US" sz="11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■</a:t>
            </a:r>
            <a:r>
              <a:rPr kumimoji="0" lang="en-US" altLang="ko-KR" sz="11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작성자 </a:t>
            </a:r>
            <a:r>
              <a:rPr kumimoji="0" lang="en-US" altLang="ko-KR" sz="11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:  CTO</a:t>
            </a:r>
            <a:r>
              <a:rPr kumimoji="0" lang="ko-KR" altLang="en-US" sz="11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0" lang="en-US" altLang="ko-KR" sz="11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00000</a:t>
            </a:r>
            <a:r>
              <a:rPr kumimoji="0" lang="ko-KR" altLang="en-US" sz="11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팀 </a:t>
            </a:r>
            <a:r>
              <a:rPr kumimoji="0" lang="ko-KR" altLang="en-US" sz="1100" b="1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홍길동 책임</a:t>
            </a:r>
          </a:p>
        </p:txBody>
      </p:sp>
      <p:sp>
        <p:nvSpPr>
          <p:cNvPr id="69" name="Text Box 22"/>
          <p:cNvSpPr txBox="1">
            <a:spLocks noChangeArrowheads="1"/>
          </p:cNvSpPr>
          <p:nvPr/>
        </p:nvSpPr>
        <p:spPr bwMode="auto">
          <a:xfrm>
            <a:off x="7129345" y="2120974"/>
            <a:ext cx="1764625" cy="254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ko-KR" altLang="en-US" sz="14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 정성</a:t>
            </a:r>
            <a:r>
              <a:rPr kumimoji="1" lang="en-US" altLang="ko-KR" sz="14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/</a:t>
            </a:r>
            <a:r>
              <a:rPr kumimoji="1" lang="ko-KR" altLang="en-US" sz="14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정량 효과</a:t>
            </a:r>
          </a:p>
        </p:txBody>
      </p:sp>
      <p:sp>
        <p:nvSpPr>
          <p:cNvPr id="67" name="Text Box 22"/>
          <p:cNvSpPr txBox="1">
            <a:spLocks noChangeArrowheads="1"/>
          </p:cNvSpPr>
          <p:nvPr/>
        </p:nvSpPr>
        <p:spPr bwMode="auto">
          <a:xfrm>
            <a:off x="3245243" y="2120974"/>
            <a:ext cx="3464090" cy="254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ko-KR" altLang="en-US" sz="14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 개선 과정 요약</a:t>
            </a:r>
          </a:p>
        </p:txBody>
      </p:sp>
      <p:graphicFrame>
        <p:nvGraphicFramePr>
          <p:cNvPr id="87" name="표 86"/>
          <p:cNvGraphicFramePr>
            <a:graphicFrameLocks noGrp="1"/>
          </p:cNvGraphicFramePr>
          <p:nvPr/>
        </p:nvGraphicFramePr>
        <p:xfrm>
          <a:off x="7235843" y="28296"/>
          <a:ext cx="1658127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9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9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9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9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spc="-100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전파</a:t>
                      </a:r>
                      <a:endParaRPr lang="en-US" altLang="ko-KR" sz="800" b="1" spc="-10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900" spc="-100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광학</a:t>
                      </a:r>
                      <a:r>
                        <a:rPr lang="ko-KR" altLang="en-US" sz="900" b="1" kern="900" spc="-100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endParaRPr lang="ko-KR" altLang="en-US" sz="800" b="1" kern="900" spc="-10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900" spc="-100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기판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900" spc="-100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전장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kern="900" spc="-100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CTO</a:t>
                      </a:r>
                      <a:endParaRPr lang="ko-KR" altLang="en-US" sz="800" b="1" kern="900" spc="-10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900" spc="-100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전자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900" spc="-100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생기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900" spc="-100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품질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spc="-100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○</a:t>
                      </a:r>
                      <a:endParaRPr lang="en-US" altLang="ko-KR" sz="900" b="0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△</a:t>
                      </a:r>
                      <a:endParaRPr kumimoji="0" lang="en-US" altLang="ko-KR" sz="900" b="0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△</a:t>
                      </a:r>
                      <a:endParaRPr kumimoji="0" lang="en-US" altLang="ko-KR" sz="900" b="0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△</a:t>
                      </a:r>
                      <a:endParaRPr kumimoji="0" lang="en-US" altLang="ko-KR" sz="900" b="0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△</a:t>
                      </a:r>
                      <a:endParaRPr kumimoji="0" lang="en-US" altLang="ko-KR" sz="900" b="0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X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X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AutoShape 20"/>
          <p:cNvSpPr>
            <a:spLocks noChangeArrowheads="1"/>
          </p:cNvSpPr>
          <p:nvPr/>
        </p:nvSpPr>
        <p:spPr bwMode="auto">
          <a:xfrm>
            <a:off x="7091806" y="1808152"/>
            <a:ext cx="2609448" cy="294484"/>
          </a:xfrm>
          <a:prstGeom prst="roundRect">
            <a:avLst>
              <a:gd name="adj" fmla="val 10700"/>
            </a:avLst>
          </a:prstGeom>
          <a:solidFill>
            <a:schemeClr val="bg1">
              <a:lumMod val="85000"/>
            </a:schemeClr>
          </a:solidFill>
          <a:ln w="12700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itchFamily="50" charset="-127"/>
                <a:cs typeface="+mn-cs"/>
              </a:rPr>
              <a:t>개 선  후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itchFamily="50" charset="-127"/>
              <a:cs typeface="+mn-cs"/>
            </a:endParaRPr>
          </a:p>
        </p:txBody>
      </p:sp>
      <p:sp>
        <p:nvSpPr>
          <p:cNvPr id="65" name="AutoShape 20"/>
          <p:cNvSpPr>
            <a:spLocks noChangeArrowheads="1"/>
          </p:cNvSpPr>
          <p:nvPr/>
        </p:nvSpPr>
        <p:spPr bwMode="auto">
          <a:xfrm>
            <a:off x="3203374" y="1807410"/>
            <a:ext cx="3816424" cy="291459"/>
          </a:xfrm>
          <a:prstGeom prst="roundRect">
            <a:avLst>
              <a:gd name="adj" fmla="val 10700"/>
            </a:avLst>
          </a:prstGeom>
          <a:solidFill>
            <a:schemeClr val="bg1">
              <a:lumMod val="85000"/>
            </a:schemeClr>
          </a:solidFill>
          <a:ln w="12700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itchFamily="50" charset="-127"/>
                <a:cs typeface="Arial" pitchFamily="34" charset="0"/>
              </a:rPr>
              <a:t>Breakthrough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itchFamily="50" charset="-127"/>
              <a:cs typeface="Arial" pitchFamily="34" charset="0"/>
            </a:endParaRPr>
          </a:p>
        </p:txBody>
      </p:sp>
      <p:sp>
        <p:nvSpPr>
          <p:cNvPr id="43" name="AutoShape 20"/>
          <p:cNvSpPr>
            <a:spLocks noChangeArrowheads="1"/>
          </p:cNvSpPr>
          <p:nvPr/>
        </p:nvSpPr>
        <p:spPr bwMode="auto">
          <a:xfrm>
            <a:off x="161878" y="1808152"/>
            <a:ext cx="2969488" cy="294484"/>
          </a:xfrm>
          <a:prstGeom prst="roundRect">
            <a:avLst>
              <a:gd name="adj" fmla="val 10700"/>
            </a:avLst>
          </a:prstGeom>
          <a:solidFill>
            <a:schemeClr val="bg1">
              <a:lumMod val="85000"/>
            </a:schemeClr>
          </a:solidFill>
          <a:ln w="12700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itchFamily="50" charset="-127"/>
                <a:cs typeface="+mn-cs"/>
              </a:rPr>
              <a:t>개 선  전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4537995-6CD9-4BAF-BA55-541DC68725AE}"/>
              </a:ext>
            </a:extLst>
          </p:cNvPr>
          <p:cNvSpPr txBox="1"/>
          <p:nvPr/>
        </p:nvSpPr>
        <p:spPr>
          <a:xfrm>
            <a:off x="0" y="6908800"/>
            <a:ext cx="9906000" cy="288147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6000" rIns="0" bIns="36000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▲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이물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·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생산성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/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성능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·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품질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/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프로세스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/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안전환경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개선 카테고리는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개선 전 현상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문제점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개선 과정 요약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정성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정량 효과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로 작성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9E06397-271B-498C-9EB9-CDDB39A87633}"/>
              </a:ext>
            </a:extLst>
          </p:cNvPr>
          <p:cNvGraphicFramePr>
            <a:graphicFrameLocks noGrp="1"/>
          </p:cNvGraphicFramePr>
          <p:nvPr/>
        </p:nvGraphicFramePr>
        <p:xfrm>
          <a:off x="8829103" y="489722"/>
          <a:ext cx="991172" cy="89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68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700" b="1" kern="900" spc="-3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개선</a:t>
                      </a:r>
                      <a:endParaRPr lang="en-US" altLang="ko-KR" sz="700" b="1" kern="900" spc="-3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700" b="1" kern="900" spc="-3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카테고리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700" b="1" kern="900" spc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DX</a:t>
                      </a:r>
                      <a:endParaRPr lang="ko-KR" altLang="en-US" sz="700" b="1" kern="900" spc="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b="1" kern="900" spc="-10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700" b="1" kern="900" spc="-1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적용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700" b="1" kern="900" spc="-1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미적용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이물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생산성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○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2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성능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품질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2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프로세스</a:t>
                      </a:r>
                      <a:endParaRPr lang="en-US" altLang="ko-KR" sz="800" b="0" i="0" u="none" strike="noStrike" spc="-100" baseline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2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고객 가치</a:t>
                      </a:r>
                      <a:endParaRPr lang="en-US" altLang="ko-KR" sz="800" b="0" i="0" u="none" strike="noStrike" spc="-100" baseline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52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안전환경</a:t>
                      </a:r>
                      <a:endParaRPr lang="en-US" altLang="ko-KR" sz="800" b="0" i="0" u="none" strike="noStrike" spc="-100" baseline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80698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A37D3DF-E00E-4044-919E-310383A9EB32}"/>
              </a:ext>
            </a:extLst>
          </p:cNvPr>
          <p:cNvGraphicFramePr>
            <a:graphicFrameLocks noGrp="1"/>
          </p:cNvGraphicFramePr>
          <p:nvPr/>
        </p:nvGraphicFramePr>
        <p:xfrm>
          <a:off x="8829103" y="1403891"/>
          <a:ext cx="99117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192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700" b="1" kern="900" spc="-30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DX </a:t>
                      </a:r>
                      <a:r>
                        <a:rPr lang="ko-KR" altLang="en-US" sz="700" b="1" kern="900" spc="-30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단계 구분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1" kern="900" spc="-10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1" kern="900" spc="-10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spc="-100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디지털화</a:t>
                      </a:r>
                      <a:endParaRPr lang="en-US" altLang="ko-KR" sz="800" b="0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정보화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지능화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개체 22">
            <a:hlinkClick r:id="" action="ppaction://ole?verb=0"/>
            <a:extLst>
              <a:ext uri="{FF2B5EF4-FFF2-40B4-BE49-F238E27FC236}">
                <a16:creationId xmlns:a16="http://schemas.microsoft.com/office/drawing/2014/main" id="{A2936FEC-AB09-44AB-94FB-2B67AC3CB0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147453"/>
              </p:ext>
            </p:extLst>
          </p:nvPr>
        </p:nvGraphicFramePr>
        <p:xfrm>
          <a:off x="-842758" y="59976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Presentation" showAsIcon="1" r:id="rId4" imgW="914400" imgH="771525" progId="PowerPoint.Show.12">
                  <p:embed/>
                </p:oleObj>
              </mc:Choice>
              <mc:Fallback>
                <p:oleObj name="Presentation" showAsIcon="1" r:id="rId4" imgW="914400" imgH="771525" progId="PowerPoint.Show.12">
                  <p:embed/>
                  <p:pic>
                    <p:nvPicPr>
                      <p:cNvPr id="4" name="개체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051C3D0-09FA-49DA-8892-B1BE9574A5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842758" y="59976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7707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32474</TotalTime>
  <Words>368</Words>
  <Application>Microsoft Office PowerPoint</Application>
  <PresentationFormat>A4 용지(210x297mm)</PresentationFormat>
  <Paragraphs>95</Paragraphs>
  <Slides>2</Slides>
  <Notes>2</Notes>
  <HiddenSlides>0</HiddenSlides>
  <MMClips>0</MMClips>
  <ScaleCrop>false</ScaleCrop>
  <HeadingPairs>
    <vt:vector size="10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</vt:i4>
      </vt:variant>
      <vt:variant>
        <vt:lpstr>재구성한 쇼</vt:lpstr>
      </vt:variant>
      <vt:variant>
        <vt:i4>1</vt:i4>
      </vt:variant>
    </vt:vector>
  </HeadingPairs>
  <TitlesOfParts>
    <vt:vector size="16" baseType="lpstr">
      <vt:lpstr>Arial Unicode MS</vt:lpstr>
      <vt:lpstr>LG스마트체 Regular</vt:lpstr>
      <vt:lpstr>LG스마트체 SemiBold</vt:lpstr>
      <vt:lpstr>LG스마트체2.0 Bold</vt:lpstr>
      <vt:lpstr>LG스마트체2.0 Regular</vt:lpstr>
      <vt:lpstr>굴림</vt:lpstr>
      <vt:lpstr>맑은 고딕</vt:lpstr>
      <vt:lpstr>바탕</vt:lpstr>
      <vt:lpstr>Arial</vt:lpstr>
      <vt:lpstr>Arial Narrow</vt:lpstr>
      <vt:lpstr>Wingdings</vt:lpstr>
      <vt:lpstr>Office 테마</vt:lpstr>
      <vt:lpstr>Microsoft PowerPoint 프레젠테이션</vt:lpstr>
      <vt:lpstr>PowerPoint 프레젠테이션</vt:lpstr>
      <vt:lpstr>PowerPoint 프레젠테이션</vt:lpstr>
      <vt:lpstr>재구성한 쇼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임호석</cp:lastModifiedBy>
  <cp:revision>4697</cp:revision>
  <cp:lastPrinted>2021-01-29T05:38:23Z</cp:lastPrinted>
  <dcterms:created xsi:type="dcterms:W3CDTF">2019-09-09T06:27:34Z</dcterms:created>
  <dcterms:modified xsi:type="dcterms:W3CDTF">2021-10-07T06:28:23Z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8a968-831d-4cfc-b1f9-4367a1331151_Enabled">
    <vt:lpwstr>true</vt:lpwstr>
  </property>
  <property fmtid="{D5CDD505-2E9C-101B-9397-08002B2CF9AE}" pid="3" name="MSIP_Label_99b8a968-831d-4cfc-b1f9-4367a1331151_SetDate">
    <vt:lpwstr>2021-10-07T06:28:23Z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7e2b82a8-3b5d-4762-bc89-5fcea1fc69c8</vt:lpwstr>
  </property>
  <property fmtid="{D5CDD505-2E9C-101B-9397-08002B2CF9AE}" pid="8" name="MSIP_Label_99b8a968-831d-4cfc-b1f9-4367a1331151_ContentBits">
    <vt:lpwstr>3</vt:lpwstr>
  </property>
</Properties>
</file>