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6" autoAdjust="0"/>
  </p:normalViewPr>
  <p:slideViewPr>
    <p:cSldViewPr showGuides="1">
      <p:cViewPr varScale="1">
        <p:scale>
          <a:sx n="106" d="100"/>
          <a:sy n="106" d="100"/>
        </p:scale>
        <p:origin x="-3732" y="-102"/>
      </p:cViewPr>
      <p:guideLst>
        <p:guide orient="horz" pos="2160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940A-7989-446F-9673-6D070F7614AE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78E80-AEC2-40C8-8971-FE1DEF8A6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7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64">
              <a:defRPr/>
            </a:pPr>
            <a:endParaRPr lang="en-US" altLang="ko-KR" dirty="0" smtClean="0">
              <a:solidFill>
                <a:schemeClr val="tx1"/>
              </a:solidFill>
              <a:latin typeface="Arial Narrow" pitchFamily="34" charset="0"/>
              <a:ea typeface="가는둥근제목체" pitchFamily="18" charset="-127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443883B-7D6F-4E64-B93B-9457A9247E9C}" type="slidenum">
              <a:rPr kumimoji="0" lang="en-US" altLang="ko-KR" b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kumimoji="0" lang="en-US" altLang="ko-KR" b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70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9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7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14" y="154881"/>
            <a:ext cx="5184576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86458" y="620688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86458" y="6421438"/>
            <a:ext cx="897108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482" y="6520868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2020. All Rights Reserved.</a:t>
            </a:r>
            <a:endParaRPr lang="ko-KR" altLang="en-US" sz="1000" dirty="0" smtClean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122643" y="235686"/>
            <a:ext cx="878830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70" y="6542597"/>
            <a:ext cx="784807" cy="19695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22" y="256238"/>
            <a:ext cx="926118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5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4040248" y="108205"/>
            <a:ext cx="1063385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대외비 </a:t>
            </a:r>
            <a:r>
              <a:rPr lang="en-US" altLang="ko-KR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급</a:t>
            </a:r>
            <a:endParaRPr lang="en-US" altLang="ko-KR" sz="1200" b="1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3505200" y="64755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srgbClr val="000000"/>
                </a:solidFill>
                <a:latin typeface="Arial Narrow" pitchFamily="34" charset="0"/>
              </a:rPr>
              <a:pPr algn="ctr"/>
              <a:t>‹#›</a:t>
            </a:fld>
            <a:r>
              <a:rPr lang="ko-KR" altLang="en-US" sz="1100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 Narrow" pitchFamily="34" charset="0"/>
              </a:rPr>
              <a:t>/ 13</a:t>
            </a:r>
            <a:endParaRPr lang="ko-KR" altLang="en-US" sz="1100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3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4040248" y="108205"/>
            <a:ext cx="1063385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대외비 </a:t>
            </a:r>
            <a:r>
              <a:rPr lang="en-US" altLang="ko-KR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급</a:t>
            </a:r>
            <a:endParaRPr lang="en-US" altLang="ko-KR" sz="1200" b="1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24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3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6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3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1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7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185052" y="379678"/>
            <a:ext cx="4005647" cy="216501"/>
            <a:chOff x="200472" y="379678"/>
            <a:chExt cx="4339451" cy="216501"/>
          </a:xfrm>
        </p:grpSpPr>
        <p:pic>
          <p:nvPicPr>
            <p:cNvPr id="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5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7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E48-2559-4985-A6E5-9324DF72F30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D379-F8DD-45A7-B657-96CD2442E5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CAEE48-2559-4985-A6E5-9324DF72F30C}" type="datetimeFigureOut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2020-04-14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4D379-F8DD-45A7-B657-96CD2442E52B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돋움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b="1" dirty="0">
              <a:solidFill>
                <a:prstClr val="black">
                  <a:tint val="75000"/>
                </a:prstClr>
              </a:solidFill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21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0"/>
          <p:cNvSpPr>
            <a:spLocks noChangeArrowheads="1"/>
          </p:cNvSpPr>
          <p:nvPr/>
        </p:nvSpPr>
        <p:spPr bwMode="auto">
          <a:xfrm>
            <a:off x="149426" y="2063921"/>
            <a:ext cx="2741066" cy="294484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latinLnBrk="0">
              <a:defRPr/>
            </a:pPr>
            <a:r>
              <a:rPr kumimoji="1" lang="ko-KR" altLang="en-US" sz="1600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 선 전</a:t>
            </a:r>
            <a:endParaRPr lang="ko-KR" altLang="en-US" sz="160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AutoShape 20"/>
          <p:cNvSpPr>
            <a:spLocks noChangeArrowheads="1"/>
          </p:cNvSpPr>
          <p:nvPr/>
        </p:nvSpPr>
        <p:spPr bwMode="auto">
          <a:xfrm>
            <a:off x="149426" y="2405695"/>
            <a:ext cx="2741066" cy="3937532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latinLnBrk="0">
              <a:defRPr/>
            </a:pPr>
            <a:endParaRPr lang="ko-KR" altLang="en-US" sz="200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8" name="Text Box 22"/>
          <p:cNvSpPr txBox="1">
            <a:spLocks noChangeArrowheads="1"/>
          </p:cNvSpPr>
          <p:nvPr/>
        </p:nvSpPr>
        <p:spPr bwMode="auto">
          <a:xfrm>
            <a:off x="170176" y="2394346"/>
            <a:ext cx="2607115" cy="3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anose="05000000000000000000" pitchFamily="2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▣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Issue </a:t>
            </a:r>
            <a:endParaRPr kumimoji="1"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9" name="AutoShape 20"/>
          <p:cNvSpPr>
            <a:spLocks noChangeArrowheads="1"/>
          </p:cNvSpPr>
          <p:nvPr/>
        </p:nvSpPr>
        <p:spPr bwMode="auto">
          <a:xfrm>
            <a:off x="6224977" y="2063921"/>
            <a:ext cx="2741538" cy="294484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 선  후</a:t>
            </a:r>
            <a:endParaRPr lang="en-US" altLang="ko-KR" sz="160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AutoShape 20"/>
          <p:cNvSpPr>
            <a:spLocks noChangeArrowheads="1"/>
          </p:cNvSpPr>
          <p:nvPr/>
        </p:nvSpPr>
        <p:spPr bwMode="auto">
          <a:xfrm>
            <a:off x="6224977" y="2405695"/>
            <a:ext cx="2741538" cy="3937532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latinLnBrk="0">
              <a:defRPr/>
            </a:pPr>
            <a:endParaRPr lang="ko-KR" altLang="en-US" sz="20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1" name="TextBox 31"/>
          <p:cNvSpPr txBox="1">
            <a:spLocks noChangeArrowheads="1"/>
          </p:cNvSpPr>
          <p:nvPr/>
        </p:nvSpPr>
        <p:spPr bwMode="auto">
          <a:xfrm>
            <a:off x="6235314" y="2394346"/>
            <a:ext cx="2408721" cy="3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itchFamily="2" charset="2"/>
              <a:buChar char="q"/>
              <a:defRPr sz="13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1" lang="ko-KR" altLang="en-US" sz="1200" b="1" dirty="0">
                <a:solidFill>
                  <a:prstClr val="black"/>
                </a:solidFill>
              </a:rPr>
              <a:t>▣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결과</a:t>
            </a:r>
            <a:endParaRPr kumimoji="1"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92" name="AutoShape 20"/>
          <p:cNvSpPr>
            <a:spLocks noChangeArrowheads="1"/>
          </p:cNvSpPr>
          <p:nvPr/>
        </p:nvSpPr>
        <p:spPr bwMode="auto">
          <a:xfrm>
            <a:off x="2965436" y="2063921"/>
            <a:ext cx="3190154" cy="291459"/>
          </a:xfrm>
          <a:prstGeom prst="roundRect">
            <a:avLst>
              <a:gd name="adj" fmla="val 1070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Breakthrough</a:t>
            </a:r>
            <a:endParaRPr lang="ko-KR" altLang="en-US" sz="16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3" name="AutoShape 20"/>
          <p:cNvSpPr>
            <a:spLocks noChangeArrowheads="1"/>
          </p:cNvSpPr>
          <p:nvPr/>
        </p:nvSpPr>
        <p:spPr bwMode="auto">
          <a:xfrm>
            <a:off x="2965436" y="2405696"/>
            <a:ext cx="3190154" cy="3937532"/>
          </a:xfrm>
          <a:prstGeom prst="roundRect">
            <a:avLst>
              <a:gd name="adj" fmla="val 2403"/>
            </a:avLst>
          </a:prstGeom>
          <a:solidFill>
            <a:schemeClr val="bg1"/>
          </a:solidFill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latinLnBrk="0">
              <a:defRPr/>
            </a:pPr>
            <a:endParaRPr lang="ko-KR" altLang="en-US" sz="200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4" name="Text Box 22"/>
          <p:cNvSpPr txBox="1">
            <a:spLocks noChangeArrowheads="1"/>
          </p:cNvSpPr>
          <p:nvPr/>
        </p:nvSpPr>
        <p:spPr bwMode="auto">
          <a:xfrm>
            <a:off x="2968242" y="2394346"/>
            <a:ext cx="3092773" cy="3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anose="05000000000000000000" pitchFamily="2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kumimoji="1" lang="ko-KR" altLang="en-US" sz="1200" b="1" dirty="0">
                <a:solidFill>
                  <a:prstClr val="black"/>
                </a:solidFill>
              </a:rPr>
              <a:t>▣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진행 사항  </a:t>
            </a:r>
            <a:endParaRPr kumimoji="1"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9512" y="1196752"/>
            <a:ext cx="7272808" cy="723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시뮬레이션으로 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MIPI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(Eye-diagram, TDR Impedance)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시 데이터를 기존 수동으로 판별하는 작업을 프로그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램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사용하여 다량의 데이터도 한번에 판별 가능하게 만듦으로써</a:t>
            </a:r>
            <a:r>
              <a:rPr lang="en-US" altLang="ko-KR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Data 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석</a:t>
            </a:r>
            <a:r>
              <a:rPr lang="ko-KR" altLang="en-US" sz="14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 단</a:t>
            </a:r>
            <a:r>
              <a:rPr lang="ko-KR" altLang="en-US" sz="1400" b="1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축</a:t>
            </a:r>
            <a:endParaRPr lang="en-US" altLang="ko-KR" sz="1400" b="1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8" name="Rectangle 4"/>
          <p:cNvSpPr txBox="1">
            <a:spLocks noChangeArrowheads="1"/>
          </p:cNvSpPr>
          <p:nvPr/>
        </p:nvSpPr>
        <p:spPr bwMode="auto">
          <a:xfrm>
            <a:off x="135060" y="649664"/>
            <a:ext cx="621700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☞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Idea 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발상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: 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841596" y="629196"/>
            <a:ext cx="3575713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■ 작성일 </a:t>
            </a:r>
            <a:r>
              <a:rPr kumimoji="1"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kumimoji="1"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`</a:t>
            </a:r>
            <a:r>
              <a:rPr kumimoji="1"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20.04.14   </a:t>
            </a:r>
            <a:r>
              <a:rPr kumimoji="1"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■</a:t>
            </a:r>
            <a:r>
              <a:rPr kumimoji="1"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kumimoji="1"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kumimoji="1"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Y</a:t>
            </a:r>
            <a:r>
              <a:rPr kumimoji="1"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후방</a:t>
            </a:r>
            <a:r>
              <a:rPr kumimoji="1"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CM TDR</a:t>
            </a:r>
            <a:r>
              <a:rPr kumimoji="1"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팀 </a:t>
            </a:r>
            <a:r>
              <a:rPr kumimoji="1"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김성환</a:t>
            </a:r>
            <a:endParaRPr kumimoji="1"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33149"/>
              </p:ext>
            </p:extLst>
          </p:nvPr>
        </p:nvGraphicFramePr>
        <p:xfrm>
          <a:off x="6083025" y="154732"/>
          <a:ext cx="20605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36"/>
                <a:gridCol w="228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6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57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86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6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863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217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전파</a:t>
                      </a:r>
                      <a:endParaRPr lang="en-US" altLang="ko-KR" sz="900" b="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900" spc="-6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CTO</a:t>
                      </a:r>
                      <a:endParaRPr lang="ko-KR" altLang="en-US" sz="900" b="0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900" spc="-6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광학</a:t>
                      </a:r>
                      <a:endParaRPr lang="ko-KR" altLang="en-US" sz="900" b="0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900" spc="-6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기판</a:t>
                      </a:r>
                      <a:endParaRPr lang="ko-KR" altLang="en-US" sz="900" b="0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900" spc="-6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전장</a:t>
                      </a:r>
                      <a:endParaRPr lang="ko-KR" altLang="en-US" sz="900" b="0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900" spc="-6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LED</a:t>
                      </a:r>
                      <a:endParaRPr lang="ko-KR" altLang="en-US" sz="900" b="0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900" spc="-6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전자</a:t>
                      </a:r>
                      <a:endParaRPr lang="ko-KR" altLang="en-US" sz="900" b="0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900" spc="-6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생기</a:t>
                      </a:r>
                      <a:endParaRPr lang="ko-KR" altLang="en-US" sz="900" b="0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900" spc="-6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  <a:endParaRPr lang="ko-KR" altLang="en-US" sz="900" b="0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7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272983" y="9525"/>
            <a:ext cx="543986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O : </a:t>
            </a:r>
            <a:r>
              <a:rPr kumimoji="1"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</a:t>
            </a:r>
            <a:r>
              <a:rPr kumimoji="1"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kumimoji="1"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>△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>진행 中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> X :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  <a:sym typeface="Wingdings" pitchFamily="2" charset="2"/>
              </a:rPr>
              <a:t>불필요</a:t>
            </a:r>
            <a:endParaRPr kumimoji="1"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6" name="TextBox 31"/>
          <p:cNvSpPr txBox="1">
            <a:spLocks noChangeArrowheads="1"/>
          </p:cNvSpPr>
          <p:nvPr/>
        </p:nvSpPr>
        <p:spPr bwMode="auto">
          <a:xfrm>
            <a:off x="6228184" y="3758430"/>
            <a:ext cx="2408721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eaLnBrk="1" latinLnBrk="0" hangingPunct="1">
              <a:lnSpc>
                <a:spcPct val="130000"/>
              </a:lnSpc>
              <a:buFont typeface="Wingdings" pitchFamily="2" charset="2"/>
              <a:buChar char="q"/>
              <a:defRPr sz="13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1" lang="ko-KR" altLang="en-US" sz="1100" b="1" dirty="0">
                <a:solidFill>
                  <a:prstClr val="black"/>
                </a:solidFill>
              </a:rPr>
              <a:t>▣ 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개선효과 </a:t>
            </a:r>
            <a:r>
              <a:rPr kumimoji="1" lang="en-US" altLang="ko-KR" sz="1100" b="1" dirty="0" smtClean="0">
                <a:solidFill>
                  <a:prstClr val="black"/>
                </a:solidFill>
              </a:rPr>
              <a:t>(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정량</a:t>
            </a:r>
            <a:r>
              <a:rPr kumimoji="1" lang="en-US" altLang="ko-KR" sz="1100" b="1" dirty="0" smtClean="0">
                <a:solidFill>
                  <a:prstClr val="black"/>
                </a:solidFill>
              </a:rPr>
              <a:t>/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정성</a:t>
            </a:r>
            <a:r>
              <a:rPr kumimoji="1" lang="en-US" altLang="ko-KR" sz="1100" b="1" dirty="0" smtClean="0">
                <a:solidFill>
                  <a:prstClr val="black"/>
                </a:solidFill>
              </a:rPr>
              <a:t>)</a:t>
            </a:r>
            <a:endParaRPr kumimoji="1" lang="en-US" altLang="ko-KR" sz="1100" b="1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14" y="116632"/>
            <a:ext cx="7040166" cy="418721"/>
          </a:xfrm>
        </p:spPr>
        <p:txBody>
          <a:bodyPr/>
          <a:lstStyle/>
          <a:p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[BP</a:t>
            </a:r>
            <a:r>
              <a:rPr lang="en-US" altLang="ko-KR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프로그램을 적용하여 </a:t>
            </a:r>
            <a:r>
              <a:rPr lang="en-US" altLang="ko-KR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MIPI </a:t>
            </a:r>
            <a:r>
              <a:rPr lang="ko-KR" altLang="en-US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 판별</a:t>
            </a:r>
            <a:r>
              <a:rPr lang="en-US" altLang="ko-KR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분석시간 단축</a:t>
            </a:r>
            <a:endParaRPr lang="ko-KR" altLang="en-US" b="1" spc="-30" dirty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708920"/>
            <a:ext cx="27109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MIPI </a:t>
            </a:r>
            <a:r>
              <a:rPr lang="ko-KR" altLang="en-US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시뮬레이션으로 추출한  </a:t>
            </a:r>
            <a:r>
              <a:rPr lang="en-US" altLang="ko-KR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(Eye-diagram, TDR Impedance)</a:t>
            </a:r>
            <a:r>
              <a:rPr lang="ko-KR" altLang="en-US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분석 시에 하나하나 수작업으로 해야 하는 현상 발생</a:t>
            </a:r>
            <a:endParaRPr lang="en-US" altLang="ko-KR" sz="1050" b="1" u="sng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050" b="1" u="sng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1. Eye-diagram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은 약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15000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행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열 개의 데이터가 있고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TDR Impedance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는 약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1000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행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열 개의 데이터가 있는 대량의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일일이 수작업 해야 함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1) Eye-diagram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은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excel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데이터에서 정상적인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Eye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부분을 찾아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Spec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부합하는지 숫자비교로 아날로그적으로 해야 했음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2) TDR Impedance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도 유사하게 특정 시간에 해당하는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부분만 골라서 그래프화 한 후 일일이 아날로그적으로 비교분석 해야 했음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ko-KR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►</a:t>
            </a:r>
            <a:r>
              <a:rPr lang="en-US" altLang="ko-KR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 </a:t>
            </a:r>
            <a:r>
              <a:rPr lang="en-US" altLang="ko-KR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r>
              <a:rPr lang="ko-KR" altLang="en-US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 </a:t>
            </a:r>
            <a:r>
              <a:rPr lang="en-US" altLang="ko-KR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.csv</a:t>
            </a:r>
            <a:r>
              <a:rPr lang="ko-KR" altLang="en-US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파일 </a:t>
            </a:r>
            <a:r>
              <a:rPr lang="en-US" altLang="ko-KR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분석시간 약 </a:t>
            </a:r>
            <a:r>
              <a:rPr lang="en-US" altLang="ko-KR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10</a:t>
            </a:r>
            <a:r>
              <a:rPr lang="ko-KR" altLang="en-US" sz="105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</a:t>
            </a:r>
            <a:endParaRPr lang="en-US" altLang="ko-KR" sz="1050" b="1" dirty="0" smtClean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6157" y="2678723"/>
            <a:ext cx="28103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1. MIPI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후 많은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열 필요 없이 프로그램 한번 실행으로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Pass/Fail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판단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 typeface="Wingdings"/>
              <a:buChar char="à"/>
            </a:pP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분석 소요시간 감소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050" dirty="0"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어느 모듈이든지 상관없이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MIPI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시뮬레이션을 한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만 있으면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분석 자동화 가능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1104" y="692673"/>
            <a:ext cx="289025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fontAlgn="auto">
              <a:spcAft>
                <a:spcPts val="0"/>
              </a:spcAft>
              <a:defRPr sz="1100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</a:rPr>
              <a:t>사고 </a:t>
            </a:r>
            <a:r>
              <a:rPr lang="en-US" altLang="ko-KR" sz="1200" dirty="0" smtClean="0">
                <a:solidFill>
                  <a:schemeClr val="tx1"/>
                </a:solidFill>
              </a:rPr>
              <a:t>4-2 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기본기능의 효율을 높이자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</a:p>
          <a:p>
            <a:r>
              <a:rPr lang="ko-KR" altLang="en-US" sz="1200" b="0" dirty="0" smtClean="0">
                <a:solidFill>
                  <a:schemeClr val="tx1"/>
                </a:solidFill>
              </a:rPr>
              <a:t>방법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11-3 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아날로그를 디지털로 대체하자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!</a:t>
            </a:r>
            <a:endParaRPr lang="en-US" altLang="ko-KR" sz="1200" b="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44913"/>
              </p:ext>
            </p:extLst>
          </p:nvPr>
        </p:nvGraphicFramePr>
        <p:xfrm>
          <a:off x="7524328" y="692696"/>
          <a:ext cx="1368153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30"/>
                <a:gridCol w="568973"/>
                <a:gridCol w="318875"/>
                <a:gridCol w="318875"/>
              </a:tblGrid>
              <a:tr h="18674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800" b="1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</a:t>
                      </a:r>
                      <a:br>
                        <a:rPr lang="en-US" altLang="ko-KR" sz="800" b="1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700" b="0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(Analog</a:t>
                      </a:r>
                      <a:r>
                        <a:rPr lang="ko-KR" altLang="en-US" sz="700" b="0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→</a:t>
                      </a:r>
                      <a:r>
                        <a:rPr lang="en-US" altLang="ko-KR" sz="700" b="0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Digital)</a:t>
                      </a:r>
                      <a:endParaRPr lang="ko-KR" altLang="en-US" sz="700" b="0" kern="900" spc="-3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</a:t>
                      </a:r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미적용</a:t>
                      </a:r>
                      <a:endParaRPr lang="ko-KR" altLang="en-US" sz="7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734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이물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</a:t>
                      </a:r>
                      <a:endParaRPr lang="en-US" altLang="ko-KR" sz="8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</a:t>
                      </a:r>
                      <a:endParaRPr lang="en-US" altLang="ko-KR" sz="8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R&amp;D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생산성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</a:t>
                      </a:r>
                      <a:r>
                        <a:rPr lang="en-US" altLang="ko-KR" sz="8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  <a:endParaRPr lang="en-US" altLang="ko-KR" sz="800" b="0" i="0" u="none" strike="noStrike" spc="-100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프로세스</a:t>
                      </a:r>
                      <a:endParaRPr lang="en-US" altLang="ko-KR" sz="800" b="0" i="0" u="none" strike="noStrike" spc="-100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987825" y="2743036"/>
            <a:ext cx="316776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Python</a:t>
            </a:r>
            <a:r>
              <a:rPr lang="ko-KR" altLang="en-US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활용하여 </a:t>
            </a:r>
            <a:r>
              <a:rPr lang="ko-KR" altLang="en-US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대량의  </a:t>
            </a:r>
            <a:r>
              <a:rPr lang="en-US" altLang="ko-KR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050" b="1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및 판독 자동화</a:t>
            </a:r>
            <a:endParaRPr lang="en-US" altLang="ko-KR" sz="1050" b="1" u="sng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endParaRPr lang="en-US" altLang="ko-KR" sz="1050" b="1" u="sng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1.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후 생성된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 아무리 대량이라도 한번에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처리 가능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(Eye-diagram, TDR Impedance)</a:t>
            </a:r>
          </a:p>
          <a:p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Fail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 </a:t>
            </a:r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pec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얼만큼 벗어놨는지 판단해주고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그래프와 같이 시각화 해줌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수치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그래프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4977" y="4000996"/>
            <a:ext cx="281151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1.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정량적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연 인건비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8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천만 기준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1)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투입금액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(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인건비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(100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만원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)+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재료비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(50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만원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))x16(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소요시간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=2400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만원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2)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개선금액 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(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인건비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(100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만원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)+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재료비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20</a:t>
            </a:r>
          </a:p>
          <a:p>
            <a:endParaRPr lang="en-US" altLang="ko-KR" sz="105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정성적</a:t>
            </a:r>
            <a:endParaRPr lang="en-US" altLang="ko-KR" sz="105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1)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최적화를 위해 시행되는 반복적인 설계 시행착오 감소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2)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추후 유사한 모듈을 최적화로 설계 시 </a:t>
            </a:r>
            <a:r>
              <a:rPr lang="en-US" altLang="ko-KR" sz="105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milestone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  됨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3) 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추후 데이터가 많아지면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자동화 판단으로 인해 필요한</a:t>
            </a:r>
            <a:endParaRPr lang="en-US" altLang="ko-KR" sz="105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 입력 시 자동적으로 설계사이즈 추출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지능화 단계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05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48999"/>
              </p:ext>
            </p:extLst>
          </p:nvPr>
        </p:nvGraphicFramePr>
        <p:xfrm>
          <a:off x="7524328" y="1672486"/>
          <a:ext cx="1232742" cy="378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20"/>
                <a:gridCol w="338734"/>
                <a:gridCol w="325094"/>
                <a:gridCol w="325094"/>
              </a:tblGrid>
              <a:tr h="16574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800" b="1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</a:t>
                      </a:r>
                    </a:p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800" b="1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단계</a:t>
                      </a:r>
                      <a:endParaRPr lang="ko-KR" altLang="en-US" sz="700" b="0" kern="900" spc="-3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디지털화</a:t>
                      </a:r>
                      <a:endParaRPr lang="ko-KR" altLang="en-US" sz="8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정보화</a:t>
                      </a:r>
                      <a:endParaRPr lang="ko-KR" altLang="en-US" sz="8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지능화</a:t>
                      </a:r>
                      <a:endParaRPr lang="ko-KR" altLang="en-US" sz="8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309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개선전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개선후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6055404"/>
            <a:ext cx="1295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소스 코드 및 실행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88438" y="6055404"/>
            <a:ext cx="1295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MIPI data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그래프화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71343"/>
            <a:ext cx="2131021" cy="877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5" y="5517232"/>
            <a:ext cx="2147717" cy="7902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9712" y="5070376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Eye-diagram</a:t>
            </a:r>
            <a:endParaRPr lang="ko-KR" altLang="en-US" sz="9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16470" y="6076691"/>
            <a:ext cx="1215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TDR Impedance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355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BP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작성 방법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107504" y="808133"/>
            <a:ext cx="8970689" cy="5503045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  <a:prstDash val="dash"/>
          </a:ln>
          <a:extLst/>
        </p:spPr>
        <p:txBody>
          <a:bodyPr wrap="square" tIns="0" bIns="0">
            <a:spAutoFit/>
          </a:bodyPr>
          <a:lstStyle>
            <a:defPPr>
              <a:defRPr lang="ko-KR"/>
            </a:defPPr>
            <a:lvl1pPr eaLnBrk="1" fontAlgn="auto" hangingPunct="1">
              <a:spcAft>
                <a:spcPts val="0"/>
              </a:spcAf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2pPr>
            <a:lvl3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3pPr>
            <a:lvl4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4pPr>
            <a:lvl5pPr algn="ctr" eaLnBrk="0" hangingPunct="0">
              <a:defRPr sz="4400">
                <a:solidFill>
                  <a:schemeClr val="tx2"/>
                </a:solidFill>
                <a:ea typeface="돋움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※  BP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방법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공통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현재 양식 기준으로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BP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필수 </a:t>
            </a:r>
            <a:r>
              <a:rPr lang="en-US" altLang="ko-KR" sz="1600" dirty="0" smtClean="0">
                <a:solidFill>
                  <a:srgbClr val="0000FF"/>
                </a:solidFill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</a:rPr>
              <a:t>글자체 </a:t>
            </a:r>
            <a:r>
              <a:rPr lang="en-US" altLang="ko-KR" sz="1600" dirty="0" smtClean="0">
                <a:solidFill>
                  <a:srgbClr val="0000FF"/>
                </a:solidFill>
              </a:rPr>
              <a:t>: LG</a:t>
            </a:r>
            <a:r>
              <a:rPr lang="ko-KR" altLang="en-US" sz="1600" dirty="0" smtClean="0">
                <a:solidFill>
                  <a:srgbClr val="0000FF"/>
                </a:solidFill>
              </a:rPr>
              <a:t>스마트체 </a:t>
            </a:r>
            <a:r>
              <a:rPr lang="en-US" altLang="ko-KR" sz="1600" dirty="0" smtClean="0">
                <a:solidFill>
                  <a:srgbClr val="0000FF"/>
                </a:solidFill>
              </a:rPr>
              <a:t>Regular, Arial Narrow)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FF"/>
                </a:solidFill>
              </a:rPr>
              <a:t>①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BP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제목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~~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통하여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~~~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개선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목적과 결과로 표기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FF"/>
                </a:solidFill>
              </a:rPr>
              <a:t>②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Idea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발상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Idea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발상법 테이블 참조하여 표기  ← 최대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개까지 표기 가능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Main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아이디어는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Bold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FF"/>
                </a:solidFill>
              </a:rPr>
              <a:t>③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BP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요약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4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단계로 구분하여 작성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목적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핵심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Idea,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개선 내용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성과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④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신규 추가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★ </a:t>
            </a:r>
            <a:r>
              <a:rPr lang="en-US" altLang="ko-KR" sz="1600" b="1" u="sng" dirty="0" smtClean="0">
                <a:solidFill>
                  <a:schemeClr val="tx1"/>
                </a:solidFill>
              </a:rPr>
              <a:t>DX </a:t>
            </a:r>
            <a:r>
              <a:rPr lang="en-US" altLang="ko-KR" sz="1600" u="sng" dirty="0" smtClean="0">
                <a:solidFill>
                  <a:schemeClr val="tx1"/>
                </a:solidFill>
              </a:rPr>
              <a:t>(Analog</a:t>
            </a:r>
            <a:r>
              <a:rPr lang="ko-KR" altLang="en-US" sz="1600" u="sng" dirty="0" smtClean="0">
                <a:solidFill>
                  <a:schemeClr val="tx1"/>
                </a:solidFill>
              </a:rPr>
              <a:t>→</a:t>
            </a:r>
            <a:r>
              <a:rPr lang="en-US" altLang="ko-KR" sz="1600" u="sng" dirty="0" smtClean="0">
                <a:solidFill>
                  <a:schemeClr val="tx1"/>
                </a:solidFill>
              </a:rPr>
              <a:t>Digital)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및 </a:t>
            </a:r>
            <a:r>
              <a:rPr lang="ko-KR" altLang="en-US" sz="1600" b="1" u="sng" dirty="0">
                <a:solidFill>
                  <a:schemeClr val="tx1"/>
                </a:solidFill>
              </a:rPr>
              <a:t>개선 영역</a:t>
            </a:r>
            <a:r>
              <a:rPr lang="ko-KR" altLang="en-US" sz="1600" b="1" dirty="0">
                <a:solidFill>
                  <a:schemeClr val="tx1"/>
                </a:solidFill>
              </a:rPr>
              <a:t> 구분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/>
            </a:r>
            <a:br>
              <a:rPr lang="en-US" altLang="ko-KR" sz="1600" b="1" dirty="0" smtClean="0">
                <a:solidFill>
                  <a:schemeClr val="tx1"/>
                </a:solidFill>
              </a:rPr>
            </a:br>
            <a:r>
              <a:rPr lang="en-US" altLang="ko-KR" sz="1600" b="1" dirty="0" smtClean="0">
                <a:solidFill>
                  <a:schemeClr val="tx1"/>
                </a:solidFill>
              </a:rPr>
              <a:t>     : </a:t>
            </a:r>
            <a:r>
              <a:rPr lang="en-US" altLang="ko-KR" sz="1600" dirty="0" smtClean="0">
                <a:solidFill>
                  <a:schemeClr val="tx1"/>
                </a:solidFill>
              </a:rPr>
              <a:t>DX </a:t>
            </a:r>
            <a:r>
              <a:rPr lang="ko-KR" altLang="en-US" sz="1600" dirty="0" smtClean="0">
                <a:solidFill>
                  <a:schemeClr val="tx1"/>
                </a:solidFill>
              </a:rPr>
              <a:t>적용에 따른 주</a:t>
            </a:r>
            <a:r>
              <a:rPr lang="ko-KR" altLang="en-US" sz="1600" dirty="0">
                <a:solidFill>
                  <a:schemeClr val="tx1"/>
                </a:solidFill>
              </a:rPr>
              <a:t>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개선 영역 </a:t>
            </a:r>
            <a:r>
              <a:rPr lang="en-US" altLang="ko-KR" sz="1600" dirty="0" smtClean="0">
                <a:solidFill>
                  <a:schemeClr val="tx1"/>
                </a:solidFill>
              </a:rPr>
              <a:t>(R&amp;D</a:t>
            </a:r>
            <a:r>
              <a:rPr lang="ko-KR" altLang="en-US" sz="1600" dirty="0" smtClean="0">
                <a:solidFill>
                  <a:schemeClr val="tx1"/>
                </a:solidFill>
              </a:rPr>
              <a:t>생산성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성능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품질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구분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endParaRPr lang="en-US" altLang="ko-KR" sz="18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800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800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C00000"/>
                </a:solidFill>
              </a:rPr>
              <a:t>⑤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신규추가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DX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활동 단계 구분 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: DX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활동 수준에 따른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디지털화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정보화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지능화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구분하며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최종은 지능화 방향으로 진행되어야 함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600" b="1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400" b="1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FF"/>
                </a:solidFill>
              </a:rPr>
              <a:t>⑥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개선 효과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기여 금액으로 작성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개선금액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투입금액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기여금액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연단위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M/M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 얼마나 감소했는지 표현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예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연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명 투입을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명 투입으로 감소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46412" y="2981776"/>
            <a:ext cx="6118076" cy="81253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72000" indent="-72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R&amp;D 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생산성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] 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분석시간 감소 등 개발 일정 단축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투자비용 개선 등 업무 효율화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BP </a:t>
            </a:r>
          </a:p>
          <a:p>
            <a:pPr marL="72000" indent="-72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] 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구조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공정 변경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아이디어 적용으로 인한 성능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 개선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BP</a:t>
            </a:r>
          </a:p>
          <a:p>
            <a:pPr marL="72000" indent="-72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프로세스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] 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업무 프로세스 개선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수주 활동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벤더 발굴 등 새로운 접근법 관련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BP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ko-KR" altLang="en-US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36692"/>
              </p:ext>
            </p:extLst>
          </p:nvPr>
        </p:nvGraphicFramePr>
        <p:xfrm>
          <a:off x="450654" y="2947165"/>
          <a:ext cx="2304256" cy="862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882"/>
                <a:gridCol w="958270"/>
                <a:gridCol w="537052"/>
                <a:gridCol w="537052"/>
              </a:tblGrid>
              <a:tr h="1975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1100" b="1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</a:t>
                      </a:r>
                      <a:br>
                        <a:rPr lang="en-US" altLang="ko-KR" sz="1100" b="1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(Analog</a:t>
                      </a:r>
                      <a:r>
                        <a:rPr lang="ko-KR" altLang="en-US" sz="1100" b="0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→</a:t>
                      </a:r>
                      <a:r>
                        <a:rPr lang="en-US" altLang="ko-KR" sz="1100" b="0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Digital)</a:t>
                      </a:r>
                      <a:endParaRPr lang="ko-KR" altLang="en-US" sz="1100" b="0" kern="900" spc="-3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900" spc="-6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</a:t>
                      </a:r>
                      <a:endParaRPr lang="ko-KR" altLang="en-US" sz="11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미적용</a:t>
                      </a:r>
                      <a:endParaRPr lang="ko-KR" altLang="en-US" sz="11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1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</a:t>
                      </a:r>
                      <a:endParaRPr lang="en-US" altLang="ko-KR" sz="11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</a:t>
                      </a:r>
                      <a:endParaRPr lang="en-US" altLang="ko-KR" sz="11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R&amp;D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생산성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18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</a:t>
                      </a:r>
                      <a:r>
                        <a:rPr lang="en-US" altLang="ko-KR" sz="11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  <a:endParaRPr lang="en-US" altLang="ko-KR" sz="1100" b="0" i="0" u="none" strike="noStrike" spc="-100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18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pc="-1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프로세스</a:t>
                      </a:r>
                      <a:endParaRPr lang="en-US" altLang="ko-KR" sz="1100" b="0" i="0" u="none" strike="noStrike" spc="-100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00369"/>
              </p:ext>
            </p:extLst>
          </p:nvPr>
        </p:nvGraphicFramePr>
        <p:xfrm>
          <a:off x="450654" y="4616049"/>
          <a:ext cx="2304253" cy="487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29"/>
                <a:gridCol w="485106"/>
                <a:gridCol w="485106"/>
                <a:gridCol w="485106"/>
                <a:gridCol w="485106"/>
              </a:tblGrid>
              <a:tr h="21447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1100" b="1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 </a:t>
                      </a:r>
                    </a:p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1100" b="1" kern="900" spc="-3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단계</a:t>
                      </a:r>
                      <a:endParaRPr lang="ko-KR" altLang="en-US" sz="1100" b="0" kern="900" spc="-3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아날로그</a:t>
                      </a:r>
                      <a:endParaRPr lang="ko-KR" altLang="en-US" sz="11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디지털화</a:t>
                      </a:r>
                      <a:endParaRPr lang="ko-KR" altLang="en-US" sz="11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정보화</a:t>
                      </a:r>
                      <a:endParaRPr lang="ko-KR" altLang="en-US" sz="11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900" spc="-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지능화</a:t>
                      </a:r>
                      <a:endParaRPr lang="ko-KR" altLang="en-US" sz="1100" b="1" kern="900" spc="-100" baseline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262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개선 전</a:t>
                      </a: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개선 후</a:t>
                      </a: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846412" y="4492927"/>
            <a:ext cx="6232376" cy="1052596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87313" indent="-87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아날로그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] 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눈과 손을 이용하여 수동으로 측정이나 분석 업무를 수행함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87313" indent="-87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디지털화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] 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기존에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수동으로 진행하던 업무를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디지털기기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활용하여 수행함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7313" indent="-87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정보화 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] 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엑셀 등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프로그램이나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Tool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활용하여 분석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및 최적화를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수행함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endParaRPr lang="ko-KR" altLang="en-US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7313" indent="-87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지능</a:t>
            </a:r>
            <a:r>
              <a:rPr lang="ko-KR" altLang="en-US" sz="13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r>
              <a:rPr lang="en-US" altLang="ko-KR" sz="13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]   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반영하여 전체적인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Process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수행하며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수행결과는 프로그램이 판단함</a:t>
            </a:r>
            <a:r>
              <a:rPr lang="en-US" altLang="ko-KR" sz="13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7709" y="5103150"/>
            <a:ext cx="199605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개선전에는</a:t>
            </a:r>
            <a:r>
              <a:rPr lang="ko-KR" altLang="en-US" sz="80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디지털화 </a:t>
            </a:r>
            <a:endParaRPr lang="en-US" altLang="ko-KR" sz="800" dirty="0" smtClean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80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개선후에는</a:t>
            </a:r>
            <a:r>
              <a:rPr lang="ko-KR" altLang="en-US" sz="80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정보화 </a:t>
            </a:r>
            <a:r>
              <a:rPr lang="ko-KR" altLang="en-US" sz="800" dirty="0" err="1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단계등으로</a:t>
            </a:r>
            <a:r>
              <a:rPr lang="ko-KR" altLang="en-US" sz="80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표현 </a:t>
            </a:r>
            <a:r>
              <a:rPr lang="en-US" altLang="ko-KR" sz="80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80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80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▶ 개선 된 단계에 노란색으로 </a:t>
            </a:r>
            <a:r>
              <a:rPr lang="en-US" altLang="ko-KR" sz="80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Box</a:t>
            </a:r>
            <a:r>
              <a:rPr lang="ko-KR" altLang="en-US" sz="800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색을 기입</a:t>
            </a:r>
            <a:endParaRPr lang="en-US" altLang="ko-KR" sz="800" dirty="0" smtClean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1575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553</Words>
  <Application>Microsoft Office PowerPoint</Application>
  <PresentationFormat>화면 슬라이드 쇼(4:3)</PresentationFormat>
  <Paragraphs>112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디자인 사용자 지정</vt:lpstr>
      <vt:lpstr>[BP] 프로그램을 적용하여 MIPI 성능 판별, 데이터 분석시간 단축</vt:lpstr>
      <vt:lpstr>[참고] BP작성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 Kyung Yoon(윤희경)</dc:creator>
  <cp:lastModifiedBy>Windows 사용자</cp:lastModifiedBy>
  <cp:revision>169</cp:revision>
  <dcterms:created xsi:type="dcterms:W3CDTF">2020-02-10T23:12:15Z</dcterms:created>
  <dcterms:modified xsi:type="dcterms:W3CDTF">2020-04-14T08:29:55Z</dcterms:modified>
</cp:coreProperties>
</file>