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5"/>
  </p:notesMasterIdLst>
  <p:sldIdLst>
    <p:sldId id="257" r:id="rId2"/>
    <p:sldId id="311" r:id="rId3"/>
    <p:sldId id="312" r:id="rId4"/>
  </p:sldIdLst>
  <p:sldSz cx="10691813" cy="7559675"/>
  <p:notesSz cx="6802438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807"/>
    <a:srgbClr val="B05408"/>
    <a:srgbClr val="008260"/>
    <a:srgbClr val="006382"/>
    <a:srgbClr val="318420"/>
    <a:srgbClr val="004D73"/>
    <a:srgbClr val="FE8908"/>
    <a:srgbClr val="274152"/>
    <a:srgbClr val="0096D2"/>
    <a:srgbClr val="1B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 autoAdjust="0"/>
    <p:restoredTop sz="91454"/>
  </p:normalViewPr>
  <p:slideViewPr>
    <p:cSldViewPr snapToGrid="0" showGuides="1">
      <p:cViewPr varScale="1">
        <p:scale>
          <a:sx n="103" d="100"/>
          <a:sy n="103" d="100"/>
        </p:scale>
        <p:origin x="128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0C19-7DA2-D04B-92A0-695DECB0ED66}" type="datetimeFigureOut">
              <a:rPr kumimoji="1" lang="ko-KR" altLang="en-US" smtClean="0"/>
              <a:t>2019-08-28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4345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1550"/>
            <a:ext cx="5441950" cy="3911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B1EC5-22A8-9C42-877D-B17F6A811E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42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B1EC5-22A8-9C42-877D-B17F6A811E3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828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B1EC5-22A8-9C42-877D-B17F6A811E3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702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B1FA8BA-EB4D-495A-8F15-87A0668123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9"/>
            <a:ext cx="10691812" cy="75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B430EFD-BA34-484A-99EC-5A251A2F8D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19"/>
            <a:ext cx="10691812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53DF103-11DB-4820-8295-FDF4C9910F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19"/>
            <a:ext cx="10691812" cy="75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3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0FFC057-579F-49E0-915C-E70C053382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-1"/>
            <a:ext cx="10691809" cy="755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04E3B66-025C-4F79-9362-B5C0CA81768B}"/>
              </a:ext>
            </a:extLst>
          </p:cNvPr>
          <p:cNvSpPr txBox="1"/>
          <p:nvPr/>
        </p:nvSpPr>
        <p:spPr>
          <a:xfrm>
            <a:off x="5266557" y="7307131"/>
            <a:ext cx="1586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382114B6-2880-45B1-91B8-E9A066E4212F}" type="slidenum">
              <a:rPr lang="ko-KR" altLang="en-US" sz="100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10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F8D0EC-1C6F-4C8A-BBD8-483436C3C106}"/>
              </a:ext>
            </a:extLst>
          </p:cNvPr>
          <p:cNvSpPr txBox="1"/>
          <p:nvPr userDrawn="1"/>
        </p:nvSpPr>
        <p:spPr>
          <a:xfrm>
            <a:off x="5266557" y="7307131"/>
            <a:ext cx="1586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fld id="{382114B6-2880-45B1-91B8-E9A066E4212F}" type="slidenum">
              <a:rPr lang="ko-KR" altLang="en-US" sz="100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10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18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1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감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B837139-EAEC-4C9B-B717-CA81A7F1B2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19"/>
            <a:ext cx="10691812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5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질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47C6E74-C56F-49F1-A3D6-A0C769DA5C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19"/>
            <a:ext cx="10691812" cy="7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3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4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4" r:id="rId5"/>
    <p:sldLayoutId id="2147483672" r:id="rId6"/>
    <p:sldLayoutId id="2147483673" r:id="rId7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orient="horz" pos="567" userDrawn="1">
          <p15:clr>
            <a:srgbClr val="5ACBF0"/>
          </p15:clr>
        </p15:guide>
        <p15:guide id="13" pos="306" userDrawn="1">
          <p15:clr>
            <a:srgbClr val="5ACBF0"/>
          </p15:clr>
        </p15:guide>
        <p15:guide id="14" pos="6429" userDrawn="1">
          <p15:clr>
            <a:srgbClr val="5ACBF0"/>
          </p15:clr>
        </p15:guide>
        <p15:guide id="15" orient="horz" pos="4536" userDrawn="1">
          <p15:clr>
            <a:srgbClr val="5ACBF0"/>
          </p15:clr>
        </p15:guide>
        <p15:guide id="16" orient="horz" pos="703" userDrawn="1">
          <p15:clr>
            <a:srgbClr val="5ACBF0"/>
          </p15:clr>
        </p15:guide>
        <p15:guide id="17" orient="horz" pos="4399" userDrawn="1">
          <p15:clr>
            <a:srgbClr val="5ACBF0"/>
          </p15:clr>
        </p15:guide>
        <p15:guide id="18" pos="3299" userDrawn="1">
          <p15:clr>
            <a:srgbClr val="5ACBF0"/>
          </p15:clr>
        </p15:guide>
        <p15:guide id="19" pos="3436" userDrawn="1">
          <p15:clr>
            <a:srgbClr val="5ACBF0"/>
          </p15:clr>
        </p15:guide>
        <p15:guide id="20" orient="horz" pos="1020" userDrawn="1">
          <p15:clr>
            <a:srgbClr val="5ACBF0"/>
          </p15:clr>
        </p15:guide>
        <p15:guide id="21" orient="horz" pos="1202" userDrawn="1">
          <p15:clr>
            <a:srgbClr val="5ACBF0"/>
          </p15:clr>
        </p15:guide>
        <p15:guide id="22" orient="horz" pos="93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microsoft.com/office/2007/relationships/hdphoto" Target="../media/hdphoto2.wdp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A4DF27-EF6D-4F9E-BF9E-4E9213FB61D1}"/>
              </a:ext>
            </a:extLst>
          </p:cNvPr>
          <p:cNvSpPr txBox="1"/>
          <p:nvPr/>
        </p:nvSpPr>
        <p:spPr>
          <a:xfrm>
            <a:off x="902494" y="501300"/>
            <a:ext cx="1930657" cy="3539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2300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사용자 접근 제어</a:t>
            </a:r>
            <a:endParaRPr lang="en-US" altLang="ko-KR" sz="2300" spc="-3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ADBC970-B3DB-4A57-9648-8F0EEE4DBCFB}"/>
              </a:ext>
            </a:extLst>
          </p:cNvPr>
          <p:cNvSpPr/>
          <p:nvPr/>
        </p:nvSpPr>
        <p:spPr>
          <a:xfrm>
            <a:off x="902494" y="278525"/>
            <a:ext cx="59792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157539" latinLnBrk="1"/>
            <a:r>
              <a:rPr lang="ko-KR" altLang="en-US" sz="1100" spc="-3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사업이해도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C1C0E9A-D595-4440-AD42-88D558C4F4C0}"/>
              </a:ext>
            </a:extLst>
          </p:cNvPr>
          <p:cNvSpPr/>
          <p:nvPr/>
        </p:nvSpPr>
        <p:spPr>
          <a:xfrm>
            <a:off x="187935" y="140413"/>
            <a:ext cx="595676" cy="8002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157539" latinLnBrk="1"/>
            <a:r>
              <a:rPr lang="en-US" altLang="ko-KR" sz="5200" spc="-3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Ⅰ</a:t>
            </a:r>
            <a:endParaRPr lang="ko-KR" altLang="en-US" sz="5200" spc="-3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2"/>
              </a:solidFill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4BAEBF0B-D46B-4988-BCC7-6E731CC57E9C}"/>
              </a:ext>
            </a:extLst>
          </p:cNvPr>
          <p:cNvGrpSpPr/>
          <p:nvPr/>
        </p:nvGrpSpPr>
        <p:grpSpPr>
          <a:xfrm>
            <a:off x="586946" y="1033463"/>
            <a:ext cx="9768634" cy="515093"/>
            <a:chOff x="1578412" y="1116013"/>
            <a:chExt cx="8345207" cy="515093"/>
          </a:xfrm>
        </p:grpSpPr>
        <p:sp>
          <p:nvSpPr>
            <p:cNvPr id="109" name="자유형: 도형 208">
              <a:extLst>
                <a:ext uri="{FF2B5EF4-FFF2-40B4-BE49-F238E27FC236}">
                  <a16:creationId xmlns:a16="http://schemas.microsoft.com/office/drawing/2014/main" xmlns="" id="{5E82EBB6-A174-4D45-B6A7-764E4E800245}"/>
                </a:ext>
              </a:extLst>
            </p:cNvPr>
            <p:cNvSpPr/>
            <p:nvPr/>
          </p:nvSpPr>
          <p:spPr>
            <a:xfrm rot="5400000">
              <a:off x="1578412" y="1116013"/>
              <a:ext cx="252000" cy="252000"/>
            </a:xfrm>
            <a:custGeom>
              <a:avLst/>
              <a:gdLst>
                <a:gd name="connsiteX0" fmla="*/ 0 w 270000"/>
                <a:gd name="connsiteY0" fmla="*/ 270000 h 270000"/>
                <a:gd name="connsiteX1" fmla="*/ 0 w 270000"/>
                <a:gd name="connsiteY1" fmla="*/ 180000 h 270000"/>
                <a:gd name="connsiteX2" fmla="*/ 0 w 270000"/>
                <a:gd name="connsiteY2" fmla="*/ 0 h 270000"/>
                <a:gd name="connsiteX3" fmla="*/ 90000 w 270000"/>
                <a:gd name="connsiteY3" fmla="*/ 0 h 270000"/>
                <a:gd name="connsiteX4" fmla="*/ 90000 w 270000"/>
                <a:gd name="connsiteY4" fmla="*/ 180000 h 270000"/>
                <a:gd name="connsiteX5" fmla="*/ 270000 w 270000"/>
                <a:gd name="connsiteY5" fmla="*/ 180000 h 270000"/>
                <a:gd name="connsiteX6" fmla="*/ 270000 w 270000"/>
                <a:gd name="connsiteY6" fmla="*/ 270000 h 270000"/>
                <a:gd name="connsiteX7" fmla="*/ 90000 w 270000"/>
                <a:gd name="connsiteY7" fmla="*/ 27000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000" h="270000">
                  <a:moveTo>
                    <a:pt x="0" y="270000"/>
                  </a:moveTo>
                  <a:lnTo>
                    <a:pt x="0" y="180000"/>
                  </a:lnTo>
                  <a:lnTo>
                    <a:pt x="0" y="0"/>
                  </a:lnTo>
                  <a:lnTo>
                    <a:pt x="90000" y="0"/>
                  </a:lnTo>
                  <a:lnTo>
                    <a:pt x="90000" y="180000"/>
                  </a:lnTo>
                  <a:lnTo>
                    <a:pt x="270000" y="180000"/>
                  </a:lnTo>
                  <a:lnTo>
                    <a:pt x="270000" y="270000"/>
                  </a:lnTo>
                  <a:lnTo>
                    <a:pt x="90000" y="270000"/>
                  </a:lnTo>
                  <a:close/>
                </a:path>
              </a:pathLst>
            </a:custGeom>
            <a:solidFill>
              <a:srgbClr val="FF1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자유형: 도형 209">
              <a:extLst>
                <a:ext uri="{FF2B5EF4-FFF2-40B4-BE49-F238E27FC236}">
                  <a16:creationId xmlns:a16="http://schemas.microsoft.com/office/drawing/2014/main" xmlns="" id="{68BCB129-0C26-45C3-A915-2C4CE9E2D05A}"/>
                </a:ext>
              </a:extLst>
            </p:cNvPr>
            <p:cNvSpPr/>
            <p:nvPr/>
          </p:nvSpPr>
          <p:spPr>
            <a:xfrm rot="16200000">
              <a:off x="9671619" y="1379106"/>
              <a:ext cx="252000" cy="252000"/>
            </a:xfrm>
            <a:custGeom>
              <a:avLst/>
              <a:gdLst>
                <a:gd name="connsiteX0" fmla="*/ 0 w 270000"/>
                <a:gd name="connsiteY0" fmla="*/ 270000 h 270000"/>
                <a:gd name="connsiteX1" fmla="*/ 0 w 270000"/>
                <a:gd name="connsiteY1" fmla="*/ 180000 h 270000"/>
                <a:gd name="connsiteX2" fmla="*/ 0 w 270000"/>
                <a:gd name="connsiteY2" fmla="*/ 0 h 270000"/>
                <a:gd name="connsiteX3" fmla="*/ 90000 w 270000"/>
                <a:gd name="connsiteY3" fmla="*/ 0 h 270000"/>
                <a:gd name="connsiteX4" fmla="*/ 90000 w 270000"/>
                <a:gd name="connsiteY4" fmla="*/ 180000 h 270000"/>
                <a:gd name="connsiteX5" fmla="*/ 270000 w 270000"/>
                <a:gd name="connsiteY5" fmla="*/ 180000 h 270000"/>
                <a:gd name="connsiteX6" fmla="*/ 270000 w 270000"/>
                <a:gd name="connsiteY6" fmla="*/ 270000 h 270000"/>
                <a:gd name="connsiteX7" fmla="*/ 90000 w 270000"/>
                <a:gd name="connsiteY7" fmla="*/ 27000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000" h="270000">
                  <a:moveTo>
                    <a:pt x="0" y="270000"/>
                  </a:moveTo>
                  <a:lnTo>
                    <a:pt x="0" y="180000"/>
                  </a:lnTo>
                  <a:lnTo>
                    <a:pt x="0" y="0"/>
                  </a:lnTo>
                  <a:lnTo>
                    <a:pt x="90000" y="0"/>
                  </a:lnTo>
                  <a:lnTo>
                    <a:pt x="90000" y="180000"/>
                  </a:lnTo>
                  <a:lnTo>
                    <a:pt x="270000" y="180000"/>
                  </a:lnTo>
                  <a:lnTo>
                    <a:pt x="270000" y="270000"/>
                  </a:lnTo>
                  <a:lnTo>
                    <a:pt x="90000" y="270000"/>
                  </a:lnTo>
                  <a:close/>
                </a:path>
              </a:pathLst>
            </a:custGeom>
            <a:solidFill>
              <a:srgbClr val="FF1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881930" y="1080924"/>
            <a:ext cx="9102329" cy="6832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700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700" spc="-3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제안사는</a:t>
            </a:r>
            <a:r>
              <a:rPr lang="en-US" altLang="ko-KR" sz="1700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700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시스템을 데이터베이스 보안대책을 수립하여 고객의 귀중한 데이터 자산을 보호하고</a:t>
            </a:r>
            <a:r>
              <a:rPr lang="en-US" altLang="ko-KR" sz="1700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700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관리 등급에 따라 </a:t>
            </a:r>
            <a:r>
              <a:rPr lang="ko-KR" altLang="en-US" sz="2000" b="1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권한을 차등 부여 </a:t>
            </a:r>
            <a:r>
              <a:rPr lang="ko-KR" altLang="en-US" sz="1700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하여 데이터베이스에 대한 접근을 차단 합니다</a:t>
            </a:r>
            <a:r>
              <a:rPr lang="en-US" altLang="ko-KR" sz="1700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70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586946" y="1833357"/>
            <a:ext cx="9866870" cy="250275"/>
            <a:chOff x="719138" y="2736492"/>
            <a:chExt cx="6121402" cy="250275"/>
          </a:xfrm>
        </p:grpSpPr>
        <p:sp>
          <p:nvSpPr>
            <p:cNvPr id="113" name="양쪽 모서리가 둥근 사각형 112"/>
            <p:cNvSpPr/>
            <p:nvPr/>
          </p:nvSpPr>
          <p:spPr>
            <a:xfrm rot="5400000">
              <a:off x="3654701" y="-199071"/>
              <a:ext cx="250275" cy="6121402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49000">
                  <a:srgbClr val="359DDD"/>
                </a:gs>
                <a:gs pos="50000">
                  <a:srgbClr val="2390D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4" name="텍스트 개체 틀 3"/>
            <p:cNvSpPr txBox="1">
              <a:spLocks/>
            </p:cNvSpPr>
            <p:nvPr/>
          </p:nvSpPr>
          <p:spPr>
            <a:xfrm>
              <a:off x="814580" y="2771941"/>
              <a:ext cx="2052300" cy="200055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pPr lvl="0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defRPr/>
              </a:pPr>
              <a:r>
                <a:rPr lang="en-US" altLang="ko-KR" sz="1300" spc="-30" dirty="0" smtClean="0">
                  <a:ln>
                    <a:solidFill>
                      <a:srgbClr val="6D88A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DB </a:t>
              </a:r>
              <a:r>
                <a:rPr lang="ko-KR" altLang="en-US" sz="1300" spc="-30" dirty="0">
                  <a:ln>
                    <a:solidFill>
                      <a:srgbClr val="6D88A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접근권한 통제 및 </a:t>
              </a:r>
              <a:r>
                <a:rPr lang="en-US" altLang="ko-KR" sz="1300" spc="-30" dirty="0">
                  <a:ln>
                    <a:solidFill>
                      <a:srgbClr val="6D88A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DB </a:t>
              </a:r>
              <a:r>
                <a:rPr lang="ko-KR" altLang="en-US" sz="1300" spc="-30" dirty="0">
                  <a:ln>
                    <a:solidFill>
                      <a:srgbClr val="6D88A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접근이력 관리</a:t>
              </a:r>
              <a:endParaRPr lang="ko-KR" altLang="en-US" sz="1300" spc="-3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611474" y="2199968"/>
            <a:ext cx="2593711" cy="184666"/>
            <a:chOff x="719138" y="6391763"/>
            <a:chExt cx="2593711" cy="184666"/>
          </a:xfrm>
        </p:grpSpPr>
        <p:sp>
          <p:nvSpPr>
            <p:cNvPr id="116" name="TextBox 115"/>
            <p:cNvSpPr txBox="1"/>
            <p:nvPr/>
          </p:nvSpPr>
          <p:spPr>
            <a:xfrm>
              <a:off x="940405" y="6391763"/>
              <a:ext cx="237244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9477D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dirty="0"/>
                <a:t>자료 검색 및 접근 제어 </a:t>
              </a:r>
              <a:r>
                <a:rPr lang="en-US" altLang="ko-KR" dirty="0"/>
                <a:t>(DB </a:t>
              </a:r>
              <a:r>
                <a:rPr lang="ko-KR" altLang="en-US" dirty="0"/>
                <a:t>접근 제어</a:t>
              </a:r>
              <a:r>
                <a:rPr lang="en-US" altLang="ko-KR" dirty="0"/>
                <a:t>)</a:t>
              </a:r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138" y="6422209"/>
              <a:ext cx="125818" cy="125818"/>
            </a:xfrm>
            <a:prstGeom prst="rect">
              <a:avLst/>
            </a:prstGeom>
          </p:spPr>
        </p:pic>
      </p:grpSp>
      <p:cxnSp>
        <p:nvCxnSpPr>
          <p:cNvPr id="118" name="직선 화살표 연결선 117"/>
          <p:cNvCxnSpPr/>
          <p:nvPr/>
        </p:nvCxnSpPr>
        <p:spPr>
          <a:xfrm>
            <a:off x="3601973" y="2992564"/>
            <a:ext cx="1403669" cy="0"/>
          </a:xfrm>
          <a:prstGeom prst="straightConnector1">
            <a:avLst/>
          </a:prstGeom>
          <a:noFill/>
          <a:ln w="12700">
            <a:solidFill>
              <a:srgbClr val="777777"/>
            </a:solidFill>
            <a:round/>
            <a:headEnd/>
            <a:tailEnd type="triangle" w="med" len="med"/>
          </a:ln>
          <a:effectLst/>
        </p:spPr>
      </p:cxnSp>
      <p:sp>
        <p:nvSpPr>
          <p:cNvPr id="120" name="직사각형 119"/>
          <p:cNvSpPr/>
          <p:nvPr/>
        </p:nvSpPr>
        <p:spPr>
          <a:xfrm>
            <a:off x="2538367" y="2527319"/>
            <a:ext cx="1199377" cy="118358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바탕체 Medium" panose="00000600000000000000" pitchFamily="2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531126" y="2444887"/>
            <a:ext cx="1211578" cy="229980"/>
          </a:xfrm>
          <a:prstGeom prst="roundRect">
            <a:avLst>
              <a:gd name="adj" fmla="val 0"/>
            </a:avLst>
          </a:prstGeom>
          <a:gradFill>
            <a:gsLst>
              <a:gs pos="49000">
                <a:srgbClr val="8EACC0"/>
              </a:gs>
              <a:gs pos="50000">
                <a:srgbClr val="799DB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buClr>
                <a:srgbClr val="4D4D4D"/>
              </a:buClr>
            </a:pPr>
            <a:r>
              <a:rPr lang="ko-KR" altLang="en-US" sz="110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사용자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502363" y="2935632"/>
            <a:ext cx="725088" cy="1538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latinLnBrk="0">
              <a:spcAft>
                <a:spcPts val="200"/>
              </a:spcAft>
              <a:buClr>
                <a:prstClr val="white">
                  <a:lumMod val="50000"/>
                </a:prstClr>
              </a:buClr>
              <a:defRPr/>
            </a:pPr>
            <a:r>
              <a:rPr lang="ko-KR" altLang="en-US" sz="1000" spc="-3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인증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02363" y="3416888"/>
            <a:ext cx="725088" cy="1538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latinLnBrk="0">
              <a:spcAft>
                <a:spcPts val="200"/>
              </a:spcAft>
              <a:buClr>
                <a:prstClr val="white">
                  <a:lumMod val="50000"/>
                </a:prstClr>
              </a:buClr>
              <a:defRPr/>
            </a:pPr>
            <a:r>
              <a:rPr lang="ko-KR" altLang="en-US" sz="1000" spc="-3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비인증</a:t>
            </a:r>
            <a:endParaRPr lang="ko-KR" altLang="en-US" sz="1000" spc="-3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028966" y="2527319"/>
            <a:ext cx="1022597" cy="118358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바탕체 Medium" panose="00000600000000000000" pitchFamily="2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022866" y="2444887"/>
            <a:ext cx="1033000" cy="229980"/>
          </a:xfrm>
          <a:prstGeom prst="roundRect">
            <a:avLst>
              <a:gd name="adj" fmla="val 0"/>
            </a:avLst>
          </a:prstGeom>
          <a:gradFill>
            <a:gsLst>
              <a:gs pos="49000">
                <a:srgbClr val="8EACC0"/>
              </a:gs>
              <a:gs pos="50000">
                <a:srgbClr val="799DB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buClr>
                <a:srgbClr val="4D4D4D"/>
              </a:buClr>
            </a:pPr>
            <a:r>
              <a:rPr lang="ko-KR" altLang="en-US" sz="110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</a:t>
            </a: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5126492" y="2757475"/>
            <a:ext cx="818391" cy="916704"/>
          </a:xfrm>
          <a:prstGeom prst="roundRect">
            <a:avLst>
              <a:gd name="adj" fmla="val 0"/>
            </a:avLst>
          </a:prstGeom>
          <a:gradFill>
            <a:gsLst>
              <a:gs pos="71386">
                <a:srgbClr val="EAE7E6"/>
              </a:gs>
              <a:gs pos="50000">
                <a:srgbClr val="EAE7E6"/>
              </a:gs>
              <a:gs pos="50000">
                <a:srgbClr val="E2DEDC"/>
              </a:gs>
            </a:gsLst>
            <a:lin ang="3600000" scaled="0"/>
          </a:gra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endParaRPr lang="ko-KR" altLang="en-US" sz="900" b="1" spc="-3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7" name="텍스트 개체 틀 3"/>
          <p:cNvSpPr txBox="1">
            <a:spLocks/>
          </p:cNvSpPr>
          <p:nvPr/>
        </p:nvSpPr>
        <p:spPr>
          <a:xfrm>
            <a:off x="5479582" y="2790272"/>
            <a:ext cx="112210" cy="9233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 eaLnBrk="0" fontAlgn="ctr" hangingPunct="0">
              <a:buClr>
                <a:srgbClr val="4D4D4D"/>
              </a:buClr>
              <a:defRPr/>
            </a:pPr>
            <a:r>
              <a:rPr lang="ko-KR" altLang="en-US" sz="100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접</a:t>
            </a:r>
            <a:endParaRPr lang="en-US" altLang="ko-KR" sz="1000" dirty="0">
              <a:ln>
                <a:solidFill>
                  <a:srgbClr val="3F4057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 eaLnBrk="0" fontAlgn="ctr" hangingPunct="0">
              <a:buClr>
                <a:srgbClr val="4D4D4D"/>
              </a:buClr>
              <a:defRPr/>
            </a:pPr>
            <a:r>
              <a:rPr lang="ko-KR" altLang="en-US" sz="100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근</a:t>
            </a:r>
            <a:endParaRPr lang="en-US" altLang="ko-KR" sz="1000" dirty="0">
              <a:ln>
                <a:solidFill>
                  <a:srgbClr val="3F4057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 eaLnBrk="0" fontAlgn="ctr" hangingPunct="0">
              <a:buClr>
                <a:srgbClr val="4D4D4D"/>
              </a:buClr>
              <a:defRPr/>
            </a:pPr>
            <a:r>
              <a:rPr lang="ko-KR" altLang="en-US" sz="100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</a:t>
            </a:r>
            <a:endParaRPr lang="en-US" altLang="ko-KR" sz="1000" dirty="0">
              <a:ln>
                <a:solidFill>
                  <a:srgbClr val="3F4057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 eaLnBrk="0" fontAlgn="ctr" hangingPunct="0">
              <a:buClr>
                <a:srgbClr val="4D4D4D"/>
              </a:buClr>
              <a:defRPr/>
            </a:pPr>
            <a:r>
              <a:rPr lang="ko-KR" altLang="en-US" sz="100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endParaRPr lang="en-US" altLang="ko-KR" sz="1000" dirty="0">
              <a:ln>
                <a:solidFill>
                  <a:srgbClr val="3F4057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 eaLnBrk="0" fontAlgn="ctr" hangingPunct="0">
              <a:buClr>
                <a:srgbClr val="4D4D4D"/>
              </a:buClr>
              <a:defRPr/>
            </a:pPr>
            <a:r>
              <a:rPr lang="ko-KR" altLang="en-US" sz="100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</a:t>
            </a:r>
            <a:endParaRPr lang="en-US" altLang="ko-KR" sz="1000" dirty="0">
              <a:ln>
                <a:solidFill>
                  <a:srgbClr val="3F4057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 eaLnBrk="0" fontAlgn="ctr" hangingPunct="0">
              <a:buClr>
                <a:srgbClr val="4D4D4D"/>
              </a:buClr>
              <a:defRPr/>
            </a:pPr>
            <a:r>
              <a:rPr lang="ko-KR" altLang="en-US" sz="100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책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6792940" y="2504139"/>
            <a:ext cx="1823269" cy="118358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바탕체 Medium" panose="00000600000000000000" pitchFamily="2" charset="-127"/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6786839" y="2444887"/>
            <a:ext cx="1829370" cy="229980"/>
          </a:xfrm>
          <a:prstGeom prst="roundRect">
            <a:avLst>
              <a:gd name="adj" fmla="val 0"/>
            </a:avLst>
          </a:prstGeom>
          <a:gradFill>
            <a:gsLst>
              <a:gs pos="49000">
                <a:srgbClr val="8EACC0"/>
              </a:gs>
              <a:gs pos="50000">
                <a:srgbClr val="799DB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buClr>
                <a:srgbClr val="4D4D4D"/>
              </a:buClr>
            </a:pPr>
            <a:r>
              <a:rPr lang="ko-KR" altLang="en-US" sz="110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</a:t>
            </a:r>
          </a:p>
        </p:txBody>
      </p:sp>
      <p:cxnSp>
        <p:nvCxnSpPr>
          <p:cNvPr id="167" name="직선 화살표 연결선 166"/>
          <p:cNvCxnSpPr/>
          <p:nvPr/>
        </p:nvCxnSpPr>
        <p:spPr>
          <a:xfrm>
            <a:off x="7521719" y="3234300"/>
            <a:ext cx="312942" cy="0"/>
          </a:xfrm>
          <a:prstGeom prst="straightConnector1">
            <a:avLst/>
          </a:prstGeom>
          <a:noFill/>
          <a:ln w="12700">
            <a:solidFill>
              <a:srgbClr val="777777"/>
            </a:solidFill>
            <a:round/>
            <a:headEnd/>
            <a:tailEnd type="triangle" w="med" len="med"/>
          </a:ln>
          <a:effectLst/>
        </p:spPr>
      </p:cxnSp>
      <p:sp>
        <p:nvSpPr>
          <p:cNvPr id="168" name="타원 167"/>
          <p:cNvSpPr/>
          <p:nvPr/>
        </p:nvSpPr>
        <p:spPr>
          <a:xfrm>
            <a:off x="7858460" y="2969806"/>
            <a:ext cx="560832" cy="494698"/>
          </a:xfrm>
          <a:prstGeom prst="ellipse">
            <a:avLst/>
          </a:prstGeom>
          <a:gradFill flip="none" rotWithShape="1">
            <a:gsLst>
              <a:gs pos="50000">
                <a:schemeClr val="bg1"/>
              </a:gs>
              <a:gs pos="50000">
                <a:srgbClr val="FAFAFA"/>
              </a:gs>
            </a:gsLst>
            <a:lin ang="13500000" scaled="1"/>
            <a:tileRect/>
          </a:gradFill>
          <a:ln w="6350">
            <a:solidFill>
              <a:srgbClr val="A0A0A0"/>
            </a:solidFill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en-US" altLang="ko-KR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</a:t>
            </a:r>
            <a:endParaRPr lang="ko-KR" altLang="en-US" sz="1000" b="1" spc="-3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9" name="오른쪽 화살표 168"/>
          <p:cNvSpPr/>
          <p:nvPr/>
        </p:nvSpPr>
        <p:spPr>
          <a:xfrm>
            <a:off x="6051563" y="2887368"/>
            <a:ext cx="849623" cy="493675"/>
          </a:xfrm>
          <a:prstGeom prst="rightArrow">
            <a:avLst/>
          </a:prstGeom>
          <a:gradFill>
            <a:gsLst>
              <a:gs pos="0">
                <a:srgbClr val="72A2DC">
                  <a:alpha val="0"/>
                </a:srgbClr>
              </a:gs>
              <a:gs pos="100000">
                <a:schemeClr val="accent3"/>
              </a:gs>
            </a:gsLst>
            <a:lin ang="0" scaled="0"/>
          </a:gradFill>
          <a:ln w="6350">
            <a:gradFill>
              <a:gsLst>
                <a:gs pos="0">
                  <a:srgbClr val="335698">
                    <a:alpha val="0"/>
                  </a:srgbClr>
                </a:gs>
                <a:gs pos="100000">
                  <a:srgbClr val="335698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KoPub돋움체 Medium" panose="02020603020101020101" pitchFamily="18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6034648" y="3057568"/>
            <a:ext cx="7098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ko-KR" altLang="en-US" sz="1000" spc="-3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검색</a:t>
            </a:r>
            <a:r>
              <a:rPr lang="en-US" altLang="ko-KR" sz="1000" spc="-3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000" spc="-3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조회</a:t>
            </a:r>
            <a:endParaRPr lang="ko-KR" altLang="en-US" sz="1000" spc="-3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3742703" y="3329065"/>
            <a:ext cx="1262939" cy="331709"/>
            <a:chOff x="1943100" y="4428986"/>
            <a:chExt cx="1262939" cy="376054"/>
          </a:xfrm>
        </p:grpSpPr>
        <p:cxnSp>
          <p:nvCxnSpPr>
            <p:cNvPr id="172" name="직선 화살표 연결선 171"/>
            <p:cNvCxnSpPr>
              <a:stCxn id="174" idx="3"/>
            </p:cNvCxnSpPr>
            <p:nvPr/>
          </p:nvCxnSpPr>
          <p:spPr>
            <a:xfrm>
              <a:off x="2762893" y="4617013"/>
              <a:ext cx="443146" cy="5824"/>
            </a:xfrm>
            <a:prstGeom prst="straightConnector1">
              <a:avLst/>
            </a:prstGeom>
            <a:noFill/>
            <a:ln w="12700">
              <a:solidFill>
                <a:srgbClr val="777777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3" name="직선 화살표 연결선 172"/>
            <p:cNvCxnSpPr>
              <a:endCxn id="174" idx="1"/>
            </p:cNvCxnSpPr>
            <p:nvPr/>
          </p:nvCxnSpPr>
          <p:spPr>
            <a:xfrm>
              <a:off x="1943100" y="4617013"/>
              <a:ext cx="443739" cy="0"/>
            </a:xfrm>
            <a:prstGeom prst="straightConnector1">
              <a:avLst/>
            </a:prstGeom>
            <a:noFill/>
            <a:ln w="12700">
              <a:solidFill>
                <a:srgbClr val="777777"/>
              </a:solidFill>
              <a:round/>
              <a:headEnd/>
              <a:tailEnd type="none" w="med" len="med"/>
            </a:ln>
            <a:effectLst/>
          </p:spPr>
        </p:cxnSp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6839" y="4428986"/>
              <a:ext cx="376054" cy="376054"/>
            </a:xfrm>
            <a:prstGeom prst="rect">
              <a:avLst/>
            </a:prstGeom>
          </p:spPr>
        </p:pic>
      </p:grpSp>
      <p:grpSp>
        <p:nvGrpSpPr>
          <p:cNvPr id="175" name="그룹 174"/>
          <p:cNvGrpSpPr/>
          <p:nvPr/>
        </p:nvGrpSpPr>
        <p:grpSpPr>
          <a:xfrm>
            <a:off x="3066776" y="2794292"/>
            <a:ext cx="527200" cy="372567"/>
            <a:chOff x="5422988" y="2313402"/>
            <a:chExt cx="645940" cy="517421"/>
          </a:xfrm>
        </p:grpSpPr>
        <p:pic>
          <p:nvPicPr>
            <p:cNvPr id="176" name="Picture 2" descr="C:\Users\1517387\Desktop\##자료모음\아이콘수정\빨간넥타이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2988" y="2313402"/>
              <a:ext cx="432223" cy="517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9" descr="C:\Users\1517387\Desktop\##자료모음\아이콘수정\금융관련모음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50" t="50000" r="35255" b="25000"/>
            <a:stretch/>
          </p:blipFill>
          <p:spPr bwMode="auto">
            <a:xfrm>
              <a:off x="5701864" y="2427910"/>
              <a:ext cx="367064" cy="40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8" name="Picture 2" descr="C:\Users\1517387\Desktop\##자료모음\아이콘수정\빨간넥타이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70" y="3308949"/>
            <a:ext cx="364376" cy="3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10" descr="O:\2.전송파일함(PC - myDesk)\server_icon1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7926" r="33761" b="13178"/>
          <a:stretch/>
        </p:blipFill>
        <p:spPr bwMode="auto">
          <a:xfrm>
            <a:off x="7036168" y="2934741"/>
            <a:ext cx="472685" cy="60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TextBox 179"/>
          <p:cNvSpPr txBox="1"/>
          <p:nvPr/>
        </p:nvSpPr>
        <p:spPr>
          <a:xfrm>
            <a:off x="737292" y="3829262"/>
            <a:ext cx="9618288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90488" indent="-90488" latinLnBrk="0">
              <a:spcAft>
                <a:spcPts val="200"/>
              </a:spcAft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1200" spc="-6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spc="-6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시스템에 보관되어 있는 각종 데이터와 사용자 인증 정보의 올바른 보관과 활용을 위해 자료의 검색 및 조회에 대해 인증 받은 사용자만 접근 가능하도록 관리 </a:t>
            </a:r>
            <a:r>
              <a:rPr lang="ko-KR" altLang="en-US" sz="1200" spc="-6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합니다</a:t>
            </a:r>
            <a:r>
              <a:rPr lang="en-US" altLang="ko-KR" sz="1200" spc="-60" dirty="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200" spc="-60" dirty="0">
              <a:ln>
                <a:solidFill>
                  <a:srgbClr val="3F4057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81" name="그룹 180"/>
          <p:cNvGrpSpPr/>
          <p:nvPr/>
        </p:nvGrpSpPr>
        <p:grpSpPr>
          <a:xfrm>
            <a:off x="623839" y="4182347"/>
            <a:ext cx="1243983" cy="184666"/>
            <a:chOff x="719138" y="6391763"/>
            <a:chExt cx="1243983" cy="184666"/>
          </a:xfrm>
        </p:grpSpPr>
        <p:sp>
          <p:nvSpPr>
            <p:cNvPr id="182" name="TextBox 181"/>
            <p:cNvSpPr txBox="1"/>
            <p:nvPr/>
          </p:nvSpPr>
          <p:spPr>
            <a:xfrm>
              <a:off x="940405" y="6391763"/>
              <a:ext cx="102271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9477D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en-US" altLang="ko-KR" dirty="0"/>
                <a:t>DBMS </a:t>
              </a:r>
              <a:r>
                <a:rPr lang="ko-KR" altLang="en-US" dirty="0"/>
                <a:t>보안대책</a:t>
              </a:r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138" y="6422209"/>
              <a:ext cx="125818" cy="125818"/>
            </a:xfrm>
            <a:prstGeom prst="rect">
              <a:avLst/>
            </a:prstGeom>
          </p:spPr>
        </p:pic>
      </p:grpSp>
      <p:graphicFrame>
        <p:nvGraphicFramePr>
          <p:cNvPr id="184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79787"/>
              </p:ext>
            </p:extLst>
          </p:nvPr>
        </p:nvGraphicFramePr>
        <p:xfrm>
          <a:off x="586944" y="4521266"/>
          <a:ext cx="9866872" cy="2452580"/>
        </p:xfrm>
        <a:graphic>
          <a:graphicData uri="http://schemas.openxmlformats.org/drawingml/2006/table">
            <a:tbl>
              <a:tblPr/>
              <a:tblGrid>
                <a:gridCol w="19730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938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7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b="0" kern="1200" spc="-30" dirty="0" smtClean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rgbClr val="29477D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100" b="0" kern="1200" spc="-3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rgbClr val="29477D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72000" marR="72000" marT="46800" marB="46800" anchor="ctr" horzOverflow="overflow">
                    <a:lnL w="3175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7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3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b="0" kern="1200" spc="-30" dirty="0" smtClean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rgbClr val="29477D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보안대책</a:t>
                      </a:r>
                      <a:endParaRPr lang="ko-KR" altLang="en-US" sz="1100" b="0" kern="1200" spc="-3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rgbClr val="29477D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7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3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kern="1200" spc="-3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스키마 권한 관리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데이터베이스에 접근하기 위해서는 사용자가 적절한 권한을 소유하고 있어야 함</a:t>
                      </a:r>
                      <a:endParaRPr lang="en-US" altLang="ko-KR" sz="1050" kern="1200" spc="-30" baseline="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  <a:p>
                      <a:pPr marL="90000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테이블</a:t>
                      </a:r>
                      <a:r>
                        <a:rPr lang="en-US" altLang="ko-KR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spc="-30" baseline="0" dirty="0" err="1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뷰</a:t>
                      </a:r>
                      <a:r>
                        <a:rPr lang="en-US" altLang="ko-KR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저장 프로시저와 같은 객체 대한 권한을 부여하거나 취소함으로써 모든 사용자가 할 수 있는 일을 제약</a:t>
                      </a:r>
                      <a:endParaRPr lang="en-US" altLang="ko-KR" sz="1050" kern="1200" spc="-30" baseline="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  <a:p>
                      <a:pPr marL="90000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일정한 테이블에 조회 혹은 수정 권한을 사용자에게 각기 다르게 부여함으로써 사용자가 할 수 있는 일에 따른 권한을 통제</a:t>
                      </a:r>
                      <a:endParaRPr lang="en-US" altLang="ko-KR" sz="1050" kern="1200" spc="-30" baseline="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kern="1200" spc="-3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계정 잠금 기능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일정한 수 이상의 로그인 시도에도 불구하고 패스워드가 틀릴 경우에 그 계정을 잠금</a:t>
                      </a:r>
                      <a:endParaRPr lang="en-US" altLang="ko-KR" sz="1050" kern="1200" spc="-30" baseline="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  <a:p>
                      <a:pPr marL="90000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권한이 없는 사용자가 데이터베이스에 접할 때 생길 수 있는 위험을 미리 방지하기 위해서 제공</a:t>
                      </a:r>
                      <a:endParaRPr lang="en-US" altLang="ko-KR" sz="1050" kern="1200" spc="-30" baseline="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4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kern="1200" spc="-3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패스워드 관리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사용자 보안관리를 위해 패스워드에 대한 몇 가지 강제 규정을 들 수 있음</a:t>
                      </a:r>
                      <a:endParaRPr lang="en-US" altLang="ko-KR" sz="1050" kern="1200" spc="-30" baseline="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kern="1200" spc="-3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DB </a:t>
                      </a:r>
                      <a:r>
                        <a:rPr lang="ko-KR" altLang="en-US" sz="1100" kern="1200" spc="-3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사용자 관리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DB Application </a:t>
                      </a:r>
                      <a:r>
                        <a:rPr lang="ko-KR" altLang="en-US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사용자는 정당한 이유 없이 </a:t>
                      </a:r>
                      <a:r>
                        <a:rPr lang="en-US" altLang="ko-KR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Prompt</a:t>
                      </a:r>
                      <a:r>
                        <a:rPr lang="ko-KR" altLang="en-US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로 접근을 금지</a:t>
                      </a:r>
                      <a:endParaRPr lang="en-US" altLang="ko-KR" sz="1050" kern="1200" spc="-30" baseline="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  <a:p>
                      <a:pPr marL="90000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업무상의 이유로 </a:t>
                      </a:r>
                      <a:r>
                        <a:rPr lang="en-US" altLang="ko-KR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DB</a:t>
                      </a:r>
                      <a:r>
                        <a:rPr lang="ko-KR" altLang="en-US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에 접속할 경우라도 반드시 </a:t>
                      </a:r>
                      <a:r>
                        <a:rPr lang="en-US" altLang="ko-KR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DBA</a:t>
                      </a:r>
                      <a:r>
                        <a:rPr lang="ko-KR" altLang="en-US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의 허가를 득한 후 사용</a:t>
                      </a:r>
                      <a:endParaRPr lang="en-US" altLang="ko-KR" sz="1050" kern="1200" spc="-30" baseline="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  <a:p>
                      <a:pPr marL="90000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개인정보에 대한 접근 이력을 관리</a:t>
                      </a:r>
                      <a:endParaRPr lang="en-US" altLang="ko-KR" sz="1050" kern="1200" spc="-30" baseline="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kern="1200" spc="-3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이전 패스워드 기록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0" indent="-904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kern="1200" spc="-30" baseline="0" dirty="0">
                          <a:ln>
                            <a:solidFill>
                              <a:srgbClr val="6D88A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같은 패스워드를 재 사용하는 경우에 패스워드 유출을 없애기 위해서 이전에 사용한 패스워드를 기억하고 있다가 일정한 횟수 내에 그 패스워드를 사용할 경우에 다시 사용할 수 없도록 통제 가능</a:t>
                      </a:r>
                      <a:endParaRPr lang="en-US" altLang="ko-KR" sz="1050" kern="1200" spc="-30" baseline="0" dirty="0">
                        <a:ln>
                          <a:solidFill>
                            <a:srgbClr val="6D88A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1B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36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A4DF27-EF6D-4F9E-BF9E-4E9213FB61D1}"/>
              </a:ext>
            </a:extLst>
          </p:cNvPr>
          <p:cNvSpPr txBox="1"/>
          <p:nvPr/>
        </p:nvSpPr>
        <p:spPr>
          <a:xfrm>
            <a:off x="902494" y="501300"/>
            <a:ext cx="1930657" cy="3539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2300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사용자 접근 제어</a:t>
            </a:r>
            <a:endParaRPr lang="en-US" altLang="ko-KR" sz="2300" spc="-3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ADBC970-B3DB-4A57-9648-8F0EEE4DBCFB}"/>
              </a:ext>
            </a:extLst>
          </p:cNvPr>
          <p:cNvSpPr/>
          <p:nvPr/>
        </p:nvSpPr>
        <p:spPr>
          <a:xfrm>
            <a:off x="902494" y="278525"/>
            <a:ext cx="59792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157539" latinLnBrk="1"/>
            <a:r>
              <a:rPr lang="ko-KR" altLang="en-US" sz="1100" spc="-3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사업이해도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C1C0E9A-D595-4440-AD42-88D558C4F4C0}"/>
              </a:ext>
            </a:extLst>
          </p:cNvPr>
          <p:cNvSpPr/>
          <p:nvPr/>
        </p:nvSpPr>
        <p:spPr>
          <a:xfrm>
            <a:off x="187935" y="140413"/>
            <a:ext cx="595676" cy="8002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157539" latinLnBrk="1"/>
            <a:r>
              <a:rPr lang="en-US" altLang="ko-KR" sz="5200" spc="-3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Ⅰ</a:t>
            </a:r>
            <a:endParaRPr lang="ko-KR" altLang="en-US" sz="5200" spc="-3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2"/>
              </a:solidFill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4BAEBF0B-D46B-4988-BCC7-6E731CC57E9C}"/>
              </a:ext>
            </a:extLst>
          </p:cNvPr>
          <p:cNvGrpSpPr/>
          <p:nvPr/>
        </p:nvGrpSpPr>
        <p:grpSpPr>
          <a:xfrm>
            <a:off x="586946" y="1033463"/>
            <a:ext cx="9768634" cy="515093"/>
            <a:chOff x="1578412" y="1116013"/>
            <a:chExt cx="8345207" cy="515093"/>
          </a:xfrm>
        </p:grpSpPr>
        <p:sp>
          <p:nvSpPr>
            <p:cNvPr id="109" name="자유형: 도형 208">
              <a:extLst>
                <a:ext uri="{FF2B5EF4-FFF2-40B4-BE49-F238E27FC236}">
                  <a16:creationId xmlns:a16="http://schemas.microsoft.com/office/drawing/2014/main" xmlns="" id="{5E82EBB6-A174-4D45-B6A7-764E4E800245}"/>
                </a:ext>
              </a:extLst>
            </p:cNvPr>
            <p:cNvSpPr/>
            <p:nvPr/>
          </p:nvSpPr>
          <p:spPr>
            <a:xfrm rot="5400000">
              <a:off x="1578412" y="1116013"/>
              <a:ext cx="252000" cy="252000"/>
            </a:xfrm>
            <a:custGeom>
              <a:avLst/>
              <a:gdLst>
                <a:gd name="connsiteX0" fmla="*/ 0 w 270000"/>
                <a:gd name="connsiteY0" fmla="*/ 270000 h 270000"/>
                <a:gd name="connsiteX1" fmla="*/ 0 w 270000"/>
                <a:gd name="connsiteY1" fmla="*/ 180000 h 270000"/>
                <a:gd name="connsiteX2" fmla="*/ 0 w 270000"/>
                <a:gd name="connsiteY2" fmla="*/ 0 h 270000"/>
                <a:gd name="connsiteX3" fmla="*/ 90000 w 270000"/>
                <a:gd name="connsiteY3" fmla="*/ 0 h 270000"/>
                <a:gd name="connsiteX4" fmla="*/ 90000 w 270000"/>
                <a:gd name="connsiteY4" fmla="*/ 180000 h 270000"/>
                <a:gd name="connsiteX5" fmla="*/ 270000 w 270000"/>
                <a:gd name="connsiteY5" fmla="*/ 180000 h 270000"/>
                <a:gd name="connsiteX6" fmla="*/ 270000 w 270000"/>
                <a:gd name="connsiteY6" fmla="*/ 270000 h 270000"/>
                <a:gd name="connsiteX7" fmla="*/ 90000 w 270000"/>
                <a:gd name="connsiteY7" fmla="*/ 27000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000" h="270000">
                  <a:moveTo>
                    <a:pt x="0" y="270000"/>
                  </a:moveTo>
                  <a:lnTo>
                    <a:pt x="0" y="180000"/>
                  </a:lnTo>
                  <a:lnTo>
                    <a:pt x="0" y="0"/>
                  </a:lnTo>
                  <a:lnTo>
                    <a:pt x="90000" y="0"/>
                  </a:lnTo>
                  <a:lnTo>
                    <a:pt x="90000" y="180000"/>
                  </a:lnTo>
                  <a:lnTo>
                    <a:pt x="270000" y="180000"/>
                  </a:lnTo>
                  <a:lnTo>
                    <a:pt x="270000" y="270000"/>
                  </a:lnTo>
                  <a:lnTo>
                    <a:pt x="90000" y="270000"/>
                  </a:lnTo>
                  <a:close/>
                </a:path>
              </a:pathLst>
            </a:custGeom>
            <a:solidFill>
              <a:srgbClr val="FF1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자유형: 도형 209">
              <a:extLst>
                <a:ext uri="{FF2B5EF4-FFF2-40B4-BE49-F238E27FC236}">
                  <a16:creationId xmlns:a16="http://schemas.microsoft.com/office/drawing/2014/main" xmlns="" id="{68BCB129-0C26-45C3-A915-2C4CE9E2D05A}"/>
                </a:ext>
              </a:extLst>
            </p:cNvPr>
            <p:cNvSpPr/>
            <p:nvPr/>
          </p:nvSpPr>
          <p:spPr>
            <a:xfrm rot="16200000">
              <a:off x="9671619" y="1379106"/>
              <a:ext cx="252000" cy="252000"/>
            </a:xfrm>
            <a:custGeom>
              <a:avLst/>
              <a:gdLst>
                <a:gd name="connsiteX0" fmla="*/ 0 w 270000"/>
                <a:gd name="connsiteY0" fmla="*/ 270000 h 270000"/>
                <a:gd name="connsiteX1" fmla="*/ 0 w 270000"/>
                <a:gd name="connsiteY1" fmla="*/ 180000 h 270000"/>
                <a:gd name="connsiteX2" fmla="*/ 0 w 270000"/>
                <a:gd name="connsiteY2" fmla="*/ 0 h 270000"/>
                <a:gd name="connsiteX3" fmla="*/ 90000 w 270000"/>
                <a:gd name="connsiteY3" fmla="*/ 0 h 270000"/>
                <a:gd name="connsiteX4" fmla="*/ 90000 w 270000"/>
                <a:gd name="connsiteY4" fmla="*/ 180000 h 270000"/>
                <a:gd name="connsiteX5" fmla="*/ 270000 w 270000"/>
                <a:gd name="connsiteY5" fmla="*/ 180000 h 270000"/>
                <a:gd name="connsiteX6" fmla="*/ 270000 w 270000"/>
                <a:gd name="connsiteY6" fmla="*/ 270000 h 270000"/>
                <a:gd name="connsiteX7" fmla="*/ 90000 w 270000"/>
                <a:gd name="connsiteY7" fmla="*/ 27000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000" h="270000">
                  <a:moveTo>
                    <a:pt x="0" y="270000"/>
                  </a:moveTo>
                  <a:lnTo>
                    <a:pt x="0" y="180000"/>
                  </a:lnTo>
                  <a:lnTo>
                    <a:pt x="0" y="0"/>
                  </a:lnTo>
                  <a:lnTo>
                    <a:pt x="90000" y="0"/>
                  </a:lnTo>
                  <a:lnTo>
                    <a:pt x="90000" y="180000"/>
                  </a:lnTo>
                  <a:lnTo>
                    <a:pt x="270000" y="180000"/>
                  </a:lnTo>
                  <a:lnTo>
                    <a:pt x="270000" y="270000"/>
                  </a:lnTo>
                  <a:lnTo>
                    <a:pt x="90000" y="270000"/>
                  </a:lnTo>
                  <a:close/>
                </a:path>
              </a:pathLst>
            </a:custGeom>
            <a:solidFill>
              <a:srgbClr val="FF1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881930" y="1090158"/>
            <a:ext cx="9102329" cy="66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수집된 환경 데이터를 단순파일</a:t>
            </a:r>
            <a:r>
              <a:rPr lang="en-US" altLang="ko-KR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분산파일</a:t>
            </a:r>
            <a:r>
              <a:rPr lang="en-US" altLang="ko-KR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RDBMS, NoSQL DB </a:t>
            </a:r>
            <a:r>
              <a: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등에 저장 및 접근 권한 관리를 지원하는 사용자 관리 화면을 제공합니다</a:t>
            </a:r>
            <a:r>
              <a:rPr lang="en-US" altLang="ko-KR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접근 권한 관리를 통해 </a:t>
            </a:r>
            <a:r>
              <a:rPr lang="ko-KR" altLang="en-US" sz="2000" b="1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개별 또는 그룹단위로 접근권한 설정 기능</a:t>
            </a:r>
            <a:r>
              <a: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제공합니다</a:t>
            </a:r>
            <a:r>
              <a:rPr lang="en-US" altLang="ko-KR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70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586946" y="1833357"/>
            <a:ext cx="9866870" cy="250275"/>
            <a:chOff x="719138" y="2736492"/>
            <a:chExt cx="6121402" cy="250275"/>
          </a:xfrm>
        </p:grpSpPr>
        <p:sp>
          <p:nvSpPr>
            <p:cNvPr id="113" name="양쪽 모서리가 둥근 사각형 112"/>
            <p:cNvSpPr/>
            <p:nvPr/>
          </p:nvSpPr>
          <p:spPr>
            <a:xfrm rot="5400000">
              <a:off x="3654701" y="-199071"/>
              <a:ext cx="250275" cy="6121402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49000">
                  <a:srgbClr val="359DDD"/>
                </a:gs>
                <a:gs pos="50000">
                  <a:srgbClr val="2390D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4" name="텍스트 개체 틀 3"/>
            <p:cNvSpPr txBox="1">
              <a:spLocks/>
            </p:cNvSpPr>
            <p:nvPr/>
          </p:nvSpPr>
          <p:spPr>
            <a:xfrm>
              <a:off x="814580" y="2771941"/>
              <a:ext cx="847913" cy="200055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pPr lvl="0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defRPr/>
              </a:pPr>
              <a:r>
                <a:rPr lang="ko-KR" altLang="en-US" sz="1300" spc="-30" dirty="0" err="1" smtClean="0">
                  <a:ln>
                    <a:solidFill>
                      <a:srgbClr val="6D88A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빅데이터</a:t>
              </a:r>
              <a:r>
                <a:rPr lang="ko-KR" altLang="en-US" sz="1300" spc="-30" dirty="0" smtClean="0">
                  <a:ln>
                    <a:solidFill>
                      <a:srgbClr val="6D88A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플랫폼 관리</a:t>
              </a:r>
              <a:endParaRPr lang="ko-KR" altLang="en-US" sz="1300" spc="-3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611474" y="2199968"/>
            <a:ext cx="1567789" cy="184666"/>
            <a:chOff x="719138" y="6391763"/>
            <a:chExt cx="1567789" cy="184666"/>
          </a:xfrm>
        </p:grpSpPr>
        <p:sp>
          <p:nvSpPr>
            <p:cNvPr id="116" name="TextBox 115"/>
            <p:cNvSpPr txBox="1"/>
            <p:nvPr/>
          </p:nvSpPr>
          <p:spPr>
            <a:xfrm>
              <a:off x="940405" y="6391763"/>
              <a:ext cx="134652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9477D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dirty="0" smtClean="0"/>
                <a:t>수집 데이터 관리 방안</a:t>
              </a:r>
              <a:endParaRPr lang="en-US" altLang="ko-KR" dirty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138" y="6422209"/>
              <a:ext cx="125818" cy="125818"/>
            </a:xfrm>
            <a:prstGeom prst="rect">
              <a:avLst/>
            </a:prstGeom>
          </p:spPr>
        </p:pic>
      </p:grpSp>
      <p:sp>
        <p:nvSpPr>
          <p:cNvPr id="44" name="직사각형 43"/>
          <p:cNvSpPr/>
          <p:nvPr/>
        </p:nvSpPr>
        <p:spPr>
          <a:xfrm>
            <a:off x="614663" y="3076387"/>
            <a:ext cx="9846380" cy="386162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양쪽 모서리가 둥근 사각형 44"/>
          <p:cNvSpPr/>
          <p:nvPr/>
        </p:nvSpPr>
        <p:spPr>
          <a:xfrm>
            <a:off x="611672" y="2787977"/>
            <a:ext cx="9846274" cy="28022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35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ea typeface="KoPub바탕체 Medium" panose="00000600000000000000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1673" y="5722649"/>
            <a:ext cx="9811258" cy="5582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7615" y="3240672"/>
            <a:ext cx="5103788" cy="475600"/>
          </a:xfrm>
          <a:prstGeom prst="rect">
            <a:avLst/>
          </a:prstGeom>
        </p:spPr>
      </p:pic>
      <p:sp>
        <p:nvSpPr>
          <p:cNvPr id="48" name="텍스트 개체 틀 4"/>
          <p:cNvSpPr txBox="1">
            <a:spLocks/>
          </p:cNvSpPr>
          <p:nvPr/>
        </p:nvSpPr>
        <p:spPr>
          <a:xfrm>
            <a:off x="3954835" y="2848661"/>
            <a:ext cx="294641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latinLnBrk="0">
              <a:defRPr sz="1200" spc="-6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pPr algn="ctr" latinLnBrk="1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ko-KR" altLang="en-US" b="1" spc="-8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cs typeface="+mj-cs"/>
              </a:rPr>
              <a:t>빅데이터</a:t>
            </a:r>
            <a:r>
              <a:rPr lang="ko-KR" altLang="en-US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cs typeface="+mj-cs"/>
              </a:rPr>
              <a:t> 저장 플랫폼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550254" y="3125013"/>
            <a:ext cx="2238504" cy="303228"/>
          </a:xfrm>
          <a:prstGeom prst="roundRect">
            <a:avLst/>
          </a:prstGeom>
          <a:gradFill flip="none" rotWithShape="1">
            <a:gsLst>
              <a:gs pos="50000">
                <a:schemeClr val="bg1"/>
              </a:gs>
              <a:gs pos="50000">
                <a:srgbClr val="FAFAFA"/>
              </a:gs>
            </a:gsLst>
            <a:lin ang="13500000" scaled="1"/>
            <a:tileRect/>
          </a:gradFill>
          <a:ln w="635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ko-KR" altLang="en-US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분류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218727" y="3125013"/>
            <a:ext cx="2312929" cy="303228"/>
          </a:xfrm>
          <a:prstGeom prst="roundRect">
            <a:avLst/>
          </a:prstGeom>
          <a:gradFill flip="none" rotWithShape="1">
            <a:gsLst>
              <a:gs pos="50000">
                <a:schemeClr val="bg1"/>
              </a:gs>
              <a:gs pos="50000">
                <a:srgbClr val="FAFAFA"/>
              </a:gs>
            </a:gsLst>
            <a:lin ang="13500000" scaled="1"/>
            <a:tileRect/>
          </a:gradFill>
          <a:ln w="635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ko-KR" altLang="en-US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표준화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82200" y="3125013"/>
            <a:ext cx="2240866" cy="303228"/>
          </a:xfrm>
          <a:prstGeom prst="roundRect">
            <a:avLst/>
          </a:prstGeom>
          <a:gradFill flip="none" rotWithShape="1">
            <a:gsLst>
              <a:gs pos="50000">
                <a:schemeClr val="bg1"/>
              </a:gs>
              <a:gs pos="50000">
                <a:srgbClr val="FAFAFA"/>
              </a:gs>
            </a:gsLst>
            <a:lin ang="13500000" scaled="1"/>
            <a:tileRect/>
          </a:gradFill>
          <a:ln w="635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en-US" altLang="ko-KR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 correlation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59653" y="3121498"/>
            <a:ext cx="2108132" cy="303228"/>
          </a:xfrm>
          <a:prstGeom prst="roundRect">
            <a:avLst/>
          </a:prstGeom>
          <a:gradFill flip="none" rotWithShape="1">
            <a:gsLst>
              <a:gs pos="50000">
                <a:schemeClr val="bg1"/>
              </a:gs>
              <a:gs pos="50000">
                <a:srgbClr val="FAFAFA"/>
              </a:gs>
            </a:gsLst>
            <a:lin ang="13500000" scaled="1"/>
            <a:tileRect/>
          </a:gradFill>
          <a:ln w="635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en-US" altLang="ko-KR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filter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11474" y="3694039"/>
            <a:ext cx="9811258" cy="46096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704616" y="3796309"/>
            <a:ext cx="1969734" cy="269536"/>
          </a:xfrm>
          <a:prstGeom prst="roundRect">
            <a:avLst/>
          </a:prstGeom>
          <a:gradFill flip="none" rotWithShape="1">
            <a:gsLst>
              <a:gs pos="50000">
                <a:schemeClr val="bg1"/>
              </a:gs>
              <a:gs pos="50000">
                <a:srgbClr val="FAFAFA"/>
              </a:gs>
            </a:gsLst>
            <a:lin ang="13500000" scaled="1"/>
            <a:tileRect/>
          </a:gradFill>
          <a:ln w="6350">
            <a:solidFill>
              <a:srgbClr val="A0A0A0"/>
            </a:solidFill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ko-KR" altLang="en-US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시스템 정보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720977" y="3796309"/>
            <a:ext cx="1969734" cy="269536"/>
          </a:xfrm>
          <a:prstGeom prst="roundRect">
            <a:avLst/>
          </a:prstGeom>
          <a:gradFill flip="none" rotWithShape="1">
            <a:gsLst>
              <a:gs pos="50000">
                <a:schemeClr val="bg1"/>
              </a:gs>
              <a:gs pos="50000">
                <a:srgbClr val="FAFAFA"/>
              </a:gs>
            </a:gsLst>
            <a:lin ang="13500000" scaled="1"/>
            <a:tileRect/>
          </a:gradFill>
          <a:ln w="6350">
            <a:solidFill>
              <a:srgbClr val="A0A0A0"/>
            </a:solidFill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ko-KR" altLang="en-US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관리 정보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791752" y="3796309"/>
            <a:ext cx="1917529" cy="269536"/>
          </a:xfrm>
          <a:prstGeom prst="roundRect">
            <a:avLst/>
          </a:prstGeom>
          <a:gradFill flip="none" rotWithShape="1">
            <a:gsLst>
              <a:gs pos="50000">
                <a:schemeClr val="bg1"/>
              </a:gs>
              <a:gs pos="50000">
                <a:srgbClr val="FAFAFA"/>
              </a:gs>
            </a:gsLst>
            <a:lin ang="13500000" scaled="1"/>
            <a:tileRect/>
          </a:gradFill>
          <a:ln w="6350">
            <a:solidFill>
              <a:srgbClr val="A0A0A0"/>
            </a:solidFill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ko-KR" altLang="en-US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보고서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80123" y="3796309"/>
            <a:ext cx="1903550" cy="269536"/>
          </a:xfrm>
          <a:prstGeom prst="roundRect">
            <a:avLst/>
          </a:prstGeom>
          <a:gradFill flip="none" rotWithShape="1">
            <a:gsLst>
              <a:gs pos="50000">
                <a:schemeClr val="bg1"/>
              </a:gs>
              <a:gs pos="50000">
                <a:srgbClr val="FAFAFA"/>
              </a:gs>
            </a:gsLst>
            <a:lin ang="13500000" scaled="1"/>
            <a:tileRect/>
          </a:gradFill>
          <a:ln w="6350">
            <a:solidFill>
              <a:srgbClr val="A0A0A0"/>
            </a:solidFill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ko-KR" altLang="en-US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데이터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28629" y="4219619"/>
            <a:ext cx="9825187" cy="137331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74" b="90426" l="8929" r="100000">
                        <a14:foregroundMark x1="60119" y1="71277" x2="59524" y2="712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4" y="4428559"/>
            <a:ext cx="1162443" cy="39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2180404" y="5709004"/>
            <a:ext cx="7137647" cy="541040"/>
            <a:chOff x="1900641" y="8102388"/>
            <a:chExt cx="4497596" cy="778257"/>
          </a:xfrm>
        </p:grpSpPr>
        <p:grpSp>
          <p:nvGrpSpPr>
            <p:cNvPr id="61" name="그룹 60"/>
            <p:cNvGrpSpPr/>
            <p:nvPr/>
          </p:nvGrpSpPr>
          <p:grpSpPr>
            <a:xfrm>
              <a:off x="1900641" y="8372181"/>
              <a:ext cx="688164" cy="508464"/>
              <a:chOff x="-1974640" y="8560390"/>
              <a:chExt cx="688164" cy="508464"/>
            </a:xfrm>
          </p:grpSpPr>
          <p:pic>
            <p:nvPicPr>
              <p:cNvPr id="83" name="Picture 66" descr="C:\Users\MINA\Desktop\장\장비-3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09540" y="8560390"/>
                <a:ext cx="357963" cy="365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66" descr="C:\Users\MINA\Desktop\장\장비-3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44439" y="8703485"/>
                <a:ext cx="357963" cy="365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66" descr="C:\Users\MINA\Desktop\장\장비-3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74640" y="8703485"/>
                <a:ext cx="357963" cy="365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그룹 61"/>
            <p:cNvGrpSpPr/>
            <p:nvPr/>
          </p:nvGrpSpPr>
          <p:grpSpPr>
            <a:xfrm>
              <a:off x="2895005" y="8372181"/>
              <a:ext cx="688164" cy="508464"/>
              <a:chOff x="-1974640" y="8560390"/>
              <a:chExt cx="688164" cy="508464"/>
            </a:xfrm>
          </p:grpSpPr>
          <p:pic>
            <p:nvPicPr>
              <p:cNvPr id="80" name="Picture 66" descr="C:\Users\MINA\Desktop\장\장비-3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09540" y="8560390"/>
                <a:ext cx="357963" cy="365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66" descr="C:\Users\MINA\Desktop\장\장비-3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44439" y="8703485"/>
                <a:ext cx="357963" cy="365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66" descr="C:\Users\MINA\Desktop\장\장비-3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74640" y="8703485"/>
                <a:ext cx="357963" cy="365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그룹 62"/>
            <p:cNvGrpSpPr/>
            <p:nvPr/>
          </p:nvGrpSpPr>
          <p:grpSpPr>
            <a:xfrm>
              <a:off x="3835905" y="8372181"/>
              <a:ext cx="688164" cy="508464"/>
              <a:chOff x="-1974640" y="8560390"/>
              <a:chExt cx="688164" cy="508464"/>
            </a:xfrm>
          </p:grpSpPr>
          <p:pic>
            <p:nvPicPr>
              <p:cNvPr id="77" name="Picture 66" descr="C:\Users\MINA\Desktop\장\장비-3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09540" y="8560390"/>
                <a:ext cx="357963" cy="365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66" descr="C:\Users\MINA\Desktop\장\장비-3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44439" y="8703485"/>
                <a:ext cx="357963" cy="365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66" descr="C:\Users\MINA\Desktop\장\장비-3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74640" y="8703485"/>
                <a:ext cx="357963" cy="365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그룹 63"/>
            <p:cNvGrpSpPr/>
            <p:nvPr/>
          </p:nvGrpSpPr>
          <p:grpSpPr>
            <a:xfrm>
              <a:off x="4777779" y="8372181"/>
              <a:ext cx="688164" cy="508464"/>
              <a:chOff x="-1974640" y="8560390"/>
              <a:chExt cx="688164" cy="508464"/>
            </a:xfrm>
          </p:grpSpPr>
          <p:pic>
            <p:nvPicPr>
              <p:cNvPr id="74" name="Picture 66" descr="C:\Users\MINA\Desktop\장\장비-3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09540" y="8560390"/>
                <a:ext cx="357963" cy="365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66" descr="C:\Users\MINA\Desktop\장\장비-3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44439" y="8703485"/>
                <a:ext cx="357963" cy="365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66" descr="C:\Users\MINA\Desktop\장\장비-3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74640" y="8703485"/>
                <a:ext cx="357963" cy="365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그룹 64"/>
            <p:cNvGrpSpPr/>
            <p:nvPr/>
          </p:nvGrpSpPr>
          <p:grpSpPr>
            <a:xfrm>
              <a:off x="5710073" y="8372181"/>
              <a:ext cx="688164" cy="508464"/>
              <a:chOff x="-1974640" y="8560390"/>
              <a:chExt cx="688164" cy="508464"/>
            </a:xfrm>
          </p:grpSpPr>
          <p:pic>
            <p:nvPicPr>
              <p:cNvPr id="71" name="Picture 66" descr="C:\Users\MINA\Desktop\장\장비-3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09540" y="8560390"/>
                <a:ext cx="357963" cy="365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66" descr="C:\Users\MINA\Desktop\장\장비-3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644439" y="8703485"/>
                <a:ext cx="357963" cy="365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66" descr="C:\Users\MINA\Desktop\장\장비-34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74640" y="8703485"/>
                <a:ext cx="357963" cy="365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직사각형 65"/>
            <p:cNvSpPr/>
            <p:nvPr/>
          </p:nvSpPr>
          <p:spPr>
            <a:xfrm>
              <a:off x="1960349" y="8102388"/>
              <a:ext cx="568746" cy="354176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pPr algn="ctr" defTabSz="981700" fontAlgn="ctr" latinLnBrk="0">
                <a:buClr>
                  <a:srgbClr val="175097"/>
                </a:buClr>
                <a:buSzPct val="80000"/>
                <a:tabLst>
                  <a:tab pos="355600" algn="l"/>
                </a:tabLst>
              </a:pPr>
              <a:r>
                <a:rPr lang="en-US" altLang="ko-KR" sz="1000" b="1" spc="-3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Node 1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788403" y="8102388"/>
              <a:ext cx="568746" cy="354176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pPr algn="ctr" defTabSz="981700" fontAlgn="ctr" latinLnBrk="0">
                <a:buClr>
                  <a:srgbClr val="175097"/>
                </a:buClr>
                <a:buSzPct val="80000"/>
                <a:tabLst>
                  <a:tab pos="355600" algn="l"/>
                </a:tabLst>
              </a:pPr>
              <a:r>
                <a:rPr lang="en-US" altLang="ko-KR" sz="1000" b="1" spc="-3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Node n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837488" y="8102388"/>
              <a:ext cx="568746" cy="354176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pPr algn="ctr" defTabSz="981700" fontAlgn="ctr" latinLnBrk="0">
                <a:buClr>
                  <a:srgbClr val="175097"/>
                </a:buClr>
                <a:buSzPct val="80000"/>
                <a:tabLst>
                  <a:tab pos="355600" algn="l"/>
                </a:tabLst>
              </a:pPr>
              <a:r>
                <a:rPr lang="en-US" altLang="ko-KR" sz="1000" b="1" spc="-3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Node 4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95615" y="8102388"/>
              <a:ext cx="568746" cy="354176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pPr algn="ctr" defTabSz="981700" fontAlgn="ctr" latinLnBrk="0">
                <a:buClr>
                  <a:srgbClr val="175097"/>
                </a:buClr>
                <a:buSzPct val="80000"/>
                <a:tabLst>
                  <a:tab pos="355600" algn="l"/>
                </a:tabLst>
              </a:pPr>
              <a:r>
                <a:rPr lang="en-US" altLang="ko-KR" sz="1000" b="1" spc="-3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Node 3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954715" y="8102388"/>
              <a:ext cx="568746" cy="354176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pPr algn="ctr" defTabSz="981700" fontAlgn="ctr" latinLnBrk="0">
                <a:buClr>
                  <a:srgbClr val="175097"/>
                </a:buClr>
                <a:buSzPct val="80000"/>
                <a:tabLst>
                  <a:tab pos="355600" algn="l"/>
                </a:tabLst>
              </a:pPr>
              <a:r>
                <a:rPr lang="en-US" altLang="ko-KR" sz="1000" b="1" spc="-3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Node 2</a:t>
              </a:r>
            </a:p>
          </p:txBody>
        </p:sp>
      </p:grpSp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29" y="6236553"/>
            <a:ext cx="5103788" cy="342862"/>
          </a:xfrm>
          <a:prstGeom prst="rect">
            <a:avLst/>
          </a:prstGeom>
        </p:spPr>
      </p:pic>
      <p:sp>
        <p:nvSpPr>
          <p:cNvPr id="87" name="모서리가 둥근 직사각형 86"/>
          <p:cNvSpPr/>
          <p:nvPr/>
        </p:nvSpPr>
        <p:spPr>
          <a:xfrm>
            <a:off x="978111" y="6422224"/>
            <a:ext cx="2238255" cy="303228"/>
          </a:xfrm>
          <a:prstGeom prst="roundRect">
            <a:avLst/>
          </a:prstGeom>
          <a:gradFill flip="none" rotWithShape="1">
            <a:gsLst>
              <a:gs pos="50000">
                <a:schemeClr val="bg1"/>
              </a:gs>
              <a:gs pos="50000">
                <a:srgbClr val="FAFAFA"/>
              </a:gs>
            </a:gsLst>
            <a:lin ang="13500000" scaled="1"/>
            <a:tileRect/>
          </a:gradFill>
          <a:ln w="6350">
            <a:solidFill>
              <a:srgbClr val="A0A0A0"/>
            </a:solidFill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ko-KR" altLang="en-US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보관 기간 관리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497811" y="6435696"/>
            <a:ext cx="2238255" cy="303228"/>
          </a:xfrm>
          <a:prstGeom prst="roundRect">
            <a:avLst/>
          </a:prstGeom>
          <a:gradFill flip="none" rotWithShape="1">
            <a:gsLst>
              <a:gs pos="50000">
                <a:schemeClr val="bg1"/>
              </a:gs>
              <a:gs pos="50000">
                <a:srgbClr val="FAFAFA"/>
              </a:gs>
            </a:gsLst>
            <a:lin ang="13500000" scaled="1"/>
            <a:tileRect/>
          </a:gradFill>
          <a:ln w="6350">
            <a:solidFill>
              <a:srgbClr val="A0A0A0"/>
            </a:solidFill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ko-KR" altLang="en-US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암호화 관리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7762441" y="6435696"/>
            <a:ext cx="2238255" cy="3032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ctr" hangingPunct="0">
              <a:buClr>
                <a:srgbClr val="4D4D4D"/>
              </a:buClr>
            </a:pPr>
            <a:r>
              <a:rPr lang="ko-KR" altLang="en-US" sz="1000" b="1" spc="-3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접근통제 관리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243807" y="6427688"/>
            <a:ext cx="2238255" cy="303228"/>
          </a:xfrm>
          <a:prstGeom prst="roundRect">
            <a:avLst/>
          </a:prstGeom>
          <a:gradFill flip="none" rotWithShape="1">
            <a:gsLst>
              <a:gs pos="50000">
                <a:schemeClr val="bg1"/>
              </a:gs>
              <a:gs pos="50000">
                <a:srgbClr val="FAFAFA"/>
              </a:gs>
            </a:gsLst>
            <a:lin ang="13500000" scaled="1"/>
            <a:tileRect/>
          </a:gradFill>
          <a:ln w="6350">
            <a:solidFill>
              <a:srgbClr val="A0A0A0"/>
            </a:solidFill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ko-KR" altLang="en-US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압축 저장 관리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561910" y="4249361"/>
            <a:ext cx="477594" cy="1538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0" tIns="0" rIns="0" bIns="0">
            <a:sp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en-US" altLang="ko-KR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Node 1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125121" y="4422696"/>
            <a:ext cx="1342953" cy="128030"/>
          </a:xfrm>
          <a:prstGeom prst="roundRect">
            <a:avLst/>
          </a:prstGeom>
          <a:solidFill>
            <a:srgbClr val="FE781F"/>
          </a:solidFill>
          <a:ln w="12700">
            <a:noFill/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r>
              <a:rPr lang="en-US" altLang="ko-KR" sz="10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2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125121" y="4603671"/>
            <a:ext cx="1342953" cy="128030"/>
          </a:xfrm>
          <a:prstGeom prst="roundRect">
            <a:avLst/>
          </a:prstGeom>
          <a:solidFill>
            <a:srgbClr val="577CBA"/>
          </a:solidFill>
          <a:ln w="12700">
            <a:noFill/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r>
              <a:rPr lang="en-US" altLang="ko-KR" sz="10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4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2125121" y="4784647"/>
            <a:ext cx="1342953" cy="128030"/>
          </a:xfrm>
          <a:prstGeom prst="roundRect">
            <a:avLst/>
          </a:prstGeom>
          <a:solidFill>
            <a:srgbClr val="577CBA"/>
          </a:solidFill>
          <a:ln w="12700">
            <a:noFill/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r>
              <a:rPr lang="en-US" altLang="ko-KR" sz="10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5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900435" y="4249361"/>
            <a:ext cx="477594" cy="1538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0" tIns="0" rIns="0" bIns="0">
            <a:sp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en-US" altLang="ko-KR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Node 2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516870" y="4422696"/>
            <a:ext cx="1342953" cy="128030"/>
          </a:xfrm>
          <a:prstGeom prst="roundRect">
            <a:avLst/>
          </a:prstGeom>
          <a:solidFill>
            <a:srgbClr val="577CBA"/>
          </a:solidFill>
          <a:ln w="12700">
            <a:noFill/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r>
              <a:rPr lang="en-US" altLang="ko-KR" sz="10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1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516870" y="4603671"/>
            <a:ext cx="1342953" cy="128030"/>
          </a:xfrm>
          <a:prstGeom prst="roundRect">
            <a:avLst/>
          </a:prstGeom>
          <a:solidFill>
            <a:srgbClr val="FE781F"/>
          </a:solidFill>
          <a:ln w="12700">
            <a:noFill/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r>
              <a:rPr lang="en-US" altLang="ko-KR" sz="10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2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516870" y="4784647"/>
            <a:ext cx="1342953" cy="128030"/>
          </a:xfrm>
          <a:prstGeom prst="roundRect">
            <a:avLst/>
          </a:prstGeom>
          <a:solidFill>
            <a:srgbClr val="577CBA"/>
          </a:solidFill>
          <a:ln w="12700">
            <a:noFill/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r>
              <a:rPr lang="en-US" altLang="ko-KR" sz="10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5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302683" y="4249361"/>
            <a:ext cx="477594" cy="1538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0" tIns="0" rIns="0" bIns="0">
            <a:sp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en-US" altLang="ko-KR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Node 3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904897" y="4422696"/>
            <a:ext cx="1342953" cy="128030"/>
          </a:xfrm>
          <a:prstGeom prst="roundRect">
            <a:avLst/>
          </a:prstGeom>
          <a:solidFill>
            <a:srgbClr val="577CBA"/>
          </a:solidFill>
          <a:ln w="12700">
            <a:noFill/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r>
              <a:rPr lang="en-US" altLang="ko-KR" sz="10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1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904897" y="4603671"/>
            <a:ext cx="1342953" cy="128030"/>
          </a:xfrm>
          <a:prstGeom prst="roundRect">
            <a:avLst/>
          </a:prstGeom>
          <a:solidFill>
            <a:srgbClr val="577CBA"/>
          </a:solidFill>
          <a:ln w="12700">
            <a:noFill/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r>
              <a:rPr lang="en-US" altLang="ko-KR" sz="10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3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904897" y="4784647"/>
            <a:ext cx="1342953" cy="128030"/>
          </a:xfrm>
          <a:prstGeom prst="roundRect">
            <a:avLst/>
          </a:prstGeom>
          <a:solidFill>
            <a:srgbClr val="577CBA"/>
          </a:solidFill>
          <a:ln w="12700">
            <a:noFill/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r>
              <a:rPr lang="en-US" altLang="ko-KR" sz="10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4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6694704" y="4249361"/>
            <a:ext cx="477594" cy="1538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0" tIns="0" rIns="0" bIns="0">
            <a:sp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en-US" altLang="ko-KR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Node 4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295851" y="4422696"/>
            <a:ext cx="1342953" cy="128030"/>
          </a:xfrm>
          <a:prstGeom prst="roundRect">
            <a:avLst/>
          </a:prstGeom>
          <a:solidFill>
            <a:srgbClr val="FE781F"/>
          </a:solidFill>
          <a:ln w="12700">
            <a:noFill/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r>
              <a:rPr lang="en-US" altLang="ko-KR" sz="10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2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295851" y="4603671"/>
            <a:ext cx="1342953" cy="128030"/>
          </a:xfrm>
          <a:prstGeom prst="roundRect">
            <a:avLst/>
          </a:prstGeom>
          <a:solidFill>
            <a:srgbClr val="577CBA"/>
          </a:solidFill>
          <a:ln w="12700">
            <a:noFill/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r>
              <a:rPr lang="en-US" altLang="ko-KR" sz="10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3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295851" y="4784647"/>
            <a:ext cx="1342953" cy="128030"/>
          </a:xfrm>
          <a:prstGeom prst="roundRect">
            <a:avLst/>
          </a:prstGeom>
          <a:solidFill>
            <a:srgbClr val="577CBA"/>
          </a:solidFill>
          <a:ln w="12700">
            <a:noFill/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r>
              <a:rPr lang="en-US" altLang="ko-KR" sz="10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5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8072627" y="4249361"/>
            <a:ext cx="477594" cy="1538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0" tIns="0" rIns="0" bIns="0">
            <a:sp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en-US" altLang="ko-KR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Node n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7661252" y="4422696"/>
            <a:ext cx="1342953" cy="128030"/>
          </a:xfrm>
          <a:prstGeom prst="roundRect">
            <a:avLst/>
          </a:prstGeom>
          <a:solidFill>
            <a:srgbClr val="577CBA"/>
          </a:solidFill>
          <a:ln w="12700">
            <a:noFill/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r>
              <a:rPr lang="en-US" altLang="ko-KR" sz="10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1</a:t>
            </a: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7661252" y="4603672"/>
            <a:ext cx="1342953" cy="128030"/>
          </a:xfrm>
          <a:prstGeom prst="roundRect">
            <a:avLst/>
          </a:prstGeom>
          <a:solidFill>
            <a:srgbClr val="577CBA"/>
          </a:solidFill>
          <a:ln w="12700">
            <a:noFill/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r>
              <a:rPr lang="en-US" altLang="ko-KR" sz="10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3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7661252" y="4784647"/>
            <a:ext cx="1342953" cy="128030"/>
          </a:xfrm>
          <a:prstGeom prst="roundRect">
            <a:avLst/>
          </a:prstGeom>
          <a:solidFill>
            <a:srgbClr val="577CBA"/>
          </a:solidFill>
          <a:ln w="12700">
            <a:noFill/>
          </a:ln>
          <a:effectLst>
            <a:outerShdw dist="25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buSzPct val="80000"/>
            </a:pPr>
            <a:r>
              <a:rPr lang="en-US" altLang="ko-KR" sz="10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4</a:t>
            </a: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7" y="3721603"/>
            <a:ext cx="552383" cy="415745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1180129" y="3802016"/>
            <a:ext cx="753864" cy="24622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>
            <a:defPPr>
              <a:defRPr lang="ko-KR"/>
            </a:defPPr>
            <a:lvl1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  <a:defRPr sz="1050" b="1" spc="-3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r>
              <a:rPr lang="en-US" altLang="ko-KR" sz="1000" dirty="0"/>
              <a:t>RDBMS</a:t>
            </a:r>
            <a:endParaRPr lang="ko-KR" altLang="en-US" sz="1000" dirty="0"/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01" y="5817879"/>
            <a:ext cx="312419" cy="235139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04" y="5936122"/>
            <a:ext cx="312419" cy="235139"/>
          </a:xfrm>
          <a:prstGeom prst="rect">
            <a:avLst/>
          </a:prstGeom>
        </p:spPr>
      </p:pic>
      <p:sp>
        <p:nvSpPr>
          <p:cNvPr id="132" name="직사각형 131"/>
          <p:cNvSpPr/>
          <p:nvPr/>
        </p:nvSpPr>
        <p:spPr>
          <a:xfrm>
            <a:off x="1187102" y="5899283"/>
            <a:ext cx="957580" cy="24622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ko-KR" altLang="en-US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분산 </a:t>
            </a:r>
            <a:r>
              <a:rPr lang="en-US" altLang="ko-KR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DBMS</a:t>
            </a:r>
            <a:endParaRPr lang="ko-KR" altLang="en-US" sz="1000" b="1" spc="-3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7742147" y="5044910"/>
            <a:ext cx="950801" cy="606256"/>
            <a:chOff x="5911195" y="6737836"/>
            <a:chExt cx="647543" cy="842267"/>
          </a:xfrm>
        </p:grpSpPr>
        <p:pic>
          <p:nvPicPr>
            <p:cNvPr id="134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98000" l="0" r="100000">
                          <a14:foregroundMark x1="24000" y1="90800" x2="24000" y2="91600"/>
                          <a14:backgroundMark x1="2400" y1="23200" x2="2400" y2="23200"/>
                          <a14:backgroundMark x1="1600" y1="40800" x2="1600" y2="40800"/>
                          <a14:backgroundMark x1="1600" y1="57200" x2="1600" y2="57200"/>
                          <a14:backgroundMark x1="99200" y1="32400" x2="99200" y2="32400"/>
                          <a14:backgroundMark x1="98800" y1="49200" x2="98800" y2="49200"/>
                          <a14:backgroundMark x1="99200" y1="66800" x2="99200" y2="66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76" y="6737836"/>
              <a:ext cx="545005" cy="545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직사각형 134"/>
            <p:cNvSpPr/>
            <p:nvPr/>
          </p:nvSpPr>
          <p:spPr>
            <a:xfrm>
              <a:off x="5911195" y="7238030"/>
              <a:ext cx="647543" cy="342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81700" fontAlgn="ctr" latinLnBrk="0">
                <a:buClr>
                  <a:srgbClr val="175097"/>
                </a:buClr>
                <a:buSzPct val="80000"/>
                <a:tabLst>
                  <a:tab pos="355600" algn="l"/>
                </a:tabLst>
              </a:pPr>
              <a:r>
                <a:rPr lang="en-US" altLang="ko-KR" sz="1000" b="1" spc="-3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NoSQL DB</a:t>
              </a:r>
              <a:endParaRPr lang="ko-KR" altLang="en-US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5157241" y="5418193"/>
            <a:ext cx="7937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ko-KR" altLang="en-US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분산 파일</a:t>
            </a:r>
            <a:endParaRPr lang="en-US" altLang="ko-KR" sz="1000" b="1" spc="-3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97" y="5037486"/>
            <a:ext cx="1315330" cy="374318"/>
          </a:xfrm>
          <a:prstGeom prst="rect">
            <a:avLst/>
          </a:prstGeom>
        </p:spPr>
      </p:pic>
      <p:sp>
        <p:nvSpPr>
          <p:cNvPr id="138" name="직사각형 137"/>
          <p:cNvSpPr/>
          <p:nvPr/>
        </p:nvSpPr>
        <p:spPr>
          <a:xfrm>
            <a:off x="2476542" y="5404946"/>
            <a:ext cx="7937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81700" fontAlgn="ctr" latinLnBrk="0">
              <a:buClr>
                <a:srgbClr val="175097"/>
              </a:buClr>
              <a:buSzPct val="80000"/>
              <a:tabLst>
                <a:tab pos="355600" algn="l"/>
              </a:tabLst>
            </a:pPr>
            <a:r>
              <a:rPr lang="ko-KR" altLang="en-US" sz="1000" b="1" spc="-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단순 파일</a:t>
            </a:r>
            <a:endParaRPr lang="en-US" altLang="ko-KR" sz="1000" b="1" spc="-3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29" y="5049332"/>
            <a:ext cx="424652" cy="319610"/>
          </a:xfrm>
          <a:prstGeom prst="rect">
            <a:avLst/>
          </a:prstGeom>
        </p:spPr>
      </p:pic>
      <p:sp>
        <p:nvSpPr>
          <p:cNvPr id="156" name="직사각형 155"/>
          <p:cNvSpPr/>
          <p:nvPr/>
        </p:nvSpPr>
        <p:spPr>
          <a:xfrm>
            <a:off x="2532437" y="2381741"/>
            <a:ext cx="2801305" cy="305634"/>
          </a:xfrm>
          <a:prstGeom prst="rect">
            <a:avLst/>
          </a:prstGeom>
          <a:solidFill>
            <a:srgbClr val="6F6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ko-KR" altLang="en-US" sz="12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j-cs"/>
              </a:rPr>
              <a:t>비정형 데이터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5412070" y="2391366"/>
            <a:ext cx="2801305" cy="305634"/>
          </a:xfrm>
          <a:prstGeom prst="rect">
            <a:avLst/>
          </a:prstGeom>
          <a:solidFill>
            <a:srgbClr val="6F6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ko-KR" altLang="en-US" sz="12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j-cs"/>
              </a:rPr>
              <a:t>정형 데이터</a:t>
            </a:r>
          </a:p>
        </p:txBody>
      </p:sp>
      <p:grpSp>
        <p:nvGrpSpPr>
          <p:cNvPr id="159" name="그룹 158"/>
          <p:cNvGrpSpPr/>
          <p:nvPr/>
        </p:nvGrpSpPr>
        <p:grpSpPr>
          <a:xfrm rot="5400000">
            <a:off x="3822766" y="2619080"/>
            <a:ext cx="273898" cy="335926"/>
            <a:chOff x="4885025" y="8613433"/>
            <a:chExt cx="664525" cy="512085"/>
          </a:xfrm>
        </p:grpSpPr>
        <p:pic>
          <p:nvPicPr>
            <p:cNvPr id="160" name="그림 159" descr="D5-1-5-1.png"/>
            <p:cNvPicPr>
              <a:picLocks noChangeAspect="1"/>
            </p:cNvPicPr>
            <p:nvPr/>
          </p:nvPicPr>
          <p:blipFill rotWithShape="1">
            <a:blip r:embed="rId13" cstate="print"/>
            <a:srcRect l="-3918" t="23468" r="78357" b="67837"/>
            <a:stretch/>
          </p:blipFill>
          <p:spPr>
            <a:xfrm>
              <a:off x="4885025" y="8613433"/>
              <a:ext cx="397636" cy="512085"/>
            </a:xfrm>
            <a:prstGeom prst="rect">
              <a:avLst/>
            </a:prstGeom>
          </p:spPr>
        </p:pic>
        <p:pic>
          <p:nvPicPr>
            <p:cNvPr id="161" name="그림 160" descr="D5-1-5-1.png"/>
            <p:cNvPicPr>
              <a:picLocks noChangeAspect="1"/>
            </p:cNvPicPr>
            <p:nvPr/>
          </p:nvPicPr>
          <p:blipFill rotWithShape="1">
            <a:blip r:embed="rId13" cstate="print"/>
            <a:srcRect l="21643" t="23468" r="72211" b="67837"/>
            <a:stretch/>
          </p:blipFill>
          <p:spPr>
            <a:xfrm>
              <a:off x="5282660" y="8613433"/>
              <a:ext cx="266890" cy="512085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 rot="5400000">
            <a:off x="6702399" y="2619080"/>
            <a:ext cx="273898" cy="335926"/>
            <a:chOff x="4885025" y="8613433"/>
            <a:chExt cx="664525" cy="512085"/>
          </a:xfrm>
        </p:grpSpPr>
        <p:pic>
          <p:nvPicPr>
            <p:cNvPr id="163" name="그림 162" descr="D5-1-5-1.png"/>
            <p:cNvPicPr>
              <a:picLocks noChangeAspect="1"/>
            </p:cNvPicPr>
            <p:nvPr/>
          </p:nvPicPr>
          <p:blipFill rotWithShape="1">
            <a:blip r:embed="rId13" cstate="print"/>
            <a:srcRect l="-3918" t="23468" r="78357" b="67837"/>
            <a:stretch/>
          </p:blipFill>
          <p:spPr>
            <a:xfrm>
              <a:off x="4885025" y="8613433"/>
              <a:ext cx="397636" cy="512085"/>
            </a:xfrm>
            <a:prstGeom prst="rect">
              <a:avLst/>
            </a:prstGeom>
          </p:spPr>
        </p:pic>
        <p:pic>
          <p:nvPicPr>
            <p:cNvPr id="164" name="그림 163" descr="D5-1-5-1.png"/>
            <p:cNvPicPr>
              <a:picLocks noChangeAspect="1"/>
            </p:cNvPicPr>
            <p:nvPr/>
          </p:nvPicPr>
          <p:blipFill rotWithShape="1">
            <a:blip r:embed="rId13" cstate="print"/>
            <a:srcRect l="21643" t="23468" r="72211" b="67837"/>
            <a:stretch/>
          </p:blipFill>
          <p:spPr>
            <a:xfrm>
              <a:off x="5282660" y="8613433"/>
              <a:ext cx="266890" cy="512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96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A4DF27-EF6D-4F9E-BF9E-4E9213FB61D1}"/>
              </a:ext>
            </a:extLst>
          </p:cNvPr>
          <p:cNvSpPr txBox="1"/>
          <p:nvPr/>
        </p:nvSpPr>
        <p:spPr>
          <a:xfrm>
            <a:off x="902494" y="501300"/>
            <a:ext cx="1930657" cy="3539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2300" spc="-3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사용자 접근 제어</a:t>
            </a:r>
            <a:endParaRPr lang="en-US" altLang="ko-KR" sz="2300" spc="-3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ADBC970-B3DB-4A57-9648-8F0EEE4DBCFB}"/>
              </a:ext>
            </a:extLst>
          </p:cNvPr>
          <p:cNvSpPr/>
          <p:nvPr/>
        </p:nvSpPr>
        <p:spPr>
          <a:xfrm>
            <a:off x="902494" y="278525"/>
            <a:ext cx="59792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157539" latinLnBrk="1"/>
            <a:r>
              <a:rPr lang="ko-KR" altLang="en-US" sz="1100" spc="-3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사업이해도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C1C0E9A-D595-4440-AD42-88D558C4F4C0}"/>
              </a:ext>
            </a:extLst>
          </p:cNvPr>
          <p:cNvSpPr/>
          <p:nvPr/>
        </p:nvSpPr>
        <p:spPr>
          <a:xfrm>
            <a:off x="187935" y="140413"/>
            <a:ext cx="595676" cy="8002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157539" latinLnBrk="1"/>
            <a:r>
              <a:rPr lang="en-US" altLang="ko-KR" sz="5200" spc="-3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Ⅰ</a:t>
            </a:r>
            <a:endParaRPr lang="ko-KR" altLang="en-US" sz="5200" spc="-3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2"/>
              </a:solidFill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4BAEBF0B-D46B-4988-BCC7-6E731CC57E9C}"/>
              </a:ext>
            </a:extLst>
          </p:cNvPr>
          <p:cNvGrpSpPr/>
          <p:nvPr/>
        </p:nvGrpSpPr>
        <p:grpSpPr>
          <a:xfrm>
            <a:off x="586946" y="1033463"/>
            <a:ext cx="9768634" cy="515093"/>
            <a:chOff x="1578412" y="1116013"/>
            <a:chExt cx="8345207" cy="515093"/>
          </a:xfrm>
        </p:grpSpPr>
        <p:sp>
          <p:nvSpPr>
            <p:cNvPr id="109" name="자유형: 도형 208">
              <a:extLst>
                <a:ext uri="{FF2B5EF4-FFF2-40B4-BE49-F238E27FC236}">
                  <a16:creationId xmlns:a16="http://schemas.microsoft.com/office/drawing/2014/main" xmlns="" id="{5E82EBB6-A174-4D45-B6A7-764E4E800245}"/>
                </a:ext>
              </a:extLst>
            </p:cNvPr>
            <p:cNvSpPr/>
            <p:nvPr/>
          </p:nvSpPr>
          <p:spPr>
            <a:xfrm rot="5400000">
              <a:off x="1578412" y="1116013"/>
              <a:ext cx="252000" cy="252000"/>
            </a:xfrm>
            <a:custGeom>
              <a:avLst/>
              <a:gdLst>
                <a:gd name="connsiteX0" fmla="*/ 0 w 270000"/>
                <a:gd name="connsiteY0" fmla="*/ 270000 h 270000"/>
                <a:gd name="connsiteX1" fmla="*/ 0 w 270000"/>
                <a:gd name="connsiteY1" fmla="*/ 180000 h 270000"/>
                <a:gd name="connsiteX2" fmla="*/ 0 w 270000"/>
                <a:gd name="connsiteY2" fmla="*/ 0 h 270000"/>
                <a:gd name="connsiteX3" fmla="*/ 90000 w 270000"/>
                <a:gd name="connsiteY3" fmla="*/ 0 h 270000"/>
                <a:gd name="connsiteX4" fmla="*/ 90000 w 270000"/>
                <a:gd name="connsiteY4" fmla="*/ 180000 h 270000"/>
                <a:gd name="connsiteX5" fmla="*/ 270000 w 270000"/>
                <a:gd name="connsiteY5" fmla="*/ 180000 h 270000"/>
                <a:gd name="connsiteX6" fmla="*/ 270000 w 270000"/>
                <a:gd name="connsiteY6" fmla="*/ 270000 h 270000"/>
                <a:gd name="connsiteX7" fmla="*/ 90000 w 270000"/>
                <a:gd name="connsiteY7" fmla="*/ 27000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000" h="270000">
                  <a:moveTo>
                    <a:pt x="0" y="270000"/>
                  </a:moveTo>
                  <a:lnTo>
                    <a:pt x="0" y="180000"/>
                  </a:lnTo>
                  <a:lnTo>
                    <a:pt x="0" y="0"/>
                  </a:lnTo>
                  <a:lnTo>
                    <a:pt x="90000" y="0"/>
                  </a:lnTo>
                  <a:lnTo>
                    <a:pt x="90000" y="180000"/>
                  </a:lnTo>
                  <a:lnTo>
                    <a:pt x="270000" y="180000"/>
                  </a:lnTo>
                  <a:lnTo>
                    <a:pt x="270000" y="270000"/>
                  </a:lnTo>
                  <a:lnTo>
                    <a:pt x="90000" y="270000"/>
                  </a:lnTo>
                  <a:close/>
                </a:path>
              </a:pathLst>
            </a:custGeom>
            <a:solidFill>
              <a:srgbClr val="FF1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자유형: 도형 209">
              <a:extLst>
                <a:ext uri="{FF2B5EF4-FFF2-40B4-BE49-F238E27FC236}">
                  <a16:creationId xmlns:a16="http://schemas.microsoft.com/office/drawing/2014/main" xmlns="" id="{68BCB129-0C26-45C3-A915-2C4CE9E2D05A}"/>
                </a:ext>
              </a:extLst>
            </p:cNvPr>
            <p:cNvSpPr/>
            <p:nvPr/>
          </p:nvSpPr>
          <p:spPr>
            <a:xfrm rot="16200000">
              <a:off x="9671619" y="1379106"/>
              <a:ext cx="252000" cy="252000"/>
            </a:xfrm>
            <a:custGeom>
              <a:avLst/>
              <a:gdLst>
                <a:gd name="connsiteX0" fmla="*/ 0 w 270000"/>
                <a:gd name="connsiteY0" fmla="*/ 270000 h 270000"/>
                <a:gd name="connsiteX1" fmla="*/ 0 w 270000"/>
                <a:gd name="connsiteY1" fmla="*/ 180000 h 270000"/>
                <a:gd name="connsiteX2" fmla="*/ 0 w 270000"/>
                <a:gd name="connsiteY2" fmla="*/ 0 h 270000"/>
                <a:gd name="connsiteX3" fmla="*/ 90000 w 270000"/>
                <a:gd name="connsiteY3" fmla="*/ 0 h 270000"/>
                <a:gd name="connsiteX4" fmla="*/ 90000 w 270000"/>
                <a:gd name="connsiteY4" fmla="*/ 180000 h 270000"/>
                <a:gd name="connsiteX5" fmla="*/ 270000 w 270000"/>
                <a:gd name="connsiteY5" fmla="*/ 180000 h 270000"/>
                <a:gd name="connsiteX6" fmla="*/ 270000 w 270000"/>
                <a:gd name="connsiteY6" fmla="*/ 270000 h 270000"/>
                <a:gd name="connsiteX7" fmla="*/ 90000 w 270000"/>
                <a:gd name="connsiteY7" fmla="*/ 27000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000" h="270000">
                  <a:moveTo>
                    <a:pt x="0" y="270000"/>
                  </a:moveTo>
                  <a:lnTo>
                    <a:pt x="0" y="180000"/>
                  </a:lnTo>
                  <a:lnTo>
                    <a:pt x="0" y="0"/>
                  </a:lnTo>
                  <a:lnTo>
                    <a:pt x="90000" y="0"/>
                  </a:lnTo>
                  <a:lnTo>
                    <a:pt x="90000" y="180000"/>
                  </a:lnTo>
                  <a:lnTo>
                    <a:pt x="270000" y="180000"/>
                  </a:lnTo>
                  <a:lnTo>
                    <a:pt x="270000" y="270000"/>
                  </a:lnTo>
                  <a:lnTo>
                    <a:pt x="90000" y="270000"/>
                  </a:lnTo>
                  <a:close/>
                </a:path>
              </a:pathLst>
            </a:custGeom>
            <a:solidFill>
              <a:srgbClr val="FF18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881930" y="1090158"/>
            <a:ext cx="9102329" cy="66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수집된 환경 데이터를 단순파일</a:t>
            </a:r>
            <a:r>
              <a:rPr lang="en-US" altLang="ko-KR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분산파일</a:t>
            </a:r>
            <a:r>
              <a:rPr lang="en-US" altLang="ko-KR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RDBMS, NoSQL DB </a:t>
            </a:r>
            <a:r>
              <a: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등에 저장 및 접근 권한 관리를 지원하는 사용자 관리 화면을 제공합니다</a:t>
            </a:r>
            <a:r>
              <a:rPr lang="en-US" altLang="ko-KR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접근 권한 관리를 통해 </a:t>
            </a:r>
            <a:r>
              <a:rPr lang="ko-KR" altLang="en-US" sz="2000" b="1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개별 또는 그룹단위로 접근권한 설정 기능</a:t>
            </a:r>
            <a:r>
              <a:rPr lang="ko-KR" altLang="en-US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제공합니다</a:t>
            </a:r>
            <a:r>
              <a:rPr lang="en-US" altLang="ko-KR" sz="16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70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586946" y="1833357"/>
            <a:ext cx="9866870" cy="250275"/>
            <a:chOff x="719138" y="2736492"/>
            <a:chExt cx="6121402" cy="250275"/>
          </a:xfrm>
        </p:grpSpPr>
        <p:sp>
          <p:nvSpPr>
            <p:cNvPr id="113" name="양쪽 모서리가 둥근 사각형 112"/>
            <p:cNvSpPr/>
            <p:nvPr/>
          </p:nvSpPr>
          <p:spPr>
            <a:xfrm rot="5400000">
              <a:off x="3654701" y="-199071"/>
              <a:ext cx="250275" cy="6121402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49000">
                  <a:srgbClr val="359DDD"/>
                </a:gs>
                <a:gs pos="50000">
                  <a:srgbClr val="2390D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4" name="텍스트 개체 틀 3"/>
            <p:cNvSpPr txBox="1">
              <a:spLocks/>
            </p:cNvSpPr>
            <p:nvPr/>
          </p:nvSpPr>
          <p:spPr>
            <a:xfrm>
              <a:off x="814580" y="2771941"/>
              <a:ext cx="1282710" cy="200055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pPr lvl="0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defRPr/>
              </a:pPr>
              <a:r>
                <a:rPr lang="ko-KR" altLang="en-US" sz="1300" spc="-30" dirty="0" smtClean="0">
                  <a:ln>
                    <a:solidFill>
                      <a:srgbClr val="6D88A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데이터 권한 관리 및 데이터 조회</a:t>
              </a:r>
              <a:endParaRPr lang="ko-KR" altLang="en-US" sz="1300" spc="-30" dirty="0">
                <a:ln>
                  <a:solidFill>
                    <a:srgbClr val="6D88AF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146" name="그림 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45" y="2156783"/>
            <a:ext cx="4788243" cy="24079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7" name="그림 1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45" y="4592632"/>
            <a:ext cx="4788243" cy="24027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8" name="직사각형 98"/>
          <p:cNvSpPr/>
          <p:nvPr/>
        </p:nvSpPr>
        <p:spPr>
          <a:xfrm rot="1139604">
            <a:off x="4556560" y="6626020"/>
            <a:ext cx="802413" cy="233869"/>
          </a:xfrm>
          <a:custGeom>
            <a:avLst/>
            <a:gdLst>
              <a:gd name="connsiteX0" fmla="*/ 0 w 802413"/>
              <a:gd name="connsiteY0" fmla="*/ 0 h 233869"/>
              <a:gd name="connsiteX1" fmla="*/ 802413 w 802413"/>
              <a:gd name="connsiteY1" fmla="*/ 0 h 233869"/>
              <a:gd name="connsiteX2" fmla="*/ 802413 w 802413"/>
              <a:gd name="connsiteY2" fmla="*/ 233869 h 233869"/>
              <a:gd name="connsiteX3" fmla="*/ 0 w 802413"/>
              <a:gd name="connsiteY3" fmla="*/ 233869 h 233869"/>
              <a:gd name="connsiteX4" fmla="*/ 0 w 802413"/>
              <a:gd name="connsiteY4" fmla="*/ 0 h 233869"/>
              <a:gd name="connsiteX0" fmla="*/ 0 w 802413"/>
              <a:gd name="connsiteY0" fmla="*/ 0 h 233869"/>
              <a:gd name="connsiteX1" fmla="*/ 802413 w 802413"/>
              <a:gd name="connsiteY1" fmla="*/ 0 h 233869"/>
              <a:gd name="connsiteX2" fmla="*/ 794831 w 802413"/>
              <a:gd name="connsiteY2" fmla="*/ 107231 h 233869"/>
              <a:gd name="connsiteX3" fmla="*/ 802413 w 802413"/>
              <a:gd name="connsiteY3" fmla="*/ 233869 h 233869"/>
              <a:gd name="connsiteX4" fmla="*/ 0 w 802413"/>
              <a:gd name="connsiteY4" fmla="*/ 233869 h 233869"/>
              <a:gd name="connsiteX5" fmla="*/ 0 w 802413"/>
              <a:gd name="connsiteY5" fmla="*/ 0 h 233869"/>
              <a:gd name="connsiteX0" fmla="*/ 0 w 802413"/>
              <a:gd name="connsiteY0" fmla="*/ 0 h 233869"/>
              <a:gd name="connsiteX1" fmla="*/ 802413 w 802413"/>
              <a:gd name="connsiteY1" fmla="*/ 0 h 233869"/>
              <a:gd name="connsiteX2" fmla="*/ 706023 w 802413"/>
              <a:gd name="connsiteY2" fmla="*/ 112614 h 233869"/>
              <a:gd name="connsiteX3" fmla="*/ 802413 w 802413"/>
              <a:gd name="connsiteY3" fmla="*/ 233869 h 233869"/>
              <a:gd name="connsiteX4" fmla="*/ 0 w 802413"/>
              <a:gd name="connsiteY4" fmla="*/ 233869 h 233869"/>
              <a:gd name="connsiteX5" fmla="*/ 0 w 802413"/>
              <a:gd name="connsiteY5" fmla="*/ 0 h 23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2413" h="233869">
                <a:moveTo>
                  <a:pt x="0" y="0"/>
                </a:moveTo>
                <a:lnTo>
                  <a:pt x="802413" y="0"/>
                </a:lnTo>
                <a:lnTo>
                  <a:pt x="706023" y="112614"/>
                </a:lnTo>
                <a:lnTo>
                  <a:pt x="802413" y="233869"/>
                </a:lnTo>
                <a:lnTo>
                  <a:pt x="0" y="2338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DABA5"/>
              </a:gs>
              <a:gs pos="26000">
                <a:srgbClr val="FC857C"/>
              </a:gs>
              <a:gs pos="85000">
                <a:srgbClr val="FB665A"/>
              </a:gs>
            </a:gsLst>
            <a:lin ang="15000000" scaled="0"/>
          </a:gradFill>
          <a:ln w="6350" cap="flat" cmpd="sng" algn="ctr">
            <a:solidFill>
              <a:srgbClr val="FA4A3C"/>
            </a:solidFill>
            <a:prstDash val="solid"/>
          </a:ln>
          <a:effectLst/>
        </p:spPr>
        <p:txBody>
          <a:bodyPr lIns="0" rIns="108000" anchor="ctr"/>
          <a:lstStyle/>
          <a:p>
            <a:pPr algn="ctr" latinLnBrk="0"/>
            <a:r>
              <a:rPr lang="ko-KR" altLang="en-US" sz="1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예시</a:t>
            </a:r>
          </a:p>
        </p:txBody>
      </p:sp>
      <p:sp>
        <p:nvSpPr>
          <p:cNvPr id="149" name="직사각형 98"/>
          <p:cNvSpPr/>
          <p:nvPr/>
        </p:nvSpPr>
        <p:spPr>
          <a:xfrm rot="1139604">
            <a:off x="4556559" y="4150938"/>
            <a:ext cx="802413" cy="233869"/>
          </a:xfrm>
          <a:custGeom>
            <a:avLst/>
            <a:gdLst>
              <a:gd name="connsiteX0" fmla="*/ 0 w 802413"/>
              <a:gd name="connsiteY0" fmla="*/ 0 h 233869"/>
              <a:gd name="connsiteX1" fmla="*/ 802413 w 802413"/>
              <a:gd name="connsiteY1" fmla="*/ 0 h 233869"/>
              <a:gd name="connsiteX2" fmla="*/ 802413 w 802413"/>
              <a:gd name="connsiteY2" fmla="*/ 233869 h 233869"/>
              <a:gd name="connsiteX3" fmla="*/ 0 w 802413"/>
              <a:gd name="connsiteY3" fmla="*/ 233869 h 233869"/>
              <a:gd name="connsiteX4" fmla="*/ 0 w 802413"/>
              <a:gd name="connsiteY4" fmla="*/ 0 h 233869"/>
              <a:gd name="connsiteX0" fmla="*/ 0 w 802413"/>
              <a:gd name="connsiteY0" fmla="*/ 0 h 233869"/>
              <a:gd name="connsiteX1" fmla="*/ 802413 w 802413"/>
              <a:gd name="connsiteY1" fmla="*/ 0 h 233869"/>
              <a:gd name="connsiteX2" fmla="*/ 794831 w 802413"/>
              <a:gd name="connsiteY2" fmla="*/ 107231 h 233869"/>
              <a:gd name="connsiteX3" fmla="*/ 802413 w 802413"/>
              <a:gd name="connsiteY3" fmla="*/ 233869 h 233869"/>
              <a:gd name="connsiteX4" fmla="*/ 0 w 802413"/>
              <a:gd name="connsiteY4" fmla="*/ 233869 h 233869"/>
              <a:gd name="connsiteX5" fmla="*/ 0 w 802413"/>
              <a:gd name="connsiteY5" fmla="*/ 0 h 233869"/>
              <a:gd name="connsiteX0" fmla="*/ 0 w 802413"/>
              <a:gd name="connsiteY0" fmla="*/ 0 h 233869"/>
              <a:gd name="connsiteX1" fmla="*/ 802413 w 802413"/>
              <a:gd name="connsiteY1" fmla="*/ 0 h 233869"/>
              <a:gd name="connsiteX2" fmla="*/ 706023 w 802413"/>
              <a:gd name="connsiteY2" fmla="*/ 112614 h 233869"/>
              <a:gd name="connsiteX3" fmla="*/ 802413 w 802413"/>
              <a:gd name="connsiteY3" fmla="*/ 233869 h 233869"/>
              <a:gd name="connsiteX4" fmla="*/ 0 w 802413"/>
              <a:gd name="connsiteY4" fmla="*/ 233869 h 233869"/>
              <a:gd name="connsiteX5" fmla="*/ 0 w 802413"/>
              <a:gd name="connsiteY5" fmla="*/ 0 h 23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2413" h="233869">
                <a:moveTo>
                  <a:pt x="0" y="0"/>
                </a:moveTo>
                <a:lnTo>
                  <a:pt x="802413" y="0"/>
                </a:lnTo>
                <a:lnTo>
                  <a:pt x="706023" y="112614"/>
                </a:lnTo>
                <a:lnTo>
                  <a:pt x="802413" y="233869"/>
                </a:lnTo>
                <a:lnTo>
                  <a:pt x="0" y="2338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DABA5"/>
              </a:gs>
              <a:gs pos="26000">
                <a:srgbClr val="FC857C"/>
              </a:gs>
              <a:gs pos="85000">
                <a:srgbClr val="FB665A"/>
              </a:gs>
            </a:gsLst>
            <a:lin ang="15000000" scaled="0"/>
          </a:gradFill>
          <a:ln w="6350" cap="flat" cmpd="sng" algn="ctr">
            <a:solidFill>
              <a:srgbClr val="FA4A3C"/>
            </a:solidFill>
            <a:prstDash val="solid"/>
          </a:ln>
          <a:effectLst/>
        </p:spPr>
        <p:txBody>
          <a:bodyPr lIns="0" rIns="108000" anchor="ctr"/>
          <a:lstStyle/>
          <a:p>
            <a:pPr algn="ctr" latinLnBrk="0"/>
            <a:r>
              <a:rPr lang="ko-KR" altLang="en-US" sz="1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예시</a:t>
            </a:r>
          </a:p>
        </p:txBody>
      </p:sp>
      <p:sp>
        <p:nvSpPr>
          <p:cNvPr id="150" name="텍스트 상자 23"/>
          <p:cNvSpPr txBox="1"/>
          <p:nvPr/>
        </p:nvSpPr>
        <p:spPr>
          <a:xfrm>
            <a:off x="3287187" y="2156783"/>
            <a:ext cx="2088000" cy="432000"/>
          </a:xfrm>
          <a:prstGeom prst="rect">
            <a:avLst/>
          </a:prstGeom>
          <a:solidFill>
            <a:srgbClr val="BDD3ED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algn="ctr">
              <a:spcBef>
                <a:spcPct val="0"/>
              </a:spcBef>
              <a:defRPr sz="1400" kern="0" spc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3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r>
              <a:rPr lang="ko-KR" altLang="en-US" sz="1100" spc="-8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2947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사용자 그룹 권한 관리</a:t>
            </a:r>
            <a:endParaRPr lang="ko-KR" altLang="en-US" sz="1100" spc="-8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29477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1" name="텍스트 상자 23"/>
          <p:cNvSpPr txBox="1"/>
          <p:nvPr/>
        </p:nvSpPr>
        <p:spPr>
          <a:xfrm>
            <a:off x="3287188" y="4576160"/>
            <a:ext cx="2088000" cy="432000"/>
          </a:xfrm>
          <a:prstGeom prst="rect">
            <a:avLst/>
          </a:prstGeom>
          <a:solidFill>
            <a:srgbClr val="BDD3ED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algn="ctr">
              <a:spcBef>
                <a:spcPct val="0"/>
              </a:spcBef>
              <a:defRPr sz="1400" kern="0" spc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3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r>
              <a:rPr lang="ko-KR" altLang="en-US" sz="1100" spc="-8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2947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사용자 권한 관리</a:t>
            </a:r>
            <a:endParaRPr lang="ko-KR" altLang="en-US" sz="1100" spc="-8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29477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52" name="그림 1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982" y="2144427"/>
            <a:ext cx="4835200" cy="24106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3625" y="4576530"/>
            <a:ext cx="4835201" cy="24402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4" name="텍스트 상자 23"/>
          <p:cNvSpPr txBox="1"/>
          <p:nvPr/>
        </p:nvSpPr>
        <p:spPr>
          <a:xfrm>
            <a:off x="8323181" y="2129870"/>
            <a:ext cx="2088000" cy="432000"/>
          </a:xfrm>
          <a:prstGeom prst="rect">
            <a:avLst/>
          </a:prstGeom>
          <a:solidFill>
            <a:srgbClr val="BDD3ED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algn="ctr">
              <a:spcBef>
                <a:spcPct val="0"/>
              </a:spcBef>
              <a:defRPr sz="1400" kern="0" spc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3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r>
              <a:rPr lang="en-US" altLang="ko-KR" sz="1100" spc="-8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2947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HDFS </a:t>
            </a:r>
            <a:r>
              <a:rPr lang="ko-KR" altLang="en-US" sz="1100" spc="-8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2947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조회</a:t>
            </a:r>
            <a:endParaRPr lang="ko-KR" altLang="en-US" sz="1100" spc="-8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29477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5" name="텍스트 상자 23"/>
          <p:cNvSpPr txBox="1"/>
          <p:nvPr/>
        </p:nvSpPr>
        <p:spPr>
          <a:xfrm>
            <a:off x="8323182" y="4567781"/>
            <a:ext cx="2088000" cy="432000"/>
          </a:xfrm>
          <a:prstGeom prst="rect">
            <a:avLst/>
          </a:prstGeom>
          <a:solidFill>
            <a:srgbClr val="BDD3ED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algn="ctr">
              <a:spcBef>
                <a:spcPct val="0"/>
              </a:spcBef>
              <a:defRPr sz="1400" kern="0" spc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3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r>
              <a:rPr lang="ko-KR" altLang="en-US" sz="1100" spc="-8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2947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분산</a:t>
            </a:r>
            <a:r>
              <a:rPr lang="en-US" altLang="ko-KR" sz="1100" spc="-8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2947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Data </a:t>
            </a:r>
            <a:r>
              <a:rPr lang="ko-KR" altLang="en-US" sz="1100" spc="-8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29477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조회</a:t>
            </a:r>
            <a:endParaRPr lang="ko-KR" altLang="en-US" sz="1100" spc="-8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29477D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7" name="직사각형 98"/>
          <p:cNvSpPr/>
          <p:nvPr/>
        </p:nvSpPr>
        <p:spPr>
          <a:xfrm rot="1139604">
            <a:off x="9574021" y="6672052"/>
            <a:ext cx="802413" cy="233869"/>
          </a:xfrm>
          <a:custGeom>
            <a:avLst/>
            <a:gdLst>
              <a:gd name="connsiteX0" fmla="*/ 0 w 802413"/>
              <a:gd name="connsiteY0" fmla="*/ 0 h 233869"/>
              <a:gd name="connsiteX1" fmla="*/ 802413 w 802413"/>
              <a:gd name="connsiteY1" fmla="*/ 0 h 233869"/>
              <a:gd name="connsiteX2" fmla="*/ 802413 w 802413"/>
              <a:gd name="connsiteY2" fmla="*/ 233869 h 233869"/>
              <a:gd name="connsiteX3" fmla="*/ 0 w 802413"/>
              <a:gd name="connsiteY3" fmla="*/ 233869 h 233869"/>
              <a:gd name="connsiteX4" fmla="*/ 0 w 802413"/>
              <a:gd name="connsiteY4" fmla="*/ 0 h 233869"/>
              <a:gd name="connsiteX0" fmla="*/ 0 w 802413"/>
              <a:gd name="connsiteY0" fmla="*/ 0 h 233869"/>
              <a:gd name="connsiteX1" fmla="*/ 802413 w 802413"/>
              <a:gd name="connsiteY1" fmla="*/ 0 h 233869"/>
              <a:gd name="connsiteX2" fmla="*/ 794831 w 802413"/>
              <a:gd name="connsiteY2" fmla="*/ 107231 h 233869"/>
              <a:gd name="connsiteX3" fmla="*/ 802413 w 802413"/>
              <a:gd name="connsiteY3" fmla="*/ 233869 h 233869"/>
              <a:gd name="connsiteX4" fmla="*/ 0 w 802413"/>
              <a:gd name="connsiteY4" fmla="*/ 233869 h 233869"/>
              <a:gd name="connsiteX5" fmla="*/ 0 w 802413"/>
              <a:gd name="connsiteY5" fmla="*/ 0 h 233869"/>
              <a:gd name="connsiteX0" fmla="*/ 0 w 802413"/>
              <a:gd name="connsiteY0" fmla="*/ 0 h 233869"/>
              <a:gd name="connsiteX1" fmla="*/ 802413 w 802413"/>
              <a:gd name="connsiteY1" fmla="*/ 0 h 233869"/>
              <a:gd name="connsiteX2" fmla="*/ 706023 w 802413"/>
              <a:gd name="connsiteY2" fmla="*/ 112614 h 233869"/>
              <a:gd name="connsiteX3" fmla="*/ 802413 w 802413"/>
              <a:gd name="connsiteY3" fmla="*/ 233869 h 233869"/>
              <a:gd name="connsiteX4" fmla="*/ 0 w 802413"/>
              <a:gd name="connsiteY4" fmla="*/ 233869 h 233869"/>
              <a:gd name="connsiteX5" fmla="*/ 0 w 802413"/>
              <a:gd name="connsiteY5" fmla="*/ 0 h 23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2413" h="233869">
                <a:moveTo>
                  <a:pt x="0" y="0"/>
                </a:moveTo>
                <a:lnTo>
                  <a:pt x="802413" y="0"/>
                </a:lnTo>
                <a:lnTo>
                  <a:pt x="706023" y="112614"/>
                </a:lnTo>
                <a:lnTo>
                  <a:pt x="802413" y="233869"/>
                </a:lnTo>
                <a:lnTo>
                  <a:pt x="0" y="2338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DABA5"/>
              </a:gs>
              <a:gs pos="26000">
                <a:srgbClr val="FC857C"/>
              </a:gs>
              <a:gs pos="85000">
                <a:srgbClr val="FB665A"/>
              </a:gs>
            </a:gsLst>
            <a:lin ang="15000000" scaled="0"/>
          </a:gradFill>
          <a:ln w="6350" cap="flat" cmpd="sng" algn="ctr">
            <a:solidFill>
              <a:srgbClr val="FA4A3C"/>
            </a:solidFill>
            <a:prstDash val="solid"/>
          </a:ln>
          <a:effectLst/>
        </p:spPr>
        <p:txBody>
          <a:bodyPr lIns="0" rIns="108000" anchor="ctr"/>
          <a:lstStyle/>
          <a:p>
            <a:pPr algn="ctr" latinLnBrk="0"/>
            <a:r>
              <a:rPr lang="ko-KR" altLang="en-US" sz="1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예시</a:t>
            </a:r>
          </a:p>
        </p:txBody>
      </p:sp>
      <p:sp>
        <p:nvSpPr>
          <p:cNvPr id="165" name="직사각형 98"/>
          <p:cNvSpPr/>
          <p:nvPr/>
        </p:nvSpPr>
        <p:spPr>
          <a:xfrm rot="1139604">
            <a:off x="9574020" y="4196970"/>
            <a:ext cx="802413" cy="233869"/>
          </a:xfrm>
          <a:custGeom>
            <a:avLst/>
            <a:gdLst>
              <a:gd name="connsiteX0" fmla="*/ 0 w 802413"/>
              <a:gd name="connsiteY0" fmla="*/ 0 h 233869"/>
              <a:gd name="connsiteX1" fmla="*/ 802413 w 802413"/>
              <a:gd name="connsiteY1" fmla="*/ 0 h 233869"/>
              <a:gd name="connsiteX2" fmla="*/ 802413 w 802413"/>
              <a:gd name="connsiteY2" fmla="*/ 233869 h 233869"/>
              <a:gd name="connsiteX3" fmla="*/ 0 w 802413"/>
              <a:gd name="connsiteY3" fmla="*/ 233869 h 233869"/>
              <a:gd name="connsiteX4" fmla="*/ 0 w 802413"/>
              <a:gd name="connsiteY4" fmla="*/ 0 h 233869"/>
              <a:gd name="connsiteX0" fmla="*/ 0 w 802413"/>
              <a:gd name="connsiteY0" fmla="*/ 0 h 233869"/>
              <a:gd name="connsiteX1" fmla="*/ 802413 w 802413"/>
              <a:gd name="connsiteY1" fmla="*/ 0 h 233869"/>
              <a:gd name="connsiteX2" fmla="*/ 794831 w 802413"/>
              <a:gd name="connsiteY2" fmla="*/ 107231 h 233869"/>
              <a:gd name="connsiteX3" fmla="*/ 802413 w 802413"/>
              <a:gd name="connsiteY3" fmla="*/ 233869 h 233869"/>
              <a:gd name="connsiteX4" fmla="*/ 0 w 802413"/>
              <a:gd name="connsiteY4" fmla="*/ 233869 h 233869"/>
              <a:gd name="connsiteX5" fmla="*/ 0 w 802413"/>
              <a:gd name="connsiteY5" fmla="*/ 0 h 233869"/>
              <a:gd name="connsiteX0" fmla="*/ 0 w 802413"/>
              <a:gd name="connsiteY0" fmla="*/ 0 h 233869"/>
              <a:gd name="connsiteX1" fmla="*/ 802413 w 802413"/>
              <a:gd name="connsiteY1" fmla="*/ 0 h 233869"/>
              <a:gd name="connsiteX2" fmla="*/ 706023 w 802413"/>
              <a:gd name="connsiteY2" fmla="*/ 112614 h 233869"/>
              <a:gd name="connsiteX3" fmla="*/ 802413 w 802413"/>
              <a:gd name="connsiteY3" fmla="*/ 233869 h 233869"/>
              <a:gd name="connsiteX4" fmla="*/ 0 w 802413"/>
              <a:gd name="connsiteY4" fmla="*/ 233869 h 233869"/>
              <a:gd name="connsiteX5" fmla="*/ 0 w 802413"/>
              <a:gd name="connsiteY5" fmla="*/ 0 h 23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2413" h="233869">
                <a:moveTo>
                  <a:pt x="0" y="0"/>
                </a:moveTo>
                <a:lnTo>
                  <a:pt x="802413" y="0"/>
                </a:lnTo>
                <a:lnTo>
                  <a:pt x="706023" y="112614"/>
                </a:lnTo>
                <a:lnTo>
                  <a:pt x="802413" y="233869"/>
                </a:lnTo>
                <a:lnTo>
                  <a:pt x="0" y="2338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DABA5"/>
              </a:gs>
              <a:gs pos="26000">
                <a:srgbClr val="FC857C"/>
              </a:gs>
              <a:gs pos="85000">
                <a:srgbClr val="FB665A"/>
              </a:gs>
            </a:gsLst>
            <a:lin ang="15000000" scaled="0"/>
          </a:gradFill>
          <a:ln w="6350" cap="flat" cmpd="sng" algn="ctr">
            <a:solidFill>
              <a:srgbClr val="FA4A3C"/>
            </a:solidFill>
            <a:prstDash val="solid"/>
          </a:ln>
          <a:effectLst/>
        </p:spPr>
        <p:txBody>
          <a:bodyPr lIns="0" rIns="108000" anchor="ctr"/>
          <a:lstStyle/>
          <a:p>
            <a:pPr algn="ctr" latinLnBrk="0"/>
            <a:r>
              <a:rPr lang="ko-KR" altLang="en-US" sz="1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914064064"/>
      </p:ext>
    </p:extLst>
  </p:cSld>
  <p:clrMapOvr>
    <a:masterClrMapping/>
  </p:clrMapOvr>
</p:sld>
</file>

<file path=ppt/theme/theme1.xml><?xml version="1.0" encoding="utf-8"?>
<a:theme xmlns:a="http://schemas.openxmlformats.org/drawingml/2006/main" name="피티테마(270)">
  <a:themeElements>
    <a:clrScheme name="제안서테마4">
      <a:dk1>
        <a:sysClr val="windowText" lastClr="000000"/>
      </a:dk1>
      <a:lt1>
        <a:sysClr val="window" lastClr="FFFFFF"/>
      </a:lt1>
      <a:dk2>
        <a:srgbClr val="3A90B4"/>
      </a:dk2>
      <a:lt2>
        <a:srgbClr val="00769D"/>
      </a:lt2>
      <a:accent1>
        <a:srgbClr val="006187"/>
      </a:accent1>
      <a:accent2>
        <a:srgbClr val="004D73"/>
      </a:accent2>
      <a:accent3>
        <a:srgbClr val="748A96"/>
      </a:accent3>
      <a:accent4>
        <a:srgbClr val="27415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제안서테마글꼴">
      <a:majorFont>
        <a:latin typeface="KoPub돋움체 Bold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피티테마(270)" id="{1E3E232F-DD34-460A-BFFE-8D7EF7104488}" vid="{197AD8EF-348D-4273-B5FC-4A525172CF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피티테마(270)</Template>
  <TotalTime>6232</TotalTime>
  <Words>434</Words>
  <Application>Microsoft Office PowerPoint</Application>
  <PresentationFormat>사용자 지정</PresentationFormat>
  <Paragraphs>104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KoPub돋움체 Bold</vt:lpstr>
      <vt:lpstr>KoPub돋움체 Light</vt:lpstr>
      <vt:lpstr>KoPub돋움체 Medium</vt:lpstr>
      <vt:lpstr>KoPub바탕체 Light</vt:lpstr>
      <vt:lpstr>KoPub바탕체 Medium</vt:lpstr>
      <vt:lpstr>Rix모던고딕 B</vt:lpstr>
      <vt:lpstr>맑은 고딕</vt:lpstr>
      <vt:lpstr>Arial</vt:lpstr>
      <vt:lpstr>Wingdings</vt:lpstr>
      <vt:lpstr>피티테마(270)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이재훈</dc:creator>
  <cp:lastModifiedBy>Kim JoonWoo</cp:lastModifiedBy>
  <cp:revision>488</cp:revision>
  <cp:lastPrinted>2019-05-30T11:35:48Z</cp:lastPrinted>
  <dcterms:created xsi:type="dcterms:W3CDTF">2019-05-22T14:12:51Z</dcterms:created>
  <dcterms:modified xsi:type="dcterms:W3CDTF">2019-08-28T04:42:11Z</dcterms:modified>
</cp:coreProperties>
</file>