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2"/>
  </p:notesMasterIdLst>
  <p:handoutMasterIdLst>
    <p:handoutMasterId r:id="rId13"/>
  </p:handoutMasterIdLst>
  <p:sldIdLst>
    <p:sldId id="296" r:id="rId2"/>
    <p:sldId id="297" r:id="rId3"/>
    <p:sldId id="300" r:id="rId4"/>
    <p:sldId id="302" r:id="rId5"/>
    <p:sldId id="304" r:id="rId6"/>
    <p:sldId id="305" r:id="rId7"/>
    <p:sldId id="303" r:id="rId8"/>
    <p:sldId id="298" r:id="rId9"/>
    <p:sldId id="301" r:id="rId10"/>
    <p:sldId id="299" r:id="rId11"/>
  </p:sldIdLst>
  <p:sldSz cx="12192000" cy="6858000"/>
  <p:notesSz cx="6858000" cy="91440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18C"/>
    <a:srgbClr val="CD1719"/>
    <a:srgbClr val="DE2526"/>
    <a:srgbClr val="951B81"/>
    <a:srgbClr val="59358C"/>
    <a:srgbClr val="FFFFFF"/>
    <a:srgbClr val="0069B4"/>
    <a:srgbClr val="F2F2F2"/>
    <a:srgbClr val="000000"/>
    <a:srgbClr val="13A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7505" autoAdjust="0"/>
  </p:normalViewPr>
  <p:slideViewPr>
    <p:cSldViewPr snapToGrid="0" snapToObjects="1">
      <p:cViewPr varScale="1">
        <p:scale>
          <a:sx n="128" d="100"/>
          <a:sy n="128" d="100"/>
        </p:scale>
        <p:origin x="39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6" d="100"/>
          <a:sy n="126" d="100"/>
        </p:scale>
        <p:origin x="49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26.01.25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26.01.25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 title whit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27901"/>
            <a:ext cx="1468046" cy="548987"/>
          </a:xfrm>
          <a:prstGeom prst="rect">
            <a:avLst/>
          </a:prstGeom>
        </p:spPr>
      </p:pic>
      <p:pic>
        <p:nvPicPr>
          <p:cNvPr id="12" name="Grafik 11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0" y="1204911"/>
            <a:ext cx="12192000" cy="5653089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4099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10764165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title in large </a:t>
            </a:r>
            <a:r>
              <a:rPr lang="de-DE" dirty="0" err="1"/>
              <a:t>letters</a:t>
            </a:r>
            <a:r>
              <a:rPr lang="de-DE" dirty="0"/>
              <a:t> must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4626266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Context of the presentation (or type of the work)</a:t>
            </a:r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4336123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 baseline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Computer Graphics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28245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17501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de-DE" dirty="0"/>
              <a:t>Place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occasion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// </a:t>
            </a:r>
            <a:r>
              <a:rPr lang="de-DE" dirty="0" err="1"/>
              <a:t>date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 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2" y="346076"/>
            <a:ext cx="10580687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 title blu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4099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10764165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title in large </a:t>
            </a:r>
            <a:r>
              <a:rPr lang="de-DE" dirty="0" err="1"/>
              <a:t>letters</a:t>
            </a:r>
            <a:r>
              <a:rPr lang="de-DE" dirty="0"/>
              <a:t> must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4626266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Context of the presentation (or type of the work)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4299254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Computer Graphics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28245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17501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de-DE" dirty="0"/>
              <a:t>Place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occasion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// </a:t>
            </a:r>
            <a:r>
              <a:rPr lang="de-DE" dirty="0" err="1"/>
              <a:t>date</a:t>
            </a:r>
            <a:endParaRPr lang="de-DE" dirty="0"/>
          </a:p>
        </p:txBody>
      </p:sp>
      <p:pic>
        <p:nvPicPr>
          <p:cNvPr id="19" name="Grafik 18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810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 title whit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204913"/>
            <a:ext cx="12192000" cy="56530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50053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10873220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title in large </a:t>
            </a:r>
            <a:r>
              <a:rPr lang="de-DE" dirty="0" err="1"/>
              <a:t>letters</a:t>
            </a:r>
            <a:r>
              <a:rPr lang="de-DE" dirty="0"/>
              <a:t> must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4735321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Context of the presentation (or type of the work)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4445178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Computer Graphics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937300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326556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Place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occasion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// </a:t>
            </a:r>
            <a:r>
              <a:rPr lang="de-DE" dirty="0" err="1"/>
              <a:t>date</a:t>
            </a:r>
            <a:endParaRPr lang="de-DE" dirty="0"/>
          </a:p>
        </p:txBody>
      </p:sp>
      <p:pic>
        <p:nvPicPr>
          <p:cNvPr id="15" name="Grafik 14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18" name="Grafik 17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656" y="5692069"/>
            <a:ext cx="2343879" cy="5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289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 title plai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21077"/>
            <a:ext cx="1468046" cy="548987"/>
          </a:xfrm>
          <a:prstGeom prst="rect">
            <a:avLst/>
          </a:prstGeom>
        </p:spPr>
      </p:pic>
      <p:pic>
        <p:nvPicPr>
          <p:cNvPr id="17" name="Grafik 16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 intermediate/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2600071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Chapter title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496424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 baseline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für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one column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1 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6267450" y="1481138"/>
            <a:ext cx="5195887" cy="43608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37324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59521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title </a:t>
            </a:r>
            <a:br>
              <a:rPr lang="de-DE" dirty="0"/>
            </a:b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Standard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(</a:t>
            </a:r>
            <a:r>
              <a:rPr lang="de-DE" dirty="0" err="1"/>
              <a:t>font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20pt)</a:t>
            </a:r>
          </a:p>
          <a:p>
            <a:pPr lvl="1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, 18pt)</a:t>
            </a:r>
          </a:p>
          <a:p>
            <a:pPr lvl="2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(18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(16pt)</a:t>
            </a:r>
          </a:p>
          <a:p>
            <a:pPr lvl="4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font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14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  <a:p>
            <a:pPr lvl="5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5 (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)</a:t>
            </a:r>
          </a:p>
          <a:p>
            <a:pPr lvl="6"/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6</a:t>
            </a:r>
          </a:p>
          <a:p>
            <a:pPr lvl="7"/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7</a:t>
            </a:r>
          </a:p>
          <a:p>
            <a:pPr lvl="8"/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8 (</a:t>
            </a:r>
            <a:r>
              <a:rPr lang="de-DE" dirty="0" err="1"/>
              <a:t>probably</a:t>
            </a:r>
            <a:r>
              <a:rPr lang="de-DE" dirty="0"/>
              <a:t> not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far</a:t>
            </a:r>
            <a:r>
              <a:rPr lang="de-DE" dirty="0"/>
              <a:t>…)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2477770" y="6319797"/>
            <a:ext cx="448500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tx2"/>
                </a:solidFill>
              </a:rPr>
              <a:t>Title </a:t>
            </a:r>
            <a:r>
              <a:rPr lang="de-DE" sz="800" dirty="0" err="1">
                <a:solidFill>
                  <a:schemeClr val="tx2"/>
                </a:solidFill>
              </a:rPr>
              <a:t>of</a:t>
            </a:r>
            <a:r>
              <a:rPr lang="de-DE" sz="800" dirty="0">
                <a:solidFill>
                  <a:schemeClr val="tx2"/>
                </a:solidFill>
              </a:rPr>
              <a:t> </a:t>
            </a:r>
            <a:r>
              <a:rPr lang="de-DE" sz="800" dirty="0" err="1">
                <a:solidFill>
                  <a:schemeClr val="tx2"/>
                </a:solidFill>
              </a:rPr>
              <a:t>the</a:t>
            </a:r>
            <a:r>
              <a:rPr lang="de-DE" sz="800" dirty="0">
                <a:solidFill>
                  <a:schemeClr val="tx2"/>
                </a:solidFill>
              </a:rPr>
              <a:t> </a:t>
            </a:r>
            <a:r>
              <a:rPr lang="de-DE" sz="800" dirty="0" err="1">
                <a:solidFill>
                  <a:schemeClr val="tx2"/>
                </a:solidFill>
              </a:rPr>
              <a:t>presentation</a:t>
            </a:r>
            <a:r>
              <a:rPr lang="de-DE" sz="800" dirty="0">
                <a:solidFill>
                  <a:schemeClr val="tx2"/>
                </a:solidFill>
              </a:rPr>
              <a:t> (</a:t>
            </a:r>
            <a:r>
              <a:rPr lang="de-DE" sz="800" dirty="0" err="1">
                <a:solidFill>
                  <a:schemeClr val="tx2"/>
                </a:solidFill>
              </a:rPr>
              <a:t>please</a:t>
            </a:r>
            <a:r>
              <a:rPr lang="de-DE" sz="800" dirty="0">
                <a:solidFill>
                  <a:schemeClr val="tx2"/>
                </a:solidFill>
              </a:rPr>
              <a:t> </a:t>
            </a:r>
            <a:r>
              <a:rPr lang="de-DE" sz="800" dirty="0" err="1">
                <a:solidFill>
                  <a:schemeClr val="tx2"/>
                </a:solidFill>
              </a:rPr>
              <a:t>change</a:t>
            </a:r>
            <a:r>
              <a:rPr lang="de-DE" sz="800" dirty="0">
                <a:solidFill>
                  <a:schemeClr val="tx2"/>
                </a:solidFill>
              </a:rPr>
              <a:t> in </a:t>
            </a:r>
            <a:r>
              <a:rPr lang="de-DE" sz="800" dirty="0" err="1">
                <a:solidFill>
                  <a:schemeClr val="tx2"/>
                </a:solidFill>
              </a:rPr>
              <a:t>the</a:t>
            </a:r>
            <a:r>
              <a:rPr lang="de-DE" sz="800" dirty="0">
                <a:solidFill>
                  <a:schemeClr val="tx2"/>
                </a:solidFill>
              </a:rPr>
              <a:t> </a:t>
            </a:r>
            <a:r>
              <a:rPr lang="de-DE" sz="800" dirty="0" err="1">
                <a:solidFill>
                  <a:schemeClr val="tx2"/>
                </a:solidFill>
              </a:rPr>
              <a:t>master</a:t>
            </a:r>
            <a:r>
              <a:rPr lang="de-DE" sz="800" dirty="0">
                <a:solidFill>
                  <a:schemeClr val="tx2"/>
                </a:solidFill>
              </a:rPr>
              <a:t> </a:t>
            </a:r>
            <a:r>
              <a:rPr lang="de-DE" sz="800" dirty="0" err="1">
                <a:solidFill>
                  <a:schemeClr val="tx2"/>
                </a:solidFill>
              </a:rPr>
              <a:t>slide</a:t>
            </a:r>
            <a:r>
              <a:rPr lang="de-DE" sz="800" dirty="0">
                <a:solidFill>
                  <a:schemeClr val="tx2"/>
                </a:solidFill>
              </a:rPr>
              <a:t>)</a:t>
            </a:r>
          </a:p>
          <a:p>
            <a:pPr algn="l"/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 </a:t>
            </a:r>
            <a:r>
              <a:rPr lang="de-DE" sz="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presenter</a:t>
            </a:r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 </a:t>
            </a:r>
            <a:r>
              <a:rPr lang="de-DE" sz="800" baseline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baseline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occasion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baseline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baseline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baseline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// </a:t>
            </a:r>
            <a:r>
              <a:rPr lang="de-DE" sz="800" baseline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</a:t>
            </a: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15772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334048"/>
            <a:ext cx="1116268" cy="324000"/>
          </a:xfrm>
          <a:prstGeom prst="rect">
            <a:avLst/>
          </a:prstGeom>
        </p:spPr>
      </p:pic>
      <p:pic>
        <p:nvPicPr>
          <p:cNvPr id="13" name="Grafik 12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730" y="6340245"/>
            <a:ext cx="97221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5" r:id="rId2"/>
    <p:sldLayoutId id="2147483908" r:id="rId3"/>
    <p:sldLayoutId id="2147483893" r:id="rId4"/>
    <p:sldLayoutId id="2147483895" r:id="rId5"/>
    <p:sldLayoutId id="2147483894" r:id="rId6"/>
    <p:sldLayoutId id="2147483897" r:id="rId7"/>
    <p:sldLayoutId id="2147483913" r:id="rId8"/>
    <p:sldLayoutId id="2147483918" r:id="rId9"/>
    <p:sldLayoutId id="2147483902" r:id="rId10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2000" b="1" kern="1200" baseline="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69" rtl="0" eaLnBrk="1" latinLnBrk="0" hangingPunct="1">
        <a:spcBef>
          <a:spcPts val="600"/>
        </a:spcBef>
        <a:buFont typeface="Open Sans" panose="020B0606030504020204" pitchFamily="34" charset="0"/>
        <a:buNone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2pPr>
      <a:lvl3pPr marL="252000" indent="-252000" algn="l" defTabSz="914269" rtl="0" eaLnBrk="1" latinLnBrk="0" hangingPunct="1">
        <a:spcBef>
          <a:spcPts val="0"/>
        </a:spcBef>
        <a:buFont typeface="Arial" panose="020B0604020202020204" pitchFamily="34" charset="0"/>
        <a:buChar char="—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52000" indent="-144000" algn="l" defTabSz="914269" rtl="0" eaLnBrk="1" latinLnBrk="0" hangingPunct="1">
        <a:spcBef>
          <a:spcPts val="0"/>
        </a:spcBef>
        <a:buFont typeface="Open Sans" panose="020B0606030504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269" rtl="0" eaLnBrk="1" latinLnBrk="0" hangingPunct="1">
        <a:spcBef>
          <a:spcPts val="600"/>
        </a:spcBef>
        <a:spcAft>
          <a:spcPts val="0"/>
        </a:spcAft>
        <a:buFont typeface="Symbol" panose="05050102010706020507" pitchFamily="18" charset="2"/>
        <a:buNone/>
        <a:defRPr sz="1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marR="0" indent="0" algn="l" defTabSz="914269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52000" marR="0" indent="-252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—"/>
        <a:tabLst/>
        <a:defRPr lang="de-DE" sz="1400" kern="1200" baseline="0" dirty="0" smtClean="0">
          <a:solidFill>
            <a:schemeClr val="accent1"/>
          </a:solidFill>
          <a:latin typeface="+mn-lt"/>
          <a:ea typeface="+mn-ea"/>
          <a:cs typeface="+mn-cs"/>
        </a:defRPr>
      </a:lvl7pPr>
      <a:lvl8pPr marL="252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Open Sans" panose="020B0606030504020204" pitchFamily="34" charset="0"/>
        <a:buChar char="–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96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8" userDrawn="1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85" userDrawn="1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882808" y="2852116"/>
            <a:ext cx="2540760" cy="246221"/>
          </a:xfrm>
        </p:spPr>
        <p:txBody>
          <a:bodyPr/>
          <a:lstStyle/>
          <a:p>
            <a:r>
              <a:rPr lang="de-DE" dirty="0"/>
              <a:t>K</a:t>
            </a:r>
            <a:r>
              <a:rPr lang="en-US" dirty="0" err="1"/>
              <a:t>yuri</a:t>
            </a:r>
            <a:r>
              <a:rPr lang="en-US" dirty="0"/>
              <a:t> Im | </a:t>
            </a:r>
            <a:r>
              <a:rPr lang="en-US" dirty="0" err="1"/>
              <a:t>Lyoungah</a:t>
            </a:r>
            <a:r>
              <a:rPr lang="en-US" dirty="0"/>
              <a:t> Kim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82771" y="3835706"/>
            <a:ext cx="5305748" cy="492443"/>
          </a:xfrm>
        </p:spPr>
        <p:txBody>
          <a:bodyPr/>
          <a:lstStyle/>
          <a:p>
            <a:r>
              <a:rPr lang="de-DE" dirty="0"/>
              <a:t>Behind </a:t>
            </a:r>
            <a:r>
              <a:rPr lang="de-DE" dirty="0" err="1"/>
              <a:t>the</a:t>
            </a:r>
            <a:r>
              <a:rPr lang="de-DE" dirty="0"/>
              <a:t> Secrets </a:t>
            </a:r>
            <a:r>
              <a:rPr lang="de-DE" dirty="0" err="1"/>
              <a:t>of</a:t>
            </a:r>
            <a:r>
              <a:rPr lang="de-DE" dirty="0"/>
              <a:t> LLM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882770" y="4375609"/>
            <a:ext cx="3040704" cy="492443"/>
          </a:xfrm>
        </p:spPr>
        <p:txBody>
          <a:bodyPr/>
          <a:lstStyle/>
          <a:p>
            <a:r>
              <a:rPr lang="de-DE" dirty="0" err="1"/>
              <a:t>SemEval</a:t>
            </a:r>
            <a:r>
              <a:rPr lang="de-DE" dirty="0"/>
              <a:t> Project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882808" y="5312641"/>
            <a:ext cx="1304844" cy="307777"/>
          </a:xfrm>
        </p:spPr>
        <p:txBody>
          <a:bodyPr/>
          <a:lstStyle/>
          <a:p>
            <a:r>
              <a:rPr lang="de-DE" dirty="0"/>
              <a:t>10.02.2025</a:t>
            </a:r>
          </a:p>
        </p:txBody>
      </p:sp>
    </p:spTree>
    <p:extLst>
      <p:ext uri="{BB962C8B-B14F-4D97-AF65-F5344CB8AC3E}">
        <p14:creationId xmlns:p14="http://schemas.microsoft.com/office/powerpoint/2010/main" val="3181036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F611-2495-BE87-37C6-16CA3B03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7183-5FC9-514A-7085-E85728AFCD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numCol="2"/>
          <a:lstStyle/>
          <a:p>
            <a:r>
              <a:rPr lang="en-US" sz="800" b="0" dirty="0"/>
              <a:t>Text: Pretty much everyone objected to my wedding.                                                                                                                               </a:t>
            </a:r>
          </a:p>
          <a:p>
            <a:r>
              <a:rPr lang="en-US" sz="800" b="0" dirty="0"/>
              <a:t>  LABEL_0: 0.2411</a:t>
            </a:r>
          </a:p>
          <a:p>
            <a:r>
              <a:rPr lang="en-US" sz="800" b="0" dirty="0"/>
              <a:t>  LABEL_1: 0.4667</a:t>
            </a:r>
          </a:p>
          <a:p>
            <a:r>
              <a:rPr lang="en-US" sz="800" b="0" dirty="0"/>
              <a:t>  LABEL_2: 0.3089</a:t>
            </a:r>
          </a:p>
          <a:p>
            <a:r>
              <a:rPr lang="en-US" sz="800" b="0" dirty="0"/>
              <a:t>  LABEL_3: 0.3636</a:t>
            </a:r>
          </a:p>
          <a:p>
            <a:r>
              <a:rPr lang="en-US" sz="800" b="0" dirty="0"/>
              <a:t>  LABEL_4: 0.4072</a:t>
            </a:r>
          </a:p>
          <a:p>
            <a:r>
              <a:rPr lang="en-US" sz="800" b="0" dirty="0"/>
              <a:t>Text: Additionally, there was snow on the ground outside, but we found no footprints around the house and no mud or water in the kitchen where the intruder had been walking.</a:t>
            </a:r>
          </a:p>
          <a:p>
            <a:r>
              <a:rPr lang="en-US" sz="800" b="0" dirty="0"/>
              <a:t>  LABEL_0: 0.2411</a:t>
            </a:r>
          </a:p>
          <a:p>
            <a:r>
              <a:rPr lang="en-US" sz="800" b="0" dirty="0"/>
              <a:t>  LABEL_1: 0.4667</a:t>
            </a:r>
          </a:p>
          <a:p>
            <a:r>
              <a:rPr lang="en-US" sz="800" b="0" dirty="0"/>
              <a:t>  LABEL_2: 0.3089</a:t>
            </a:r>
          </a:p>
          <a:p>
            <a:r>
              <a:rPr lang="en-US" sz="800" b="0" dirty="0"/>
              <a:t>  LABEL_3: 0.3636</a:t>
            </a:r>
          </a:p>
          <a:p>
            <a:r>
              <a:rPr lang="en-US" sz="800" b="0" dirty="0"/>
              <a:t>  LABEL_4: 0.4072</a:t>
            </a:r>
          </a:p>
          <a:p>
            <a:r>
              <a:rPr lang="en-US" sz="800" b="0" dirty="0"/>
              <a:t>Text: A former boxing coach for the Soviet Union.</a:t>
            </a:r>
          </a:p>
          <a:p>
            <a:r>
              <a:rPr lang="en-US" sz="800" b="0" dirty="0"/>
              <a:t>  LABEL_0: 0.2411</a:t>
            </a:r>
          </a:p>
          <a:p>
            <a:r>
              <a:rPr lang="en-US" sz="800" b="0" dirty="0"/>
              <a:t>  LABEL_1: 0.4667</a:t>
            </a:r>
          </a:p>
          <a:p>
            <a:r>
              <a:rPr lang="en-US" sz="800" b="0" dirty="0"/>
              <a:t>  LABEL_2: 0.3089</a:t>
            </a:r>
          </a:p>
          <a:p>
            <a:r>
              <a:rPr lang="en-US" sz="800" b="0" dirty="0"/>
              <a:t>  LABEL_3: 0.3636</a:t>
            </a:r>
          </a:p>
          <a:p>
            <a:r>
              <a:rPr lang="en-US" sz="800" b="0" dirty="0"/>
              <a:t>  LABEL_4: 0.4072</a:t>
            </a:r>
          </a:p>
        </p:txBody>
      </p:sp>
    </p:spTree>
    <p:extLst>
      <p:ext uri="{BB962C8B-B14F-4D97-AF65-F5344CB8AC3E}">
        <p14:creationId xmlns:p14="http://schemas.microsoft.com/office/powerpoint/2010/main" val="390178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AF58A85-74B5-F422-DD07-8378D704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21.01.2025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8543BA-F021-4016-3772-428D092E74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  <a:p>
            <a:pPr marL="342900" indent="-342900">
              <a:buFontTx/>
              <a:buChar char="-"/>
            </a:pPr>
            <a:r>
              <a:rPr lang="en-US" b="0" dirty="0"/>
              <a:t>Apply BERT-Base model for pretrained-BERT</a:t>
            </a:r>
          </a:p>
          <a:p>
            <a:pPr marL="342900" indent="-342900">
              <a:buFontTx/>
              <a:buChar char="-"/>
            </a:pPr>
            <a:r>
              <a:rPr lang="en-US" b="0" dirty="0"/>
              <a:t>Use Probability-ranking for emotion detection</a:t>
            </a:r>
          </a:p>
          <a:p>
            <a:pPr marL="594900" lvl="2" indent="-342900">
              <a:buFontTx/>
              <a:buChar char="-"/>
            </a:pPr>
            <a:r>
              <a:rPr lang="en-US" dirty="0"/>
              <a:t>Probability threshold set to 0.5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TO-DO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Apply XLM-</a:t>
            </a:r>
            <a:r>
              <a:rPr lang="en-US" dirty="0" err="1"/>
              <a:t>RoBERTa</a:t>
            </a:r>
            <a:r>
              <a:rPr lang="en-US" dirty="0"/>
              <a:t> for multi-lingual support. 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Loss Function : Binary Cross-entropy loss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Try different types of setting threshold</a:t>
            </a:r>
          </a:p>
          <a:p>
            <a:pPr marL="285750" lvl="1" indent="-285750">
              <a:buFontTx/>
              <a:buChar char="-"/>
            </a:pPr>
            <a:r>
              <a:rPr lang="en-GB" dirty="0"/>
              <a:t>Dynamic Top-K: Select all emotions above a dynamically chosen threshold based on the sum or mean probability distribution.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4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C0181-5BDE-8DA7-23A7-AA0A74E5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EF061C-A5C3-92CF-9BF2-47403911E73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74712" y="1502038"/>
            <a:ext cx="4178300" cy="344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BDB565-DB39-5A7C-B0D1-018EDBF5F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055" y="1502038"/>
            <a:ext cx="41783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8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A23B-ED74-E1A6-9228-C9122FBA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 on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C1350-691C-7AE5-CC69-E34A244653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600" dirty="0"/>
              <a:t>Pretrain </a:t>
            </a:r>
            <a:r>
              <a:rPr lang="en-US" sz="1600" dirty="0" err="1"/>
              <a:t>RoBERTa</a:t>
            </a:r>
            <a:r>
              <a:rPr lang="en-US" sz="1600" dirty="0"/>
              <a:t> with Cornell Movie-Dialog or </a:t>
            </a:r>
            <a:r>
              <a:rPr lang="en-US" sz="1600" dirty="0" err="1"/>
              <a:t>GoEmotions</a:t>
            </a:r>
            <a:r>
              <a:rPr lang="en-US" sz="1600" dirty="0"/>
              <a:t> </a:t>
            </a:r>
          </a:p>
          <a:p>
            <a:pPr marL="342900" indent="-342900">
              <a:buFontTx/>
              <a:buChar char="-"/>
            </a:pPr>
            <a:r>
              <a:rPr lang="en-US" sz="1600" b="0" dirty="0"/>
              <a:t>Cornell Movie-Dialog : </a:t>
            </a:r>
            <a:r>
              <a:rPr lang="en-GB" sz="1600" b="0" dirty="0"/>
              <a:t>A large-scale dataset of emotions in text, containing over 58,000 examples of text with emotions annotated.</a:t>
            </a:r>
          </a:p>
          <a:p>
            <a:pPr marL="342900" indent="-342900">
              <a:buFontTx/>
              <a:buChar char="-"/>
            </a:pPr>
            <a:r>
              <a:rPr lang="en-GB" sz="1600" b="0" dirty="0" err="1"/>
              <a:t>GoEmotions</a:t>
            </a:r>
            <a:r>
              <a:rPr lang="en-GB" sz="1600" b="0" dirty="0"/>
              <a:t> :</a:t>
            </a:r>
          </a:p>
          <a:p>
            <a:r>
              <a:rPr lang="en-GB" sz="1600" dirty="0"/>
              <a:t>Finetune with </a:t>
            </a:r>
            <a:r>
              <a:rPr lang="en-GB" sz="1600" dirty="0" err="1"/>
              <a:t>Optuna</a:t>
            </a:r>
            <a:endParaRPr lang="en-GB" sz="1600" dirty="0"/>
          </a:p>
          <a:p>
            <a:pPr marL="342900" indent="-342900">
              <a:buFontTx/>
              <a:buChar char="-"/>
            </a:pPr>
            <a:r>
              <a:rPr lang="en-GB" sz="1600" b="0" dirty="0" err="1"/>
              <a:t>Optuna</a:t>
            </a:r>
            <a:r>
              <a:rPr lang="en-GB" sz="1600" b="0" dirty="0"/>
              <a:t> : Set the range of hyperparameters and find the parameters that return the highest f1 score</a:t>
            </a:r>
          </a:p>
          <a:p>
            <a:r>
              <a:rPr lang="en-GB" sz="1600" b="0" dirty="0"/>
              <a:t>-</a:t>
            </a:r>
          </a:p>
          <a:p>
            <a:r>
              <a:rPr lang="en-GB" sz="1600" dirty="0"/>
              <a:t>Combination of </a:t>
            </a:r>
            <a:r>
              <a:rPr lang="en-GB" sz="1600" dirty="0" err="1"/>
              <a:t>DialogXL</a:t>
            </a:r>
            <a:r>
              <a:rPr lang="en-GB" sz="1600" dirty="0"/>
              <a:t> and </a:t>
            </a:r>
            <a:r>
              <a:rPr lang="en-GB" sz="1600" dirty="0" err="1"/>
              <a:t>RoBERTa</a:t>
            </a:r>
            <a:endParaRPr lang="en-GB" sz="1600" dirty="0"/>
          </a:p>
          <a:p>
            <a:pPr marL="285750" indent="-285750">
              <a:buFontTx/>
              <a:buChar char="-"/>
            </a:pPr>
            <a:r>
              <a:rPr lang="en-GB" sz="1600" b="0" dirty="0" err="1"/>
              <a:t>DialogXL</a:t>
            </a:r>
            <a:r>
              <a:rPr lang="en-GB" sz="1600" b="0" dirty="0"/>
              <a:t> contains conversational data</a:t>
            </a:r>
          </a:p>
          <a:p>
            <a:pPr marL="285750" indent="-285750">
              <a:buFontTx/>
              <a:buChar char="-"/>
            </a:pPr>
            <a:r>
              <a:rPr lang="en-GB" sz="1600" b="0" dirty="0"/>
              <a:t>Combine strength of </a:t>
            </a:r>
            <a:r>
              <a:rPr lang="en-GB" sz="1600" b="0" dirty="0" err="1"/>
              <a:t>RoBERTa’s</a:t>
            </a:r>
            <a:r>
              <a:rPr lang="en-GB" sz="1600" b="0" dirty="0"/>
              <a:t> classification and </a:t>
            </a:r>
            <a:r>
              <a:rPr lang="en-GB" sz="1600" b="0" dirty="0" err="1"/>
              <a:t>DialogXL’s</a:t>
            </a:r>
            <a:r>
              <a:rPr lang="en-GB" sz="1600" b="0" dirty="0"/>
              <a:t> data to improve the emotion detection</a:t>
            </a:r>
          </a:p>
          <a:p>
            <a:endParaRPr lang="en-GB" sz="1600" b="0" dirty="0"/>
          </a:p>
          <a:p>
            <a:pPr marL="342900" indent="-342900">
              <a:buFontTx/>
              <a:buChar char="-"/>
            </a:pP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248147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E464-0C1C-4903-950C-739C3E97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RoBERTa</a:t>
            </a:r>
            <a:r>
              <a:rPr lang="en-US" dirty="0"/>
              <a:t> + </a:t>
            </a:r>
            <a:r>
              <a:rPr lang="en-US" dirty="0" err="1"/>
              <a:t>Optuna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AED3A-2CE3-9379-443E-A427F55DE1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sz="2000" b="0" dirty="0"/>
              <a:t>{'</a:t>
            </a:r>
            <a:r>
              <a:rPr lang="en-GB" sz="2000" b="0" dirty="0" err="1"/>
              <a:t>eval_loss</a:t>
            </a:r>
            <a:r>
              <a:rPr lang="en-GB" sz="2000" b="0" dirty="0"/>
              <a:t>': 0.8629946112632751, '</a:t>
            </a:r>
            <a:r>
              <a:rPr lang="en-GB" sz="2000" b="0" dirty="0" err="1"/>
              <a:t>eval_accuracy</a:t>
            </a:r>
            <a:r>
              <a:rPr lang="en-GB" sz="2000" b="0" dirty="0"/>
              <a:t>': 0.8371841155234657, 'eval_f1': 0.8150111820748002, '</a:t>
            </a:r>
            <a:r>
              <a:rPr lang="en-GB" sz="2000" b="0" dirty="0" err="1"/>
              <a:t>eval_precision</a:t>
            </a:r>
            <a:r>
              <a:rPr lang="en-GB" sz="2000" b="0" dirty="0"/>
              <a:t>': 0.807912934150558, '</a:t>
            </a:r>
            <a:r>
              <a:rPr lang="en-GB" sz="2000" b="0" dirty="0" err="1"/>
              <a:t>eval_recall</a:t>
            </a:r>
            <a:r>
              <a:rPr lang="en-GB" sz="2000" b="0" dirty="0"/>
              <a:t>': 0.824642152016175, '</a:t>
            </a:r>
            <a:r>
              <a:rPr lang="en-GB" sz="2000" b="0" dirty="0" err="1"/>
              <a:t>eval_runtime</a:t>
            </a:r>
            <a:r>
              <a:rPr lang="en-GB" sz="2000" b="0" dirty="0"/>
              <a:t>': 1.5379, '</a:t>
            </a:r>
            <a:r>
              <a:rPr lang="en-GB" sz="2000" b="0" dirty="0" err="1"/>
              <a:t>eval_samples_per_second</a:t>
            </a:r>
            <a:r>
              <a:rPr lang="en-GB" sz="2000" b="0" dirty="0"/>
              <a:t>': 360.226, '</a:t>
            </a:r>
            <a:r>
              <a:rPr lang="en-GB" sz="2000" b="0" dirty="0" err="1"/>
              <a:t>eval_steps_per_second</a:t>
            </a:r>
            <a:r>
              <a:rPr lang="en-GB" sz="2000" b="0" dirty="0"/>
              <a:t>': 3.251, 'epoch': 84.0}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81A78-D820-D236-07EC-B3CAE0509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21" y="3301273"/>
            <a:ext cx="5029140" cy="13458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D5E722-3D4F-A91D-452C-6FB25F9D0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530" y="3429000"/>
            <a:ext cx="49403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9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7DC2-1779-945C-F77C-756AA6FA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RoBERTa</a:t>
            </a:r>
            <a:r>
              <a:rPr lang="en-US" dirty="0"/>
              <a:t> + </a:t>
            </a:r>
            <a:r>
              <a:rPr lang="en-US" dirty="0" err="1"/>
              <a:t>Optuna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2A870AA-3F31-0666-34A3-85B5436B26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r>
              <a:rPr lang="en-US" dirty="0" err="1"/>
              <a:t>Lyoungah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Optuna</a:t>
            </a:r>
            <a:r>
              <a:rPr lang="en-US" dirty="0"/>
              <a:t> Trial : 20</a:t>
            </a:r>
          </a:p>
          <a:p>
            <a:pPr marL="342900" indent="-342900">
              <a:buFontTx/>
              <a:buChar char="-"/>
            </a:pPr>
            <a:r>
              <a:rPr lang="en-US" dirty="0"/>
              <a:t>Epoch : 102</a:t>
            </a:r>
          </a:p>
          <a:p>
            <a:pPr marL="342900" indent="-342900">
              <a:buFontTx/>
              <a:buChar char="-"/>
            </a:pPr>
            <a:r>
              <a:rPr lang="en-US" dirty="0"/>
              <a:t>Eval F1 : 0.8173</a:t>
            </a:r>
          </a:p>
          <a:p>
            <a:pPr marL="342900" indent="-342900">
              <a:buFontTx/>
              <a:buChar char="-"/>
            </a:pPr>
            <a:r>
              <a:rPr lang="en-US"/>
              <a:t>Eval Acc : 0.8390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FF34C8-5A00-A189-E420-E9EBC53BACF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Kyuri </a:t>
            </a:r>
          </a:p>
          <a:p>
            <a:endParaRPr lang="en-US" dirty="0"/>
          </a:p>
          <a:p>
            <a:r>
              <a:rPr lang="en-US" dirty="0" err="1"/>
              <a:t>Optuna</a:t>
            </a:r>
            <a:r>
              <a:rPr lang="en-US" dirty="0"/>
              <a:t> Trial : 30</a:t>
            </a:r>
          </a:p>
          <a:p>
            <a:pPr marL="342900" indent="-342900">
              <a:buFontTx/>
              <a:buChar char="-"/>
            </a:pPr>
            <a:r>
              <a:rPr lang="en-US" dirty="0"/>
              <a:t>Epoch : 84</a:t>
            </a:r>
          </a:p>
          <a:p>
            <a:pPr marL="342900" indent="-342900">
              <a:buFontTx/>
              <a:buChar char="-"/>
            </a:pPr>
            <a:r>
              <a:rPr lang="en-US" dirty="0"/>
              <a:t>Eval F1 : 0.8083</a:t>
            </a:r>
          </a:p>
          <a:p>
            <a:pPr marL="342900" indent="-342900">
              <a:buFontTx/>
              <a:buChar char="-"/>
            </a:pPr>
            <a:r>
              <a:rPr lang="en-US" dirty="0"/>
              <a:t>Eval Acc: 0.8310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7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05EE-44EC-105E-AFBB-3B287523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72340C-0FC1-D33D-6F67-05A375270CF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45852" y="1335226"/>
            <a:ext cx="1948911" cy="4737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F74E2B-9713-1203-64E9-43D4D8A039AE}"/>
              </a:ext>
            </a:extLst>
          </p:cNvPr>
          <p:cNvSpPr txBox="1"/>
          <p:nvPr/>
        </p:nvSpPr>
        <p:spPr>
          <a:xfrm>
            <a:off x="3050087" y="1391573"/>
            <a:ext cx="8405311" cy="333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</a:rPr>
              <a:t>Input Text </a:t>
            </a:r>
            <a:r>
              <a:rPr lang="en-GB" b="0" i="0" dirty="0">
                <a:solidFill>
                  <a:srgbClr val="374151"/>
                </a:solidFill>
                <a:effectLst/>
              </a:rPr>
              <a:t>: The input text data that needs to be </a:t>
            </a:r>
            <a:r>
              <a:rPr lang="en-GB" b="0" i="0" dirty="0" err="1">
                <a:solidFill>
                  <a:srgbClr val="374151"/>
                </a:solidFill>
                <a:effectLst/>
              </a:rPr>
              <a:t>analyzed</a:t>
            </a:r>
            <a:r>
              <a:rPr lang="en-GB" b="0" i="0" dirty="0">
                <a:solidFill>
                  <a:srgbClr val="374151"/>
                </a:solidFill>
                <a:effectLst/>
              </a:rPr>
              <a:t> for emotion detection.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</a:rPr>
              <a:t>Preprocessing </a:t>
            </a:r>
            <a:r>
              <a:rPr lang="en-GB" b="0" i="0" dirty="0">
                <a:solidFill>
                  <a:srgbClr val="374151"/>
                </a:solidFill>
                <a:effectLst/>
              </a:rPr>
              <a:t>: This step involves tokenizing the input text, removing </a:t>
            </a:r>
            <a:r>
              <a:rPr lang="en-GB" b="0" i="0" dirty="0" err="1">
                <a:solidFill>
                  <a:srgbClr val="374151"/>
                </a:solidFill>
                <a:effectLst/>
              </a:rPr>
              <a:t>stopwords</a:t>
            </a:r>
            <a:r>
              <a:rPr lang="en-GB" b="0" i="0" dirty="0">
                <a:solidFill>
                  <a:srgbClr val="374151"/>
                </a:solidFill>
                <a:effectLst/>
              </a:rPr>
              <a:t>, and performing other necessary preprocessing tasks.</a:t>
            </a:r>
          </a:p>
          <a:p>
            <a:pPr algn="l">
              <a:buFont typeface="+mj-lt"/>
              <a:buAutoNum type="arabicPeriod"/>
            </a:pPr>
            <a:r>
              <a:rPr lang="en-GB" b="1" i="0" dirty="0" err="1">
                <a:solidFill>
                  <a:srgbClr val="374151"/>
                </a:solidFill>
                <a:effectLst/>
              </a:rPr>
              <a:t>DialogXL</a:t>
            </a:r>
            <a:r>
              <a:rPr lang="en-GB" b="1" i="0" dirty="0">
                <a:solidFill>
                  <a:srgbClr val="374151"/>
                </a:solidFill>
                <a:effectLst/>
              </a:rPr>
              <a:t> </a:t>
            </a:r>
            <a:r>
              <a:rPr lang="en-GB" b="0" i="0" dirty="0">
                <a:solidFill>
                  <a:srgbClr val="374151"/>
                </a:solidFill>
                <a:effectLst/>
              </a:rPr>
              <a:t>: This is a contextualized embedding model that generates embeddings for the input text. </a:t>
            </a:r>
            <a:r>
              <a:rPr lang="en-GB" b="0" i="0" dirty="0" err="1">
                <a:solidFill>
                  <a:srgbClr val="374151"/>
                </a:solidFill>
                <a:effectLst/>
              </a:rPr>
              <a:t>DialogXL</a:t>
            </a:r>
            <a:r>
              <a:rPr lang="en-GB" b="0" i="0" dirty="0">
                <a:solidFill>
                  <a:srgbClr val="374151"/>
                </a:solidFill>
                <a:effectLst/>
              </a:rPr>
              <a:t> can capture the nuances of language and provide more accurate representations of the input text.</a:t>
            </a:r>
          </a:p>
          <a:p>
            <a:pPr algn="l">
              <a:buFont typeface="+mj-lt"/>
              <a:buAutoNum type="arabicPeriod"/>
            </a:pPr>
            <a:r>
              <a:rPr lang="en-GB" b="1" i="0" dirty="0" err="1">
                <a:solidFill>
                  <a:srgbClr val="374151"/>
                </a:solidFill>
                <a:effectLst/>
              </a:rPr>
              <a:t>RoBERTa</a:t>
            </a:r>
            <a:r>
              <a:rPr lang="en-GB" b="1" i="0" dirty="0">
                <a:solidFill>
                  <a:srgbClr val="374151"/>
                </a:solidFill>
                <a:effectLst/>
              </a:rPr>
              <a:t> </a:t>
            </a:r>
            <a:r>
              <a:rPr lang="en-GB" b="0" i="0" dirty="0">
                <a:solidFill>
                  <a:srgbClr val="374151"/>
                </a:solidFill>
                <a:effectLst/>
              </a:rPr>
              <a:t>: This is a pre-trained language model that can be fine-tuned for specific tasks, including emotion detection. </a:t>
            </a:r>
            <a:r>
              <a:rPr lang="en-GB" b="0" i="0" dirty="0" err="1">
                <a:solidFill>
                  <a:srgbClr val="374151"/>
                </a:solidFill>
                <a:effectLst/>
              </a:rPr>
              <a:t>RoBERTa</a:t>
            </a:r>
            <a:r>
              <a:rPr lang="en-GB" b="0" i="0" dirty="0">
                <a:solidFill>
                  <a:srgbClr val="374151"/>
                </a:solidFill>
                <a:effectLst/>
              </a:rPr>
              <a:t> can provide additional contextual information and improve the accuracy of the emotion detection model.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</a:rPr>
              <a:t>Emotion Detection </a:t>
            </a:r>
            <a:r>
              <a:rPr lang="en-GB" b="0" i="0" dirty="0">
                <a:solidFill>
                  <a:srgbClr val="374151"/>
                </a:solidFill>
                <a:effectLst/>
              </a:rPr>
              <a:t>: This is a classification layer that takes the output from </a:t>
            </a:r>
            <a:r>
              <a:rPr lang="en-GB" b="0" i="0" dirty="0" err="1">
                <a:solidFill>
                  <a:srgbClr val="374151"/>
                </a:solidFill>
                <a:effectLst/>
              </a:rPr>
              <a:t>RoBERTa</a:t>
            </a:r>
            <a:r>
              <a:rPr lang="en-GB" b="0" i="0" dirty="0">
                <a:solidFill>
                  <a:srgbClr val="374151"/>
                </a:solidFill>
                <a:effectLst/>
              </a:rPr>
              <a:t> and predicts the emotion associated with the input text.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</a:rPr>
              <a:t>Output Emotion </a:t>
            </a:r>
            <a:r>
              <a:rPr lang="en-GB" b="0" i="0" dirty="0">
                <a:solidFill>
                  <a:srgbClr val="374151"/>
                </a:solidFill>
                <a:effectLst/>
              </a:rPr>
              <a:t>: The final output of the model, which is the predicted emotion associated with the input text.</a:t>
            </a:r>
          </a:p>
        </p:txBody>
      </p:sp>
    </p:spTree>
    <p:extLst>
      <p:ext uri="{BB962C8B-B14F-4D97-AF65-F5344CB8AC3E}">
        <p14:creationId xmlns:p14="http://schemas.microsoft.com/office/powerpoint/2010/main" val="304638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0D63-63D8-608A-E30A-1580C61D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9D9ED-4DA7-20E4-68E7-689371D758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/>
              <a:t>F1 Score Standard</a:t>
            </a:r>
          </a:p>
          <a:p>
            <a:pPr marL="285750" indent="-285750">
              <a:buFontTx/>
              <a:buChar char="-"/>
            </a:pPr>
            <a:r>
              <a:rPr lang="en-US" sz="1400" b="0" dirty="0"/>
              <a:t>what’s used in </a:t>
            </a:r>
            <a:r>
              <a:rPr lang="en-US" sz="1400" b="0" dirty="0" err="1"/>
              <a:t>SemEval</a:t>
            </a:r>
            <a:r>
              <a:rPr lang="en-US" sz="1400" b="0" dirty="0"/>
              <a:t> Competition</a:t>
            </a:r>
          </a:p>
          <a:p>
            <a:r>
              <a:rPr lang="en-US" sz="1400" dirty="0"/>
              <a:t>Macro Averaging : </a:t>
            </a:r>
          </a:p>
          <a:p>
            <a:pPr marL="342900" indent="-342900">
              <a:buFontTx/>
              <a:buChar char="-"/>
            </a:pPr>
            <a:r>
              <a:rPr lang="en-US" sz="1400" b="0" dirty="0"/>
              <a:t>Precision, F1, Recall treating all 5 emotions equally regardless of its frequency </a:t>
            </a:r>
          </a:p>
          <a:p>
            <a:r>
              <a:rPr lang="en-US" sz="1400" dirty="0"/>
              <a:t>Hamming Loss : </a:t>
            </a:r>
          </a:p>
          <a:p>
            <a:pPr marL="342900" indent="-342900">
              <a:buFontTx/>
              <a:buChar char="-"/>
            </a:pPr>
            <a:r>
              <a:rPr lang="en-GB" sz="1400" b="0" dirty="0"/>
              <a:t>Measuring how often labels are misclassified across the dataset.</a:t>
            </a:r>
          </a:p>
          <a:p>
            <a:pPr marL="342900" indent="-342900">
              <a:buFontTx/>
              <a:buChar char="-"/>
            </a:pPr>
            <a:r>
              <a:rPr lang="en-GB" sz="1400" b="0" dirty="0"/>
              <a:t>If the model incorrectly predicts "joy" for a text but correctly predicts "anger," Hamming Loss captures the specific misclassification</a:t>
            </a:r>
          </a:p>
          <a:p>
            <a:r>
              <a:rPr lang="en-GB" sz="1400" dirty="0"/>
              <a:t>Subset Accuracy : </a:t>
            </a:r>
          </a:p>
          <a:p>
            <a:pPr marL="285750" indent="-285750">
              <a:buFontTx/>
              <a:buChar char="-"/>
            </a:pPr>
            <a:r>
              <a:rPr lang="en-GB" sz="1400" b="0" dirty="0"/>
              <a:t>Scenarios where you need the model to predict all emotions for a given text perfectly</a:t>
            </a:r>
          </a:p>
          <a:p>
            <a:endParaRPr lang="en-GB" sz="1600" b="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70620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25D7-97E2-C709-B500-249D8A1F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8FC6B-24C1-B72F-BAD1-27AF966926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Besides F1 Score, Possible evaluation metrics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Area Under the Receiver Operating Characteristic Curve (AUROC) : This metric plots the true positive rate against the false positive rate at different thresholds, providing a comprehensive view of your model's performance.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b="0" i="0" dirty="0">
                <a:solidFill>
                  <a:schemeClr val="tx1"/>
                </a:solidFill>
                <a:effectLst/>
              </a:rPr>
              <a:t>Area Under the Precision-Recall Curve (AUPRC) : Similar to AUROC, this metric plots precision against recall at different thresholds, providing insight into your model's ability to detect emotions.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b="0" dirty="0">
                <a:solidFill>
                  <a:schemeClr val="tx1"/>
                </a:solidFill>
              </a:rPr>
              <a:t>Use GPT4 or </a:t>
            </a:r>
            <a:r>
              <a:rPr lang="en-GB" b="0" dirty="0" err="1">
                <a:solidFill>
                  <a:schemeClr val="tx1"/>
                </a:solidFill>
              </a:rPr>
              <a:t>Llamma</a:t>
            </a:r>
            <a:r>
              <a:rPr lang="en-GB" b="0" dirty="0">
                <a:solidFill>
                  <a:schemeClr val="tx1"/>
                </a:solidFill>
              </a:rPr>
              <a:t> to perform evaluation and compare </a:t>
            </a:r>
            <a:r>
              <a:rPr lang="en-GB" b="0">
                <a:solidFill>
                  <a:schemeClr val="tx1"/>
                </a:solidFill>
              </a:rPr>
              <a:t>F1 score</a:t>
            </a:r>
            <a:endParaRPr lang="en-GB" b="0" i="0" dirty="0"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39013"/>
      </p:ext>
    </p:extLst>
  </p:cSld>
  <p:clrMapOvr>
    <a:masterClrMapping/>
  </p:clrMapOvr>
</p:sld>
</file>

<file path=ppt/theme/theme1.xml><?xml version="1.0" encoding="utf-8"?>
<a:theme xmlns:a="http://schemas.openxmlformats.org/drawingml/2006/main" name="TUD slide modified for CGV">
  <a:themeElements>
    <a:clrScheme name="TUD_2021-08_grün">
      <a:dk1>
        <a:srgbClr val="000000"/>
      </a:dk1>
      <a:lt1>
        <a:sysClr val="window" lastClr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v-slide-template-2022.potx" id="{825312D8-B888-4DC8-84FE-7B7599E7C285}" vid="{A400FB8A-F7D1-4B3F-AB86-8D335D5F16B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 slide modified for CGV</Template>
  <TotalTime>3032</TotalTime>
  <Words>717</Words>
  <Application>Microsoft Macintosh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Symbol</vt:lpstr>
      <vt:lpstr>Arial</vt:lpstr>
      <vt:lpstr>Calibri</vt:lpstr>
      <vt:lpstr>Open Sans</vt:lpstr>
      <vt:lpstr>Wingdings</vt:lpstr>
      <vt:lpstr>TUD slide modified for CGV</vt:lpstr>
      <vt:lpstr>Behind the Secrets of LLM</vt:lpstr>
      <vt:lpstr>21.01.2025</vt:lpstr>
      <vt:lpstr>Current State :</vt:lpstr>
      <vt:lpstr>Further Improvement on Performance</vt:lpstr>
      <vt:lpstr>RoBERTa + Optuna</vt:lpstr>
      <vt:lpstr>RoBERTa + Optuna</vt:lpstr>
      <vt:lpstr>PowerPoint Presentation</vt:lpstr>
      <vt:lpstr>Evaluation Metric</vt:lpstr>
      <vt:lpstr>Evaluation Metrics</vt:lpstr>
      <vt:lpstr>SHAP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Präsentationsvorlage</dc:subject>
  <dc:creator>651fe0a2, 29e57c53</dc:creator>
  <cp:lastModifiedBy>651fe0a2, 29e57c53</cp:lastModifiedBy>
  <cp:revision>19</cp:revision>
  <dcterms:created xsi:type="dcterms:W3CDTF">2025-01-21T22:01:58Z</dcterms:created>
  <dcterms:modified xsi:type="dcterms:W3CDTF">2025-01-26T09:18:57Z</dcterms:modified>
</cp:coreProperties>
</file>