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0"/>
  </p:notesMasterIdLst>
  <p:handoutMasterIdLst>
    <p:handoutMasterId r:id="rId11"/>
  </p:handoutMasterIdLst>
  <p:sldIdLst>
    <p:sldId id="296" r:id="rId2"/>
    <p:sldId id="297" r:id="rId3"/>
    <p:sldId id="300" r:id="rId4"/>
    <p:sldId id="302" r:id="rId5"/>
    <p:sldId id="303" r:id="rId6"/>
    <p:sldId id="298" r:id="rId7"/>
    <p:sldId id="301" r:id="rId8"/>
    <p:sldId id="299" r:id="rId9"/>
  </p:sldIdLst>
  <p:sldSz cx="12192000" cy="6858000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18C"/>
    <a:srgbClr val="CD1719"/>
    <a:srgbClr val="DE2526"/>
    <a:srgbClr val="951B81"/>
    <a:srgbClr val="59358C"/>
    <a:srgbClr val="FFFFFF"/>
    <a:srgbClr val="0069B4"/>
    <a:srgbClr val="F2F2F2"/>
    <a:srgbClr val="000000"/>
    <a:srgbClr val="13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7505" autoAdjust="0"/>
  </p:normalViewPr>
  <p:slideViewPr>
    <p:cSldViewPr snapToGrid="0" snapToObjects="1">
      <p:cViewPr varScale="1">
        <p:scale>
          <a:sx n="128" d="100"/>
          <a:sy n="128" d="100"/>
        </p:scale>
        <p:origin x="3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24.01.25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24.01.25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whi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7901"/>
            <a:ext cx="1468046" cy="548987"/>
          </a:xfrm>
          <a:prstGeom prst="rect">
            <a:avLst/>
          </a:prstGeom>
        </p:spPr>
      </p:pic>
      <p:pic>
        <p:nvPicPr>
          <p:cNvPr id="12" name="Grafik 1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1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4099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0764165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4626266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4336123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 baseline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28245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17501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 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2" y="346076"/>
            <a:ext cx="10580687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blu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4099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0764165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4626266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4299254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28245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17501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whit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50053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0873220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473532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4445178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937300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326556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18" name="Grafik 17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656" y="5692069"/>
            <a:ext cx="2343879" cy="5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pla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1077"/>
            <a:ext cx="1468046" cy="548987"/>
          </a:xfrm>
          <a:prstGeom prst="rect">
            <a:avLst/>
          </a:prstGeom>
        </p:spPr>
      </p:pic>
      <p:pic>
        <p:nvPicPr>
          <p:cNvPr id="17" name="Grafik 16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 intermediate/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2600071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Chapter title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496424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 baseline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für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one column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1 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title </a:t>
            </a:r>
            <a:br>
              <a:rPr lang="de-DE" dirty="0"/>
            </a:b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Standard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(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20pt)</a:t>
            </a:r>
          </a:p>
          <a:p>
            <a:pPr lvl="1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, 18pt)</a:t>
            </a:r>
          </a:p>
          <a:p>
            <a:pPr lvl="2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(18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(16pt)</a:t>
            </a:r>
          </a:p>
          <a:p>
            <a:pPr lvl="4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5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)</a:t>
            </a:r>
          </a:p>
          <a:p>
            <a:pPr lvl="6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6</a:t>
            </a:r>
          </a:p>
          <a:p>
            <a:pPr lvl="7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7</a:t>
            </a:r>
          </a:p>
          <a:p>
            <a:pPr lvl="8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8 (</a:t>
            </a:r>
            <a:r>
              <a:rPr lang="de-DE" dirty="0" err="1"/>
              <a:t>probably</a:t>
            </a:r>
            <a:r>
              <a:rPr lang="de-DE" dirty="0"/>
              <a:t> not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…)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</a:rPr>
              <a:t>Title </a:t>
            </a:r>
            <a:r>
              <a:rPr lang="de-DE" sz="800" dirty="0" err="1">
                <a:solidFill>
                  <a:schemeClr val="tx2"/>
                </a:solidFill>
              </a:rPr>
              <a:t>of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the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presentation</a:t>
            </a:r>
            <a:r>
              <a:rPr lang="de-DE" sz="800" dirty="0">
                <a:solidFill>
                  <a:schemeClr val="tx2"/>
                </a:solidFill>
              </a:rPr>
              <a:t> (</a:t>
            </a:r>
            <a:r>
              <a:rPr lang="de-DE" sz="800" dirty="0" err="1">
                <a:solidFill>
                  <a:schemeClr val="tx2"/>
                </a:solidFill>
              </a:rPr>
              <a:t>please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change</a:t>
            </a:r>
            <a:r>
              <a:rPr lang="de-DE" sz="800" dirty="0">
                <a:solidFill>
                  <a:schemeClr val="tx2"/>
                </a:solidFill>
              </a:rPr>
              <a:t> in </a:t>
            </a:r>
            <a:r>
              <a:rPr lang="de-DE" sz="800" dirty="0" err="1">
                <a:solidFill>
                  <a:schemeClr val="tx2"/>
                </a:solidFill>
              </a:rPr>
              <a:t>the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master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slide</a:t>
            </a:r>
            <a:r>
              <a:rPr lang="de-DE" sz="800" dirty="0">
                <a:solidFill>
                  <a:schemeClr val="tx2"/>
                </a:solidFill>
              </a:rPr>
              <a:t>)</a:t>
            </a:r>
          </a:p>
          <a:p>
            <a:pPr algn="l"/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</a:t>
            </a:r>
            <a:r>
              <a:rPr lang="de-DE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presenter</a:t>
            </a:r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occasion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048"/>
            <a:ext cx="1116268" cy="324000"/>
          </a:xfrm>
          <a:prstGeom prst="rect">
            <a:avLst/>
          </a:prstGeom>
        </p:spPr>
      </p:pic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30" y="6340245"/>
            <a:ext cx="97221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5" r:id="rId2"/>
    <p:sldLayoutId id="2147483908" r:id="rId3"/>
    <p:sldLayoutId id="2147483893" r:id="rId4"/>
    <p:sldLayoutId id="2147483895" r:id="rId5"/>
    <p:sldLayoutId id="2147483894" r:id="rId6"/>
    <p:sldLayoutId id="2147483897" r:id="rId7"/>
    <p:sldLayoutId id="2147483913" r:id="rId8"/>
    <p:sldLayoutId id="2147483918" r:id="rId9"/>
    <p:sldLayoutId id="2147483902" r:id="rId1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2000" b="1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baseline="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2540760" cy="246221"/>
          </a:xfrm>
        </p:spPr>
        <p:txBody>
          <a:bodyPr/>
          <a:lstStyle/>
          <a:p>
            <a:r>
              <a:rPr lang="de-DE" dirty="0"/>
              <a:t>K</a:t>
            </a:r>
            <a:r>
              <a:rPr lang="en-US" dirty="0" err="1"/>
              <a:t>yuri</a:t>
            </a:r>
            <a:r>
              <a:rPr lang="en-US" dirty="0"/>
              <a:t> Im | </a:t>
            </a:r>
            <a:r>
              <a:rPr lang="en-US" dirty="0" err="1"/>
              <a:t>Lyoungah</a:t>
            </a:r>
            <a:r>
              <a:rPr lang="en-US" dirty="0"/>
              <a:t> Kim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5305748" cy="492443"/>
          </a:xfrm>
        </p:spPr>
        <p:txBody>
          <a:bodyPr/>
          <a:lstStyle/>
          <a:p>
            <a:r>
              <a:rPr lang="de-DE" dirty="0"/>
              <a:t>Behind </a:t>
            </a:r>
            <a:r>
              <a:rPr lang="de-DE" dirty="0" err="1"/>
              <a:t>the</a:t>
            </a:r>
            <a:r>
              <a:rPr lang="de-DE" dirty="0"/>
              <a:t> Secrets </a:t>
            </a:r>
            <a:r>
              <a:rPr lang="de-DE" dirty="0" err="1"/>
              <a:t>of</a:t>
            </a:r>
            <a:r>
              <a:rPr lang="de-DE" dirty="0"/>
              <a:t> LLM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3040704" cy="492443"/>
          </a:xfrm>
        </p:spPr>
        <p:txBody>
          <a:bodyPr/>
          <a:lstStyle/>
          <a:p>
            <a:r>
              <a:rPr lang="de-DE" dirty="0" err="1"/>
              <a:t>SemEval</a:t>
            </a:r>
            <a:r>
              <a:rPr lang="de-DE" dirty="0"/>
              <a:t> Project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1304844" cy="307777"/>
          </a:xfrm>
        </p:spPr>
        <p:txBody>
          <a:bodyPr/>
          <a:lstStyle/>
          <a:p>
            <a:r>
              <a:rPr lang="de-DE" dirty="0"/>
              <a:t>10.02.2025</a:t>
            </a:r>
          </a:p>
        </p:txBody>
      </p:sp>
    </p:spTree>
    <p:extLst>
      <p:ext uri="{BB962C8B-B14F-4D97-AF65-F5344CB8AC3E}">
        <p14:creationId xmlns:p14="http://schemas.microsoft.com/office/powerpoint/2010/main" val="318103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AF58A85-74B5-F422-DD07-8378D704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21.01.2025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8543BA-F021-4016-3772-428D092E74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Apply BERT-Base model for pretrained-BERT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Use Probability-ranking for emotion detection</a:t>
            </a:r>
          </a:p>
          <a:p>
            <a:pPr marL="594900" lvl="2" indent="-342900">
              <a:buFontTx/>
              <a:buChar char="-"/>
            </a:pPr>
            <a:r>
              <a:rPr lang="en-US" dirty="0"/>
              <a:t>Probability threshold set to 0.5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TO-DO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Apply XLM-</a:t>
            </a:r>
            <a:r>
              <a:rPr lang="en-US" dirty="0" err="1"/>
              <a:t>RoBERTa</a:t>
            </a:r>
            <a:r>
              <a:rPr lang="en-US" dirty="0"/>
              <a:t> for multi-lingual support. 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Loss Function : Binary Cross-entropy loss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Try different types of setting threshold</a:t>
            </a:r>
          </a:p>
          <a:p>
            <a:pPr marL="285750" lvl="1" indent="-285750">
              <a:buFontTx/>
              <a:buChar char="-"/>
            </a:pPr>
            <a:r>
              <a:rPr lang="en-GB" dirty="0"/>
              <a:t>Dynamic Top-K: Select all emotions above a dynamically chosen threshold based on the sum or mean probability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4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0181-5BDE-8DA7-23A7-AA0A74E5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EF061C-A5C3-92CF-9BF2-47403911E73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74712" y="1502038"/>
            <a:ext cx="4178300" cy="344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DB565-DB39-5A7C-B0D1-018EDBF5F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55" y="1502038"/>
            <a:ext cx="41783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8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A23B-ED74-E1A6-9228-C9122FBA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 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1350-691C-7AE5-CC69-E34A244653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b="0" dirty="0"/>
              <a:t>Pretrain </a:t>
            </a:r>
            <a:r>
              <a:rPr lang="en-US" sz="1600" b="0" dirty="0" err="1"/>
              <a:t>RoBERTa</a:t>
            </a:r>
            <a:r>
              <a:rPr lang="en-US" sz="1600" b="0" dirty="0"/>
              <a:t> with Cornell Movie-Dialog or </a:t>
            </a:r>
            <a:r>
              <a:rPr lang="en-US" sz="1600" b="0" dirty="0" err="1"/>
              <a:t>GoEmotions</a:t>
            </a:r>
            <a:r>
              <a:rPr lang="en-US" sz="1600" b="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1600" b="0" dirty="0"/>
              <a:t>Cornell Movie-Dialog : </a:t>
            </a:r>
            <a:r>
              <a:rPr lang="en-GB" sz="1600" b="0" dirty="0"/>
              <a:t>A large-scale dataset of emotions in text, containing over 58,000 examples of text with emotions annotated.</a:t>
            </a:r>
          </a:p>
          <a:p>
            <a:pPr marL="342900" indent="-342900">
              <a:buFontTx/>
              <a:buChar char="-"/>
            </a:pPr>
            <a:r>
              <a:rPr lang="en-GB" sz="1600" b="0" dirty="0" err="1"/>
              <a:t>GoEmotions</a:t>
            </a:r>
            <a:r>
              <a:rPr lang="en-GB" sz="1600" b="0" dirty="0"/>
              <a:t> :</a:t>
            </a:r>
          </a:p>
          <a:p>
            <a:endParaRPr lang="en-GB" sz="1600" b="0" dirty="0"/>
          </a:p>
          <a:p>
            <a:r>
              <a:rPr lang="en-GB" sz="1600" b="0" dirty="0"/>
              <a:t>Finetune with </a:t>
            </a:r>
            <a:r>
              <a:rPr lang="en-GB" sz="1600" b="0" dirty="0" err="1"/>
              <a:t>Optuna</a:t>
            </a:r>
            <a:endParaRPr lang="en-GB" sz="1600" b="0" dirty="0"/>
          </a:p>
          <a:p>
            <a:pPr marL="342900" indent="-342900">
              <a:buFontTx/>
              <a:buChar char="-"/>
            </a:pPr>
            <a:r>
              <a:rPr lang="en-GB" sz="1600" b="0" dirty="0" err="1"/>
              <a:t>Optuna</a:t>
            </a:r>
            <a:r>
              <a:rPr lang="en-GB" sz="1600" b="0" dirty="0"/>
              <a:t> : Set the range of hyperparameters and find the parameters that return the highest f1 score</a:t>
            </a:r>
          </a:p>
          <a:p>
            <a:endParaRPr lang="en-GB" sz="1600" b="0" dirty="0"/>
          </a:p>
          <a:p>
            <a:r>
              <a:rPr lang="en-GB" sz="1600" b="0" dirty="0"/>
              <a:t>Combination of </a:t>
            </a:r>
            <a:r>
              <a:rPr lang="en-GB" sz="1600" b="0" dirty="0" err="1"/>
              <a:t>DialogXL</a:t>
            </a:r>
            <a:r>
              <a:rPr lang="en-GB" sz="1600" b="0" dirty="0"/>
              <a:t> and </a:t>
            </a:r>
            <a:r>
              <a:rPr lang="en-GB" sz="1600" b="0" dirty="0" err="1"/>
              <a:t>RoBERTa</a:t>
            </a:r>
            <a:endParaRPr lang="en-GB" sz="1600" b="0" dirty="0"/>
          </a:p>
          <a:p>
            <a:pPr marL="285750" indent="-285750">
              <a:buFontTx/>
              <a:buChar char="-"/>
            </a:pPr>
            <a:r>
              <a:rPr lang="en-GB" sz="1600" b="0" dirty="0" err="1"/>
              <a:t>DialogXL</a:t>
            </a:r>
            <a:r>
              <a:rPr lang="en-GB" sz="1600" b="0" dirty="0"/>
              <a:t> contains conversational data</a:t>
            </a:r>
          </a:p>
          <a:p>
            <a:pPr marL="285750" indent="-285750">
              <a:buFontTx/>
              <a:buChar char="-"/>
            </a:pPr>
            <a:r>
              <a:rPr lang="en-GB" sz="1600" b="0" dirty="0"/>
              <a:t>Combine strength of </a:t>
            </a:r>
            <a:r>
              <a:rPr lang="en-GB" sz="1600" b="0" dirty="0" err="1"/>
              <a:t>RoBERTa’s</a:t>
            </a:r>
            <a:r>
              <a:rPr lang="en-GB" sz="1600" b="0" dirty="0"/>
              <a:t> classification and </a:t>
            </a:r>
            <a:r>
              <a:rPr lang="en-GB" sz="1600" b="0" dirty="0" err="1"/>
              <a:t>DialogXL’s</a:t>
            </a:r>
            <a:r>
              <a:rPr lang="en-GB" sz="1600" b="0" dirty="0"/>
              <a:t> data to improve the emotion detection</a:t>
            </a:r>
          </a:p>
          <a:p>
            <a:endParaRPr lang="en-GB" sz="1600" b="0" dirty="0"/>
          </a:p>
          <a:p>
            <a:pPr marL="342900" indent="-342900">
              <a:buFontTx/>
              <a:buChar char="-"/>
            </a:pP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48147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05EE-44EC-105E-AFBB-3B287523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72340C-0FC1-D33D-6F67-05A375270CF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45853" y="1335226"/>
            <a:ext cx="1274529" cy="4344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74E2B-9713-1203-64E9-43D4D8A039AE}"/>
              </a:ext>
            </a:extLst>
          </p:cNvPr>
          <p:cNvSpPr txBox="1"/>
          <p:nvPr/>
        </p:nvSpPr>
        <p:spPr>
          <a:xfrm>
            <a:off x="3050087" y="1391573"/>
            <a:ext cx="8405311" cy="333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</a:rPr>
              <a:t>Input Text </a:t>
            </a:r>
            <a:r>
              <a:rPr lang="en-GB" b="0" i="0" dirty="0">
                <a:solidFill>
                  <a:srgbClr val="374151"/>
                </a:solidFill>
                <a:effectLst/>
              </a:rPr>
              <a:t>: The input text data that needs to be </a:t>
            </a:r>
            <a:r>
              <a:rPr lang="en-GB" b="0" i="0" dirty="0" err="1">
                <a:solidFill>
                  <a:srgbClr val="374151"/>
                </a:solidFill>
                <a:effectLst/>
              </a:rPr>
              <a:t>analyzed</a:t>
            </a:r>
            <a:r>
              <a:rPr lang="en-GB" b="0" i="0" dirty="0">
                <a:solidFill>
                  <a:srgbClr val="374151"/>
                </a:solidFill>
                <a:effectLst/>
              </a:rPr>
              <a:t> for emotion detection.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</a:rPr>
              <a:t>Preprocessing </a:t>
            </a:r>
            <a:r>
              <a:rPr lang="en-GB" b="0" i="0" dirty="0">
                <a:solidFill>
                  <a:srgbClr val="374151"/>
                </a:solidFill>
                <a:effectLst/>
              </a:rPr>
              <a:t>: This step involves tokenizing the input text, removing </a:t>
            </a:r>
            <a:r>
              <a:rPr lang="en-GB" b="0" i="0" dirty="0" err="1">
                <a:solidFill>
                  <a:srgbClr val="374151"/>
                </a:solidFill>
                <a:effectLst/>
              </a:rPr>
              <a:t>stopwords</a:t>
            </a:r>
            <a:r>
              <a:rPr lang="en-GB" b="0" i="0" dirty="0">
                <a:solidFill>
                  <a:srgbClr val="374151"/>
                </a:solidFill>
                <a:effectLst/>
              </a:rPr>
              <a:t>, and performing other necessary preprocessing tasks.</a:t>
            </a:r>
          </a:p>
          <a:p>
            <a:pPr algn="l">
              <a:buFont typeface="+mj-lt"/>
              <a:buAutoNum type="arabicPeriod"/>
            </a:pPr>
            <a:r>
              <a:rPr lang="en-GB" b="1" i="0" dirty="0" err="1">
                <a:solidFill>
                  <a:srgbClr val="374151"/>
                </a:solidFill>
                <a:effectLst/>
              </a:rPr>
              <a:t>DialogXL</a:t>
            </a:r>
            <a:r>
              <a:rPr lang="en-GB" b="1" i="0" dirty="0">
                <a:solidFill>
                  <a:srgbClr val="374151"/>
                </a:solidFill>
                <a:effectLst/>
              </a:rPr>
              <a:t> </a:t>
            </a:r>
            <a:r>
              <a:rPr lang="en-GB" b="0" i="0" dirty="0">
                <a:solidFill>
                  <a:srgbClr val="374151"/>
                </a:solidFill>
                <a:effectLst/>
              </a:rPr>
              <a:t>: This is a contextualized embedding model that generates embeddings for the input text. </a:t>
            </a:r>
            <a:r>
              <a:rPr lang="en-GB" b="0" i="0" dirty="0" err="1">
                <a:solidFill>
                  <a:srgbClr val="374151"/>
                </a:solidFill>
                <a:effectLst/>
              </a:rPr>
              <a:t>DialogXL</a:t>
            </a:r>
            <a:r>
              <a:rPr lang="en-GB" b="0" i="0" dirty="0">
                <a:solidFill>
                  <a:srgbClr val="374151"/>
                </a:solidFill>
                <a:effectLst/>
              </a:rPr>
              <a:t> can capture the nuances of language and provide more accurate representations of the input text.</a:t>
            </a:r>
          </a:p>
          <a:p>
            <a:pPr algn="l">
              <a:buFont typeface="+mj-lt"/>
              <a:buAutoNum type="arabicPeriod"/>
            </a:pPr>
            <a:r>
              <a:rPr lang="en-GB" b="1" i="0" dirty="0" err="1">
                <a:solidFill>
                  <a:srgbClr val="374151"/>
                </a:solidFill>
                <a:effectLst/>
              </a:rPr>
              <a:t>RoBERTa</a:t>
            </a:r>
            <a:r>
              <a:rPr lang="en-GB" b="1" i="0" dirty="0">
                <a:solidFill>
                  <a:srgbClr val="374151"/>
                </a:solidFill>
                <a:effectLst/>
              </a:rPr>
              <a:t> </a:t>
            </a:r>
            <a:r>
              <a:rPr lang="en-GB" b="0" i="0" dirty="0">
                <a:solidFill>
                  <a:srgbClr val="374151"/>
                </a:solidFill>
                <a:effectLst/>
              </a:rPr>
              <a:t>: This is a pre-trained language model that can be fine-tuned for specific tasks, including emotion detection. </a:t>
            </a:r>
            <a:r>
              <a:rPr lang="en-GB" b="0" i="0" dirty="0" err="1">
                <a:solidFill>
                  <a:srgbClr val="374151"/>
                </a:solidFill>
                <a:effectLst/>
              </a:rPr>
              <a:t>RoBERTa</a:t>
            </a:r>
            <a:r>
              <a:rPr lang="en-GB" b="0" i="0" dirty="0">
                <a:solidFill>
                  <a:srgbClr val="374151"/>
                </a:solidFill>
                <a:effectLst/>
              </a:rPr>
              <a:t> can provide additional contextual information and improve the accuracy of the emotion detection model.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</a:rPr>
              <a:t>Emotion Detection </a:t>
            </a:r>
            <a:r>
              <a:rPr lang="en-GB" b="0" i="0" dirty="0">
                <a:solidFill>
                  <a:srgbClr val="374151"/>
                </a:solidFill>
                <a:effectLst/>
              </a:rPr>
              <a:t>: This is a classification layer that takes the output from </a:t>
            </a:r>
            <a:r>
              <a:rPr lang="en-GB" b="0" i="0" dirty="0" err="1">
                <a:solidFill>
                  <a:srgbClr val="374151"/>
                </a:solidFill>
                <a:effectLst/>
              </a:rPr>
              <a:t>RoBERTa</a:t>
            </a:r>
            <a:r>
              <a:rPr lang="en-GB" b="0" i="0" dirty="0">
                <a:solidFill>
                  <a:srgbClr val="374151"/>
                </a:solidFill>
                <a:effectLst/>
              </a:rPr>
              <a:t> and predicts the emotion associated with the input text.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</a:rPr>
              <a:t>Output Emotion </a:t>
            </a:r>
            <a:r>
              <a:rPr lang="en-GB" b="0" i="0" dirty="0">
                <a:solidFill>
                  <a:srgbClr val="374151"/>
                </a:solidFill>
                <a:effectLst/>
              </a:rPr>
              <a:t>: The final output of the model, which is the predicted emotion associated with the input text.</a:t>
            </a:r>
          </a:p>
        </p:txBody>
      </p:sp>
    </p:spTree>
    <p:extLst>
      <p:ext uri="{BB962C8B-B14F-4D97-AF65-F5344CB8AC3E}">
        <p14:creationId xmlns:p14="http://schemas.microsoft.com/office/powerpoint/2010/main" val="304638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0D63-63D8-608A-E30A-1580C61D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D9ED-4DA7-20E4-68E7-689371D758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/>
              <a:t>F1 Score Standard</a:t>
            </a:r>
          </a:p>
          <a:p>
            <a:pPr marL="285750" indent="-285750">
              <a:buFontTx/>
              <a:buChar char="-"/>
            </a:pPr>
            <a:r>
              <a:rPr lang="en-US" sz="1400" b="0" dirty="0"/>
              <a:t>what’s used in </a:t>
            </a:r>
            <a:r>
              <a:rPr lang="en-US" sz="1400" b="0" dirty="0" err="1"/>
              <a:t>SemEval</a:t>
            </a:r>
            <a:r>
              <a:rPr lang="en-US" sz="1400" b="0" dirty="0"/>
              <a:t> Competition</a:t>
            </a:r>
          </a:p>
          <a:p>
            <a:r>
              <a:rPr lang="en-US" sz="1400" dirty="0"/>
              <a:t>Macro Averaging : </a:t>
            </a:r>
          </a:p>
          <a:p>
            <a:pPr marL="342900" indent="-342900">
              <a:buFontTx/>
              <a:buChar char="-"/>
            </a:pPr>
            <a:r>
              <a:rPr lang="en-US" sz="1400" b="0" dirty="0"/>
              <a:t>Precision, F1, Recall treating all 5 emotions equally regardless of its frequency </a:t>
            </a:r>
          </a:p>
          <a:p>
            <a:r>
              <a:rPr lang="en-US" sz="1400" dirty="0"/>
              <a:t>Hamming Loss : </a:t>
            </a:r>
          </a:p>
          <a:p>
            <a:pPr marL="342900" indent="-342900">
              <a:buFontTx/>
              <a:buChar char="-"/>
            </a:pPr>
            <a:r>
              <a:rPr lang="en-GB" sz="1400" b="0" dirty="0"/>
              <a:t>Measuring how often labels are misclassified across the dataset.</a:t>
            </a:r>
          </a:p>
          <a:p>
            <a:pPr marL="342900" indent="-342900">
              <a:buFontTx/>
              <a:buChar char="-"/>
            </a:pPr>
            <a:r>
              <a:rPr lang="en-GB" sz="1400" b="0" dirty="0"/>
              <a:t>If the model incorrectly predicts "joy" for a text but correctly predicts "anger," Hamming Loss captures the specific misclassification</a:t>
            </a:r>
          </a:p>
          <a:p>
            <a:r>
              <a:rPr lang="en-GB" sz="1400" dirty="0"/>
              <a:t>Subset Accuracy : </a:t>
            </a:r>
          </a:p>
          <a:p>
            <a:pPr marL="285750" indent="-285750">
              <a:buFontTx/>
              <a:buChar char="-"/>
            </a:pPr>
            <a:r>
              <a:rPr lang="en-GB" sz="1400" b="0" dirty="0"/>
              <a:t>Scenarios where you need the model to predict all emotions for a given text perfectly</a:t>
            </a:r>
          </a:p>
          <a:p>
            <a:endParaRPr lang="en-GB" sz="1600" b="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7062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25D7-97E2-C709-B500-249D8A1F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FC6B-24C1-B72F-BAD1-27AF966926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Besides F1 Score, Possible evaluation metrics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Area Under the Receiver Operating Characteristic Curve (AUROC) : This metric plots the true positive rate against the false positive rate at different thresholds, providing a comprehensive view of your model's performance.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Area Under the Precision-Recall Curve (AUPRC) : Similar to AUROC, this metric plots precision against recall at different thresholds, providing insight into your model's ability to detect emotions.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b="0" dirty="0">
                <a:solidFill>
                  <a:schemeClr val="tx1"/>
                </a:solidFill>
              </a:rPr>
              <a:t>Use GPT4 or </a:t>
            </a:r>
            <a:r>
              <a:rPr lang="en-GB" b="0" dirty="0" err="1">
                <a:solidFill>
                  <a:schemeClr val="tx1"/>
                </a:solidFill>
              </a:rPr>
              <a:t>Llamma</a:t>
            </a:r>
            <a:r>
              <a:rPr lang="en-GB" b="0" dirty="0">
                <a:solidFill>
                  <a:schemeClr val="tx1"/>
                </a:solidFill>
              </a:rPr>
              <a:t> to perform evaluation and compare </a:t>
            </a:r>
            <a:r>
              <a:rPr lang="en-GB" b="0">
                <a:solidFill>
                  <a:schemeClr val="tx1"/>
                </a:solidFill>
              </a:rPr>
              <a:t>F1 score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3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F611-2495-BE87-37C6-16CA3B03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7183-5FC9-514A-7085-E85728AFCD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89197"/>
      </p:ext>
    </p:extLst>
  </p:cSld>
  <p:clrMapOvr>
    <a:masterClrMapping/>
  </p:clrMapOvr>
</p:sld>
</file>

<file path=ppt/theme/theme1.xml><?xml version="1.0" encoding="utf-8"?>
<a:theme xmlns:a="http://schemas.openxmlformats.org/drawingml/2006/main" name="TUD slide modified for CGV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v-slide-template-2022.potx" id="{825312D8-B888-4DC8-84FE-7B7599E7C285}" vid="{A400FB8A-F7D1-4B3F-AB86-8D335D5F16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 slide modified for CGV</Template>
  <TotalTime>1646</TotalTime>
  <Words>471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Open Sans</vt:lpstr>
      <vt:lpstr>Wingdings</vt:lpstr>
      <vt:lpstr>Symbol</vt:lpstr>
      <vt:lpstr>Arial</vt:lpstr>
      <vt:lpstr>Calibri</vt:lpstr>
      <vt:lpstr>TUD slide modified for CGV</vt:lpstr>
      <vt:lpstr>Behind the Secrets of LLM</vt:lpstr>
      <vt:lpstr>21.01.2025</vt:lpstr>
      <vt:lpstr>Current State :</vt:lpstr>
      <vt:lpstr>Further Improvement on Performance</vt:lpstr>
      <vt:lpstr>PowerPoint Presentation</vt:lpstr>
      <vt:lpstr>Evaluation Metric</vt:lpstr>
      <vt:lpstr>Evaluation Metrics</vt:lpstr>
      <vt:lpstr>SHAP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Präsentationsvorlage</dc:subject>
  <dc:creator>651fe0a2, 29e57c53</dc:creator>
  <cp:lastModifiedBy>651fe0a2, 29e57c53</cp:lastModifiedBy>
  <cp:revision>14</cp:revision>
  <dcterms:created xsi:type="dcterms:W3CDTF">2025-01-21T22:01:58Z</dcterms:created>
  <dcterms:modified xsi:type="dcterms:W3CDTF">2025-01-24T16:01:33Z</dcterms:modified>
</cp:coreProperties>
</file>