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301" r:id="rId3"/>
    <p:sldId id="302" r:id="rId4"/>
    <p:sldId id="303" r:id="rId5"/>
    <p:sldId id="304" r:id="rId6"/>
    <p:sldId id="305" r:id="rId7"/>
    <p:sldId id="259" r:id="rId8"/>
    <p:sldId id="260" r:id="rId9"/>
    <p:sldId id="323" r:id="rId10"/>
    <p:sldId id="306" r:id="rId11"/>
    <p:sldId id="308" r:id="rId12"/>
    <p:sldId id="309" r:id="rId13"/>
    <p:sldId id="307" r:id="rId14"/>
    <p:sldId id="310" r:id="rId15"/>
    <p:sldId id="298" r:id="rId16"/>
    <p:sldId id="299" r:id="rId17"/>
    <p:sldId id="300" r:id="rId18"/>
    <p:sldId id="313" r:id="rId19"/>
    <p:sldId id="292" r:id="rId20"/>
    <p:sldId id="295" r:id="rId21"/>
    <p:sldId id="316" r:id="rId22"/>
    <p:sldId id="314" r:id="rId23"/>
    <p:sldId id="311" r:id="rId24"/>
    <p:sldId id="317" r:id="rId25"/>
    <p:sldId id="320" r:id="rId26"/>
    <p:sldId id="312" r:id="rId27"/>
    <p:sldId id="321" r:id="rId28"/>
    <p:sldId id="322" r:id="rId29"/>
  </p:sldIdLst>
  <p:sldSz cx="12192000" cy="6858000"/>
  <p:notesSz cx="6858000" cy="9144000"/>
  <p:embeddedFontLst>
    <p:embeddedFont>
      <p:font typeface="Helvetica Neue" panose="02000503000000020004"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g4Lw+OUHpmMAr4p80mR+jF6goH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B7FDA-E22A-4248-9B1A-5F6B086B1CEB}">
  <a:tblStyle styleId="{D7AB7FDA-E22A-4248-9B1A-5F6B086B1CE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6531"/>
  </p:normalViewPr>
  <p:slideViewPr>
    <p:cSldViewPr snapToGrid="0">
      <p:cViewPr varScale="1">
        <p:scale>
          <a:sx n="110" d="100"/>
          <a:sy n="110" d="100"/>
        </p:scale>
        <p:origin x="1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GPT’s outputs are </a:t>
            </a:r>
            <a:r>
              <a:rPr lang="en-GB" i="1" dirty="0"/>
              <a:t>extremely close in surface form</a:t>
            </a:r>
            <a:r>
              <a:rPr lang="en-GB" dirty="0"/>
              <a:t> to the originals. That’s why BLEU is near 1. Humans paraphrase more, so overlap is much lower. (High BLEU here mostly signals </a:t>
            </a:r>
            <a:r>
              <a:rPr lang="en-GB" b="1" dirty="0"/>
              <a:t>minimal rewriting</a:t>
            </a:r>
            <a:r>
              <a:rPr lang="en-GB" dirty="0"/>
              <a:t>, not “better simplification.”)</a:t>
            </a:r>
          </a:p>
          <a:p>
            <a:r>
              <a:rPr lang="en-GB" dirty="0"/>
              <a:t>Small GPT lead. LENS aims to reflect adequacy/fluency with a learned model; both are in a similar band, suggesting both versions keep the core meaning reasonably well, with GPT a bit closer.</a:t>
            </a:r>
          </a:p>
          <a:p>
            <a:endParaRPr lang="en-GB" dirty="0"/>
          </a:p>
          <a:p>
            <a:r>
              <a:rPr lang="en-GB" dirty="0"/>
              <a:t>BERT Score Very high for GPT → </a:t>
            </a:r>
            <a:r>
              <a:rPr lang="en-GB" i="1" dirty="0"/>
              <a:t>near-paraphrase</a:t>
            </a:r>
            <a:r>
              <a:rPr lang="en-GB" dirty="0"/>
              <a:t> of the source at the semantic embedding level. Precision and recall both ~0.99 means GPT keeps almost all content and words/phrases semantically aligned. Human ~0.90 indicates </a:t>
            </a:r>
            <a:r>
              <a:rPr lang="en-GB" b="1" dirty="0"/>
              <a:t>heavier rephrasing/abstraction</a:t>
            </a:r>
            <a:r>
              <a:rPr lang="en-GB" dirty="0"/>
              <a:t>, not necessarily worse meaning, just less source-like.</a:t>
            </a:r>
          </a:p>
          <a:p>
            <a:endParaRPr lang="en-GB"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0942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036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316F-A980-FCC4-D8EF-0FC6AE370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FD7F3-3167-6515-A2FC-28AA70A20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2F209-F4B8-5834-06ED-3B2EA1911F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70A42F-4A6A-61CC-8869-AD4E65460BFA}"/>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631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GPT-generated simplifications offer strong surface-level read-</a:t>
            </a:r>
          </a:p>
          <a:p>
            <a:r>
              <a:rPr lang="en-US" dirty="0"/>
              <a:t>ability and semantic fidelity, human refinement is essential for improving structural simplicity, preserving</a:t>
            </a:r>
          </a:p>
          <a:p>
            <a:r>
              <a:rPr lang="en-US" dirty="0"/>
              <a:t>domain-specific meaning, and enhancing overall accessibility for interdisciplinary audiences</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27</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038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8005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427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take this set of summaries from </a:t>
            </a:r>
            <a:r>
              <a:rPr lang="en-US" dirty="0" err="1"/>
              <a:t>SciSummNet</a:t>
            </a:r>
            <a:r>
              <a:rPr lang="en-US" dirty="0"/>
              <a:t> and generated simplified scientific summaries using GPT-4o-mini.</a:t>
            </a:r>
          </a:p>
          <a:p>
            <a:r>
              <a:rPr lang="en-US" dirty="0"/>
              <a:t>This initial text simplification serves as baseline texts for the following simplification task in the next step.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9</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1074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F9D7A80F-564F-0B28-387E-401EA938BD01}"/>
            </a:ext>
          </a:extLst>
        </p:cNvPr>
        <p:cNvGrpSpPr/>
        <p:nvPr/>
      </p:nvGrpSpPr>
      <p:grpSpPr>
        <a:xfrm>
          <a:off x="0" y="0"/>
          <a:ext cx="0" cy="0"/>
          <a:chOff x="0" y="0"/>
          <a:chExt cx="0" cy="0"/>
        </a:xfrm>
      </p:grpSpPr>
      <p:sp>
        <p:nvSpPr>
          <p:cNvPr id="114" name="Google Shape;114;p7:notes">
            <a:extLst>
              <a:ext uri="{FF2B5EF4-FFF2-40B4-BE49-F238E27FC236}">
                <a16:creationId xmlns:a16="http://schemas.microsoft.com/office/drawing/2014/main" id="{5DD02D99-A8B7-E643-9DAD-A67DD6C6DA8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7:notes">
            <a:extLst>
              <a:ext uri="{FF2B5EF4-FFF2-40B4-BE49-F238E27FC236}">
                <a16:creationId xmlns:a16="http://schemas.microsoft.com/office/drawing/2014/main" id="{FFCA071A-7FA4-FE10-3B16-EADED85CD7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1564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7D95B2A-8E84-4207-4EF6-C250936D7BC8}"/>
            </a:ext>
          </a:extLst>
        </p:cNvPr>
        <p:cNvGrpSpPr/>
        <p:nvPr/>
      </p:nvGrpSpPr>
      <p:grpSpPr>
        <a:xfrm>
          <a:off x="0" y="0"/>
          <a:ext cx="0" cy="0"/>
          <a:chOff x="0" y="0"/>
          <a:chExt cx="0" cy="0"/>
        </a:xfrm>
      </p:grpSpPr>
      <p:sp>
        <p:nvSpPr>
          <p:cNvPr id="141" name="Google Shape;141;g32ccd05796d_0_8:notes">
            <a:extLst>
              <a:ext uri="{FF2B5EF4-FFF2-40B4-BE49-F238E27FC236}">
                <a16:creationId xmlns:a16="http://schemas.microsoft.com/office/drawing/2014/main" id="{CFBA77E4-37F6-541D-E5A2-240058CB84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32ccd05796d_0_8:notes">
            <a:extLst>
              <a:ext uri="{FF2B5EF4-FFF2-40B4-BE49-F238E27FC236}">
                <a16:creationId xmlns:a16="http://schemas.microsoft.com/office/drawing/2014/main" id="{A213B65A-4CF3-6FD3-EAC2-22985151BD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3030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phase 2, I provided both original summary and GPT-simplified summary with annotations from the previous step.</a:t>
            </a:r>
          </a:p>
          <a:p>
            <a:r>
              <a:rPr lang="en-US" dirty="0"/>
              <a:t>To utilize user feedback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6802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00 title white blue">
  <p:cSld name="00 title white blue">
    <p:spTree>
      <p:nvGrpSpPr>
        <p:cNvPr id="1" name="Shape 16"/>
        <p:cNvGrpSpPr/>
        <p:nvPr/>
      </p:nvGrpSpPr>
      <p:grpSpPr>
        <a:xfrm>
          <a:off x="0" y="0"/>
          <a:ext cx="0" cy="0"/>
          <a:chOff x="0" y="0"/>
          <a:chExt cx="0" cy="0"/>
        </a:xfrm>
      </p:grpSpPr>
      <p:pic>
        <p:nvPicPr>
          <p:cNvPr id="17" name="Google Shape;17;p11"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27901"/>
            <a:ext cx="1468046" cy="548987"/>
          </a:xfrm>
          <a:prstGeom prst="rect">
            <a:avLst/>
          </a:prstGeom>
          <a:noFill/>
          <a:ln>
            <a:noFill/>
          </a:ln>
        </p:spPr>
      </p:pic>
      <p:pic>
        <p:nvPicPr>
          <p:cNvPr id="18" name="Google Shape;18;p11"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sp>
        <p:nvSpPr>
          <p:cNvPr id="19" name="Google Shape;19;p11"/>
          <p:cNvSpPr/>
          <p:nvPr/>
        </p:nvSpPr>
        <p:spPr>
          <a:xfrm>
            <a:off x="0" y="1204911"/>
            <a:ext cx="12192000" cy="5653089"/>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20" name="Google Shape;20;p11"/>
          <p:cNvSpPr txBox="1">
            <a:spLocks noGrp="1"/>
          </p:cNvSpPr>
          <p:nvPr>
            <p:ph type="body" idx="1"/>
          </p:nvPr>
        </p:nvSpPr>
        <p:spPr>
          <a:xfrm>
            <a:off x="882808" y="2852116"/>
            <a:ext cx="2240998"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1">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1" name="Google Shape;21;p11"/>
          <p:cNvSpPr txBox="1">
            <a:spLocks noGrp="1"/>
          </p:cNvSpPr>
          <p:nvPr>
            <p:ph type="title"/>
          </p:nvPr>
        </p:nvSpPr>
        <p:spPr>
          <a:xfrm>
            <a:off x="882771" y="3835706"/>
            <a:ext cx="10764165"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ubTitle" idx="2"/>
          </p:nvPr>
        </p:nvSpPr>
        <p:spPr>
          <a:xfrm>
            <a:off x="882772" y="5028236"/>
            <a:ext cx="4626266" cy="246221"/>
          </a:xfrm>
          <a:prstGeom prst="rect">
            <a:avLst/>
          </a:prstGeom>
          <a:noFill/>
          <a:ln>
            <a:noFill/>
          </a:ln>
        </p:spPr>
        <p:txBody>
          <a:bodyPr spcFirstLastPara="1" wrap="square" lIns="0" tIns="0" rIns="0" bIns="0" anchor="t" anchorCtr="0">
            <a:spAutoFit/>
          </a:bodyPr>
          <a:lstStyle>
            <a:lvl1pPr lvl="0" algn="l">
              <a:lnSpc>
                <a:spcPct val="100000"/>
              </a:lnSpc>
              <a:spcBef>
                <a:spcPts val="600"/>
              </a:spcBef>
              <a:spcAft>
                <a:spcPts val="0"/>
              </a:spcAft>
              <a:buClr>
                <a:schemeClr val="lt1"/>
              </a:buClr>
              <a:buSzPts val="2000"/>
              <a:buNone/>
              <a:defRPr b="0">
                <a:solidFill>
                  <a:schemeClr val="l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23" name="Google Shape;23;p11"/>
          <p:cNvSpPr txBox="1">
            <a:spLocks noGrp="1"/>
          </p:cNvSpPr>
          <p:nvPr>
            <p:ph type="body" idx="3"/>
          </p:nvPr>
        </p:nvSpPr>
        <p:spPr>
          <a:xfrm>
            <a:off x="882808" y="3138045"/>
            <a:ext cx="4336123"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4" name="Google Shape;24;p11"/>
          <p:cNvSpPr txBox="1">
            <a:spLocks noGrp="1"/>
          </p:cNvSpPr>
          <p:nvPr>
            <p:ph type="body" idx="4"/>
          </p:nvPr>
        </p:nvSpPr>
        <p:spPr>
          <a:xfrm>
            <a:off x="882770" y="4375609"/>
            <a:ext cx="4828245"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5" name="Google Shape;25;p11"/>
          <p:cNvSpPr txBox="1">
            <a:spLocks noGrp="1"/>
          </p:cNvSpPr>
          <p:nvPr>
            <p:ph type="body" idx="5"/>
          </p:nvPr>
        </p:nvSpPr>
        <p:spPr>
          <a:xfrm>
            <a:off x="882808" y="5312641"/>
            <a:ext cx="4217501"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2000"/>
              <a:buNone/>
              <a:defRPr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1 one column layout">
  <p:cSld name="01 one column layou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400"/>
              <a:buFont typeface="Ope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874711" y="1484313"/>
            <a:ext cx="10580688" cy="434498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2000"/>
              <a:buNone/>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120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00 title blue gradient">
  <p:cSld name="00 title blue gradient">
    <p:spTree>
      <p:nvGrpSpPr>
        <p:cNvPr id="1" name="Shape 29"/>
        <p:cNvGrpSpPr/>
        <p:nvPr/>
      </p:nvGrpSpPr>
      <p:grpSpPr>
        <a:xfrm>
          <a:off x="0" y="0"/>
          <a:ext cx="0" cy="0"/>
          <a:chOff x="0" y="0"/>
          <a:chExt cx="0" cy="0"/>
        </a:xfrm>
      </p:grpSpPr>
      <p:sp>
        <p:nvSpPr>
          <p:cNvPr id="30" name="Google Shape;30;p13"/>
          <p:cNvSpPr/>
          <p:nvPr/>
        </p:nvSpPr>
        <p:spPr>
          <a:xfrm>
            <a:off x="0" y="0"/>
            <a:ext cx="12192000" cy="6858001"/>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31" name="Google Shape;31;p13"/>
          <p:cNvSpPr txBox="1">
            <a:spLocks noGrp="1"/>
          </p:cNvSpPr>
          <p:nvPr>
            <p:ph type="body" idx="1"/>
          </p:nvPr>
        </p:nvSpPr>
        <p:spPr>
          <a:xfrm>
            <a:off x="882808" y="2852116"/>
            <a:ext cx="2240998"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1">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2" name="Google Shape;32;p13"/>
          <p:cNvSpPr txBox="1">
            <a:spLocks noGrp="1"/>
          </p:cNvSpPr>
          <p:nvPr>
            <p:ph type="title"/>
          </p:nvPr>
        </p:nvSpPr>
        <p:spPr>
          <a:xfrm>
            <a:off x="882771" y="3835706"/>
            <a:ext cx="10764165"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subTitle" idx="2"/>
          </p:nvPr>
        </p:nvSpPr>
        <p:spPr>
          <a:xfrm>
            <a:off x="882772" y="5028236"/>
            <a:ext cx="4626266" cy="246221"/>
          </a:xfrm>
          <a:prstGeom prst="rect">
            <a:avLst/>
          </a:prstGeom>
          <a:noFill/>
          <a:ln>
            <a:noFill/>
          </a:ln>
        </p:spPr>
        <p:txBody>
          <a:bodyPr spcFirstLastPara="1" wrap="square" lIns="0" tIns="0" rIns="0" bIns="0" anchor="t" anchorCtr="0">
            <a:spAutoFit/>
          </a:bodyPr>
          <a:lstStyle>
            <a:lvl1pPr lvl="0" algn="l">
              <a:lnSpc>
                <a:spcPct val="100000"/>
              </a:lnSpc>
              <a:spcBef>
                <a:spcPts val="600"/>
              </a:spcBef>
              <a:spcAft>
                <a:spcPts val="0"/>
              </a:spcAft>
              <a:buClr>
                <a:schemeClr val="lt1"/>
              </a:buClr>
              <a:buSzPts val="2000"/>
              <a:buNone/>
              <a:defRPr b="0">
                <a:solidFill>
                  <a:schemeClr val="l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34" name="Google Shape;34;p13"/>
          <p:cNvSpPr txBox="1">
            <a:spLocks noGrp="1"/>
          </p:cNvSpPr>
          <p:nvPr>
            <p:ph type="body" idx="3"/>
          </p:nvPr>
        </p:nvSpPr>
        <p:spPr>
          <a:xfrm>
            <a:off x="882808" y="3138045"/>
            <a:ext cx="4299254"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5" name="Google Shape;35;p13"/>
          <p:cNvSpPr txBox="1">
            <a:spLocks noGrp="1"/>
          </p:cNvSpPr>
          <p:nvPr>
            <p:ph type="body" idx="4"/>
          </p:nvPr>
        </p:nvSpPr>
        <p:spPr>
          <a:xfrm>
            <a:off x="882770" y="4375609"/>
            <a:ext cx="4828245"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6" name="Google Shape;36;p13"/>
          <p:cNvSpPr txBox="1">
            <a:spLocks noGrp="1"/>
          </p:cNvSpPr>
          <p:nvPr>
            <p:ph type="body" idx="5"/>
          </p:nvPr>
        </p:nvSpPr>
        <p:spPr>
          <a:xfrm>
            <a:off x="882808" y="5312641"/>
            <a:ext cx="4217501"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2000"/>
              <a:buNone/>
              <a:defRPr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pic>
        <p:nvPicPr>
          <p:cNvPr id="37" name="Google Shape;37;p13" descr="Logo. Acht unregelmäßige Dreiecksflächen sind, im Uhrzeigersinn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7694" y="329323"/>
            <a:ext cx="1463906" cy="543600"/>
          </a:xfrm>
          <a:prstGeom prst="rect">
            <a:avLst/>
          </a:prstGeom>
          <a:noFill/>
          <a:ln>
            <a:noFill/>
          </a:ln>
        </p:spPr>
      </p:pic>
      <p:pic>
        <p:nvPicPr>
          <p:cNvPr id="38" name="Google Shape;38;p13"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9731"/>
            <a:ext cx="1765029" cy="514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00 title white + picture">
  <p:cSld name="00 title white + picture">
    <p:spTree>
      <p:nvGrpSpPr>
        <p:cNvPr id="1" name="Shape 39"/>
        <p:cNvGrpSpPr/>
        <p:nvPr/>
      </p:nvGrpSpPr>
      <p:grpSpPr>
        <a:xfrm>
          <a:off x="0" y="0"/>
          <a:ext cx="0" cy="0"/>
          <a:chOff x="0" y="0"/>
          <a:chExt cx="0" cy="0"/>
        </a:xfrm>
      </p:grpSpPr>
      <p:sp>
        <p:nvSpPr>
          <p:cNvPr id="40" name="Google Shape;40;p14"/>
          <p:cNvSpPr>
            <a:spLocks noGrp="1"/>
          </p:cNvSpPr>
          <p:nvPr>
            <p:ph type="pic" idx="2"/>
          </p:nvPr>
        </p:nvSpPr>
        <p:spPr>
          <a:xfrm>
            <a:off x="0" y="1204913"/>
            <a:ext cx="12192000" cy="5653086"/>
          </a:xfrm>
          <a:prstGeom prst="rect">
            <a:avLst/>
          </a:prstGeom>
          <a:solidFill>
            <a:srgbClr val="F2F2F2"/>
          </a:solidFill>
          <a:ln>
            <a:noFill/>
          </a:ln>
        </p:spPr>
      </p:sp>
      <p:sp>
        <p:nvSpPr>
          <p:cNvPr id="41" name="Google Shape;41;p14"/>
          <p:cNvSpPr txBox="1">
            <a:spLocks noGrp="1"/>
          </p:cNvSpPr>
          <p:nvPr>
            <p:ph type="body" idx="1"/>
          </p:nvPr>
        </p:nvSpPr>
        <p:spPr>
          <a:xfrm>
            <a:off x="882808" y="2852116"/>
            <a:ext cx="2350053"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0"/>
              </a:spcBef>
              <a:spcAft>
                <a:spcPts val="0"/>
              </a:spcAft>
              <a:buClr>
                <a:schemeClr val="accent1"/>
              </a:buClr>
              <a:buSzPts val="1600"/>
              <a:buNone/>
              <a:defRPr sz="1600" b="1">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2" name="Google Shape;42;p14"/>
          <p:cNvSpPr txBox="1">
            <a:spLocks noGrp="1"/>
          </p:cNvSpPr>
          <p:nvPr>
            <p:ph type="title"/>
          </p:nvPr>
        </p:nvSpPr>
        <p:spPr>
          <a:xfrm>
            <a:off x="882771" y="3835706"/>
            <a:ext cx="10873220" cy="492443"/>
          </a:xfrm>
          <a:prstGeom prst="rect">
            <a:avLst/>
          </a:prstGeom>
          <a:solidFill>
            <a:schemeClr val="lt1">
              <a:alpha val="88627"/>
            </a:schemeClr>
          </a:solidFill>
          <a:ln>
            <a:noFill/>
          </a:ln>
        </p:spPr>
        <p:txBody>
          <a:bodyPr spcFirstLastPara="1" wrap="square" lIns="72000" tIns="0" rIns="36000" bIns="0" anchor="t" anchorCtr="0">
            <a:spAutoFit/>
          </a:bodyPr>
          <a:lstStyle>
            <a:lvl1pPr lvl="0" algn="l">
              <a:lnSpc>
                <a:spcPct val="100000"/>
              </a:lnSpc>
              <a:spcBef>
                <a:spcPts val="0"/>
              </a:spcBef>
              <a:spcAft>
                <a:spcPts val="0"/>
              </a:spcAft>
              <a:buClr>
                <a:schemeClr val="accent1"/>
              </a:buClr>
              <a:buSzPts val="3200"/>
              <a:buFont typeface="Open Sans"/>
              <a:buNone/>
              <a:defRPr sz="32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ubTitle" idx="3"/>
          </p:nvPr>
        </p:nvSpPr>
        <p:spPr>
          <a:xfrm>
            <a:off x="882772" y="5028236"/>
            <a:ext cx="4735321" cy="246221"/>
          </a:xfrm>
          <a:prstGeom prst="rect">
            <a:avLst/>
          </a:prstGeom>
          <a:solidFill>
            <a:schemeClr val="lt1">
              <a:alpha val="88627"/>
            </a:schemeClr>
          </a:solidFill>
          <a:ln>
            <a:noFill/>
          </a:ln>
        </p:spPr>
        <p:txBody>
          <a:bodyPr spcFirstLastPara="1" wrap="square" lIns="72000" tIns="0" rIns="36000" bIns="0" anchor="t" anchorCtr="0">
            <a:spAutoFit/>
          </a:bodyPr>
          <a:lstStyle>
            <a:lvl1pPr lvl="0" algn="l">
              <a:lnSpc>
                <a:spcPct val="100000"/>
              </a:lnSpc>
              <a:spcBef>
                <a:spcPts val="600"/>
              </a:spcBef>
              <a:spcAft>
                <a:spcPts val="0"/>
              </a:spcAft>
              <a:buClr>
                <a:schemeClr val="accent1"/>
              </a:buClr>
              <a:buSzPts val="2000"/>
              <a:buNone/>
              <a:defRPr b="0">
                <a:solidFill>
                  <a:schemeClr val="accen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44" name="Google Shape;44;p14"/>
          <p:cNvSpPr txBox="1">
            <a:spLocks noGrp="1"/>
          </p:cNvSpPr>
          <p:nvPr>
            <p:ph type="body" idx="4"/>
          </p:nvPr>
        </p:nvSpPr>
        <p:spPr>
          <a:xfrm>
            <a:off x="882808" y="3138045"/>
            <a:ext cx="4445178"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0"/>
              </a:spcBef>
              <a:spcAft>
                <a:spcPts val="0"/>
              </a:spcAft>
              <a:buClr>
                <a:schemeClr val="accent1"/>
              </a:buClr>
              <a:buSzPts val="1600"/>
              <a:buNone/>
              <a:defRPr sz="1600"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5" name="Google Shape;45;p14"/>
          <p:cNvSpPr txBox="1">
            <a:spLocks noGrp="1"/>
          </p:cNvSpPr>
          <p:nvPr>
            <p:ph type="body" idx="5"/>
          </p:nvPr>
        </p:nvSpPr>
        <p:spPr>
          <a:xfrm>
            <a:off x="882770" y="4375609"/>
            <a:ext cx="4937300" cy="492443"/>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600"/>
              </a:spcBef>
              <a:spcAft>
                <a:spcPts val="0"/>
              </a:spcAft>
              <a:buClr>
                <a:schemeClr val="accent1"/>
              </a:buClr>
              <a:buSzPts val="3200"/>
              <a:buNone/>
              <a:defRPr sz="3200"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6" name="Google Shape;46;p14"/>
          <p:cNvSpPr txBox="1">
            <a:spLocks noGrp="1"/>
          </p:cNvSpPr>
          <p:nvPr>
            <p:ph type="body" idx="6"/>
          </p:nvPr>
        </p:nvSpPr>
        <p:spPr>
          <a:xfrm>
            <a:off x="882808" y="5312641"/>
            <a:ext cx="4326556"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600"/>
              </a:spcBef>
              <a:spcAft>
                <a:spcPts val="0"/>
              </a:spcAft>
              <a:buClr>
                <a:schemeClr val="accent1"/>
              </a:buClr>
              <a:buSzPts val="2000"/>
              <a:buNone/>
              <a:defRPr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pic>
        <p:nvPicPr>
          <p:cNvPr id="47" name="Google Shape;47;p14"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48373"/>
            <a:ext cx="1468046" cy="543600"/>
          </a:xfrm>
          <a:prstGeom prst="rect">
            <a:avLst/>
          </a:prstGeom>
          <a:noFill/>
          <a:ln>
            <a:noFill/>
          </a:ln>
        </p:spPr>
      </p:pic>
      <p:pic>
        <p:nvPicPr>
          <p:cNvPr id="48" name="Google Shape;48;p14"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pic>
        <p:nvPicPr>
          <p:cNvPr id="49" name="Google Shape;49;p14"/>
          <p:cNvPicPr preferRelativeResize="0"/>
          <p:nvPr/>
        </p:nvPicPr>
        <p:blipFill rotWithShape="1">
          <a:blip r:embed="rId4">
            <a:alphaModFix/>
          </a:blip>
          <a:srcRect/>
          <a:stretch/>
        </p:blipFill>
        <p:spPr>
          <a:xfrm>
            <a:off x="9266656" y="5692069"/>
            <a:ext cx="2343879" cy="59768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00 title plain logo">
  <p:cSld name="00 title plain logo">
    <p:spTree>
      <p:nvGrpSpPr>
        <p:cNvPr id="1" name="Shape 50"/>
        <p:cNvGrpSpPr/>
        <p:nvPr/>
      </p:nvGrpSpPr>
      <p:grpSpPr>
        <a:xfrm>
          <a:off x="0" y="0"/>
          <a:ext cx="0" cy="0"/>
          <a:chOff x="0" y="0"/>
          <a:chExt cx="0" cy="0"/>
        </a:xfrm>
      </p:grpSpPr>
      <p:pic>
        <p:nvPicPr>
          <p:cNvPr id="51" name="Google Shape;51;p15"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21077"/>
            <a:ext cx="1468046" cy="548987"/>
          </a:xfrm>
          <a:prstGeom prst="rect">
            <a:avLst/>
          </a:prstGeom>
          <a:noFill/>
          <a:ln>
            <a:noFill/>
          </a:ln>
        </p:spPr>
      </p:pic>
      <p:pic>
        <p:nvPicPr>
          <p:cNvPr id="52" name="Google Shape;52;p15"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 intermediate/chapter title">
  <p:cSld name="00 intermediate/chapter title">
    <p:spTree>
      <p:nvGrpSpPr>
        <p:cNvPr id="1" name="Shape 53"/>
        <p:cNvGrpSpPr/>
        <p:nvPr/>
      </p:nvGrpSpPr>
      <p:grpSpPr>
        <a:xfrm>
          <a:off x="0" y="0"/>
          <a:ext cx="0" cy="0"/>
          <a:chOff x="0" y="0"/>
          <a:chExt cx="0" cy="0"/>
        </a:xfrm>
      </p:grpSpPr>
      <p:sp>
        <p:nvSpPr>
          <p:cNvPr id="54" name="Google Shape;54;p16"/>
          <p:cNvSpPr/>
          <p:nvPr/>
        </p:nvSpPr>
        <p:spPr>
          <a:xfrm>
            <a:off x="0" y="2"/>
            <a:ext cx="12192000" cy="6129336"/>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55" name="Google Shape;55;p16"/>
          <p:cNvSpPr txBox="1">
            <a:spLocks noGrp="1"/>
          </p:cNvSpPr>
          <p:nvPr>
            <p:ph type="title"/>
          </p:nvPr>
        </p:nvSpPr>
        <p:spPr>
          <a:xfrm>
            <a:off x="882771" y="3835706"/>
            <a:ext cx="2600071"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882770" y="4375609"/>
            <a:ext cx="4496424"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2 image grid">
  <p:cSld name="02 image grid">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74712" y="346076"/>
            <a:ext cx="10580687" cy="509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879785" y="1030288"/>
            <a:ext cx="2498415" cy="2341891"/>
          </a:xfrm>
          <a:prstGeom prst="rect">
            <a:avLst/>
          </a:prstGeom>
          <a:solidFill>
            <a:srgbClr val="F2F2F2"/>
          </a:solidFill>
          <a:ln>
            <a:noFill/>
          </a:ln>
        </p:spPr>
      </p:sp>
      <p:sp>
        <p:nvSpPr>
          <p:cNvPr id="68" name="Google Shape;68;p19"/>
          <p:cNvSpPr>
            <a:spLocks noGrp="1"/>
          </p:cNvSpPr>
          <p:nvPr>
            <p:ph type="pic" idx="3"/>
          </p:nvPr>
        </p:nvSpPr>
        <p:spPr>
          <a:xfrm>
            <a:off x="3575257" y="1030288"/>
            <a:ext cx="2498415" cy="2341891"/>
          </a:xfrm>
          <a:prstGeom prst="rect">
            <a:avLst/>
          </a:prstGeom>
          <a:solidFill>
            <a:srgbClr val="F2F2F2"/>
          </a:solidFill>
          <a:ln>
            <a:noFill/>
          </a:ln>
        </p:spPr>
      </p:sp>
      <p:sp>
        <p:nvSpPr>
          <p:cNvPr id="69" name="Google Shape;69;p19"/>
          <p:cNvSpPr>
            <a:spLocks noGrp="1"/>
          </p:cNvSpPr>
          <p:nvPr>
            <p:ph type="pic" idx="4"/>
          </p:nvPr>
        </p:nvSpPr>
        <p:spPr>
          <a:xfrm>
            <a:off x="6270729" y="1030288"/>
            <a:ext cx="2498415" cy="2341891"/>
          </a:xfrm>
          <a:prstGeom prst="rect">
            <a:avLst/>
          </a:prstGeom>
          <a:solidFill>
            <a:srgbClr val="F2F2F2"/>
          </a:solidFill>
          <a:ln>
            <a:noFill/>
          </a:ln>
        </p:spPr>
      </p:sp>
      <p:sp>
        <p:nvSpPr>
          <p:cNvPr id="70" name="Google Shape;70;p19"/>
          <p:cNvSpPr>
            <a:spLocks noGrp="1"/>
          </p:cNvSpPr>
          <p:nvPr>
            <p:ph type="pic" idx="5"/>
          </p:nvPr>
        </p:nvSpPr>
        <p:spPr>
          <a:xfrm>
            <a:off x="8966200" y="1030288"/>
            <a:ext cx="2498415" cy="2341891"/>
          </a:xfrm>
          <a:prstGeom prst="rect">
            <a:avLst/>
          </a:prstGeom>
          <a:solidFill>
            <a:srgbClr val="F2F2F2"/>
          </a:solidFill>
          <a:ln>
            <a:noFill/>
          </a:ln>
        </p:spPr>
      </p:sp>
      <p:sp>
        <p:nvSpPr>
          <p:cNvPr id="71" name="Google Shape;71;p19"/>
          <p:cNvSpPr>
            <a:spLocks noGrp="1"/>
          </p:cNvSpPr>
          <p:nvPr>
            <p:ph type="pic" idx="6"/>
          </p:nvPr>
        </p:nvSpPr>
        <p:spPr>
          <a:xfrm>
            <a:off x="880142" y="3572347"/>
            <a:ext cx="2498415" cy="2341891"/>
          </a:xfrm>
          <a:prstGeom prst="rect">
            <a:avLst/>
          </a:prstGeom>
          <a:solidFill>
            <a:srgbClr val="F2F2F2"/>
          </a:solidFill>
          <a:ln>
            <a:noFill/>
          </a:ln>
        </p:spPr>
      </p:sp>
      <p:sp>
        <p:nvSpPr>
          <p:cNvPr id="72" name="Google Shape;72;p19"/>
          <p:cNvSpPr>
            <a:spLocks noGrp="1"/>
          </p:cNvSpPr>
          <p:nvPr>
            <p:ph type="pic" idx="7"/>
          </p:nvPr>
        </p:nvSpPr>
        <p:spPr>
          <a:xfrm>
            <a:off x="3575614" y="3572347"/>
            <a:ext cx="2498415" cy="2341891"/>
          </a:xfrm>
          <a:prstGeom prst="rect">
            <a:avLst/>
          </a:prstGeom>
          <a:solidFill>
            <a:srgbClr val="F2F2F2"/>
          </a:solidFill>
          <a:ln>
            <a:noFill/>
          </a:ln>
        </p:spPr>
      </p:sp>
      <p:sp>
        <p:nvSpPr>
          <p:cNvPr id="73" name="Google Shape;73;p19"/>
          <p:cNvSpPr>
            <a:spLocks noGrp="1"/>
          </p:cNvSpPr>
          <p:nvPr>
            <p:ph type="pic" idx="8"/>
          </p:nvPr>
        </p:nvSpPr>
        <p:spPr>
          <a:xfrm>
            <a:off x="6271086" y="3572347"/>
            <a:ext cx="2498415" cy="2341891"/>
          </a:xfrm>
          <a:prstGeom prst="rect">
            <a:avLst/>
          </a:prstGeom>
          <a:solidFill>
            <a:srgbClr val="F2F2F2"/>
          </a:solidFill>
          <a:ln>
            <a:noFill/>
          </a:ln>
        </p:spPr>
      </p:sp>
      <p:sp>
        <p:nvSpPr>
          <p:cNvPr id="74" name="Google Shape;74;p19"/>
          <p:cNvSpPr>
            <a:spLocks noGrp="1"/>
          </p:cNvSpPr>
          <p:nvPr>
            <p:ph type="pic" idx="9"/>
          </p:nvPr>
        </p:nvSpPr>
        <p:spPr>
          <a:xfrm>
            <a:off x="8966557" y="3572347"/>
            <a:ext cx="2498415" cy="2341891"/>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2 fullscreen image">
  <p:cSld name="02 fullscreen image">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874712" y="346076"/>
            <a:ext cx="10580687" cy="509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400"/>
              <a:buFont typeface="Ope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a:spLocks noGrp="1"/>
          </p:cNvSpPr>
          <p:nvPr>
            <p:ph type="pic" idx="2"/>
          </p:nvPr>
        </p:nvSpPr>
        <p:spPr>
          <a:xfrm>
            <a:off x="0" y="1030288"/>
            <a:ext cx="12192000" cy="50990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Open Sans"/>
              <a:buNone/>
              <a:defRPr sz="2400" b="1" i="0" u="none" strike="noStrike" cap="none">
                <a:solidFill>
                  <a:schemeClr val="accent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74712" y="1481138"/>
            <a:ext cx="10580687" cy="4360861"/>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600"/>
              </a:spcBef>
              <a:spcAft>
                <a:spcPts val="0"/>
              </a:spcAft>
              <a:buClr>
                <a:schemeClr val="accent1"/>
              </a:buClr>
              <a:buSzPts val="2000"/>
              <a:buFont typeface="Arial"/>
              <a:buNone/>
              <a:defRPr sz="2000" b="1" i="0" u="none" strike="noStrike" cap="none">
                <a:solidFill>
                  <a:schemeClr val="accent1"/>
                </a:solidFill>
                <a:latin typeface="Open Sans"/>
                <a:ea typeface="Open Sans"/>
                <a:cs typeface="Open Sans"/>
                <a:sym typeface="Open Sans"/>
              </a:defRPr>
            </a:lvl1pPr>
            <a:lvl2pPr marL="914400" marR="0" lvl="1" indent="-228600" algn="l" rtl="0">
              <a:lnSpc>
                <a:spcPct val="100000"/>
              </a:lnSpc>
              <a:spcBef>
                <a:spcPts val="600"/>
              </a:spcBef>
              <a:spcAft>
                <a:spcPts val="0"/>
              </a:spcAft>
              <a:buClr>
                <a:schemeClr val="accent1"/>
              </a:buClr>
              <a:buSzPts val="1800"/>
              <a:buFont typeface="Open Sans"/>
              <a:buNone/>
              <a:defRPr sz="1800" b="0" i="0" u="none" strike="noStrike" cap="none">
                <a:solidFill>
                  <a:schemeClr val="accent1"/>
                </a:solidFill>
                <a:latin typeface="Open Sans"/>
                <a:ea typeface="Open Sans"/>
                <a:cs typeface="Open Sans"/>
                <a:sym typeface="Open Sans"/>
              </a:defRPr>
            </a:lvl2pPr>
            <a:lvl3pPr marL="1371600" marR="0" lvl="2" indent="-342900" algn="l" rtl="0">
              <a:lnSpc>
                <a:spcPct val="100000"/>
              </a:lnSpc>
              <a:spcBef>
                <a:spcPts val="0"/>
              </a:spcBef>
              <a:spcAft>
                <a:spcPts val="0"/>
              </a:spcAft>
              <a:buClr>
                <a:schemeClr val="accent1"/>
              </a:buClr>
              <a:buSzPts val="1800"/>
              <a:buFont typeface="Arial"/>
              <a:buChar char="—"/>
              <a:defRPr sz="1800" b="0" i="0" u="none" strike="noStrike" cap="none">
                <a:solidFill>
                  <a:schemeClr val="accen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accent1"/>
              </a:buClr>
              <a:buSzPts val="1600"/>
              <a:buFont typeface="Open Sans"/>
              <a:buChar char="–"/>
              <a:defRPr sz="1600" b="0" i="0" u="none" strike="noStrike" cap="none">
                <a:solidFill>
                  <a:schemeClr val="accent1"/>
                </a:solidFill>
                <a:latin typeface="Open Sans"/>
                <a:ea typeface="Open Sans"/>
                <a:cs typeface="Open Sans"/>
                <a:sym typeface="Open Sans"/>
              </a:defRPr>
            </a:lvl4pPr>
            <a:lvl5pPr marL="2286000" marR="0" lvl="4" indent="-228600" algn="l" rtl="0">
              <a:lnSpc>
                <a:spcPct val="100000"/>
              </a:lnSpc>
              <a:spcBef>
                <a:spcPts val="600"/>
              </a:spcBef>
              <a:spcAft>
                <a:spcPts val="0"/>
              </a:spcAft>
              <a:buClr>
                <a:schemeClr val="accent1"/>
              </a:buClr>
              <a:buSzPts val="1400"/>
              <a:buFont typeface="Noto Sans Symbols"/>
              <a:buNone/>
              <a:defRPr sz="1400" b="1" i="0" u="none" strike="noStrike" cap="none">
                <a:solidFill>
                  <a:schemeClr val="accent1"/>
                </a:solidFill>
                <a:latin typeface="Open Sans"/>
                <a:ea typeface="Open Sans"/>
                <a:cs typeface="Open Sans"/>
                <a:sym typeface="Open Sans"/>
              </a:defRPr>
            </a:lvl5pPr>
            <a:lvl6pPr marL="2743200" marR="0" lvl="5" indent="-228600" algn="l" rtl="0">
              <a:lnSpc>
                <a:spcPct val="100000"/>
              </a:lnSpc>
              <a:spcBef>
                <a:spcPts val="600"/>
              </a:spcBef>
              <a:spcAft>
                <a:spcPts val="0"/>
              </a:spcAft>
              <a:buClr>
                <a:schemeClr val="accent1"/>
              </a:buClr>
              <a:buSzPts val="1400"/>
              <a:buFont typeface="Arial"/>
              <a:buNone/>
              <a:defRPr sz="1400" b="0" i="0" u="none" strike="noStrike" cap="none">
                <a:solidFill>
                  <a:schemeClr val="accen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1"/>
              </a:buClr>
              <a:buSzPts val="1400"/>
              <a:buFont typeface="Arial"/>
              <a:buChar char="—"/>
              <a:defRPr sz="1400" b="0" i="0" u="none" strike="noStrike" cap="none">
                <a:solidFill>
                  <a:schemeClr val="accen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1"/>
              </a:buClr>
              <a:buSzPts val="1400"/>
              <a:buFont typeface="Open Sans"/>
              <a:buChar char="–"/>
              <a:defRPr sz="1400" b="0" i="0" u="none" strike="noStrike" cap="none">
                <a:solidFill>
                  <a:schemeClr val="accen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1"/>
              </a:buClr>
              <a:buSzPts val="1400"/>
              <a:buFont typeface="Noto Sans Symbols"/>
              <a:buChar char="▪"/>
              <a:defRPr sz="1400" b="0" i="0" u="none" strike="noStrike" cap="none">
                <a:solidFill>
                  <a:schemeClr val="accent1"/>
                </a:solidFill>
                <a:latin typeface="Open Sans"/>
                <a:ea typeface="Open Sans"/>
                <a:cs typeface="Open Sans"/>
                <a:sym typeface="Open Sans"/>
              </a:defRPr>
            </a:lvl9pPr>
          </a:lstStyle>
          <a:p>
            <a:endParaRPr/>
          </a:p>
        </p:txBody>
      </p:sp>
      <p:sp>
        <p:nvSpPr>
          <p:cNvPr id="12" name="Google Shape;12;p10"/>
          <p:cNvSpPr txBox="1"/>
          <p:nvPr/>
        </p:nvSpPr>
        <p:spPr>
          <a:xfrm>
            <a:off x="2477770" y="6566018"/>
            <a:ext cx="4485005"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2"/>
              </a:buClr>
              <a:buSzPts val="800"/>
              <a:buFont typeface="Open Sans"/>
              <a:buNone/>
            </a:pPr>
            <a:r>
              <a:rPr lang="en-GB" sz="800" b="0" i="0" u="none" strike="noStrike" cap="none">
                <a:solidFill>
                  <a:schemeClr val="dk2"/>
                </a:solidFill>
                <a:latin typeface="Open Sans"/>
                <a:ea typeface="Open Sans"/>
                <a:cs typeface="Open Sans"/>
                <a:sym typeface="Open Sans"/>
              </a:rPr>
              <a:t>Kyuri Im</a:t>
            </a:r>
            <a:endParaRPr sz="800" b="0" i="0" u="none" strike="noStrike" cap="none">
              <a:solidFill>
                <a:schemeClr val="dk2"/>
              </a:solidFill>
              <a:latin typeface="Open Sans"/>
              <a:ea typeface="Open Sans"/>
              <a:cs typeface="Open Sans"/>
              <a:sym typeface="Open Sans"/>
            </a:endParaRPr>
          </a:p>
        </p:txBody>
      </p:sp>
      <p:sp>
        <p:nvSpPr>
          <p:cNvPr id="13" name="Google Shape;13;p10"/>
          <p:cNvSpPr txBox="1"/>
          <p:nvPr/>
        </p:nvSpPr>
        <p:spPr>
          <a:xfrm>
            <a:off x="7157720" y="6306444"/>
            <a:ext cx="704850"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2"/>
              </a:buClr>
              <a:buSzPts val="800"/>
              <a:buFont typeface="Open Sans"/>
              <a:buNone/>
            </a:pPr>
            <a:br>
              <a:rPr lang="en-GB" sz="800" b="0" i="0" u="none" strike="noStrike" cap="none">
                <a:solidFill>
                  <a:schemeClr val="dk2"/>
                </a:solidFill>
                <a:latin typeface="Open Sans"/>
                <a:ea typeface="Open Sans"/>
                <a:cs typeface="Open Sans"/>
                <a:sym typeface="Open Sans"/>
              </a:rPr>
            </a:br>
            <a:r>
              <a:rPr lang="en-GB" sz="800" b="0" i="0" u="none" strike="noStrike" cap="none">
                <a:solidFill>
                  <a:schemeClr val="dk2"/>
                </a:solidFill>
                <a:latin typeface="Open Sans"/>
                <a:ea typeface="Open Sans"/>
                <a:cs typeface="Open Sans"/>
                <a:sym typeface="Open Sans"/>
              </a:rPr>
              <a:t>Folie </a:t>
            </a:r>
            <a:fld id="{00000000-1234-1234-1234-123412341234}" type="slidenum">
              <a:rPr lang="en-GB" sz="800" b="0" i="0" u="none" strike="noStrike" cap="none">
                <a:solidFill>
                  <a:schemeClr val="dk2"/>
                </a:solidFill>
                <a:latin typeface="Open Sans"/>
                <a:ea typeface="Open Sans"/>
                <a:cs typeface="Open Sans"/>
                <a:sym typeface="Open Sans"/>
              </a:rPr>
              <a:t>‹#›</a:t>
            </a:fld>
            <a:endParaRPr sz="800" b="0" i="0" u="none" strike="noStrike" cap="none">
              <a:solidFill>
                <a:schemeClr val="dk2"/>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800"/>
              <a:buFont typeface="Open Sans"/>
              <a:buNone/>
            </a:pPr>
            <a:endParaRPr sz="800" b="0" i="0" u="none" strike="noStrike" cap="none">
              <a:solidFill>
                <a:schemeClr val="dk2"/>
              </a:solidFill>
              <a:latin typeface="Open Sans"/>
              <a:ea typeface="Open Sans"/>
              <a:cs typeface="Open Sans"/>
              <a:sym typeface="Open Sans"/>
            </a:endParaRPr>
          </a:p>
        </p:txBody>
      </p:sp>
      <p:pic>
        <p:nvPicPr>
          <p:cNvPr id="14" name="Google Shape;14;p10"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10">
            <a:alphaModFix/>
          </a:blip>
          <a:srcRect/>
          <a:stretch/>
        </p:blipFill>
        <p:spPr>
          <a:xfrm>
            <a:off x="504825" y="6334048"/>
            <a:ext cx="1116268" cy="324000"/>
          </a:xfrm>
          <a:prstGeom prst="rect">
            <a:avLst/>
          </a:prstGeom>
          <a:noFill/>
          <a:ln>
            <a:noFill/>
          </a:ln>
        </p:spPr>
      </p:pic>
      <p:pic>
        <p:nvPicPr>
          <p:cNvPr id="15" name="Google Shape;15;p10"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11">
            <a:alphaModFix/>
          </a:blip>
          <a:srcRect/>
          <a:stretch/>
        </p:blipFill>
        <p:spPr>
          <a:xfrm>
            <a:off x="10920730" y="6340245"/>
            <a:ext cx="972216" cy="36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992">
          <p15:clr>
            <a:srgbClr val="F26B43"/>
          </p15:clr>
        </p15:guide>
        <p15:guide id="2" pos="1120">
          <p15:clr>
            <a:srgbClr val="F26B43"/>
          </p15:clr>
        </p15:guide>
        <p15:guide id="3" pos="1676">
          <p15:clr>
            <a:srgbClr val="F26B43"/>
          </p15:clr>
        </p15:guide>
        <p15:guide id="4" pos="1556">
          <p15:clr>
            <a:srgbClr val="F26B43"/>
          </p15:clr>
        </p15:guide>
        <p15:guide id="5" pos="2252">
          <p15:clr>
            <a:srgbClr val="F26B43"/>
          </p15:clr>
        </p15:guide>
        <p15:guide id="6" pos="2128">
          <p15:clr>
            <a:srgbClr val="F26B43"/>
          </p15:clr>
        </p15:guide>
        <p15:guide id="7" pos="3824">
          <p15:clr>
            <a:srgbClr val="F26B43"/>
          </p15:clr>
        </p15:guide>
        <p15:guide id="8" pos="3948">
          <p15:clr>
            <a:srgbClr val="F26B43"/>
          </p15:clr>
        </p15:guide>
        <p15:guide id="9" pos="4384">
          <p15:clr>
            <a:srgbClr val="F26B43"/>
          </p15:clr>
        </p15:guide>
        <p15:guide id="10" pos="4508">
          <p15:clr>
            <a:srgbClr val="F26B43"/>
          </p15:clr>
        </p15:guide>
        <p15:guide id="11" pos="6788">
          <p15:clr>
            <a:srgbClr val="F26B43"/>
          </p15:clr>
        </p15:guide>
        <p15:guide id="12" pos="6656">
          <p15:clr>
            <a:srgbClr val="F26B43"/>
          </p15:clr>
        </p15:guide>
        <p15:guide id="13" pos="4960">
          <p15:clr>
            <a:srgbClr val="F26B43"/>
          </p15:clr>
        </p15:guide>
        <p15:guide id="14" pos="5084">
          <p15:clr>
            <a:srgbClr val="F26B43"/>
          </p15:clr>
        </p15:guide>
        <p15:guide id="15" orient="horz" pos="538">
          <p15:clr>
            <a:srgbClr val="F26B43"/>
          </p15:clr>
        </p15:guide>
        <p15:guide id="16" pos="551">
          <p15:clr>
            <a:srgbClr val="F26B43"/>
          </p15:clr>
        </p15:guide>
        <p15:guide id="17" pos="6085">
          <p15:clr>
            <a:srgbClr val="F26B43"/>
          </p15:clr>
        </p15:guide>
        <p15:guide id="18" pos="6216">
          <p15:clr>
            <a:srgbClr val="F26B43"/>
          </p15:clr>
        </p15:guide>
        <p15:guide id="19" pos="2692">
          <p15:clr>
            <a:srgbClr val="F26B43"/>
          </p15:clr>
        </p15:guide>
        <p15:guide id="20" pos="2808">
          <p15:clr>
            <a:srgbClr val="F26B43"/>
          </p15:clr>
        </p15:guide>
        <p15:guide id="21" pos="3260">
          <p15:clr>
            <a:srgbClr val="F26B43"/>
          </p15:clr>
        </p15:guide>
        <p15:guide id="22" pos="3380">
          <p15:clr>
            <a:srgbClr val="F26B43"/>
          </p15:clr>
        </p15:guide>
        <p15:guide id="23" pos="5520">
          <p15:clr>
            <a:srgbClr val="F26B43"/>
          </p15:clr>
        </p15:guide>
        <p15:guide id="24" orient="horz" pos="933">
          <p15:clr>
            <a:srgbClr val="F26B43"/>
          </p15:clr>
        </p15:guide>
        <p15:guide id="25" orient="horz" pos="759">
          <p15:clr>
            <a:srgbClr val="F26B43"/>
          </p15:clr>
        </p15:guide>
        <p15:guide id="26" orient="horz" pos="218">
          <p15:clr>
            <a:srgbClr val="F26B43"/>
          </p15:clr>
        </p15:guide>
        <p15:guide id="27" orient="horz" pos="3680">
          <p15:clr>
            <a:srgbClr val="F26B43"/>
          </p15:clr>
        </p15:guide>
        <p15:guide id="28" orient="horz" pos="3861">
          <p15:clr>
            <a:srgbClr val="F26B43"/>
          </p15:clr>
        </p15:guide>
        <p15:guide id="29" orient="horz" pos="2130">
          <p15:clr>
            <a:srgbClr val="F26B43"/>
          </p15:clr>
        </p15:guide>
        <p15:guide id="30" pos="5648">
          <p15:clr>
            <a:srgbClr val="F26B43"/>
          </p15:clr>
        </p15:guide>
        <p15:guide id="31" orient="horz" pos="649">
          <p15:clr>
            <a:srgbClr val="F26B43"/>
          </p15:clr>
        </p15:guide>
        <p15:guide id="32" pos="7216">
          <p15:clr>
            <a:srgbClr val="F26B43"/>
          </p15:clr>
        </p15:guide>
        <p15:guide id="33" orient="horz" pos="3988">
          <p15:clr>
            <a:srgbClr val="F26B43"/>
          </p15:clr>
        </p15:guide>
        <p15:guide id="34" orient="horz" pos="4196">
          <p15:clr>
            <a:srgbClr val="F26B43"/>
          </p15:clr>
        </p15:guide>
        <p15:guide id="35" pos="318">
          <p15:clr>
            <a:srgbClr val="F26B43"/>
          </p15:clr>
        </p15:guide>
        <p15:guide id="36"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frontiersin.org/journals/artificial-intelligence/articles/10.3389/frai.2024.13754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title"/>
          </p:nvPr>
        </p:nvSpPr>
        <p:spPr>
          <a:xfrm>
            <a:off x="882771" y="3835706"/>
            <a:ext cx="10764300" cy="985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200"/>
              <a:buFont typeface="Open Sans"/>
              <a:buNone/>
            </a:pPr>
            <a:r>
              <a:rPr lang="en-GB" dirty="0"/>
              <a:t>Conducting a Large-Scale User Study on Scientific Text Simplification</a:t>
            </a:r>
            <a:endParaRPr dirty="0"/>
          </a:p>
        </p:txBody>
      </p:sp>
      <p:sp>
        <p:nvSpPr>
          <p:cNvPr id="83" name="Google Shape;83;p1"/>
          <p:cNvSpPr txBox="1">
            <a:spLocks noGrp="1"/>
          </p:cNvSpPr>
          <p:nvPr>
            <p:ph type="subTitle" idx="2"/>
          </p:nvPr>
        </p:nvSpPr>
        <p:spPr>
          <a:xfrm>
            <a:off x="882772" y="5028236"/>
            <a:ext cx="5857373"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2000"/>
              <a:buNone/>
            </a:pPr>
            <a:r>
              <a:rPr lang="en-GB" dirty="0"/>
              <a:t>Kyuri Im (TU Dresden)</a:t>
            </a:r>
            <a:endParaRPr dirty="0"/>
          </a:p>
        </p:txBody>
      </p:sp>
      <p:sp>
        <p:nvSpPr>
          <p:cNvPr id="84" name="Google Shape;84;p1"/>
          <p:cNvSpPr txBox="1">
            <a:spLocks noGrp="1"/>
          </p:cNvSpPr>
          <p:nvPr>
            <p:ph type="body" idx="5"/>
          </p:nvPr>
        </p:nvSpPr>
        <p:spPr>
          <a:xfrm>
            <a:off x="882808" y="5312641"/>
            <a:ext cx="5349221"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2000"/>
              <a:buNone/>
            </a:pPr>
            <a:r>
              <a:rPr lang="en-GB" dirty="0" err="1"/>
              <a:t>kyuri.im@mailbox.tu-dresden.de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D166F-A35C-A280-7FBA-784B0422C247}"/>
              </a:ext>
            </a:extLst>
          </p:cNvPr>
          <p:cNvSpPr>
            <a:spLocks noGrp="1"/>
          </p:cNvSpPr>
          <p:nvPr>
            <p:ph type="title"/>
          </p:nvPr>
        </p:nvSpPr>
        <p:spPr/>
        <p:txBody>
          <a:bodyPr/>
          <a:lstStyle/>
          <a:p>
            <a:r>
              <a:rPr lang="en-US" dirty="0"/>
              <a:t>User Study</a:t>
            </a:r>
          </a:p>
        </p:txBody>
      </p:sp>
      <p:sp>
        <p:nvSpPr>
          <p:cNvPr id="5" name="Text Placeholder 4">
            <a:extLst>
              <a:ext uri="{FF2B5EF4-FFF2-40B4-BE49-F238E27FC236}">
                <a16:creationId xmlns:a16="http://schemas.microsoft.com/office/drawing/2014/main" id="{1089A078-4BE1-6DD1-917E-FBB20DD07171}"/>
              </a:ext>
            </a:extLst>
          </p:cNvPr>
          <p:cNvSpPr>
            <a:spLocks noGrp="1"/>
          </p:cNvSpPr>
          <p:nvPr>
            <p:ph type="body" idx="1"/>
          </p:nvPr>
        </p:nvSpPr>
        <p:spPr>
          <a:xfrm>
            <a:off x="882769" y="4375609"/>
            <a:ext cx="6831824" cy="1061829"/>
          </a:xfrm>
        </p:spPr>
        <p:txBody>
          <a:bodyPr/>
          <a:lstStyle/>
          <a:p>
            <a:r>
              <a:rPr lang="en-US" dirty="0"/>
              <a:t>Evaluate, Annotate, and Generate</a:t>
            </a:r>
          </a:p>
        </p:txBody>
      </p:sp>
    </p:spTree>
    <p:extLst>
      <p:ext uri="{BB962C8B-B14F-4D97-AF65-F5344CB8AC3E}">
        <p14:creationId xmlns:p14="http://schemas.microsoft.com/office/powerpoint/2010/main" val="192486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D217A64-162D-30CF-B38F-C03716C4FAF8}"/>
            </a:ext>
          </a:extLst>
        </p:cNvPr>
        <p:cNvGrpSpPr/>
        <p:nvPr/>
      </p:nvGrpSpPr>
      <p:grpSpPr>
        <a:xfrm>
          <a:off x="0" y="0"/>
          <a:ext cx="0" cy="0"/>
          <a:chOff x="0" y="0"/>
          <a:chExt cx="0" cy="0"/>
        </a:xfrm>
      </p:grpSpPr>
      <p:sp>
        <p:nvSpPr>
          <p:cNvPr id="117" name="Google Shape;117;p7">
            <a:extLst>
              <a:ext uri="{FF2B5EF4-FFF2-40B4-BE49-F238E27FC236}">
                <a16:creationId xmlns:a16="http://schemas.microsoft.com/office/drawing/2014/main" id="{F30F3298-86D9-F2F5-A2D2-21DB78A23A3E}"/>
              </a:ext>
            </a:extLst>
          </p:cNvPr>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User Study Design</a:t>
            </a:r>
            <a:endParaRPr dirty="0"/>
          </a:p>
        </p:txBody>
      </p:sp>
      <p:sp>
        <p:nvSpPr>
          <p:cNvPr id="118" name="Google Shape;118;p7">
            <a:extLst>
              <a:ext uri="{FF2B5EF4-FFF2-40B4-BE49-F238E27FC236}">
                <a16:creationId xmlns:a16="http://schemas.microsoft.com/office/drawing/2014/main" id="{C312D10D-305E-C0E7-EADE-E13F24D94C1B}"/>
              </a:ext>
            </a:extLst>
          </p:cNvPr>
          <p:cNvSpPr txBox="1">
            <a:spLocks noGrp="1"/>
          </p:cNvSpPr>
          <p:nvPr>
            <p:ph type="body" idx="1"/>
          </p:nvPr>
        </p:nvSpPr>
        <p:spPr>
          <a:xfrm>
            <a:off x="482824" y="1548696"/>
            <a:ext cx="5613176" cy="477853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1800"/>
              <a:buNone/>
            </a:pPr>
            <a:r>
              <a:rPr lang="en-GB" sz="1800" dirty="0"/>
              <a:t>Main Goal</a:t>
            </a:r>
            <a:endParaRPr dirty="0"/>
          </a:p>
          <a:p>
            <a:pPr marL="0" lvl="0" indent="0" algn="l" rtl="0">
              <a:lnSpc>
                <a:spcPct val="100000"/>
              </a:lnSpc>
              <a:spcBef>
                <a:spcPts val="1200"/>
              </a:spcBef>
              <a:spcAft>
                <a:spcPts val="0"/>
              </a:spcAft>
              <a:buClr>
                <a:schemeClr val="accent1"/>
              </a:buClr>
              <a:buSzPts val="1600"/>
              <a:buNone/>
            </a:pPr>
            <a:r>
              <a:rPr lang="en-GB" sz="1600" b="0" dirty="0"/>
              <a:t>To annotate complex phrases or words that require further simplification.</a:t>
            </a:r>
          </a:p>
          <a:p>
            <a:pPr marL="0" indent="0">
              <a:buSzPts val="1600"/>
            </a:pPr>
            <a:r>
              <a:rPr lang="en-GB" sz="1600" b="0" dirty="0"/>
              <a:t>To evaluate the level of simplification of the scientific text.</a:t>
            </a:r>
          </a:p>
          <a:p>
            <a:pPr marL="0" lvl="0" indent="0" algn="l" rtl="0">
              <a:lnSpc>
                <a:spcPct val="100000"/>
              </a:lnSpc>
              <a:spcBef>
                <a:spcPts val="1200"/>
              </a:spcBef>
              <a:spcAft>
                <a:spcPts val="0"/>
              </a:spcAft>
              <a:buClr>
                <a:schemeClr val="accent1"/>
              </a:buClr>
              <a:buSzPts val="1600"/>
              <a:buNone/>
            </a:pPr>
            <a:endParaRPr lang="en-GB" sz="1600" dirty="0"/>
          </a:p>
          <a:p>
            <a:pPr marL="0" lvl="0" indent="0" algn="l" rtl="0">
              <a:lnSpc>
                <a:spcPct val="100000"/>
              </a:lnSpc>
              <a:spcBef>
                <a:spcPts val="1200"/>
              </a:spcBef>
              <a:spcAft>
                <a:spcPts val="0"/>
              </a:spcAft>
              <a:buClr>
                <a:schemeClr val="accent1"/>
              </a:buClr>
              <a:buSzPts val="1800"/>
              <a:buNone/>
            </a:pPr>
            <a:r>
              <a:rPr lang="en-GB" sz="1800" dirty="0"/>
              <a:t>Main Task</a:t>
            </a:r>
            <a:endParaRPr dirty="0"/>
          </a:p>
          <a:p>
            <a:pPr marL="0" lvl="0" indent="0" algn="l" rtl="0">
              <a:lnSpc>
                <a:spcPct val="100000"/>
              </a:lnSpc>
              <a:spcBef>
                <a:spcPts val="1200"/>
              </a:spcBef>
              <a:spcAft>
                <a:spcPts val="0"/>
              </a:spcAft>
              <a:buClr>
                <a:schemeClr val="accent1"/>
              </a:buClr>
              <a:buSzPts val="1600"/>
              <a:buNone/>
            </a:pPr>
            <a:r>
              <a:rPr lang="en-GB" sz="1600" b="0" dirty="0"/>
              <a:t>Given a set of pairs of Original Summary and GPT-Simplified text,</a:t>
            </a:r>
            <a:endParaRPr lang="en-GB" sz="1600" dirty="0"/>
          </a:p>
          <a:p>
            <a:pPr marL="457200" lvl="0" indent="-457200" algn="l" rtl="0">
              <a:lnSpc>
                <a:spcPct val="100000"/>
              </a:lnSpc>
              <a:spcBef>
                <a:spcPts val="1200"/>
              </a:spcBef>
              <a:spcAft>
                <a:spcPts val="0"/>
              </a:spcAft>
              <a:buClr>
                <a:schemeClr val="accent1"/>
              </a:buClr>
              <a:buSzPts val="1600"/>
              <a:buFont typeface="Open Sans"/>
              <a:buAutoNum type="arabicPeriod"/>
            </a:pPr>
            <a:r>
              <a:rPr lang="en-GB" sz="1600" b="0" dirty="0"/>
              <a:t>Compare clarity, coherence and English grammar.</a:t>
            </a:r>
          </a:p>
          <a:p>
            <a:pPr marL="457200" lvl="0" indent="-457200" algn="l" rtl="0">
              <a:lnSpc>
                <a:spcPct val="100000"/>
              </a:lnSpc>
              <a:spcBef>
                <a:spcPts val="1200"/>
              </a:spcBef>
              <a:spcAft>
                <a:spcPts val="0"/>
              </a:spcAft>
              <a:buClr>
                <a:schemeClr val="accent1"/>
              </a:buClr>
              <a:buSzPts val="1600"/>
              <a:buFont typeface="Open Sans"/>
              <a:buAutoNum type="arabicPeriod"/>
            </a:pPr>
            <a:r>
              <a:rPr lang="en-GB" sz="1600" b="0" dirty="0"/>
              <a:t>Mark complex sentences both from the original and GPT-Simplified summaries.</a:t>
            </a:r>
            <a:endParaRPr lang="en-GB" sz="1800" dirty="0"/>
          </a:p>
        </p:txBody>
      </p:sp>
      <p:sp>
        <p:nvSpPr>
          <p:cNvPr id="119" name="Google Shape;119;p7">
            <a:extLst>
              <a:ext uri="{FF2B5EF4-FFF2-40B4-BE49-F238E27FC236}">
                <a16:creationId xmlns:a16="http://schemas.microsoft.com/office/drawing/2014/main" id="{FDFDEC05-7FCD-C595-AC16-3694E4F7DC2E}"/>
              </a:ext>
            </a:extLst>
          </p:cNvPr>
          <p:cNvSpPr txBox="1"/>
          <p:nvPr/>
        </p:nvSpPr>
        <p:spPr>
          <a:xfrm>
            <a:off x="2395109" y="1030288"/>
            <a:ext cx="10952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accent1"/>
                </a:solidFill>
                <a:latin typeface="Open Sans"/>
                <a:ea typeface="Open Sans"/>
                <a:cs typeface="Open Sans"/>
                <a:sym typeface="Open Sans"/>
              </a:rPr>
              <a:t>Phase 1</a:t>
            </a:r>
            <a:endParaRPr sz="1400" b="0" i="0" u="none" strike="noStrike" cap="none">
              <a:solidFill>
                <a:srgbClr val="000000"/>
              </a:solidFill>
              <a:latin typeface="Arial"/>
              <a:ea typeface="Arial"/>
              <a:cs typeface="Arial"/>
              <a:sym typeface="Arial"/>
            </a:endParaRPr>
          </a:p>
        </p:txBody>
      </p:sp>
      <p:sp>
        <p:nvSpPr>
          <p:cNvPr id="120" name="Google Shape;120;p7">
            <a:extLst>
              <a:ext uri="{FF2B5EF4-FFF2-40B4-BE49-F238E27FC236}">
                <a16:creationId xmlns:a16="http://schemas.microsoft.com/office/drawing/2014/main" id="{32ECDFCD-9BF1-6A1E-D9DD-07D002CE9A5F}"/>
              </a:ext>
            </a:extLst>
          </p:cNvPr>
          <p:cNvSpPr txBox="1"/>
          <p:nvPr/>
        </p:nvSpPr>
        <p:spPr>
          <a:xfrm>
            <a:off x="6261338" y="1576396"/>
            <a:ext cx="5613176" cy="34599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GB" sz="1800" b="1" i="0" u="none" strike="noStrike" cap="none" dirty="0">
                <a:solidFill>
                  <a:schemeClr val="accent1"/>
                </a:solidFill>
                <a:latin typeface="Open Sans"/>
                <a:ea typeface="Open Sans"/>
                <a:cs typeface="Open Sans"/>
                <a:sym typeface="Open Sans"/>
              </a:rPr>
              <a:t>Main Goal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600"/>
              <a:buFont typeface="Arial"/>
              <a:buNone/>
            </a:pPr>
            <a:r>
              <a:rPr lang="en-GB" sz="1600" b="0" i="0" u="none" strike="noStrike" cap="none" dirty="0">
                <a:solidFill>
                  <a:schemeClr val="accent1"/>
                </a:solidFill>
                <a:latin typeface="Open Sans"/>
                <a:ea typeface="Open Sans"/>
                <a:cs typeface="Open Sans"/>
                <a:sym typeface="Open Sans"/>
              </a:rPr>
              <a:t>To generate the gold-level simplified summary.</a:t>
            </a:r>
          </a:p>
          <a:p>
            <a:pPr marL="0" marR="0" lvl="0" indent="0" algn="l" rtl="0">
              <a:lnSpc>
                <a:spcPct val="100000"/>
              </a:lnSpc>
              <a:spcBef>
                <a:spcPts val="1200"/>
              </a:spcBef>
              <a:spcAft>
                <a:spcPts val="0"/>
              </a:spcAft>
              <a:buClr>
                <a:schemeClr val="accent1"/>
              </a:buClr>
              <a:buSzPts val="1600"/>
              <a:buFont typeface="Arial"/>
              <a:buNone/>
            </a:pPr>
            <a:endParaRPr lang="en-GB" sz="1600" dirty="0">
              <a:solidFill>
                <a:schemeClr val="accent1"/>
              </a:solidFill>
              <a:latin typeface="Open Sans"/>
              <a:ea typeface="Open Sans"/>
              <a:cs typeface="Open Sans"/>
              <a:sym typeface="Open Sans"/>
            </a:endParaRPr>
          </a:p>
          <a:p>
            <a:pPr marL="0" marR="0" lvl="0" indent="0" algn="l" rtl="0">
              <a:lnSpc>
                <a:spcPct val="100000"/>
              </a:lnSpc>
              <a:spcBef>
                <a:spcPts val="1200"/>
              </a:spcBef>
              <a:spcAft>
                <a:spcPts val="0"/>
              </a:spcAft>
              <a:buClr>
                <a:schemeClr val="accent1"/>
              </a:buClr>
              <a:buSzPts val="16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800"/>
              <a:buFont typeface="Arial"/>
              <a:buNone/>
            </a:pPr>
            <a:r>
              <a:rPr lang="en-GB" sz="1800" b="1" i="0" u="none" strike="noStrike" cap="none" dirty="0">
                <a:solidFill>
                  <a:schemeClr val="accent1"/>
                </a:solidFill>
                <a:latin typeface="Open Sans"/>
                <a:ea typeface="Open Sans"/>
                <a:cs typeface="Open Sans"/>
                <a:sym typeface="Open Sans"/>
              </a:rPr>
              <a:t>Main Task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600"/>
              <a:buFont typeface="Arial"/>
              <a:buNone/>
            </a:pPr>
            <a:r>
              <a:rPr lang="en-GB" sz="1600" b="0" i="0" u="none" strike="noStrike" cap="none" dirty="0">
                <a:solidFill>
                  <a:schemeClr val="accent1"/>
                </a:solidFill>
                <a:latin typeface="Open Sans"/>
                <a:ea typeface="Open Sans"/>
                <a:cs typeface="Open Sans"/>
                <a:sym typeface="Open Sans"/>
              </a:rPr>
              <a:t>Given a </a:t>
            </a:r>
            <a:r>
              <a:rPr lang="en-GB" sz="1600" dirty="0">
                <a:solidFill>
                  <a:schemeClr val="accent1"/>
                </a:solidFill>
                <a:latin typeface="Open Sans"/>
                <a:ea typeface="Open Sans"/>
                <a:cs typeface="Open Sans"/>
                <a:sym typeface="Open Sans"/>
              </a:rPr>
              <a:t>set of the original and GPT-Simplified summaries, both annotated from Phase 1, generate gold-simplified summary of scientific paper.</a:t>
            </a:r>
            <a:endParaRPr lang="en-GB" sz="1600" b="0" i="0" u="none" strike="noStrike" cap="none" dirty="0">
              <a:solidFill>
                <a:schemeClr val="accent1"/>
              </a:solidFill>
              <a:latin typeface="Open Sans"/>
              <a:ea typeface="Open Sans"/>
              <a:cs typeface="Open Sans"/>
              <a:sym typeface="Open Sans"/>
            </a:endParaRPr>
          </a:p>
        </p:txBody>
      </p:sp>
      <p:sp>
        <p:nvSpPr>
          <p:cNvPr id="121" name="Google Shape;121;p7">
            <a:extLst>
              <a:ext uri="{FF2B5EF4-FFF2-40B4-BE49-F238E27FC236}">
                <a16:creationId xmlns:a16="http://schemas.microsoft.com/office/drawing/2014/main" id="{9571BC6B-49B4-AA60-3166-AFAB6B548DDF}"/>
              </a:ext>
            </a:extLst>
          </p:cNvPr>
          <p:cNvSpPr txBox="1"/>
          <p:nvPr/>
        </p:nvSpPr>
        <p:spPr>
          <a:xfrm>
            <a:off x="8143478" y="1030288"/>
            <a:ext cx="10952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accent1"/>
                </a:solidFill>
                <a:latin typeface="Open Sans"/>
                <a:ea typeface="Open Sans"/>
                <a:cs typeface="Open Sans"/>
                <a:sym typeface="Open Sans"/>
              </a:rPr>
              <a:t>Phase 2</a:t>
            </a:r>
            <a:endParaRPr sz="1400" b="0" i="0" u="none" strike="noStrike" cap="none">
              <a:solidFill>
                <a:srgbClr val="000000"/>
              </a:solidFill>
              <a:latin typeface="Arial"/>
              <a:ea typeface="Arial"/>
              <a:cs typeface="Arial"/>
              <a:sym typeface="Arial"/>
            </a:endParaRPr>
          </a:p>
        </p:txBody>
      </p:sp>
      <p:cxnSp>
        <p:nvCxnSpPr>
          <p:cNvPr id="3" name="Straight Connector 2">
            <a:extLst>
              <a:ext uri="{FF2B5EF4-FFF2-40B4-BE49-F238E27FC236}">
                <a16:creationId xmlns:a16="http://schemas.microsoft.com/office/drawing/2014/main" id="{88790999-ABB6-CDD7-6790-3FA6173D87C1}"/>
              </a:ext>
            </a:extLst>
          </p:cNvPr>
          <p:cNvCxnSpPr/>
          <p:nvPr/>
        </p:nvCxnSpPr>
        <p:spPr>
          <a:xfrm>
            <a:off x="6127531" y="1053627"/>
            <a:ext cx="0" cy="5381296"/>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64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9CAA7F9-ED4F-F25B-B7B4-BF1D3F1AC799}"/>
            </a:ext>
          </a:extLst>
        </p:cNvPr>
        <p:cNvGrpSpPr/>
        <p:nvPr/>
      </p:nvGrpSpPr>
      <p:grpSpPr>
        <a:xfrm>
          <a:off x="0" y="0"/>
          <a:ext cx="0" cy="0"/>
          <a:chOff x="0" y="0"/>
          <a:chExt cx="0" cy="0"/>
        </a:xfrm>
      </p:grpSpPr>
      <p:sp>
        <p:nvSpPr>
          <p:cNvPr id="144" name="Google Shape;144;g32ccd05796d_0_8">
            <a:extLst>
              <a:ext uri="{FF2B5EF4-FFF2-40B4-BE49-F238E27FC236}">
                <a16:creationId xmlns:a16="http://schemas.microsoft.com/office/drawing/2014/main" id="{2257FF06-6A8E-101E-3195-E84FD0D035C0}"/>
              </a:ext>
            </a:extLst>
          </p:cNvPr>
          <p:cNvSpPr txBox="1">
            <a:spLocks noGrp="1"/>
          </p:cNvSpPr>
          <p:nvPr>
            <p:ph type="title"/>
          </p:nvPr>
        </p:nvSpPr>
        <p:spPr>
          <a:xfrm>
            <a:off x="874712" y="346075"/>
            <a:ext cx="10580700" cy="684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User Study Design—Phase 1</a:t>
            </a:r>
            <a:br>
              <a:rPr lang="en-GB" dirty="0"/>
            </a:br>
            <a:r>
              <a:rPr lang="en-GB" dirty="0"/>
              <a:t>Collecting User Feedback on Language Complexity</a:t>
            </a:r>
            <a:endParaRPr dirty="0"/>
          </a:p>
        </p:txBody>
      </p:sp>
      <p:sp>
        <p:nvSpPr>
          <p:cNvPr id="145" name="Google Shape;145;g32ccd05796d_0_8">
            <a:extLst>
              <a:ext uri="{FF2B5EF4-FFF2-40B4-BE49-F238E27FC236}">
                <a16:creationId xmlns:a16="http://schemas.microsoft.com/office/drawing/2014/main" id="{1AEDCC1F-B81A-6B77-3080-D2E9952058BD}"/>
              </a:ext>
            </a:extLst>
          </p:cNvPr>
          <p:cNvSpPr txBox="1">
            <a:spLocks noGrp="1"/>
          </p:cNvSpPr>
          <p:nvPr>
            <p:ph type="body" idx="1"/>
          </p:nvPr>
        </p:nvSpPr>
        <p:spPr>
          <a:xfrm>
            <a:off x="564350" y="1208924"/>
            <a:ext cx="11201400" cy="4920300"/>
          </a:xfrm>
          <a:prstGeom prst="rect">
            <a:avLst/>
          </a:prstGeom>
          <a:noFill/>
          <a:ln>
            <a:noFill/>
          </a:ln>
        </p:spPr>
        <p:txBody>
          <a:bodyPr spcFirstLastPara="1" wrap="square" lIns="0" tIns="0" rIns="0" bIns="0" anchor="t" anchorCtr="0">
            <a:noAutofit/>
          </a:bodyPr>
          <a:lstStyle/>
          <a:p>
            <a:pPr marL="251999" lvl="2" indent="0" algn="l" rtl="0">
              <a:lnSpc>
                <a:spcPct val="100000"/>
              </a:lnSpc>
              <a:spcBef>
                <a:spcPts val="1200"/>
              </a:spcBef>
              <a:spcAft>
                <a:spcPts val="0"/>
              </a:spcAft>
              <a:buClr>
                <a:schemeClr val="accent1"/>
              </a:buClr>
              <a:buSzPts val="1800"/>
              <a:buNone/>
            </a:pPr>
            <a:r>
              <a:rPr lang="en-US" sz="2000" b="1" dirty="0"/>
              <a:t>Goal</a:t>
            </a:r>
          </a:p>
          <a:p>
            <a:pPr marL="537749" lvl="2" indent="-285750">
              <a:buFont typeface="Arial" panose="020B0604020202020204" pitchFamily="34" charset="0"/>
              <a:buChar char="•"/>
            </a:pPr>
            <a:r>
              <a:rPr lang="en-US" dirty="0"/>
              <a:t>Assess how understandable the scientific summaries are to non-experts STEM readers</a:t>
            </a:r>
          </a:p>
          <a:p>
            <a:pPr marL="251999" lvl="2" indent="0">
              <a:buNone/>
            </a:pPr>
            <a:endParaRPr lang="en-US" sz="1050" dirty="0"/>
          </a:p>
          <a:p>
            <a:pPr marL="251999" lvl="2" indent="0">
              <a:buNone/>
            </a:pPr>
            <a:r>
              <a:rPr lang="en-US" sz="2000" b="1" dirty="0"/>
              <a:t>Participants</a:t>
            </a:r>
          </a:p>
          <a:p>
            <a:pPr marL="537749" lvl="2" indent="-285750">
              <a:buFont typeface="Arial" panose="020B0604020202020204" pitchFamily="34" charset="0"/>
              <a:buChar char="•"/>
            </a:pPr>
            <a:r>
              <a:rPr lang="en-US" dirty="0"/>
              <a:t>STEM background, fluent in English</a:t>
            </a:r>
          </a:p>
          <a:p>
            <a:pPr marL="537749" lvl="2" indent="-285750">
              <a:buFont typeface="Arial" panose="020B0604020202020204" pitchFamily="34" charset="0"/>
              <a:buChar char="•"/>
            </a:pPr>
            <a:r>
              <a:rPr lang="en-US" dirty="0"/>
              <a:t>Shown original vs. GPT-simplified summaries</a:t>
            </a:r>
          </a:p>
          <a:p>
            <a:pPr marL="537749" lvl="2" indent="-285750">
              <a:buFont typeface="Arial" panose="020B0604020202020204" pitchFamily="34" charset="0"/>
              <a:buChar char="•"/>
            </a:pPr>
            <a:r>
              <a:rPr lang="en-US" dirty="0"/>
              <a:t>Asked to click sentences they found complex or unclear</a:t>
            </a:r>
          </a:p>
          <a:p>
            <a:pPr marL="251999" lvl="2" indent="0">
              <a:buNone/>
            </a:pPr>
            <a:endParaRPr lang="en-US" sz="1050" dirty="0"/>
          </a:p>
          <a:p>
            <a:pPr marL="251999" lvl="2" indent="0">
              <a:buNone/>
            </a:pPr>
            <a:r>
              <a:rPr lang="en-US" sz="2000" b="1" dirty="0"/>
              <a:t>Randomization</a:t>
            </a:r>
          </a:p>
          <a:p>
            <a:pPr marL="537749" lvl="2" indent="-285750">
              <a:buFont typeface="Arial" panose="020B0604020202020204" pitchFamily="34" charset="0"/>
              <a:buChar char="•"/>
            </a:pPr>
            <a:r>
              <a:rPr lang="en-US" dirty="0"/>
              <a:t>Order of summaries are randomized to prevent bias </a:t>
            </a:r>
          </a:p>
          <a:p>
            <a:pPr marL="537749" lvl="2" indent="-285750">
              <a:buFont typeface="Arial" panose="020B0604020202020204" pitchFamily="34" charset="0"/>
              <a:buChar char="•"/>
            </a:pPr>
            <a:r>
              <a:rPr lang="en-US" dirty="0"/>
              <a:t>participants don’t recognize which is simplified</a:t>
            </a:r>
          </a:p>
        </p:txBody>
      </p:sp>
    </p:spTree>
    <p:extLst>
      <p:ext uri="{BB962C8B-B14F-4D97-AF65-F5344CB8AC3E}">
        <p14:creationId xmlns:p14="http://schemas.microsoft.com/office/powerpoint/2010/main" val="126298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5D1E-900D-271D-8614-E24DBBA1159E}"/>
              </a:ext>
            </a:extLst>
          </p:cNvPr>
          <p:cNvSpPr>
            <a:spLocks noGrp="1"/>
          </p:cNvSpPr>
          <p:nvPr>
            <p:ph type="title"/>
          </p:nvPr>
        </p:nvSpPr>
        <p:spPr/>
        <p:txBody>
          <a:bodyPr/>
          <a:lstStyle/>
          <a:p>
            <a:r>
              <a:rPr lang="en-GB" dirty="0"/>
              <a:t>User Study Design—Phase 1</a:t>
            </a:r>
            <a:br>
              <a:rPr lang="en-GB" dirty="0"/>
            </a:br>
            <a:r>
              <a:rPr lang="en-GB" dirty="0"/>
              <a:t>Evaluation Framework and Annotation Interface</a:t>
            </a:r>
            <a:endParaRPr lang="en-US" dirty="0"/>
          </a:p>
        </p:txBody>
      </p:sp>
      <p:sp>
        <p:nvSpPr>
          <p:cNvPr id="3" name="Text Placeholder 2">
            <a:extLst>
              <a:ext uri="{FF2B5EF4-FFF2-40B4-BE49-F238E27FC236}">
                <a16:creationId xmlns:a16="http://schemas.microsoft.com/office/drawing/2014/main" id="{9C4C661F-0E4F-3EDB-619E-FF5CC0909C81}"/>
              </a:ext>
            </a:extLst>
          </p:cNvPr>
          <p:cNvSpPr>
            <a:spLocks noGrp="1"/>
          </p:cNvSpPr>
          <p:nvPr>
            <p:ph type="body" idx="1"/>
          </p:nvPr>
        </p:nvSpPr>
        <p:spPr/>
        <p:txBody>
          <a:bodyPr/>
          <a:lstStyle/>
          <a:p>
            <a:r>
              <a:rPr lang="en-US" dirty="0"/>
              <a:t>Evaluation Dimension : </a:t>
            </a:r>
          </a:p>
          <a:p>
            <a:pPr marL="1143000" lvl="1" indent="-457200">
              <a:buFont typeface="+mj-lt"/>
              <a:buAutoNum type="arabicPeriod"/>
            </a:pPr>
            <a:r>
              <a:rPr lang="en-US" b="1" dirty="0"/>
              <a:t>Simplicity</a:t>
            </a:r>
          </a:p>
          <a:p>
            <a:pPr marL="1428750" lvl="2" indent="-285750">
              <a:buFont typeface="Arial" panose="020B0604020202020204" pitchFamily="34" charset="0"/>
              <a:buChar char="•"/>
            </a:pPr>
            <a:r>
              <a:rPr lang="en-US" sz="1600" dirty="0"/>
              <a:t>Is the language easier to understand?</a:t>
            </a:r>
          </a:p>
          <a:p>
            <a:pPr marL="1428750" lvl="2" indent="-285750">
              <a:buFont typeface="Arial" panose="020B0604020202020204" pitchFamily="34" charset="0"/>
              <a:buChar char="•"/>
            </a:pPr>
            <a:r>
              <a:rPr lang="en-US" sz="1600" dirty="0"/>
              <a:t>Are the sentences less complicated, shorter than the original?</a:t>
            </a:r>
          </a:p>
          <a:p>
            <a:pPr marL="1143000" lvl="1" indent="-457200">
              <a:buFont typeface="+mj-lt"/>
              <a:buAutoNum type="arabicPeriod"/>
            </a:pPr>
            <a:r>
              <a:rPr lang="en-US" b="1" dirty="0"/>
              <a:t>Information Coherence</a:t>
            </a:r>
          </a:p>
          <a:p>
            <a:pPr marL="1600200" lvl="2" indent="-457200">
              <a:buFont typeface="Arial" panose="020B0604020202020204" pitchFamily="34" charset="0"/>
              <a:buChar char="•"/>
            </a:pPr>
            <a:r>
              <a:rPr lang="en-US" sz="1600" dirty="0"/>
              <a:t>Does the simplified text retain the original meaning and flow?</a:t>
            </a:r>
            <a:endParaRPr lang="en-US" sz="1600" b="0" dirty="0"/>
          </a:p>
          <a:p>
            <a:pPr marL="1143000" lvl="1" indent="-457200">
              <a:buFont typeface="+mj-lt"/>
              <a:buAutoNum type="arabicPeriod"/>
            </a:pPr>
            <a:r>
              <a:rPr lang="en-US" b="1" dirty="0"/>
              <a:t>English Fluency</a:t>
            </a:r>
          </a:p>
          <a:p>
            <a:pPr marL="1600200" lvl="2" indent="-457200">
              <a:buFont typeface="Arial" panose="020B0604020202020204" pitchFamily="34" charset="0"/>
              <a:buChar char="•"/>
            </a:pPr>
            <a:r>
              <a:rPr lang="en-US" sz="1600" dirty="0"/>
              <a:t>Is the text grammatically correct and natural?</a:t>
            </a:r>
          </a:p>
          <a:p>
            <a:pPr marL="228600" indent="0"/>
            <a:r>
              <a:rPr lang="en-US" dirty="0"/>
              <a:t>Annotation Interface : </a:t>
            </a:r>
          </a:p>
          <a:p>
            <a:pPr marL="1143000" lvl="1" indent="-457200">
              <a:buFont typeface="+mj-lt"/>
              <a:buAutoNum type="arabicPeriod"/>
            </a:pPr>
            <a:r>
              <a:rPr lang="en-US" dirty="0"/>
              <a:t>Highlight complex sentences both from the original and GPT-simplified summaries</a:t>
            </a:r>
          </a:p>
          <a:p>
            <a:pPr marL="1143000" lvl="1" indent="-457200">
              <a:buFont typeface="+mj-lt"/>
              <a:buAutoNum type="arabicPeriod"/>
            </a:pPr>
            <a:r>
              <a:rPr lang="en-US" dirty="0"/>
              <a:t>Mark specific words </a:t>
            </a:r>
          </a:p>
        </p:txBody>
      </p:sp>
    </p:spTree>
    <p:extLst>
      <p:ext uri="{BB962C8B-B14F-4D97-AF65-F5344CB8AC3E}">
        <p14:creationId xmlns:p14="http://schemas.microsoft.com/office/powerpoint/2010/main" val="244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9722-0818-9E5F-EF5F-B39A611EBE86}"/>
              </a:ext>
            </a:extLst>
          </p:cNvPr>
          <p:cNvSpPr>
            <a:spLocks noGrp="1"/>
          </p:cNvSpPr>
          <p:nvPr>
            <p:ph type="title"/>
          </p:nvPr>
        </p:nvSpPr>
        <p:spPr/>
        <p:txBody>
          <a:bodyPr/>
          <a:lstStyle/>
          <a:p>
            <a:r>
              <a:rPr lang="en-GB" dirty="0"/>
              <a:t>User Study Design—Phase 1</a:t>
            </a:r>
            <a:br>
              <a:rPr lang="en-GB" dirty="0"/>
            </a:br>
            <a:r>
              <a:rPr lang="en-GB" dirty="0"/>
              <a:t>Survey Layout</a:t>
            </a:r>
            <a:endParaRPr lang="en-US" dirty="0"/>
          </a:p>
        </p:txBody>
      </p:sp>
      <p:pic>
        <p:nvPicPr>
          <p:cNvPr id="9" name="Picture 8" descr="A screenshot of a computer&#10;&#10;Description automatically generated">
            <a:extLst>
              <a:ext uri="{FF2B5EF4-FFF2-40B4-BE49-F238E27FC236}">
                <a16:creationId xmlns:a16="http://schemas.microsoft.com/office/drawing/2014/main" id="{DAC2E661-B2CC-52A5-5F5C-F4DFF2C37A05}"/>
              </a:ext>
            </a:extLst>
          </p:cNvPr>
          <p:cNvPicPr>
            <a:picLocks noChangeAspect="1"/>
          </p:cNvPicPr>
          <p:nvPr/>
        </p:nvPicPr>
        <p:blipFill>
          <a:blip r:embed="rId2"/>
          <a:stretch>
            <a:fillRect/>
          </a:stretch>
        </p:blipFill>
        <p:spPr>
          <a:xfrm>
            <a:off x="874712" y="1506523"/>
            <a:ext cx="5391003" cy="3844954"/>
          </a:xfrm>
          <a:prstGeom prst="rect">
            <a:avLst/>
          </a:prstGeom>
        </p:spPr>
      </p:pic>
      <p:pic>
        <p:nvPicPr>
          <p:cNvPr id="11" name="Picture 10" descr="A screenshot of a survey&#10;&#10;Description automatically generated">
            <a:extLst>
              <a:ext uri="{FF2B5EF4-FFF2-40B4-BE49-F238E27FC236}">
                <a16:creationId xmlns:a16="http://schemas.microsoft.com/office/drawing/2014/main" id="{55996A9A-A1BD-1941-03B3-7764C686E419}"/>
              </a:ext>
            </a:extLst>
          </p:cNvPr>
          <p:cNvPicPr>
            <a:picLocks noChangeAspect="1"/>
          </p:cNvPicPr>
          <p:nvPr/>
        </p:nvPicPr>
        <p:blipFill>
          <a:blip r:embed="rId3"/>
          <a:stretch>
            <a:fillRect/>
          </a:stretch>
        </p:blipFill>
        <p:spPr>
          <a:xfrm>
            <a:off x="6566396" y="239413"/>
            <a:ext cx="4889002" cy="2469369"/>
          </a:xfrm>
          <a:prstGeom prst="rect">
            <a:avLst/>
          </a:prstGeom>
        </p:spPr>
      </p:pic>
      <p:pic>
        <p:nvPicPr>
          <p:cNvPr id="15" name="Picture 14" descr="A screenshot of a test&#10;&#10;Description automatically generated">
            <a:extLst>
              <a:ext uri="{FF2B5EF4-FFF2-40B4-BE49-F238E27FC236}">
                <a16:creationId xmlns:a16="http://schemas.microsoft.com/office/drawing/2014/main" id="{1D0B38B8-F951-F4C0-6DA1-3C1862D91D4A}"/>
              </a:ext>
            </a:extLst>
          </p:cNvPr>
          <p:cNvPicPr>
            <a:picLocks noChangeAspect="1"/>
          </p:cNvPicPr>
          <p:nvPr/>
        </p:nvPicPr>
        <p:blipFill>
          <a:blip r:embed="rId4"/>
          <a:stretch>
            <a:fillRect/>
          </a:stretch>
        </p:blipFill>
        <p:spPr>
          <a:xfrm>
            <a:off x="6566396" y="2708782"/>
            <a:ext cx="4889003" cy="3666437"/>
          </a:xfrm>
          <a:prstGeom prst="rect">
            <a:avLst/>
          </a:prstGeom>
        </p:spPr>
      </p:pic>
      <p:cxnSp>
        <p:nvCxnSpPr>
          <p:cNvPr id="19" name="Straight Arrow Connector 18">
            <a:extLst>
              <a:ext uri="{FF2B5EF4-FFF2-40B4-BE49-F238E27FC236}">
                <a16:creationId xmlns:a16="http://schemas.microsoft.com/office/drawing/2014/main" id="{6F5076BA-1649-40EF-65AC-805CDA4BB8B5}"/>
              </a:ext>
            </a:extLst>
          </p:cNvPr>
          <p:cNvCxnSpPr>
            <a:cxnSpLocks/>
          </p:cNvCxnSpPr>
          <p:nvPr/>
        </p:nvCxnSpPr>
        <p:spPr>
          <a:xfrm>
            <a:off x="777766" y="1723697"/>
            <a:ext cx="223070" cy="34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327E2E3-DC0D-EDD8-2708-194EC27A8CA4}"/>
              </a:ext>
            </a:extLst>
          </p:cNvPr>
          <p:cNvSpPr txBox="1"/>
          <p:nvPr/>
        </p:nvSpPr>
        <p:spPr>
          <a:xfrm>
            <a:off x="65945" y="1344662"/>
            <a:ext cx="2011555"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Highlight complex sentences</a:t>
            </a:r>
          </a:p>
        </p:txBody>
      </p:sp>
      <p:cxnSp>
        <p:nvCxnSpPr>
          <p:cNvPr id="22" name="Straight Arrow Connector 21">
            <a:extLst>
              <a:ext uri="{FF2B5EF4-FFF2-40B4-BE49-F238E27FC236}">
                <a16:creationId xmlns:a16="http://schemas.microsoft.com/office/drawing/2014/main" id="{8EDF9A11-7284-0B53-B75B-0225E05210A8}"/>
              </a:ext>
            </a:extLst>
          </p:cNvPr>
          <p:cNvCxnSpPr>
            <a:cxnSpLocks/>
          </p:cNvCxnSpPr>
          <p:nvPr/>
        </p:nvCxnSpPr>
        <p:spPr>
          <a:xfrm flipV="1">
            <a:off x="803608" y="4406465"/>
            <a:ext cx="259543" cy="38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194153-DB41-30A7-8690-E67204432D0C}"/>
              </a:ext>
            </a:extLst>
          </p:cNvPr>
          <p:cNvSpPr txBox="1"/>
          <p:nvPr/>
        </p:nvSpPr>
        <p:spPr>
          <a:xfrm>
            <a:off x="168479" y="4779768"/>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Attention Check Question</a:t>
            </a:r>
          </a:p>
        </p:txBody>
      </p:sp>
      <p:sp>
        <p:nvSpPr>
          <p:cNvPr id="27" name="TextBox 26">
            <a:extLst>
              <a:ext uri="{FF2B5EF4-FFF2-40B4-BE49-F238E27FC236}">
                <a16:creationId xmlns:a16="http://schemas.microsoft.com/office/drawing/2014/main" id="{AA1775D9-1E75-4A0D-95D8-AAD05DA70664}"/>
              </a:ext>
            </a:extLst>
          </p:cNvPr>
          <p:cNvSpPr txBox="1"/>
          <p:nvPr/>
        </p:nvSpPr>
        <p:spPr>
          <a:xfrm>
            <a:off x="5008493" y="815912"/>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Information Coherence</a:t>
            </a:r>
          </a:p>
        </p:txBody>
      </p:sp>
      <p:cxnSp>
        <p:nvCxnSpPr>
          <p:cNvPr id="31" name="Straight Arrow Connector 30">
            <a:extLst>
              <a:ext uri="{FF2B5EF4-FFF2-40B4-BE49-F238E27FC236}">
                <a16:creationId xmlns:a16="http://schemas.microsoft.com/office/drawing/2014/main" id="{DE4E5576-A944-9013-29C9-B30A562631C5}"/>
              </a:ext>
            </a:extLst>
          </p:cNvPr>
          <p:cNvCxnSpPr>
            <a:cxnSpLocks/>
          </p:cNvCxnSpPr>
          <p:nvPr/>
        </p:nvCxnSpPr>
        <p:spPr>
          <a:xfrm flipV="1">
            <a:off x="6265715" y="688181"/>
            <a:ext cx="300680" cy="13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0539D0-77E5-9195-C043-2AF6269351F2}"/>
              </a:ext>
            </a:extLst>
          </p:cNvPr>
          <p:cNvSpPr txBox="1"/>
          <p:nvPr/>
        </p:nvSpPr>
        <p:spPr>
          <a:xfrm>
            <a:off x="4793248" y="1217810"/>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English Fluency</a:t>
            </a:r>
          </a:p>
        </p:txBody>
      </p:sp>
      <p:cxnSp>
        <p:nvCxnSpPr>
          <p:cNvPr id="35" name="Straight Arrow Connector 34">
            <a:extLst>
              <a:ext uri="{FF2B5EF4-FFF2-40B4-BE49-F238E27FC236}">
                <a16:creationId xmlns:a16="http://schemas.microsoft.com/office/drawing/2014/main" id="{E8450740-8D9F-3560-2412-58608B0E30DD}"/>
              </a:ext>
            </a:extLst>
          </p:cNvPr>
          <p:cNvCxnSpPr>
            <a:cxnSpLocks/>
            <a:endCxn id="11" idx="1"/>
          </p:cNvCxnSpPr>
          <p:nvPr/>
        </p:nvCxnSpPr>
        <p:spPr>
          <a:xfrm>
            <a:off x="6096000" y="1350577"/>
            <a:ext cx="470396" cy="12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6A27400-2F11-C186-1381-76F439FDFBE4}"/>
              </a:ext>
            </a:extLst>
          </p:cNvPr>
          <p:cNvSpPr txBox="1"/>
          <p:nvPr/>
        </p:nvSpPr>
        <p:spPr>
          <a:xfrm>
            <a:off x="7823618" y="2446385"/>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Simplicity</a:t>
            </a:r>
          </a:p>
        </p:txBody>
      </p:sp>
      <p:cxnSp>
        <p:nvCxnSpPr>
          <p:cNvPr id="40" name="Straight Arrow Connector 39">
            <a:extLst>
              <a:ext uri="{FF2B5EF4-FFF2-40B4-BE49-F238E27FC236}">
                <a16:creationId xmlns:a16="http://schemas.microsoft.com/office/drawing/2014/main" id="{3A70D46B-9D91-2D7E-AD2B-F754C7062923}"/>
              </a:ext>
            </a:extLst>
          </p:cNvPr>
          <p:cNvCxnSpPr>
            <a:cxnSpLocks/>
          </p:cNvCxnSpPr>
          <p:nvPr/>
        </p:nvCxnSpPr>
        <p:spPr>
          <a:xfrm flipH="1" flipV="1">
            <a:off x="8154647" y="2393482"/>
            <a:ext cx="474346" cy="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3067BF-9B48-AE1F-7257-976F9D83E3E0}"/>
              </a:ext>
            </a:extLst>
          </p:cNvPr>
          <p:cNvSpPr txBox="1"/>
          <p:nvPr/>
        </p:nvSpPr>
        <p:spPr>
          <a:xfrm>
            <a:off x="10623042" y="262029"/>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Short Justification</a:t>
            </a:r>
          </a:p>
        </p:txBody>
      </p:sp>
      <p:cxnSp>
        <p:nvCxnSpPr>
          <p:cNvPr id="49" name="Straight Arrow Connector 48">
            <a:extLst>
              <a:ext uri="{FF2B5EF4-FFF2-40B4-BE49-F238E27FC236}">
                <a16:creationId xmlns:a16="http://schemas.microsoft.com/office/drawing/2014/main" id="{1B0A6C4B-F788-F86F-1AD1-875784921638}"/>
              </a:ext>
            </a:extLst>
          </p:cNvPr>
          <p:cNvCxnSpPr>
            <a:cxnSpLocks/>
          </p:cNvCxnSpPr>
          <p:nvPr/>
        </p:nvCxnSpPr>
        <p:spPr>
          <a:xfrm flipH="1">
            <a:off x="10623041" y="429503"/>
            <a:ext cx="328738" cy="20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323D3C8-FD67-87A2-F9AD-E84B6CB089D8}"/>
              </a:ext>
            </a:extLst>
          </p:cNvPr>
          <p:cNvSpPr txBox="1"/>
          <p:nvPr/>
        </p:nvSpPr>
        <p:spPr>
          <a:xfrm>
            <a:off x="2023463" y="5827712"/>
            <a:ext cx="4510556"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Mark complex words or phrases with [ ] from the highlighted sentences</a:t>
            </a:r>
          </a:p>
        </p:txBody>
      </p:sp>
      <p:cxnSp>
        <p:nvCxnSpPr>
          <p:cNvPr id="54" name="Straight Arrow Connector 53">
            <a:extLst>
              <a:ext uri="{FF2B5EF4-FFF2-40B4-BE49-F238E27FC236}">
                <a16:creationId xmlns:a16="http://schemas.microsoft.com/office/drawing/2014/main" id="{BB421A0B-AAF6-1621-881B-412F749517E1}"/>
              </a:ext>
            </a:extLst>
          </p:cNvPr>
          <p:cNvCxnSpPr>
            <a:cxnSpLocks/>
          </p:cNvCxnSpPr>
          <p:nvPr/>
        </p:nvCxnSpPr>
        <p:spPr>
          <a:xfrm flipV="1">
            <a:off x="5763042" y="5632496"/>
            <a:ext cx="752527" cy="19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A81782-FFFB-05FB-234F-95EC7E40CC0E}"/>
              </a:ext>
            </a:extLst>
          </p:cNvPr>
          <p:cNvCxnSpPr>
            <a:cxnSpLocks/>
          </p:cNvCxnSpPr>
          <p:nvPr/>
        </p:nvCxnSpPr>
        <p:spPr>
          <a:xfrm flipV="1">
            <a:off x="5763042" y="3773214"/>
            <a:ext cx="803353" cy="209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8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1057-F942-A145-F860-60FD5AEF35B4}"/>
              </a:ext>
            </a:extLst>
          </p:cNvPr>
          <p:cNvSpPr>
            <a:spLocks noGrp="1"/>
          </p:cNvSpPr>
          <p:nvPr>
            <p:ph type="title"/>
          </p:nvPr>
        </p:nvSpPr>
        <p:spPr/>
        <p:txBody>
          <a:bodyPr/>
          <a:lstStyle/>
          <a:p>
            <a:r>
              <a:rPr lang="en-US" dirty="0"/>
              <a:t>Evaluation – Phase 1</a:t>
            </a:r>
            <a:br>
              <a:rPr lang="en-US" dirty="0"/>
            </a:br>
            <a:r>
              <a:rPr lang="en-US" dirty="0"/>
              <a:t>Distribution of Ratings </a:t>
            </a:r>
          </a:p>
        </p:txBody>
      </p:sp>
      <p:sp>
        <p:nvSpPr>
          <p:cNvPr id="9" name="Text Placeholder 8">
            <a:extLst>
              <a:ext uri="{FF2B5EF4-FFF2-40B4-BE49-F238E27FC236}">
                <a16:creationId xmlns:a16="http://schemas.microsoft.com/office/drawing/2014/main" id="{319E95C9-9A63-3E07-9CD1-72E8B7BC64FB}"/>
              </a:ext>
            </a:extLst>
          </p:cNvPr>
          <p:cNvSpPr>
            <a:spLocks noGrp="1"/>
          </p:cNvSpPr>
          <p:nvPr>
            <p:ph type="body" idx="1"/>
          </p:nvPr>
        </p:nvSpPr>
        <p:spPr>
          <a:xfrm>
            <a:off x="7104993" y="2083129"/>
            <a:ext cx="4737812" cy="1826446"/>
          </a:xfrm>
        </p:spPr>
        <p:txBody>
          <a:bodyPr/>
          <a:lstStyle/>
          <a:p>
            <a:r>
              <a:rPr lang="en-US" sz="1600" b="0" dirty="0"/>
              <a:t>GPT-simplified leads in</a:t>
            </a:r>
          </a:p>
          <a:p>
            <a:pPr marL="971550" lvl="1" indent="-285750">
              <a:buFont typeface="Arial" panose="020B0604020202020204" pitchFamily="34" charset="0"/>
              <a:buChar char="•"/>
            </a:pPr>
            <a:r>
              <a:rPr lang="en-US" sz="1400" b="0" dirty="0"/>
              <a:t>Understanding - Information Coherence</a:t>
            </a:r>
          </a:p>
          <a:p>
            <a:pPr marL="971550" lvl="1" indent="-285750">
              <a:buFont typeface="Arial" panose="020B0604020202020204" pitchFamily="34" charset="0"/>
              <a:buChar char="•"/>
            </a:pPr>
            <a:r>
              <a:rPr lang="en-US" sz="1400" dirty="0"/>
              <a:t>Simplicity</a:t>
            </a:r>
          </a:p>
          <a:p>
            <a:pPr marL="228600" indent="0"/>
            <a:r>
              <a:rPr lang="en-US" sz="1600" b="0" dirty="0"/>
              <a:t>Majority of participants answered </a:t>
            </a:r>
          </a:p>
          <a:p>
            <a:pPr marL="971550" lvl="1" indent="-285750">
              <a:buFont typeface="Arial" panose="020B0604020202020204" pitchFamily="34" charset="0"/>
              <a:buChar char="•"/>
            </a:pPr>
            <a:r>
              <a:rPr lang="en-US" sz="1400" b="0" dirty="0"/>
              <a:t>no difference in English Fluency</a:t>
            </a:r>
          </a:p>
          <a:p>
            <a:pPr marL="228600" indent="0"/>
            <a:endParaRPr lang="en-US" sz="1600" b="0" dirty="0"/>
          </a:p>
        </p:txBody>
      </p:sp>
      <p:pic>
        <p:nvPicPr>
          <p:cNvPr id="6" name="Picture 5">
            <a:extLst>
              <a:ext uri="{FF2B5EF4-FFF2-40B4-BE49-F238E27FC236}">
                <a16:creationId xmlns:a16="http://schemas.microsoft.com/office/drawing/2014/main" id="{E7B189C1-F47D-C231-650A-5302170FB64E}"/>
              </a:ext>
            </a:extLst>
          </p:cNvPr>
          <p:cNvPicPr>
            <a:picLocks noChangeAspect="1"/>
          </p:cNvPicPr>
          <p:nvPr/>
        </p:nvPicPr>
        <p:blipFill>
          <a:blip r:embed="rId2"/>
          <a:stretch>
            <a:fillRect/>
          </a:stretch>
        </p:blipFill>
        <p:spPr>
          <a:xfrm>
            <a:off x="349195" y="1852175"/>
            <a:ext cx="6565900" cy="4114800"/>
          </a:xfrm>
          <a:prstGeom prst="rect">
            <a:avLst/>
          </a:prstGeom>
        </p:spPr>
      </p:pic>
      <p:sp>
        <p:nvSpPr>
          <p:cNvPr id="10" name="TextBox 9">
            <a:extLst>
              <a:ext uri="{FF2B5EF4-FFF2-40B4-BE49-F238E27FC236}">
                <a16:creationId xmlns:a16="http://schemas.microsoft.com/office/drawing/2014/main" id="{E52C74B5-BADC-B2AD-080B-76D1A25037D2}"/>
              </a:ext>
            </a:extLst>
          </p:cNvPr>
          <p:cNvSpPr txBox="1"/>
          <p:nvPr/>
        </p:nvSpPr>
        <p:spPr>
          <a:xfrm>
            <a:off x="874712" y="1682898"/>
            <a:ext cx="5843752" cy="338554"/>
          </a:xfrm>
          <a:prstGeom prst="rect">
            <a:avLst/>
          </a:prstGeom>
          <a:noFill/>
        </p:spPr>
        <p:txBody>
          <a:bodyPr wrap="square" rtlCol="0" anchor="ctr">
            <a:spAutoFit/>
          </a:bodyPr>
          <a:lstStyle/>
          <a:p>
            <a:pPr algn="ctr"/>
            <a:r>
              <a:rPr lang="en-US" sz="1600" b="1" dirty="0">
                <a:solidFill>
                  <a:schemeClr val="accent1"/>
                </a:solidFill>
                <a:latin typeface="Open Sans"/>
                <a:ea typeface="Open Sans"/>
                <a:cs typeface="Open Sans"/>
                <a:sym typeface="Open Sans"/>
              </a:rPr>
              <a:t>Participant Preference across evaluation dimensions</a:t>
            </a:r>
          </a:p>
        </p:txBody>
      </p:sp>
    </p:spTree>
    <p:extLst>
      <p:ext uri="{BB962C8B-B14F-4D97-AF65-F5344CB8AC3E}">
        <p14:creationId xmlns:p14="http://schemas.microsoft.com/office/powerpoint/2010/main" val="324241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E2B9-BFBB-4929-E67B-F6E477A4EFC6}"/>
              </a:ext>
            </a:extLst>
          </p:cNvPr>
          <p:cNvSpPr>
            <a:spLocks noGrp="1"/>
          </p:cNvSpPr>
          <p:nvPr>
            <p:ph type="title"/>
          </p:nvPr>
        </p:nvSpPr>
        <p:spPr/>
        <p:txBody>
          <a:bodyPr/>
          <a:lstStyle/>
          <a:p>
            <a:r>
              <a:rPr lang="en-US" dirty="0"/>
              <a:t>Evaluation – Phase 1</a:t>
            </a:r>
            <a:br>
              <a:rPr lang="en-US" dirty="0"/>
            </a:br>
            <a:r>
              <a:rPr lang="en-US" dirty="0"/>
              <a:t>Information Coherence (Understanding) Comment</a:t>
            </a:r>
          </a:p>
        </p:txBody>
      </p:sp>
      <p:sp>
        <p:nvSpPr>
          <p:cNvPr id="3" name="Text Placeholder 2">
            <a:extLst>
              <a:ext uri="{FF2B5EF4-FFF2-40B4-BE49-F238E27FC236}">
                <a16:creationId xmlns:a16="http://schemas.microsoft.com/office/drawing/2014/main" id="{209D552E-0564-7316-395F-3055875E8EAD}"/>
              </a:ext>
            </a:extLst>
          </p:cNvPr>
          <p:cNvSpPr>
            <a:spLocks noGrp="1"/>
          </p:cNvSpPr>
          <p:nvPr>
            <p:ph type="body" idx="1"/>
          </p:nvPr>
        </p:nvSpPr>
        <p:spPr>
          <a:xfrm>
            <a:off x="805656" y="2074555"/>
            <a:ext cx="10580688" cy="3287384"/>
          </a:xfrm>
        </p:spPr>
        <p:txBody>
          <a:bodyPr/>
          <a:lstStyle/>
          <a:p>
            <a:r>
              <a:rPr lang="en-GB" sz="1200" dirty="0">
                <a:sym typeface="Arial"/>
              </a:rPr>
              <a:t>”Original": </a:t>
            </a:r>
            <a:r>
              <a:rPr lang="en-GB" sz="1200" b="0" dirty="0"/>
              <a:t>"This paper defines a generative probabilistic model of parse trees, which we call PCFG-LA. This model is an extension of PCFG in which non-terminal symbols are augmented with </a:t>
            </a:r>
            <a:r>
              <a:rPr lang="en-GB" sz="1200" dirty="0"/>
              <a:t>latent variables</a:t>
            </a:r>
            <a:r>
              <a:rPr lang="en-GB" sz="1200" b="0" dirty="0"/>
              <a:t>. Fine-grained </a:t>
            </a:r>
            <a:r>
              <a:rPr lang="en-GB" sz="1200" dirty="0"/>
              <a:t>CFG </a:t>
            </a:r>
            <a:r>
              <a:rPr lang="en-GB" sz="1200" b="0" dirty="0"/>
              <a:t>rules are automatically induced from a parsed corpus by training a PCFG-LA model using an EM-algorithm. Because exact parsing with a </a:t>
            </a:r>
            <a:r>
              <a:rPr lang="en-GB" sz="1200" dirty="0"/>
              <a:t>PCFG-LA</a:t>
            </a:r>
            <a:r>
              <a:rPr lang="en-GB" sz="1200" b="0" dirty="0"/>
              <a:t> is </a:t>
            </a:r>
            <a:r>
              <a:rPr lang="en-GB" sz="1200" dirty="0"/>
              <a:t>NP-hard</a:t>
            </a:r>
            <a:r>
              <a:rPr lang="en-GB" sz="1200" b="0" dirty="0"/>
              <a:t>, several approximations are described and empirically compared. In experiments using the Penn WSJ corpus, our automatically trained model gave a performance of [86.6% (F1, sentences &lt;= 40 words)], which is comparable to that of an unlexicalized [PCFG parse]r created using extensive manual feature selection. We use a </a:t>
            </a:r>
            <a:r>
              <a:rPr lang="en-GB" sz="1200" b="0" dirty="0" err="1"/>
              <a:t>markovized</a:t>
            </a:r>
            <a:r>
              <a:rPr lang="en-GB" sz="1200" b="0" dirty="0"/>
              <a:t> grammar to get a better unannotated parse forest during decoding, but we do not </a:t>
            </a:r>
            <a:r>
              <a:rPr lang="en-GB" sz="1200" b="0" dirty="0" err="1"/>
              <a:t>markovize</a:t>
            </a:r>
            <a:r>
              <a:rPr lang="en-GB" sz="1200" b="0" dirty="0"/>
              <a:t> the training data. We right-binarize the tree bank data to construct grammars with only unary and binary productions.",</a:t>
            </a:r>
          </a:p>
          <a:p>
            <a:r>
              <a:rPr lang="en-GB" sz="1200" dirty="0"/>
              <a:t>”GPT-Simplified": </a:t>
            </a:r>
            <a:r>
              <a:rPr lang="en-GB" sz="1200" b="0" dirty="0"/>
              <a:t>“This paper describes a method for creating parse trees, which are structures used in understanding sentences, called PCFG-LA. This method improves upon a basic version known as PCFG by </a:t>
            </a:r>
            <a:r>
              <a:rPr lang="en-GB" sz="1200" dirty="0">
                <a:solidFill>
                  <a:srgbClr val="C00000"/>
                </a:solidFill>
              </a:rPr>
              <a:t>adding hidden elements </a:t>
            </a:r>
            <a:r>
              <a:rPr lang="en-GB" sz="1200" b="0" dirty="0"/>
              <a:t>to the symbols used in the trees. Detailed rules for constructing these trees are automatically learned from a collection of example sentences by training the PCFG-LA model using a technique called the EM-algorithm. Since finding an exact solution with PCFG-LA is </a:t>
            </a:r>
            <a:r>
              <a:rPr lang="en-GB" sz="1200" dirty="0">
                <a:solidFill>
                  <a:srgbClr val="C00000"/>
                </a:solidFill>
              </a:rPr>
              <a:t>very complex and difficult (NP-hard), </a:t>
            </a:r>
            <a:r>
              <a:rPr lang="en-GB" sz="1200" b="0" dirty="0"/>
              <a:t>the paper discusses several simplified methods and compares them through experiments. In tests with a well-known set of sentences (Penn WSJ corpus), our model, which was trained automatically, performed quite well with an accuracy of 86.6% for sentences up to 40 words long, similar to another model that required a lot of manual adjustment. We use a special method (</a:t>
            </a:r>
            <a:r>
              <a:rPr lang="en-GB" sz="1200" b="0" dirty="0" err="1"/>
              <a:t>markovized</a:t>
            </a:r>
            <a:r>
              <a:rPr lang="en-GB" sz="1200" b="0" dirty="0"/>
              <a:t> grammar) to get better results when interpreting sentence structures but do not apply this method to the training examples. We also change the structure of example sentence data to make it simpler, using only two types of constructions (unary and binary).</a:t>
            </a:r>
          </a:p>
        </p:txBody>
      </p:sp>
      <p:sp>
        <p:nvSpPr>
          <p:cNvPr id="5" name="TextBox 4">
            <a:extLst>
              <a:ext uri="{FF2B5EF4-FFF2-40B4-BE49-F238E27FC236}">
                <a16:creationId xmlns:a16="http://schemas.microsoft.com/office/drawing/2014/main" id="{6C497922-0298-9DA8-D809-2EAAB2A34498}"/>
              </a:ext>
            </a:extLst>
          </p:cNvPr>
          <p:cNvSpPr txBox="1"/>
          <p:nvPr/>
        </p:nvSpPr>
        <p:spPr>
          <a:xfrm>
            <a:off x="958793" y="1496061"/>
            <a:ext cx="9372875" cy="338554"/>
          </a:xfrm>
          <a:prstGeom prst="rect">
            <a:avLst/>
          </a:prstGeom>
          <a:noFill/>
        </p:spPr>
        <p:txBody>
          <a:bodyPr wrap="square">
            <a:spAutoFit/>
          </a:bodyPr>
          <a:lstStyle/>
          <a:p>
            <a:r>
              <a:rPr lang="en-US" sz="1600" b="1" dirty="0">
                <a:solidFill>
                  <a:schemeClr val="accent1"/>
                </a:solidFill>
                <a:latin typeface="Open Sans"/>
                <a:ea typeface="Open Sans"/>
                <a:cs typeface="Open Sans"/>
                <a:sym typeface="Open Sans"/>
              </a:rPr>
              <a:t>Understanding: </a:t>
            </a:r>
            <a:r>
              <a:rPr lang="en-US" sz="1600" dirty="0">
                <a:solidFill>
                  <a:schemeClr val="accent1"/>
                </a:solidFill>
                <a:latin typeface="Open Sans"/>
                <a:ea typeface="Open Sans"/>
                <a:cs typeface="Open Sans"/>
                <a:sym typeface="Open Sans"/>
              </a:rPr>
              <a:t>“GPT-Simplified summary explains the technical words better.”</a:t>
            </a:r>
          </a:p>
        </p:txBody>
      </p:sp>
    </p:spTree>
    <p:extLst>
      <p:ext uri="{BB962C8B-B14F-4D97-AF65-F5344CB8AC3E}">
        <p14:creationId xmlns:p14="http://schemas.microsoft.com/office/powerpoint/2010/main" val="41256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2A69F-3BC0-6835-A947-84DF6F641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99A60-74C1-0C40-9472-C49632508609}"/>
              </a:ext>
            </a:extLst>
          </p:cNvPr>
          <p:cNvSpPr>
            <a:spLocks noGrp="1"/>
          </p:cNvSpPr>
          <p:nvPr>
            <p:ph type="title"/>
          </p:nvPr>
        </p:nvSpPr>
        <p:spPr/>
        <p:txBody>
          <a:bodyPr/>
          <a:lstStyle/>
          <a:p>
            <a:r>
              <a:rPr lang="en-US" dirty="0"/>
              <a:t>Evaluation – Phase 1</a:t>
            </a:r>
            <a:br>
              <a:rPr lang="en-US" dirty="0"/>
            </a:br>
            <a:r>
              <a:rPr lang="en-US" dirty="0"/>
              <a:t>Naturalness and Simplicity</a:t>
            </a:r>
          </a:p>
        </p:txBody>
      </p:sp>
      <p:sp>
        <p:nvSpPr>
          <p:cNvPr id="3" name="Text Placeholder 2">
            <a:extLst>
              <a:ext uri="{FF2B5EF4-FFF2-40B4-BE49-F238E27FC236}">
                <a16:creationId xmlns:a16="http://schemas.microsoft.com/office/drawing/2014/main" id="{AB57841C-2A31-6D8E-C092-044B7161C640}"/>
              </a:ext>
            </a:extLst>
          </p:cNvPr>
          <p:cNvSpPr>
            <a:spLocks noGrp="1"/>
          </p:cNvSpPr>
          <p:nvPr>
            <p:ph type="body" idx="1"/>
          </p:nvPr>
        </p:nvSpPr>
        <p:spPr>
          <a:xfrm>
            <a:off x="874712" y="3058039"/>
            <a:ext cx="10580688" cy="2701630"/>
          </a:xfrm>
        </p:spPr>
        <p:txBody>
          <a:bodyPr/>
          <a:lstStyle/>
          <a:p>
            <a:r>
              <a:rPr lang="en-GB" sz="1200" dirty="0">
                <a:sym typeface="Arial"/>
              </a:rPr>
              <a:t>”Original": </a:t>
            </a:r>
            <a:r>
              <a:rPr lang="en-GB" sz="1200" b="0" dirty="0"/>
              <a:t>"We present a detailed study of confidence estimation for machine translation. Various methods for determining whether [MT] output is correct are investigated, for both [whole sentences] and [words]. Since the [notion of correctness] is not intuitively clear in this context, different ways of defining it are proposed. We introduce a [sentence-level QE system] where an </a:t>
            </a:r>
            <a:r>
              <a:rPr lang="en-GB" sz="1200" dirty="0"/>
              <a:t>[arbitrary threshold] </a:t>
            </a:r>
            <a:r>
              <a:rPr lang="en-GB" sz="1200" b="0" dirty="0"/>
              <a:t>is used to classify the [MT output] as good or bad. Since the </a:t>
            </a:r>
            <a:r>
              <a:rPr lang="en-GB" sz="1200" dirty="0"/>
              <a:t>notion of correctness </a:t>
            </a:r>
            <a:r>
              <a:rPr lang="en-GB" sz="1200" b="0" dirty="0"/>
              <a:t>is not intuitively clear in this context, different ways of defining it are proposed. We present results on data from the NIST 2003 Chinese-to-English MT evaluation. We introduce </a:t>
            </a:r>
            <a:r>
              <a:rPr lang="en-GB" sz="1200" dirty="0"/>
              <a:t>a sentence level QE system </a:t>
            </a:r>
            <a:r>
              <a:rPr lang="en-GB" sz="1200" b="0" dirty="0"/>
              <a:t>where an arbitrary threshold is used to classify the MT output as good or bad. We study sentence and word level features for translation error prediction.",</a:t>
            </a:r>
          </a:p>
          <a:p>
            <a:r>
              <a:rPr lang="en-GB" sz="1200" dirty="0"/>
              <a:t>”GPT-Simplified": </a:t>
            </a:r>
            <a:r>
              <a:rPr lang="en-GB" sz="1200" b="0" dirty="0"/>
              <a:t>"We present a detailed study of confidence estimation for machine translation. Various methods for determining whether MT (Machine Translation) output is correct are investigated, for both whole sentences and words. Since the </a:t>
            </a:r>
            <a:r>
              <a:rPr lang="en-GB" sz="1200" dirty="0">
                <a:solidFill>
                  <a:srgbClr val="C00000"/>
                </a:solidFill>
              </a:rPr>
              <a:t>[idea of correctness] is not easy to understand</a:t>
            </a:r>
            <a:r>
              <a:rPr lang="en-GB" sz="1200" b="0" dirty="0"/>
              <a:t> in this context, different ways of defining it are proposed. We introduce a [sentence-level QE (Quality Estimation) system] where a chosen limit is used to classify the [MT output] as good or bad. We present results on data from the NIST 2003 Chinese-to-English MT evaluation. We introduce a sentence level QE (Quality Estimation) system where </a:t>
            </a:r>
            <a:r>
              <a:rPr lang="en-GB" sz="1200" dirty="0">
                <a:solidFill>
                  <a:srgbClr val="C00000"/>
                </a:solidFill>
              </a:rPr>
              <a:t>a chosen limit </a:t>
            </a:r>
            <a:r>
              <a:rPr lang="en-GB" sz="1200" b="0" dirty="0"/>
              <a:t>is used to classify the MT output as good or bad. We study sentence and word level features for translation error prediction."</a:t>
            </a:r>
          </a:p>
        </p:txBody>
      </p:sp>
      <p:sp>
        <p:nvSpPr>
          <p:cNvPr id="5" name="TextBox 4">
            <a:extLst>
              <a:ext uri="{FF2B5EF4-FFF2-40B4-BE49-F238E27FC236}">
                <a16:creationId xmlns:a16="http://schemas.microsoft.com/office/drawing/2014/main" id="{9DACEAC8-062A-8DAE-9A60-F709584B6139}"/>
              </a:ext>
            </a:extLst>
          </p:cNvPr>
          <p:cNvSpPr txBox="1"/>
          <p:nvPr/>
        </p:nvSpPr>
        <p:spPr>
          <a:xfrm>
            <a:off x="874712" y="1264833"/>
            <a:ext cx="10665648" cy="1877437"/>
          </a:xfrm>
          <a:prstGeom prst="rect">
            <a:avLst/>
          </a:prstGeom>
          <a:noFill/>
        </p:spPr>
        <p:txBody>
          <a:bodyPr wrap="square">
            <a:spAutoFit/>
          </a:bodyPr>
          <a:lstStyle/>
          <a:p>
            <a:r>
              <a:rPr lang="en-US" sz="1600" b="1" dirty="0">
                <a:solidFill>
                  <a:schemeClr val="accent1"/>
                </a:solidFill>
                <a:latin typeface="Open Sans"/>
                <a:ea typeface="Open Sans"/>
                <a:cs typeface="Open Sans"/>
                <a:sym typeface="Open Sans"/>
              </a:rPr>
              <a:t>Naturalness</a:t>
            </a:r>
            <a:r>
              <a:rPr lang="en-US" sz="1200" b="1" dirty="0">
                <a:solidFill>
                  <a:schemeClr val="accent1"/>
                </a:solidFill>
                <a:latin typeface="Open Sans"/>
                <a:ea typeface="Open Sans"/>
                <a:cs typeface="Open Sans"/>
                <a:sym typeface="Open Sans"/>
              </a:rPr>
              <a:t>: </a:t>
            </a:r>
            <a:r>
              <a:rPr lang="en-US" sz="1200" dirty="0">
                <a:solidFill>
                  <a:schemeClr val="accent1"/>
                </a:solidFill>
                <a:latin typeface="Open Sans"/>
                <a:ea typeface="Open Sans"/>
                <a:cs typeface="Open Sans"/>
                <a:sym typeface="Open Sans"/>
              </a:rPr>
              <a:t>“Passage 1 sounds a little more natural overall.</a:t>
            </a:r>
          </a:p>
          <a:p>
            <a:r>
              <a:rPr lang="en-US" sz="1200" dirty="0">
                <a:solidFill>
                  <a:schemeClr val="accent1"/>
                </a:solidFill>
                <a:latin typeface="Open Sans"/>
                <a:ea typeface="Open Sans"/>
                <a:cs typeface="Open Sans"/>
                <a:sym typeface="Open Sans"/>
              </a:rPr>
              <a:t>Its word choices (“arbitrary threshold,” “notion of correctness,” “sentence-level QE system”) match standard academic English and read smoothly, whereas some substitutions in Passage 2—such as “idea of correctness is not easy to understand” and “chosen limit”—feel slightly </a:t>
            </a:r>
            <a:r>
              <a:rPr lang="en-US" sz="1200" b="1" dirty="0">
                <a:solidFill>
                  <a:schemeClr val="accent1"/>
                </a:solidFill>
                <a:latin typeface="Open Sans"/>
                <a:ea typeface="Open Sans"/>
                <a:cs typeface="Open Sans"/>
                <a:sym typeface="Open Sans"/>
              </a:rPr>
              <a:t>informal </a:t>
            </a:r>
            <a:r>
              <a:rPr lang="en-US" sz="1200" dirty="0">
                <a:solidFill>
                  <a:schemeClr val="accent1"/>
                </a:solidFill>
                <a:latin typeface="Open Sans"/>
                <a:ea typeface="Open Sans"/>
                <a:cs typeface="Open Sans"/>
                <a:sym typeface="Open Sans"/>
              </a:rPr>
              <a:t>or awkward. Both passages are grammatically correct, but Passage 1’s vocabulary and phrasing </a:t>
            </a:r>
            <a:r>
              <a:rPr lang="en-US" sz="1200" b="1" dirty="0">
                <a:solidFill>
                  <a:schemeClr val="accent1"/>
                </a:solidFill>
                <a:latin typeface="Open Sans"/>
                <a:ea typeface="Open Sans"/>
                <a:cs typeface="Open Sans"/>
                <a:sym typeface="Open Sans"/>
              </a:rPr>
              <a:t>align better with conventional, fluent scholarly style</a:t>
            </a:r>
            <a:r>
              <a:rPr lang="en-US" sz="1200" dirty="0">
                <a:solidFill>
                  <a:schemeClr val="accent1"/>
                </a:solidFill>
                <a:latin typeface="Open Sans"/>
                <a:ea typeface="Open Sans"/>
                <a:cs typeface="Open Sans"/>
                <a:sym typeface="Open Sans"/>
              </a:rPr>
              <a:t>..”</a:t>
            </a:r>
          </a:p>
          <a:p>
            <a:endParaRPr lang="en-US" sz="1200" dirty="0">
              <a:solidFill>
                <a:schemeClr val="accent1"/>
              </a:solidFill>
              <a:latin typeface="Open Sans"/>
              <a:ea typeface="Open Sans"/>
              <a:cs typeface="Open Sans"/>
              <a:sym typeface="Open Sans"/>
            </a:endParaRPr>
          </a:p>
          <a:p>
            <a:r>
              <a:rPr lang="en-US" sz="1600" b="1" dirty="0">
                <a:solidFill>
                  <a:schemeClr val="accent1"/>
                </a:solidFill>
                <a:latin typeface="Open Sans"/>
                <a:ea typeface="Open Sans"/>
                <a:cs typeface="Open Sans"/>
                <a:sym typeface="Open Sans"/>
              </a:rPr>
              <a:t>Simplicity : </a:t>
            </a:r>
            <a:r>
              <a:rPr lang="en-US" sz="1200" dirty="0">
                <a:solidFill>
                  <a:schemeClr val="accent1"/>
                </a:solidFill>
                <a:latin typeface="Open Sans"/>
                <a:ea typeface="Open Sans"/>
                <a:cs typeface="Open Sans"/>
                <a:sym typeface="Open Sans"/>
              </a:rPr>
              <a:t>Passage 1—its sentences are a little shorter and have </a:t>
            </a:r>
            <a:r>
              <a:rPr lang="en-US" sz="1200" b="1" dirty="0">
                <a:solidFill>
                  <a:schemeClr val="accent1"/>
                </a:solidFill>
                <a:latin typeface="Open Sans"/>
                <a:ea typeface="Open Sans"/>
                <a:cs typeface="Open Sans"/>
                <a:sym typeface="Open Sans"/>
              </a:rPr>
              <a:t>fewer parenthetical insertions or stacked phrases</a:t>
            </a:r>
            <a:r>
              <a:rPr lang="en-US" sz="1200" dirty="0">
                <a:solidFill>
                  <a:schemeClr val="accent1"/>
                </a:solidFill>
                <a:latin typeface="Open Sans"/>
                <a:ea typeface="Open Sans"/>
                <a:cs typeface="Open Sans"/>
                <a:sym typeface="Open Sans"/>
              </a:rPr>
              <a:t>, so each idea is delivered in a cleaner, more easily digestible structure.</a:t>
            </a:r>
          </a:p>
          <a:p>
            <a:endParaRPr lang="en-US" sz="1200"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412907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977C-E29A-1CA2-5706-BF166009E0E6}"/>
              </a:ext>
            </a:extLst>
          </p:cNvPr>
          <p:cNvSpPr>
            <a:spLocks noGrp="1"/>
          </p:cNvSpPr>
          <p:nvPr>
            <p:ph type="title"/>
          </p:nvPr>
        </p:nvSpPr>
        <p:spPr/>
        <p:txBody>
          <a:bodyPr/>
          <a:lstStyle/>
          <a:p>
            <a:r>
              <a:rPr lang="en-US" dirty="0"/>
              <a:t>From Phase 1 </a:t>
            </a:r>
          </a:p>
        </p:txBody>
      </p:sp>
      <p:sp>
        <p:nvSpPr>
          <p:cNvPr id="3" name="Text Placeholder 2">
            <a:extLst>
              <a:ext uri="{FF2B5EF4-FFF2-40B4-BE49-F238E27FC236}">
                <a16:creationId xmlns:a16="http://schemas.microsoft.com/office/drawing/2014/main" id="{6158290B-D5F3-9826-F81F-BBA626CC759E}"/>
              </a:ext>
            </a:extLst>
          </p:cNvPr>
          <p:cNvSpPr>
            <a:spLocks noGrp="1"/>
          </p:cNvSpPr>
          <p:nvPr>
            <p:ph type="body" idx="1"/>
          </p:nvPr>
        </p:nvSpPr>
        <p:spPr>
          <a:xfrm>
            <a:off x="874711" y="1484314"/>
            <a:ext cx="10580688" cy="3318914"/>
          </a:xfrm>
        </p:spPr>
        <p:txBody>
          <a:bodyPr/>
          <a:lstStyle/>
          <a:p>
            <a:r>
              <a:rPr lang="en-US" dirty="0"/>
              <a:t>GPT simplification </a:t>
            </a:r>
            <a:r>
              <a:rPr lang="en-US" b="0" dirty="0"/>
              <a:t>improved </a:t>
            </a:r>
            <a:r>
              <a:rPr lang="en-US" dirty="0"/>
              <a:t>overall simplicity</a:t>
            </a:r>
            <a:r>
              <a:rPr lang="en-US" b="0" dirty="0"/>
              <a:t> of technical terms and sentence structure with </a:t>
            </a:r>
            <a:r>
              <a:rPr lang="en-US" dirty="0"/>
              <a:t>promising English fluency</a:t>
            </a:r>
          </a:p>
          <a:p>
            <a:endParaRPr lang="en-US" b="0" dirty="0"/>
          </a:p>
          <a:p>
            <a:r>
              <a:rPr lang="en-US" dirty="0"/>
              <a:t>However…</a:t>
            </a:r>
          </a:p>
          <a:p>
            <a:pPr marL="571500" indent="-342900">
              <a:buFont typeface="Arial" panose="020B0604020202020204" pitchFamily="34" charset="0"/>
              <a:buChar char="•"/>
            </a:pPr>
            <a:r>
              <a:rPr lang="en-US" b="0" dirty="0"/>
              <a:t>Naturalness in Scientific field</a:t>
            </a:r>
          </a:p>
          <a:p>
            <a:pPr marL="571500" indent="-342900">
              <a:buFont typeface="Arial" panose="020B0604020202020204" pitchFamily="34" charset="0"/>
              <a:buChar char="•"/>
            </a:pPr>
            <a:r>
              <a:rPr lang="en-US" b="0" dirty="0"/>
              <a:t>Fluency in scholarly style</a:t>
            </a:r>
          </a:p>
          <a:p>
            <a:pPr marL="571500" indent="-342900">
              <a:buFont typeface="Arial" panose="020B0604020202020204" pitchFamily="34" charset="0"/>
              <a:buChar char="•"/>
            </a:pPr>
            <a:r>
              <a:rPr lang="en-US" b="0" dirty="0"/>
              <a:t>Simple and understandable while maintaining formality </a:t>
            </a:r>
          </a:p>
        </p:txBody>
      </p:sp>
      <p:sp>
        <p:nvSpPr>
          <p:cNvPr id="4" name="TextBox 3">
            <a:extLst>
              <a:ext uri="{FF2B5EF4-FFF2-40B4-BE49-F238E27FC236}">
                <a16:creationId xmlns:a16="http://schemas.microsoft.com/office/drawing/2014/main" id="{6C208886-79F4-9A66-B80C-08F68E89AFCE}"/>
              </a:ext>
            </a:extLst>
          </p:cNvPr>
          <p:cNvSpPr txBox="1"/>
          <p:nvPr/>
        </p:nvSpPr>
        <p:spPr>
          <a:xfrm>
            <a:off x="3559087" y="5026421"/>
            <a:ext cx="5073825" cy="461665"/>
          </a:xfrm>
          <a:prstGeom prst="rect">
            <a:avLst/>
          </a:prstGeom>
          <a:noFill/>
        </p:spPr>
        <p:txBody>
          <a:bodyPr wrap="none" rtlCol="0">
            <a:spAutoFit/>
          </a:bodyPr>
          <a:lstStyle/>
          <a:p>
            <a:r>
              <a:rPr lang="en-US" sz="2400" b="1" dirty="0">
                <a:solidFill>
                  <a:schemeClr val="accent1"/>
                </a:solidFill>
                <a:latin typeface="Open Sans"/>
                <a:ea typeface="Open Sans"/>
                <a:cs typeface="Open Sans"/>
                <a:sym typeface="Open Sans"/>
              </a:rPr>
              <a:t>Human Annotation is necessary</a:t>
            </a:r>
          </a:p>
        </p:txBody>
      </p:sp>
    </p:spTree>
    <p:extLst>
      <p:ext uri="{BB962C8B-B14F-4D97-AF65-F5344CB8AC3E}">
        <p14:creationId xmlns:p14="http://schemas.microsoft.com/office/powerpoint/2010/main" val="34856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BE79-A7DF-BA90-67DA-BF9E36A0F8FB}"/>
              </a:ext>
            </a:extLst>
          </p:cNvPr>
          <p:cNvSpPr>
            <a:spLocks noGrp="1"/>
          </p:cNvSpPr>
          <p:nvPr>
            <p:ph type="title"/>
          </p:nvPr>
        </p:nvSpPr>
        <p:spPr/>
        <p:txBody>
          <a:bodyPr/>
          <a:lstStyle/>
          <a:p>
            <a:r>
              <a:rPr lang="en-US" dirty="0"/>
              <a:t>Phase 2 – Ask experts to simplify the summary</a:t>
            </a:r>
          </a:p>
        </p:txBody>
      </p:sp>
      <p:sp>
        <p:nvSpPr>
          <p:cNvPr id="3" name="Text Placeholder 2">
            <a:extLst>
              <a:ext uri="{FF2B5EF4-FFF2-40B4-BE49-F238E27FC236}">
                <a16:creationId xmlns:a16="http://schemas.microsoft.com/office/drawing/2014/main" id="{E2921779-3B83-1BC2-8393-2B33A83B3DFB}"/>
              </a:ext>
            </a:extLst>
          </p:cNvPr>
          <p:cNvSpPr>
            <a:spLocks noGrp="1"/>
          </p:cNvSpPr>
          <p:nvPr>
            <p:ph type="body" idx="1"/>
          </p:nvPr>
        </p:nvSpPr>
        <p:spPr>
          <a:xfrm>
            <a:off x="874711" y="1484313"/>
            <a:ext cx="10760242" cy="4344987"/>
          </a:xfrm>
        </p:spPr>
        <p:txBody>
          <a:bodyPr/>
          <a:lstStyle/>
          <a:p>
            <a:r>
              <a:rPr lang="en-GB" sz="1600" dirty="0"/>
              <a:t>Task Instructions: </a:t>
            </a:r>
            <a:r>
              <a:rPr lang="en-GB" sz="1600" b="0" dirty="0"/>
              <a:t>Simplifying Scientific Summaries</a:t>
            </a:r>
          </a:p>
          <a:p>
            <a:r>
              <a:rPr lang="en-GB" sz="1600" dirty="0"/>
              <a:t>Objective:</a:t>
            </a:r>
            <a:br>
              <a:rPr lang="en-GB" sz="1600" b="0" dirty="0"/>
            </a:br>
            <a:r>
              <a:rPr lang="en-GB" sz="1600" b="0" dirty="0"/>
              <a:t>Your task is to further simplify the given Annotated Summary, particularly focusing on the phrases inside [ ]. The goal is to make the text clearer, more readable, and accessible while preserving the original meaning. This will help us create high-quality, simplified scientific text.</a:t>
            </a:r>
          </a:p>
          <a:p>
            <a:r>
              <a:rPr lang="en-GB" sz="1600" dirty="0"/>
              <a:t>Instructions:</a:t>
            </a:r>
          </a:p>
          <a:p>
            <a:pPr>
              <a:buSzPct val="100000"/>
              <a:buFont typeface="+mj-lt"/>
              <a:buAutoNum type="arabicParenR"/>
            </a:pPr>
            <a:r>
              <a:rPr lang="en-GB" sz="1400" b="0" dirty="0"/>
              <a:t>Read the Original Summary: This is the original, complex version of the scientific text.</a:t>
            </a:r>
          </a:p>
          <a:p>
            <a:pPr>
              <a:buSzPct val="100000"/>
              <a:buFont typeface="+mj-lt"/>
              <a:buAutoNum type="arabicParenR"/>
            </a:pPr>
            <a:r>
              <a:rPr lang="en-GB" sz="1400" b="0" dirty="0"/>
              <a:t>Review the Annotated Summary: This version has already simplified but may still contain complex phrases.</a:t>
            </a:r>
          </a:p>
          <a:p>
            <a:pPr>
              <a:buSzPct val="100000"/>
              <a:buFont typeface="+mj-lt"/>
              <a:buAutoNum type="arabicParenR"/>
            </a:pPr>
            <a:r>
              <a:rPr lang="en-GB" sz="1400" b="0" dirty="0"/>
              <a:t>Further Simplify Phrases in [ ]: Focus on the phrases inside [ ] and rewrite them in simpler terms while keeping their meaning intact.</a:t>
            </a:r>
          </a:p>
          <a:p>
            <a:pPr>
              <a:buSzPct val="100000"/>
              <a:buFont typeface="+mj-lt"/>
              <a:buAutoNum type="arabicParenR"/>
            </a:pPr>
            <a:r>
              <a:rPr lang="en-GB" sz="1400" b="0" dirty="0"/>
              <a:t>Ensure Readability: The final version should be clear and easy to understand for a general audience.</a:t>
            </a:r>
          </a:p>
          <a:p>
            <a:endParaRPr lang="en-US" sz="1600" b="0" dirty="0"/>
          </a:p>
        </p:txBody>
      </p:sp>
    </p:spTree>
    <p:extLst>
      <p:ext uri="{BB962C8B-B14F-4D97-AF65-F5344CB8AC3E}">
        <p14:creationId xmlns:p14="http://schemas.microsoft.com/office/powerpoint/2010/main" val="75486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9943-B78F-9B02-4DC1-85CEEB329042}"/>
              </a:ext>
            </a:extLst>
          </p:cNvPr>
          <p:cNvSpPr>
            <a:spLocks noGrp="1"/>
          </p:cNvSpPr>
          <p:nvPr>
            <p:ph type="title"/>
          </p:nvPr>
        </p:nvSpPr>
        <p:spPr/>
        <p:txBody>
          <a:bodyPr/>
          <a:lstStyle/>
          <a:p>
            <a:r>
              <a:rPr lang="en-US" dirty="0"/>
              <a:t>Table of Content</a:t>
            </a:r>
          </a:p>
        </p:txBody>
      </p:sp>
      <p:sp>
        <p:nvSpPr>
          <p:cNvPr id="3" name="Text Placeholder 2">
            <a:extLst>
              <a:ext uri="{FF2B5EF4-FFF2-40B4-BE49-F238E27FC236}">
                <a16:creationId xmlns:a16="http://schemas.microsoft.com/office/drawing/2014/main" id="{A7F10439-6907-1F9B-BAD2-4666547088CE}"/>
              </a:ext>
            </a:extLst>
          </p:cNvPr>
          <p:cNvSpPr>
            <a:spLocks noGrp="1"/>
          </p:cNvSpPr>
          <p:nvPr>
            <p:ph type="body" idx="1"/>
          </p:nvPr>
        </p:nvSpPr>
        <p:spPr/>
        <p:txBody>
          <a:bodyPr/>
          <a:lstStyle/>
          <a:p>
            <a:r>
              <a:rPr lang="en-US" dirty="0"/>
              <a:t>Motivation</a:t>
            </a:r>
          </a:p>
          <a:p>
            <a:r>
              <a:rPr lang="en-US" dirty="0"/>
              <a:t>Objective and Outline</a:t>
            </a:r>
          </a:p>
          <a:p>
            <a:r>
              <a:rPr lang="en-US" dirty="0"/>
              <a:t>Dataset</a:t>
            </a:r>
          </a:p>
          <a:p>
            <a:r>
              <a:rPr lang="en-US" dirty="0"/>
              <a:t>User Survey</a:t>
            </a:r>
          </a:p>
          <a:p>
            <a:r>
              <a:rPr lang="en-US" dirty="0"/>
              <a:t>Evaluation</a:t>
            </a:r>
          </a:p>
          <a:p>
            <a:r>
              <a:rPr lang="en-US" dirty="0"/>
              <a:t>Future Work</a:t>
            </a:r>
          </a:p>
          <a:p>
            <a:r>
              <a:rPr lang="en-US" dirty="0"/>
              <a:t>Conclusion</a:t>
            </a:r>
          </a:p>
        </p:txBody>
      </p:sp>
    </p:spTree>
    <p:extLst>
      <p:ext uri="{BB962C8B-B14F-4D97-AF65-F5344CB8AC3E}">
        <p14:creationId xmlns:p14="http://schemas.microsoft.com/office/powerpoint/2010/main" val="756168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8481-AB63-B7B1-3837-B763150C990B}"/>
              </a:ext>
            </a:extLst>
          </p:cNvPr>
          <p:cNvSpPr>
            <a:spLocks noGrp="1"/>
          </p:cNvSpPr>
          <p:nvPr>
            <p:ph type="title"/>
          </p:nvPr>
        </p:nvSpPr>
        <p:spPr/>
        <p:txBody>
          <a:bodyPr/>
          <a:lstStyle/>
          <a:p>
            <a:r>
              <a:rPr lang="en-US" dirty="0"/>
              <a:t>Phase 2 : Generate Gold Simplified Summary</a:t>
            </a:r>
          </a:p>
        </p:txBody>
      </p:sp>
      <p:sp>
        <p:nvSpPr>
          <p:cNvPr id="5" name="Text Placeholder 4">
            <a:extLst>
              <a:ext uri="{FF2B5EF4-FFF2-40B4-BE49-F238E27FC236}">
                <a16:creationId xmlns:a16="http://schemas.microsoft.com/office/drawing/2014/main" id="{64782F5A-20C1-932C-6C0B-3DFFFF0D404C}"/>
              </a:ext>
            </a:extLst>
          </p:cNvPr>
          <p:cNvSpPr>
            <a:spLocks noGrp="1"/>
          </p:cNvSpPr>
          <p:nvPr>
            <p:ph type="body" idx="1"/>
          </p:nvPr>
        </p:nvSpPr>
        <p:spPr/>
        <p:txBody>
          <a:bodyPr/>
          <a:lstStyle/>
          <a:p>
            <a:r>
              <a:rPr lang="en-US" dirty="0"/>
              <a:t>Total 92 Summaries</a:t>
            </a:r>
          </a:p>
          <a:p>
            <a:pPr marL="228600" indent="0"/>
            <a:r>
              <a:rPr lang="en-US" dirty="0"/>
              <a:t>Target Participants</a:t>
            </a:r>
          </a:p>
          <a:p>
            <a:pPr marL="571500" indent="-342900">
              <a:buFontTx/>
              <a:buChar char="-"/>
            </a:pPr>
            <a:r>
              <a:rPr lang="en-US" b="0" dirty="0"/>
              <a:t>People pursuing/holding Master’s Degree or above in Computer Science</a:t>
            </a:r>
          </a:p>
          <a:p>
            <a:pPr marL="571500" indent="-342900">
              <a:buFontTx/>
              <a:buChar char="-"/>
            </a:pPr>
            <a:r>
              <a:rPr lang="en-US" b="0" dirty="0"/>
              <a:t>People pursuing/holding Bachelor’s Degree in Computer Science with working experience as a research assistant</a:t>
            </a:r>
          </a:p>
          <a:p>
            <a:pPr marL="228600" indent="0"/>
            <a:endParaRPr lang="en-US" b="0" dirty="0"/>
          </a:p>
        </p:txBody>
      </p:sp>
    </p:spTree>
    <p:extLst>
      <p:ext uri="{BB962C8B-B14F-4D97-AF65-F5344CB8AC3E}">
        <p14:creationId xmlns:p14="http://schemas.microsoft.com/office/powerpoint/2010/main" val="359059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452C-866F-6DE8-ECAC-9C2593AC6E0A}"/>
              </a:ext>
            </a:extLst>
          </p:cNvPr>
          <p:cNvSpPr>
            <a:spLocks noGrp="1"/>
          </p:cNvSpPr>
          <p:nvPr>
            <p:ph type="title"/>
          </p:nvPr>
        </p:nvSpPr>
        <p:spPr/>
        <p:txBody>
          <a:bodyPr/>
          <a:lstStyle/>
          <a:p>
            <a:r>
              <a:rPr lang="en-US" dirty="0"/>
              <a:t>Phase 2 : Generate Gold Simplified Summary</a:t>
            </a:r>
            <a:br>
              <a:rPr lang="en-US" dirty="0"/>
            </a:br>
            <a:r>
              <a:rPr lang="en-US" dirty="0"/>
              <a:t>Instructions</a:t>
            </a:r>
          </a:p>
        </p:txBody>
      </p:sp>
      <p:sp>
        <p:nvSpPr>
          <p:cNvPr id="5" name="TextBox 4">
            <a:extLst>
              <a:ext uri="{FF2B5EF4-FFF2-40B4-BE49-F238E27FC236}">
                <a16:creationId xmlns:a16="http://schemas.microsoft.com/office/drawing/2014/main" id="{5CC2B41E-0C00-FEE2-E93D-6E040659BC09}"/>
              </a:ext>
            </a:extLst>
          </p:cNvPr>
          <p:cNvSpPr txBox="1"/>
          <p:nvPr/>
        </p:nvSpPr>
        <p:spPr>
          <a:xfrm>
            <a:off x="770540" y="1678329"/>
            <a:ext cx="11317288" cy="4493538"/>
          </a:xfrm>
          <a:prstGeom prst="rect">
            <a:avLst/>
          </a:prstGeom>
          <a:noFill/>
        </p:spPr>
        <p:txBody>
          <a:bodyPr wrap="square">
            <a:spAutoFit/>
          </a:bodyPr>
          <a:lstStyle/>
          <a:p>
            <a:pPr algn="l"/>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When simplifying, please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carefully consider</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the presence of</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brackets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 the summaries. </a:t>
            </a:r>
          </a:p>
          <a:p>
            <a:pPr algn="l"/>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There are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four possible cases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you need to handle:</a:t>
            </a:r>
          </a:p>
          <a:p>
            <a:pPr algn="l"/>
            <a:endParaRPr lang="en-GB"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1: Both original and simplified summaries contain </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a:t>
            </a:r>
            <a:endParaRPr lang="en-GB" sz="1600" b="1" dirty="0">
              <a:solidFill>
                <a:schemeClr val="accent1"/>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a:p>
            <a:pPr lvl="5"/>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For the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original</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summary,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check that phrases in brackets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are well simplified in the simplified version, preserving meaning and grammar.</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For the</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simplified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summary,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rephrase bracketed words/phrases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keep clarity and original meaning.</a:t>
            </a:r>
          </a:p>
          <a:p>
            <a:pPr algn="l"/>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2: Only the original contains</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Verify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that the bracketed phrases in the original are simplified appropriately in the simplified summary, maintaining meaning and correctness.</a:t>
            </a:r>
          </a:p>
          <a:p>
            <a:pPr marL="285750" indent="-285750" algn="l">
              <a:buFont typeface="Arial" panose="020B0604020202020204" pitchFamily="34" charset="0"/>
              <a:buChar char="•"/>
            </a:pPr>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3: Only the simplified contains </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For the simplified,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rephrase bracketed terms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clearly preserve the original meaning.</a:t>
            </a:r>
          </a:p>
          <a:p>
            <a:pPr algn="l"/>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4: Neither contains</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Review the simplified summary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ensure it clearly conveys the core meaning.</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Rephrase sentences if needed to improve readability and flow.</a:t>
            </a:r>
          </a:p>
        </p:txBody>
      </p:sp>
      <p:sp>
        <p:nvSpPr>
          <p:cNvPr id="6" name="TextBox 5">
            <a:extLst>
              <a:ext uri="{FF2B5EF4-FFF2-40B4-BE49-F238E27FC236}">
                <a16:creationId xmlns:a16="http://schemas.microsoft.com/office/drawing/2014/main" id="{489D7BB3-058D-37DE-9FD0-63BEDA79A415}"/>
              </a:ext>
            </a:extLst>
          </p:cNvPr>
          <p:cNvSpPr txBox="1"/>
          <p:nvPr/>
        </p:nvSpPr>
        <p:spPr>
          <a:xfrm>
            <a:off x="3381184" y="1123476"/>
            <a:ext cx="6096000" cy="461665"/>
          </a:xfrm>
          <a:prstGeom prst="rect">
            <a:avLst/>
          </a:prstGeom>
          <a:noFill/>
        </p:spPr>
        <p:txBody>
          <a:bodyPr wrap="square">
            <a:spAutoFit/>
          </a:bodyPr>
          <a:lstStyle/>
          <a:p>
            <a:pPr algn="ctr"/>
            <a:r>
              <a:rPr lang="en-GB" sz="2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Simplification Instructions</a:t>
            </a:r>
          </a:p>
        </p:txBody>
      </p:sp>
    </p:spTree>
    <p:extLst>
      <p:ext uri="{BB962C8B-B14F-4D97-AF65-F5344CB8AC3E}">
        <p14:creationId xmlns:p14="http://schemas.microsoft.com/office/powerpoint/2010/main" val="1997370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9FAB-3B9D-F138-B6C6-47128308DCE6}"/>
              </a:ext>
            </a:extLst>
          </p:cNvPr>
          <p:cNvSpPr>
            <a:spLocks noGrp="1"/>
          </p:cNvSpPr>
          <p:nvPr>
            <p:ph type="title"/>
          </p:nvPr>
        </p:nvSpPr>
        <p:spPr/>
        <p:txBody>
          <a:bodyPr/>
          <a:lstStyle/>
          <a:p>
            <a:r>
              <a:rPr lang="en-US" dirty="0"/>
              <a:t>Phase 2 : Generate Gold Simplified Summary</a:t>
            </a:r>
          </a:p>
        </p:txBody>
      </p:sp>
      <p:pic>
        <p:nvPicPr>
          <p:cNvPr id="5" name="Picture 4" descr="A screenshot of a computer&#10;&#10;Description automatically generated">
            <a:extLst>
              <a:ext uri="{FF2B5EF4-FFF2-40B4-BE49-F238E27FC236}">
                <a16:creationId xmlns:a16="http://schemas.microsoft.com/office/drawing/2014/main" id="{A793AABE-92B9-1410-D515-F36E5A054CA5}"/>
              </a:ext>
            </a:extLst>
          </p:cNvPr>
          <p:cNvPicPr>
            <a:picLocks noChangeAspect="1"/>
          </p:cNvPicPr>
          <p:nvPr/>
        </p:nvPicPr>
        <p:blipFill>
          <a:blip r:embed="rId2"/>
          <a:srcRect t="6162"/>
          <a:stretch/>
        </p:blipFill>
        <p:spPr>
          <a:xfrm>
            <a:off x="1041561" y="1030288"/>
            <a:ext cx="10108877" cy="5302715"/>
          </a:xfrm>
          <a:prstGeom prst="rect">
            <a:avLst/>
          </a:prstGeom>
        </p:spPr>
      </p:pic>
    </p:spTree>
    <p:extLst>
      <p:ext uri="{BB962C8B-B14F-4D97-AF65-F5344CB8AC3E}">
        <p14:creationId xmlns:p14="http://schemas.microsoft.com/office/powerpoint/2010/main" val="207617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3C71-BFC6-A41C-212B-EC47127B4F06}"/>
              </a:ext>
            </a:extLst>
          </p:cNvPr>
          <p:cNvSpPr>
            <a:spLocks noGrp="1"/>
          </p:cNvSpPr>
          <p:nvPr>
            <p:ph type="title"/>
          </p:nvPr>
        </p:nvSpPr>
        <p:spPr/>
        <p:txBody>
          <a:bodyPr/>
          <a:lstStyle/>
          <a:p>
            <a:r>
              <a:rPr lang="en-US" dirty="0"/>
              <a:t>Evaluation Comparison</a:t>
            </a:r>
          </a:p>
        </p:txBody>
      </p:sp>
      <p:graphicFrame>
        <p:nvGraphicFramePr>
          <p:cNvPr id="4" name="Table 3">
            <a:extLst>
              <a:ext uri="{FF2B5EF4-FFF2-40B4-BE49-F238E27FC236}">
                <a16:creationId xmlns:a16="http://schemas.microsoft.com/office/drawing/2014/main" id="{EA107624-D73C-4434-EA93-4D6392EB0801}"/>
              </a:ext>
            </a:extLst>
          </p:cNvPr>
          <p:cNvGraphicFramePr>
            <a:graphicFrameLocks noGrp="1"/>
          </p:cNvGraphicFramePr>
          <p:nvPr>
            <p:extLst>
              <p:ext uri="{D42A27DB-BD31-4B8C-83A1-F6EECF244321}">
                <p14:modId xmlns:p14="http://schemas.microsoft.com/office/powerpoint/2010/main" val="3835184097"/>
              </p:ext>
            </p:extLst>
          </p:nvPr>
        </p:nvGraphicFramePr>
        <p:xfrm>
          <a:off x="1071545" y="778933"/>
          <a:ext cx="10187019" cy="5446108"/>
        </p:xfrm>
        <a:graphic>
          <a:graphicData uri="http://schemas.openxmlformats.org/drawingml/2006/table">
            <a:tbl>
              <a:tblPr firstRow="1" bandRow="1">
                <a:tableStyleId>{D7AB7FDA-E22A-4248-9B1A-5F6B086B1CEB}</a:tableStyleId>
              </a:tblPr>
              <a:tblGrid>
                <a:gridCol w="2082584">
                  <a:extLst>
                    <a:ext uri="{9D8B030D-6E8A-4147-A177-3AD203B41FA5}">
                      <a16:colId xmlns:a16="http://schemas.microsoft.com/office/drawing/2014/main" val="3627810689"/>
                    </a:ext>
                  </a:extLst>
                </a:gridCol>
                <a:gridCol w="3427293">
                  <a:extLst>
                    <a:ext uri="{9D8B030D-6E8A-4147-A177-3AD203B41FA5}">
                      <a16:colId xmlns:a16="http://schemas.microsoft.com/office/drawing/2014/main" val="3291305451"/>
                    </a:ext>
                  </a:extLst>
                </a:gridCol>
                <a:gridCol w="2427111">
                  <a:extLst>
                    <a:ext uri="{9D8B030D-6E8A-4147-A177-3AD203B41FA5}">
                      <a16:colId xmlns:a16="http://schemas.microsoft.com/office/drawing/2014/main" val="1945839015"/>
                    </a:ext>
                  </a:extLst>
                </a:gridCol>
                <a:gridCol w="2250031">
                  <a:extLst>
                    <a:ext uri="{9D8B030D-6E8A-4147-A177-3AD203B41FA5}">
                      <a16:colId xmlns:a16="http://schemas.microsoft.com/office/drawing/2014/main" val="1689866840"/>
                    </a:ext>
                  </a:extLst>
                </a:gridCol>
              </a:tblGrid>
              <a:tr h="372185">
                <a:tc gridSpan="2">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Category</a:t>
                      </a: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hMerge="1">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GPT-Simplified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Human-Simplified</a:t>
                      </a: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70119456"/>
                  </a:ext>
                </a:extLst>
              </a:tr>
              <a:tr h="360001">
                <a:tc rowSpan="6">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Semantics</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BLEU</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0.9490</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0.3490</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14149532"/>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LENS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53.7663</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50.5648</a:t>
                      </a:r>
                    </a:p>
                  </a:txBody>
                  <a:tcPr anchor="ctr"/>
                </a:tc>
                <a:extLst>
                  <a:ext uri="{0D108BD9-81ED-4DB2-BD59-A6C34878D82A}">
                    <a16:rowId xmlns:a16="http://schemas.microsoft.com/office/drawing/2014/main" val="355562914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Precision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0.9880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0.8999</a:t>
                      </a:r>
                    </a:p>
                  </a:txBody>
                  <a:tcPr anchor="ctr"/>
                </a:tc>
                <a:extLst>
                  <a:ext uri="{0D108BD9-81ED-4DB2-BD59-A6C34878D82A}">
                    <a16:rowId xmlns:a16="http://schemas.microsoft.com/office/drawing/2014/main" val="1033263035"/>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Recall</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0.9936</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0.9066</a:t>
                      </a:r>
                    </a:p>
                  </a:txBody>
                  <a:tcPr anchor="ctr"/>
                </a:tc>
                <a:extLst>
                  <a:ext uri="{0D108BD9-81ED-4DB2-BD59-A6C34878D82A}">
                    <a16:rowId xmlns:a16="http://schemas.microsoft.com/office/drawing/2014/main" val="164460403"/>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F1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0.9907</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0.9031</a:t>
                      </a:r>
                    </a:p>
                  </a:txBody>
                  <a:tcPr anchor="ctr"/>
                </a:tc>
                <a:extLst>
                  <a:ext uri="{0D108BD9-81ED-4DB2-BD59-A6C34878D82A}">
                    <a16:rowId xmlns:a16="http://schemas.microsoft.com/office/drawing/2014/main" val="158262486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Paraphrase Similarity</a:t>
                      </a:r>
                    </a:p>
                    <a:p>
                      <a:pPr algn="ctr"/>
                      <a:r>
                        <a:rPr lang="en-US" b="0" dirty="0">
                          <a:solidFill>
                            <a:schemeClr val="bg1"/>
                          </a:solidFill>
                          <a:latin typeface="Open Sans" panose="020B0606030504020204" pitchFamily="34" charset="0"/>
                          <a:ea typeface="Open Sans" panose="020B0606030504020204" pitchFamily="34" charset="0"/>
                          <a:cs typeface="Open Sans" panose="020B0606030504020204" pitchFamily="34" charset="0"/>
                        </a:rPr>
                        <a:t>(sentence transformer based)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0" dirty="0">
                          <a:latin typeface="Open Sans" panose="020B0606030504020204" pitchFamily="34" charset="0"/>
                          <a:ea typeface="Open Sans" panose="020B0606030504020204" pitchFamily="34" charset="0"/>
                          <a:cs typeface="Open Sans" panose="020B0606030504020204" pitchFamily="34" charset="0"/>
                        </a:rPr>
                        <a:t>0.9880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0.9046</a:t>
                      </a:r>
                    </a:p>
                  </a:txBody>
                  <a:tcPr anchor="ctr"/>
                </a:tc>
                <a:extLst>
                  <a:ext uri="{0D108BD9-81ED-4DB2-BD59-A6C34878D82A}">
                    <a16:rowId xmlns:a16="http://schemas.microsoft.com/office/drawing/2014/main" val="2817657572"/>
                  </a:ext>
                </a:extLst>
              </a:tr>
              <a:tr h="360001">
                <a:tc rowSpan="5">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Simplicity</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SARI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46.7589</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33.7167</a:t>
                      </a:r>
                    </a:p>
                  </a:txBody>
                  <a:tcPr anchor="ctr"/>
                </a:tc>
                <a:extLst>
                  <a:ext uri="{0D108BD9-81ED-4DB2-BD59-A6C34878D82A}">
                    <a16:rowId xmlns:a16="http://schemas.microsoft.com/office/drawing/2014/main" val="2473005618"/>
                  </a:ext>
                </a:extLst>
              </a:tr>
              <a:tr h="360001">
                <a:tc vMerge="1">
                  <a:txBody>
                    <a:bodyPr/>
                    <a:lstStyle/>
                    <a:p>
                      <a:endParaRPr lang="en-US"/>
                    </a:p>
                  </a:txBody>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SAMSA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b="0" dirty="0">
                          <a:latin typeface="Open Sans" panose="020B0606030504020204" pitchFamily="34" charset="0"/>
                          <a:ea typeface="Open Sans" panose="020B0606030504020204" pitchFamily="34" charset="0"/>
                          <a:cs typeface="Open Sans" panose="020B0606030504020204" pitchFamily="34" charset="0"/>
                        </a:rPr>
                        <a:t>0.3094</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0.2530</a:t>
                      </a:r>
                    </a:p>
                  </a:txBody>
                  <a:tcPr anchor="ctr"/>
                </a:tc>
                <a:extLst>
                  <a:ext uri="{0D108BD9-81ED-4DB2-BD59-A6C34878D82A}">
                    <a16:rowId xmlns:a16="http://schemas.microsoft.com/office/drawing/2014/main" val="1213962577"/>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Compression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1.0522</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1.0286</a:t>
                      </a:r>
                    </a:p>
                  </a:txBody>
                  <a:tcPr anchor="ctr"/>
                </a:tc>
                <a:extLst>
                  <a:ext uri="{0D108BD9-81ED-4DB2-BD59-A6C34878D82A}">
                    <a16:rowId xmlns:a16="http://schemas.microsoft.com/office/drawing/2014/main" val="208253157"/>
                  </a:ext>
                </a:extLst>
              </a:tr>
              <a:tr h="468073">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Avg Word Length </a:t>
                      </a:r>
                      <a:r>
                        <a:rPr lang="en-US"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 5.3866)</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5.4163</a:t>
                      </a:r>
                    </a:p>
                  </a:txBody>
                  <a:tcPr anchor="ctr">
                    <a:lnL w="28575" cap="flat" cmpd="sng" algn="ctr">
                      <a:solidFill>
                        <a:schemeClr val="bg1"/>
                      </a:solidFill>
                      <a:prstDash val="solid"/>
                      <a:round/>
                      <a:headEnd type="none" w="med" len="med"/>
                      <a:tailEnd type="none" w="med" len="med"/>
                    </a:lnL>
                  </a:tcPr>
                </a:tc>
                <a:tc>
                  <a:txBody>
                    <a:bodyP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5.7087</a:t>
                      </a:r>
                    </a:p>
                  </a:txBody>
                  <a:tcPr anchor="ctr"/>
                </a:tc>
                <a:extLst>
                  <a:ext uri="{0D108BD9-81ED-4DB2-BD59-A6C34878D82A}">
                    <a16:rowId xmlns:a16="http://schemas.microsoft.com/office/drawing/2014/main" val="3765274664"/>
                  </a:ext>
                </a:extLst>
              </a:tr>
              <a:tr h="468073">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Avg Sentence Length</a:t>
                      </a: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 164.4255)</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172.0851</a:t>
                      </a:r>
                    </a:p>
                  </a:txBody>
                  <a:tcPr anchor="ctr">
                    <a:lnL w="28575" cap="flat" cmpd="sng" algn="ctr">
                      <a:solidFill>
                        <a:schemeClr val="bg1"/>
                      </a:solidFill>
                      <a:prstDash val="solid"/>
                      <a:round/>
                      <a:headEnd type="none" w="med" len="med"/>
                      <a:tailEnd type="none" w="med" len="med"/>
                    </a:lnL>
                  </a:tcPr>
                </a:tc>
                <a:tc>
                  <a:txBody>
                    <a:bodyP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167.7447</a:t>
                      </a:r>
                    </a:p>
                  </a:txBody>
                  <a:tcPr anchor="ctr"/>
                </a:tc>
                <a:extLst>
                  <a:ext uri="{0D108BD9-81ED-4DB2-BD59-A6C34878D82A}">
                    <a16:rowId xmlns:a16="http://schemas.microsoft.com/office/drawing/2014/main" val="2969116273"/>
                  </a:ext>
                </a:extLst>
              </a:tr>
              <a:tr h="360001">
                <a:tc rowSpan="2">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Readability</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FK Grade Level</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12.10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13.00</a:t>
                      </a:r>
                    </a:p>
                  </a:txBody>
                  <a:tcPr anchor="ctr"/>
                </a:tc>
                <a:extLst>
                  <a:ext uri="{0D108BD9-81ED-4DB2-BD59-A6C34878D82A}">
                    <a16:rowId xmlns:a16="http://schemas.microsoft.com/office/drawing/2014/main" val="78469078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FK Reading Ease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48.54</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40.89</a:t>
                      </a:r>
                    </a:p>
                  </a:txBody>
                  <a:tcPr anchor="ctr"/>
                </a:tc>
                <a:extLst>
                  <a:ext uri="{0D108BD9-81ED-4DB2-BD59-A6C34878D82A}">
                    <a16:rowId xmlns:a16="http://schemas.microsoft.com/office/drawing/2014/main" val="3469168309"/>
                  </a:ext>
                </a:extLst>
              </a:tr>
            </a:tbl>
          </a:graphicData>
        </a:graphic>
      </p:graphicFrame>
    </p:spTree>
    <p:extLst>
      <p:ext uri="{BB962C8B-B14F-4D97-AF65-F5344CB8AC3E}">
        <p14:creationId xmlns:p14="http://schemas.microsoft.com/office/powerpoint/2010/main" val="211820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AEFF-FA2D-947D-4B6C-E15A8C437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EB737-326F-23C9-B39A-4F04C0484875}"/>
              </a:ext>
            </a:extLst>
          </p:cNvPr>
          <p:cNvSpPr>
            <a:spLocks noGrp="1"/>
          </p:cNvSpPr>
          <p:nvPr>
            <p:ph type="title"/>
          </p:nvPr>
        </p:nvSpPr>
        <p:spPr/>
        <p:txBody>
          <a:bodyPr/>
          <a:lstStyle/>
          <a:p>
            <a:r>
              <a:rPr lang="en-US" dirty="0"/>
              <a:t>Phase 2 : Generate Gold Simplified Summary</a:t>
            </a:r>
          </a:p>
        </p:txBody>
      </p:sp>
      <p:sp>
        <p:nvSpPr>
          <p:cNvPr id="3" name="Text Placeholder 2">
            <a:extLst>
              <a:ext uri="{FF2B5EF4-FFF2-40B4-BE49-F238E27FC236}">
                <a16:creationId xmlns:a16="http://schemas.microsoft.com/office/drawing/2014/main" id="{061383BC-8159-0EEA-645E-639ADBACD5F5}"/>
              </a:ext>
            </a:extLst>
          </p:cNvPr>
          <p:cNvSpPr>
            <a:spLocks noGrp="1"/>
          </p:cNvSpPr>
          <p:nvPr>
            <p:ph type="body" idx="1"/>
          </p:nvPr>
        </p:nvSpPr>
        <p:spPr/>
        <p:txBody>
          <a:bodyPr/>
          <a:lstStyle/>
          <a:p>
            <a:r>
              <a:rPr lang="en-US" sz="1400" dirty="0"/>
              <a:t>(Original)</a:t>
            </a:r>
          </a:p>
          <a:p>
            <a:r>
              <a:rPr lang="en-US" sz="1400" b="0" dirty="0"/>
              <a:t>We present an efficient, broad-coverage, principle-based parser for English. The parser has been implemented in C++ and runs on SUN </a:t>
            </a:r>
            <a:r>
              <a:rPr lang="en-US" sz="1400" b="0" dirty="0" err="1"/>
              <a:t>Sparcstations</a:t>
            </a:r>
            <a:r>
              <a:rPr lang="en-US" sz="1400" b="0" dirty="0"/>
              <a:t> with X-windows. </a:t>
            </a:r>
            <a:r>
              <a:rPr lang="en-US" sz="1400" dirty="0"/>
              <a:t>It contains a lexicon </a:t>
            </a:r>
            <a:r>
              <a:rPr lang="en-US" sz="1400" b="0" dirty="0"/>
              <a:t>with over 90,000 entries, constructed automatically by applying a set of extraction and conversion rules to entries from </a:t>
            </a:r>
            <a:r>
              <a:rPr lang="en-US" sz="1400" dirty="0"/>
              <a:t>machine readable </a:t>
            </a:r>
            <a:r>
              <a:rPr lang="en-US" sz="1400" b="0" dirty="0"/>
              <a:t>dictionaries. We release </a:t>
            </a:r>
            <a:r>
              <a:rPr lang="en-US" sz="1400" b="0" dirty="0" err="1"/>
              <a:t>MiniPar</a:t>
            </a:r>
            <a:r>
              <a:rPr lang="en-US" sz="1400" b="0" dirty="0"/>
              <a:t>, a </a:t>
            </a:r>
            <a:r>
              <a:rPr lang="en-US" sz="1400" dirty="0"/>
              <a:t>fast and robust parser</a:t>
            </a:r>
            <a:r>
              <a:rPr lang="en-US" sz="1400" b="0" dirty="0"/>
              <a:t> for grammatical dependency relations.</a:t>
            </a:r>
          </a:p>
          <a:p>
            <a:r>
              <a:rPr lang="en-US" sz="1400" dirty="0"/>
              <a:t>(GPT-Simplified)</a:t>
            </a:r>
          </a:p>
          <a:p>
            <a:r>
              <a:rPr lang="en-US" sz="1400" b="0" dirty="0"/>
              <a:t>We introduce an efficient English language parser that uses broad rules to understand sentences. The parser is built using C++ and works on SUN </a:t>
            </a:r>
            <a:r>
              <a:rPr lang="en-US" sz="1400" b="0" dirty="0" err="1"/>
              <a:t>Sparcstations</a:t>
            </a:r>
            <a:r>
              <a:rPr lang="en-US" sz="1400" b="0" dirty="0"/>
              <a:t> with a graphical interface called X-windows. It includes </a:t>
            </a:r>
            <a:r>
              <a:rPr lang="en-US" sz="1400" dirty="0"/>
              <a:t>a word list (lexicon)</a:t>
            </a:r>
            <a:r>
              <a:rPr lang="en-US" sz="1400" b="0" dirty="0"/>
              <a:t> with over 90,000 entries, created automatically by using rules to extract and convert data from </a:t>
            </a:r>
            <a:r>
              <a:rPr lang="en-US" sz="1400" dirty="0"/>
              <a:t>digital </a:t>
            </a:r>
            <a:r>
              <a:rPr lang="en-US" sz="1400" b="0" dirty="0"/>
              <a:t>dictionaries. We also offer </a:t>
            </a:r>
            <a:r>
              <a:rPr lang="en-US" sz="1400" b="0" dirty="0" err="1"/>
              <a:t>MiniPar</a:t>
            </a:r>
            <a:r>
              <a:rPr lang="en-US" sz="1400" b="0" dirty="0"/>
              <a:t>, </a:t>
            </a:r>
            <a:r>
              <a:rPr lang="en-US" sz="1400" dirty="0"/>
              <a:t>a quick and reliable tool </a:t>
            </a:r>
            <a:r>
              <a:rPr lang="en-US" sz="1400" b="0" dirty="0"/>
              <a:t>for analyzing grammatical connections between words.</a:t>
            </a:r>
          </a:p>
          <a:p>
            <a:r>
              <a:rPr lang="en-US" sz="1400" dirty="0"/>
              <a:t>(Human-Simplified)</a:t>
            </a:r>
          </a:p>
          <a:p>
            <a:r>
              <a:rPr lang="en-US" sz="1400" b="0" dirty="0"/>
              <a:t>This paper introduces PRINCIPAR, an efficient and broad-coverage principle-based parser for the English language. Implemented in C++ for SUN </a:t>
            </a:r>
            <a:r>
              <a:rPr lang="en-US" sz="1400" b="0" dirty="0" err="1"/>
              <a:t>Sparcstations</a:t>
            </a:r>
            <a:r>
              <a:rPr lang="en-US" sz="1400" b="0" dirty="0"/>
              <a:t> with X-windows</a:t>
            </a:r>
            <a:r>
              <a:rPr lang="en-US" sz="1400" dirty="0"/>
              <a:t>, it features a lexicon </a:t>
            </a:r>
            <a:r>
              <a:rPr lang="en-US" sz="1400" b="0" dirty="0"/>
              <a:t>of over 90,000 entries automatically built from </a:t>
            </a:r>
            <a:r>
              <a:rPr lang="en-US" sz="1400" dirty="0"/>
              <a:t>machine-readable </a:t>
            </a:r>
            <a:r>
              <a:rPr lang="en-US" sz="1400" b="0" dirty="0"/>
              <a:t>dictionaries using extraction and conversion rules. The authors also provide </a:t>
            </a:r>
            <a:r>
              <a:rPr lang="en-US" sz="1400" b="0" dirty="0" err="1"/>
              <a:t>Minipar</a:t>
            </a:r>
            <a:r>
              <a:rPr lang="en-US" sz="1400" dirty="0"/>
              <a:t>, a fast and robust parse</a:t>
            </a:r>
            <a:r>
              <a:rPr lang="en-US" sz="1400" b="0" dirty="0"/>
              <a:t>r designed for analyzing grammatical dependency relations.</a:t>
            </a:r>
          </a:p>
        </p:txBody>
      </p:sp>
      <p:sp>
        <p:nvSpPr>
          <p:cNvPr id="5" name="TextBox 4">
            <a:extLst>
              <a:ext uri="{FF2B5EF4-FFF2-40B4-BE49-F238E27FC236}">
                <a16:creationId xmlns:a16="http://schemas.microsoft.com/office/drawing/2014/main" id="{86144AE1-C6CC-7067-866D-4E2814E985A5}"/>
              </a:ext>
            </a:extLst>
          </p:cNvPr>
          <p:cNvSpPr txBox="1"/>
          <p:nvPr/>
        </p:nvSpPr>
        <p:spPr>
          <a:xfrm>
            <a:off x="874711" y="1176536"/>
            <a:ext cx="6096000" cy="307777"/>
          </a:xfrm>
          <a:prstGeom prst="rect">
            <a:avLst/>
          </a:prstGeom>
          <a:noFill/>
        </p:spPr>
        <p:txBody>
          <a:bodyPr wrap="square">
            <a:spAutoFit/>
          </a:bodyPr>
          <a:lstStyle/>
          <a:p>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PRINCIPAR - An Efficient Broad-Coverage Principle-Based Parser </a:t>
            </a:r>
          </a:p>
        </p:txBody>
      </p:sp>
      <p:sp>
        <p:nvSpPr>
          <p:cNvPr id="6" name="TextBox 5">
            <a:extLst>
              <a:ext uri="{FF2B5EF4-FFF2-40B4-BE49-F238E27FC236}">
                <a16:creationId xmlns:a16="http://schemas.microsoft.com/office/drawing/2014/main" id="{7C78C963-6429-31C0-1615-178D551DDB82}"/>
              </a:ext>
            </a:extLst>
          </p:cNvPr>
          <p:cNvSpPr txBox="1"/>
          <p:nvPr/>
        </p:nvSpPr>
        <p:spPr>
          <a:xfrm>
            <a:off x="5979220" y="5998577"/>
            <a:ext cx="5476179" cy="276999"/>
          </a:xfrm>
          <a:prstGeom prst="rect">
            <a:avLst/>
          </a:prstGeom>
          <a:noFill/>
        </p:spPr>
        <p:txBody>
          <a:bodyPr wrap="none" rtlCol="0">
            <a:spAutoFit/>
          </a:bodyPr>
          <a:lstStyle/>
          <a:p>
            <a:r>
              <a:rPr lang="en-US" sz="1200" dirty="0">
                <a:solidFill>
                  <a:schemeClr val="accent1"/>
                </a:solidFill>
              </a:rPr>
              <a:t>Dataset is available : https://</a:t>
            </a:r>
            <a:r>
              <a:rPr lang="en-US" sz="1200" dirty="0" err="1">
                <a:solidFill>
                  <a:schemeClr val="accent1"/>
                </a:solidFill>
              </a:rPr>
              <a:t>github.com</a:t>
            </a:r>
            <a:r>
              <a:rPr lang="en-US" sz="1200" dirty="0">
                <a:solidFill>
                  <a:schemeClr val="accent1"/>
                </a:solidFill>
              </a:rPr>
              <a:t>/kim33/Scientific-Text-</a:t>
            </a:r>
            <a:r>
              <a:rPr lang="en-US" sz="1200" dirty="0" err="1">
                <a:solidFill>
                  <a:schemeClr val="accent1"/>
                </a:solidFill>
              </a:rPr>
              <a:t>Simplification.git</a:t>
            </a:r>
            <a:endParaRPr lang="en-US" sz="1200" dirty="0">
              <a:solidFill>
                <a:schemeClr val="accent1"/>
              </a:solidFill>
            </a:endParaRPr>
          </a:p>
        </p:txBody>
      </p:sp>
    </p:spTree>
    <p:extLst>
      <p:ext uri="{BB962C8B-B14F-4D97-AF65-F5344CB8AC3E}">
        <p14:creationId xmlns:p14="http://schemas.microsoft.com/office/powerpoint/2010/main" val="330065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C3232-5409-0E94-0736-274343CF7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E8168-DC5A-40AD-C8C7-6817D7445323}"/>
              </a:ext>
            </a:extLst>
          </p:cNvPr>
          <p:cNvSpPr>
            <a:spLocks noGrp="1"/>
          </p:cNvSpPr>
          <p:nvPr>
            <p:ph type="title"/>
          </p:nvPr>
        </p:nvSpPr>
        <p:spPr/>
        <p:txBody>
          <a:bodyPr/>
          <a:lstStyle/>
          <a:p>
            <a:r>
              <a:rPr lang="en-US" dirty="0"/>
              <a:t>Phase 2 : Generate Gold Simplified Summary</a:t>
            </a:r>
          </a:p>
        </p:txBody>
      </p:sp>
      <p:sp>
        <p:nvSpPr>
          <p:cNvPr id="3" name="Text Placeholder 2">
            <a:extLst>
              <a:ext uri="{FF2B5EF4-FFF2-40B4-BE49-F238E27FC236}">
                <a16:creationId xmlns:a16="http://schemas.microsoft.com/office/drawing/2014/main" id="{BD7A9CAE-EE44-48D0-23E7-BD272E4167FD}"/>
              </a:ext>
            </a:extLst>
          </p:cNvPr>
          <p:cNvSpPr>
            <a:spLocks noGrp="1"/>
          </p:cNvSpPr>
          <p:nvPr>
            <p:ph type="body" idx="1"/>
          </p:nvPr>
        </p:nvSpPr>
        <p:spPr>
          <a:xfrm>
            <a:off x="874711" y="1484313"/>
            <a:ext cx="10580688" cy="4566531"/>
          </a:xfrm>
        </p:spPr>
        <p:txBody>
          <a:bodyPr/>
          <a:lstStyle/>
          <a:p>
            <a:r>
              <a:rPr lang="en-US" sz="1400" dirty="0"/>
              <a:t>(Original)</a:t>
            </a:r>
          </a:p>
          <a:p>
            <a:r>
              <a:rPr lang="en-US" sz="1400" b="0" dirty="0"/>
              <a:t>We describe the design of Complex Syntax, a </a:t>
            </a:r>
            <a:r>
              <a:rPr lang="en-US" sz="1400" dirty="0"/>
              <a:t>computational lexicon </a:t>
            </a:r>
            <a:r>
              <a:rPr lang="en-US" sz="1400" b="0" dirty="0"/>
              <a:t>providing detailed </a:t>
            </a:r>
            <a:r>
              <a:rPr lang="en-US" sz="1400" dirty="0"/>
              <a:t>syntactic information </a:t>
            </a:r>
            <a:r>
              <a:rPr lang="en-US" sz="1400" b="0" dirty="0"/>
              <a:t>for </a:t>
            </a:r>
            <a:r>
              <a:rPr lang="en-US" sz="1400" dirty="0"/>
              <a:t>approximately</a:t>
            </a:r>
            <a:r>
              <a:rPr lang="en-US" sz="1400" b="0" dirty="0"/>
              <a:t> 38,000 English headwords. </a:t>
            </a:r>
            <a:r>
              <a:rPr lang="en-US" sz="1400" b="0" u="sng" dirty="0"/>
              <a:t>We consider the types of errors which arise in creating such a lexicon, and how such errors can be measured and controlled</a:t>
            </a:r>
            <a:r>
              <a:rPr lang="en-US" sz="1400" b="0" dirty="0"/>
              <a:t>. Our COMLEX syntax dictionary provides verb subcategorization information and syntactic paraphrases, but they are </a:t>
            </a:r>
            <a:r>
              <a:rPr lang="en-US" sz="1400" dirty="0"/>
              <a:t>indexed by </a:t>
            </a:r>
            <a:r>
              <a:rPr lang="en-US" sz="1400" b="0" dirty="0"/>
              <a:t>words thus not suitable to use in generation directly.</a:t>
            </a:r>
          </a:p>
          <a:p>
            <a:r>
              <a:rPr lang="en-US" sz="1400" dirty="0"/>
              <a:t>(GPT-Simplified)</a:t>
            </a:r>
          </a:p>
          <a:p>
            <a:r>
              <a:rPr lang="en-US" sz="1400" b="0" dirty="0"/>
              <a:t>We explain how we created Complex Syntax, a </a:t>
            </a:r>
            <a:r>
              <a:rPr lang="en-US" sz="1400" dirty="0"/>
              <a:t>computer-based dictionary </a:t>
            </a:r>
            <a:r>
              <a:rPr lang="en-US" sz="1400" b="0" dirty="0"/>
              <a:t>that gives detailed </a:t>
            </a:r>
            <a:r>
              <a:rPr lang="en-US" sz="1400" dirty="0"/>
              <a:t>grammar information </a:t>
            </a:r>
            <a:r>
              <a:rPr lang="en-US" sz="1400" b="0" dirty="0"/>
              <a:t>for </a:t>
            </a:r>
            <a:r>
              <a:rPr lang="en-US" sz="1400" dirty="0"/>
              <a:t>about</a:t>
            </a:r>
            <a:r>
              <a:rPr lang="en-US" sz="1400" b="0" dirty="0"/>
              <a:t> 38,000 main English words</a:t>
            </a:r>
            <a:r>
              <a:rPr lang="en-US" sz="1400" b="0" u="sng" dirty="0"/>
              <a:t>. We look at the kinds of mistakes that can happen when making this dictionary, and how we can find and fix these mistakes. </a:t>
            </a:r>
            <a:r>
              <a:rPr lang="en-US" sz="1400" b="0" dirty="0"/>
              <a:t>Our COMLEX syntax dictionary includes details about how verbs are used and different ways to say things in sentences, but because they are </a:t>
            </a:r>
            <a:r>
              <a:rPr lang="en-US" sz="1400" dirty="0"/>
              <a:t>organized by </a:t>
            </a:r>
            <a:r>
              <a:rPr lang="en-US" sz="1400" b="0" dirty="0"/>
              <a:t>words, it is not easy to use them for creating new sentences directly.</a:t>
            </a:r>
          </a:p>
          <a:p>
            <a:r>
              <a:rPr lang="en-US" sz="1400" dirty="0"/>
              <a:t>(Human-Simplified)</a:t>
            </a:r>
          </a:p>
          <a:p>
            <a:r>
              <a:rPr lang="en-US" sz="1400" b="0" dirty="0"/>
              <a:t>This paper details the design of </a:t>
            </a:r>
            <a:r>
              <a:rPr lang="en-US" sz="1400" b="0" dirty="0" err="1"/>
              <a:t>Comlex</a:t>
            </a:r>
            <a:r>
              <a:rPr lang="en-US" sz="1400" b="0" dirty="0"/>
              <a:t> Syntax, a </a:t>
            </a:r>
            <a:r>
              <a:rPr lang="en-US" sz="1400" dirty="0"/>
              <a:t>computational lexicon </a:t>
            </a:r>
            <a:r>
              <a:rPr lang="en-US" sz="1400" b="0" dirty="0"/>
              <a:t>offering extensive </a:t>
            </a:r>
            <a:r>
              <a:rPr lang="en-US" sz="1400" dirty="0"/>
              <a:t>syntactic information </a:t>
            </a:r>
            <a:r>
              <a:rPr lang="en-US" sz="1400" b="0" dirty="0"/>
              <a:t>for </a:t>
            </a:r>
            <a:r>
              <a:rPr lang="en-US" sz="1400" dirty="0"/>
              <a:t>approximately </a:t>
            </a:r>
            <a:r>
              <a:rPr lang="en-US" sz="1400" b="0" dirty="0"/>
              <a:t>38,000 English headwords. </a:t>
            </a:r>
            <a:r>
              <a:rPr lang="en-US" sz="1400" b="0" u="sng" dirty="0"/>
              <a:t>The authors discuss the types of errors that can occur during lexicon creation and methods for their measurement and control. </a:t>
            </a:r>
            <a:r>
              <a:rPr lang="en-US" sz="1400" b="0" dirty="0"/>
              <a:t>This COMLEX syntax dictionary provides verb subcategorization information and syntactic paraphrases, but because these are </a:t>
            </a:r>
            <a:r>
              <a:rPr lang="en-US" sz="1400" dirty="0"/>
              <a:t>indexed by </a:t>
            </a:r>
            <a:r>
              <a:rPr lang="en-US" sz="1400" b="0" dirty="0"/>
              <a:t>individual words, they are not directly suitable for generating new sentences.</a:t>
            </a:r>
          </a:p>
        </p:txBody>
      </p:sp>
      <p:sp>
        <p:nvSpPr>
          <p:cNvPr id="5" name="TextBox 4">
            <a:extLst>
              <a:ext uri="{FF2B5EF4-FFF2-40B4-BE49-F238E27FC236}">
                <a16:creationId xmlns:a16="http://schemas.microsoft.com/office/drawing/2014/main" id="{06B131C7-1C2B-CC2C-748B-D8D90EA446C5}"/>
              </a:ext>
            </a:extLst>
          </p:cNvPr>
          <p:cNvSpPr txBox="1"/>
          <p:nvPr/>
        </p:nvSpPr>
        <p:spPr>
          <a:xfrm>
            <a:off x="874711" y="1176536"/>
            <a:ext cx="6096000" cy="307777"/>
          </a:xfrm>
          <a:prstGeom prst="rect">
            <a:avLst/>
          </a:prstGeom>
          <a:noFill/>
        </p:spPr>
        <p:txBody>
          <a:bodyPr wrap="square">
            <a:spAutoFit/>
          </a:bodyPr>
          <a:lstStyle/>
          <a:p>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Complex Syntax: Building A Computational Lexicon</a:t>
            </a:r>
          </a:p>
        </p:txBody>
      </p:sp>
      <p:sp>
        <p:nvSpPr>
          <p:cNvPr id="6" name="TextBox 5">
            <a:extLst>
              <a:ext uri="{FF2B5EF4-FFF2-40B4-BE49-F238E27FC236}">
                <a16:creationId xmlns:a16="http://schemas.microsoft.com/office/drawing/2014/main" id="{4EDC2E47-E6D0-E882-E8C4-C8043DF1E46D}"/>
              </a:ext>
            </a:extLst>
          </p:cNvPr>
          <p:cNvSpPr txBox="1"/>
          <p:nvPr/>
        </p:nvSpPr>
        <p:spPr>
          <a:xfrm>
            <a:off x="5979220" y="5998577"/>
            <a:ext cx="5476179" cy="276999"/>
          </a:xfrm>
          <a:prstGeom prst="rect">
            <a:avLst/>
          </a:prstGeom>
          <a:noFill/>
        </p:spPr>
        <p:txBody>
          <a:bodyPr wrap="none" rtlCol="0">
            <a:spAutoFit/>
          </a:bodyPr>
          <a:lstStyle/>
          <a:p>
            <a:r>
              <a:rPr lang="en-US" sz="1200" dirty="0">
                <a:solidFill>
                  <a:schemeClr val="accent1"/>
                </a:solidFill>
              </a:rPr>
              <a:t>Dataset is available : https://</a:t>
            </a:r>
            <a:r>
              <a:rPr lang="en-US" sz="1200" dirty="0" err="1">
                <a:solidFill>
                  <a:schemeClr val="accent1"/>
                </a:solidFill>
              </a:rPr>
              <a:t>github.com</a:t>
            </a:r>
            <a:r>
              <a:rPr lang="en-US" sz="1200" dirty="0">
                <a:solidFill>
                  <a:schemeClr val="accent1"/>
                </a:solidFill>
              </a:rPr>
              <a:t>/kim33/Scientific-Text-</a:t>
            </a:r>
            <a:r>
              <a:rPr lang="en-US" sz="1200" dirty="0" err="1">
                <a:solidFill>
                  <a:schemeClr val="accent1"/>
                </a:solidFill>
              </a:rPr>
              <a:t>Simplification.git</a:t>
            </a:r>
            <a:endParaRPr lang="en-US" sz="1200" dirty="0">
              <a:solidFill>
                <a:schemeClr val="accent1"/>
              </a:solidFill>
            </a:endParaRPr>
          </a:p>
        </p:txBody>
      </p:sp>
    </p:spTree>
    <p:extLst>
      <p:ext uri="{BB962C8B-B14F-4D97-AF65-F5344CB8AC3E}">
        <p14:creationId xmlns:p14="http://schemas.microsoft.com/office/powerpoint/2010/main" val="171247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341F-5444-60D6-A8A1-8AB0A527221B}"/>
              </a:ext>
            </a:extLst>
          </p:cNvPr>
          <p:cNvSpPr>
            <a:spLocks noGrp="1"/>
          </p:cNvSpPr>
          <p:nvPr>
            <p:ph type="title"/>
          </p:nvPr>
        </p:nvSpPr>
        <p:spPr/>
        <p:txBody>
          <a:bodyPr/>
          <a:lstStyle/>
          <a:p>
            <a:r>
              <a:rPr lang="en-US" dirty="0"/>
              <a:t>Limitation and Challenges</a:t>
            </a:r>
          </a:p>
        </p:txBody>
      </p:sp>
      <p:sp>
        <p:nvSpPr>
          <p:cNvPr id="3" name="Text Placeholder 2">
            <a:extLst>
              <a:ext uri="{FF2B5EF4-FFF2-40B4-BE49-F238E27FC236}">
                <a16:creationId xmlns:a16="http://schemas.microsoft.com/office/drawing/2014/main" id="{4E69D004-91FC-B0C1-5873-817240FE655D}"/>
              </a:ext>
            </a:extLst>
          </p:cNvPr>
          <p:cNvSpPr>
            <a:spLocks noGrp="1"/>
          </p:cNvSpPr>
          <p:nvPr>
            <p:ph type="body" idx="1"/>
          </p:nvPr>
        </p:nvSpPr>
        <p:spPr>
          <a:xfrm>
            <a:off x="874711" y="1030288"/>
            <a:ext cx="10580688" cy="4344987"/>
          </a:xfrm>
        </p:spPr>
        <p:txBody>
          <a:bodyPr/>
          <a:lstStyle/>
          <a:p>
            <a:r>
              <a:rPr lang="en-US" dirty="0"/>
              <a:t>Limited Number of Gold Simplified Summary</a:t>
            </a:r>
          </a:p>
          <a:p>
            <a:pPr marL="571500" indent="-342900">
              <a:buFontTx/>
              <a:buChar char="-"/>
            </a:pPr>
            <a:r>
              <a:rPr lang="en-US" sz="1800" b="0" dirty="0"/>
              <a:t>Due to the lack of participants for user study, about 4.9% of the corpus were evaluated</a:t>
            </a:r>
          </a:p>
          <a:p>
            <a:pPr marL="571500" indent="-342900">
              <a:buFontTx/>
              <a:buChar char="-"/>
            </a:pPr>
            <a:r>
              <a:rPr lang="en-US" sz="1800" b="0" dirty="0"/>
              <a:t>Small subset may not reflect domain complexity, linguistic variation, and summarization difficulty present in the full dataset</a:t>
            </a:r>
          </a:p>
          <a:p>
            <a:pPr marL="571500" indent="-342900">
              <a:buFontTx/>
              <a:buChar char="-"/>
            </a:pPr>
            <a:r>
              <a:rPr lang="en-US" sz="1800" b="0" dirty="0"/>
              <a:t>Findings may not generalize to the entire corpus</a:t>
            </a:r>
          </a:p>
          <a:p>
            <a:pPr marL="228600" indent="0"/>
            <a:endParaRPr lang="en-US" sz="1800" b="0" dirty="0"/>
          </a:p>
          <a:p>
            <a:r>
              <a:rPr lang="en-US" sz="1800" dirty="0"/>
              <a:t>Additional Human Evaluation of Gold Simplified Summary</a:t>
            </a:r>
          </a:p>
          <a:p>
            <a:pPr marL="571500" indent="-342900">
              <a:buFontTx/>
              <a:buChar char="-"/>
            </a:pPr>
            <a:r>
              <a:rPr lang="en-US" sz="1800" b="0" dirty="0"/>
              <a:t>Current assessment leans on automatic metrics</a:t>
            </a:r>
          </a:p>
          <a:p>
            <a:pPr marL="571500" indent="-342900">
              <a:buFontTx/>
              <a:buChar char="-"/>
            </a:pPr>
            <a:r>
              <a:rPr lang="en-US" sz="1800" b="0" dirty="0"/>
              <a:t>These  metrics miss nuance in scientific simplification</a:t>
            </a:r>
          </a:p>
          <a:p>
            <a:pPr marL="571500" indent="-342900">
              <a:buFontTx/>
              <a:buChar char="-"/>
            </a:pPr>
            <a:r>
              <a:rPr lang="en-US" sz="1800" b="0" dirty="0"/>
              <a:t>Additional human annotation phase with target users to judge conceptual clarity, relevance improves the result.</a:t>
            </a:r>
          </a:p>
        </p:txBody>
      </p:sp>
    </p:spTree>
    <p:extLst>
      <p:ext uri="{BB962C8B-B14F-4D97-AF65-F5344CB8AC3E}">
        <p14:creationId xmlns:p14="http://schemas.microsoft.com/office/powerpoint/2010/main" val="4221898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4ABED-8234-6FEC-8757-4FF5B4839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B49D0-D6BB-DAFF-CF5C-46546247C125}"/>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EF04B68-A415-90D6-5D6B-F1CBD3EC23C5}"/>
              </a:ext>
            </a:extLst>
          </p:cNvPr>
          <p:cNvSpPr>
            <a:spLocks noGrp="1"/>
          </p:cNvSpPr>
          <p:nvPr>
            <p:ph type="body" idx="1"/>
          </p:nvPr>
        </p:nvSpPr>
        <p:spPr>
          <a:xfrm>
            <a:off x="874711" y="1030288"/>
            <a:ext cx="10580688" cy="4344987"/>
          </a:xfrm>
        </p:spPr>
        <p:txBody>
          <a:bodyPr/>
          <a:lstStyle/>
          <a:p>
            <a:r>
              <a:rPr lang="en-US" dirty="0"/>
              <a:t>Scientific Text Simplification</a:t>
            </a:r>
          </a:p>
          <a:p>
            <a:pPr marL="571500" indent="-342900">
              <a:buFontTx/>
              <a:buChar char="-"/>
            </a:pPr>
            <a:r>
              <a:rPr lang="en-US" sz="1800" dirty="0"/>
              <a:t>User Study Pipeline  </a:t>
            </a:r>
            <a:r>
              <a:rPr lang="en-US" sz="1800" b="0" dirty="0"/>
              <a:t>: GPT-4o-mini drafts + User Feedback + Expert Revision</a:t>
            </a:r>
          </a:p>
          <a:p>
            <a:pPr marL="571500" indent="-342900">
              <a:buFontTx/>
              <a:buChar char="-"/>
            </a:pPr>
            <a:r>
              <a:rPr lang="en-US" sz="1800" dirty="0"/>
              <a:t>Outcome </a:t>
            </a:r>
            <a:r>
              <a:rPr lang="en-US" sz="1800" b="0" dirty="0"/>
              <a:t>: Gold Standard simplified summaries that keep rigor while improving accessibility of computer science paper for interdisciplinary research</a:t>
            </a:r>
          </a:p>
          <a:p>
            <a:pPr marL="228600" indent="0"/>
            <a:endParaRPr lang="en-US" sz="1800" b="0" dirty="0"/>
          </a:p>
          <a:p>
            <a:pPr marL="228600" indent="0"/>
            <a:r>
              <a:rPr lang="en-US" dirty="0"/>
              <a:t>Research Findings</a:t>
            </a:r>
          </a:p>
          <a:p>
            <a:pPr marL="514350" indent="-285750">
              <a:buFont typeface="Arial" panose="020B0604020202020204" pitchFamily="34" charset="0"/>
              <a:buChar char="•"/>
            </a:pPr>
            <a:r>
              <a:rPr lang="en-US" sz="1800" dirty="0"/>
              <a:t>LLM alone is not enough</a:t>
            </a:r>
          </a:p>
          <a:p>
            <a:pPr marL="971550" lvl="1" indent="-285750">
              <a:buFont typeface="Arial" panose="020B0604020202020204" pitchFamily="34" charset="0"/>
              <a:buChar char="•"/>
            </a:pPr>
            <a:r>
              <a:rPr lang="en-US" b="0" dirty="0"/>
              <a:t>strong readability and semantic fidelity but miss domain nuance and claim strength </a:t>
            </a:r>
          </a:p>
          <a:p>
            <a:pPr marL="514350" indent="-285750">
              <a:buFont typeface="Arial" panose="020B0604020202020204" pitchFamily="34" charset="0"/>
              <a:buChar char="•"/>
            </a:pPr>
            <a:r>
              <a:rPr lang="en-US" sz="1800" dirty="0"/>
              <a:t>Expert revision matters</a:t>
            </a:r>
          </a:p>
          <a:p>
            <a:pPr marL="971550" lvl="1" indent="-285750">
              <a:buFont typeface="Arial" panose="020B0604020202020204" pitchFamily="34" charset="0"/>
              <a:buChar char="•"/>
            </a:pPr>
            <a:r>
              <a:rPr lang="en-US" sz="1600" dirty="0"/>
              <a:t>Preserves key terminology</a:t>
            </a:r>
          </a:p>
          <a:p>
            <a:pPr marL="971550" lvl="1" indent="-285750">
              <a:buFont typeface="Arial" panose="020B0604020202020204" pitchFamily="34" charset="0"/>
              <a:buChar char="•"/>
            </a:pPr>
            <a:r>
              <a:rPr lang="en-US" sz="1600" dirty="0"/>
              <a:t>Improves structure and selectively reuses clear GPT phrasing -&gt; better fit for interdisciplinary users</a:t>
            </a:r>
          </a:p>
        </p:txBody>
      </p:sp>
    </p:spTree>
    <p:extLst>
      <p:ext uri="{BB962C8B-B14F-4D97-AF65-F5344CB8AC3E}">
        <p14:creationId xmlns:p14="http://schemas.microsoft.com/office/powerpoint/2010/main" val="3825175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94EE28-4D9B-3076-B3C8-791131E2A44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9749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58C8-4084-2E1D-2C08-7E66D56D4653}"/>
              </a:ext>
            </a:extLst>
          </p:cNvPr>
          <p:cNvSpPr>
            <a:spLocks noGrp="1"/>
          </p:cNvSpPr>
          <p:nvPr>
            <p:ph type="title"/>
          </p:nvPr>
        </p:nvSpPr>
        <p:spPr/>
        <p:txBody>
          <a:bodyPr/>
          <a:lstStyle/>
          <a:p>
            <a:r>
              <a:rPr lang="en-US" dirty="0"/>
              <a:t>Motivation</a:t>
            </a:r>
          </a:p>
        </p:txBody>
      </p:sp>
      <p:pic>
        <p:nvPicPr>
          <p:cNvPr id="1026" name="Picture 2">
            <a:extLst>
              <a:ext uri="{FF2B5EF4-FFF2-40B4-BE49-F238E27FC236}">
                <a16:creationId xmlns:a16="http://schemas.microsoft.com/office/drawing/2014/main" id="{732BD377-1677-7306-9173-41F94F76B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666172" y="1706892"/>
            <a:ext cx="2552046" cy="22788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a:extLst>
              <a:ext uri="{FF2B5EF4-FFF2-40B4-BE49-F238E27FC236}">
                <a16:creationId xmlns:a16="http://schemas.microsoft.com/office/drawing/2014/main" id="{831DE64C-3729-69C4-FF55-275F95F2BA5E}"/>
              </a:ext>
            </a:extLst>
          </p:cNvPr>
          <p:cNvSpPr/>
          <p:nvPr/>
        </p:nvSpPr>
        <p:spPr>
          <a:xfrm>
            <a:off x="3993929" y="2795752"/>
            <a:ext cx="557049" cy="38888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64072E-316B-1684-DCAF-1B3346C41BB6}"/>
              </a:ext>
            </a:extLst>
          </p:cNvPr>
          <p:cNvSpPr txBox="1"/>
          <p:nvPr/>
        </p:nvSpPr>
        <p:spPr>
          <a:xfrm>
            <a:off x="4550978" y="4305540"/>
            <a:ext cx="3090041" cy="954107"/>
          </a:xfrm>
          <a:prstGeom prst="rect">
            <a:avLst/>
          </a:prstGeom>
          <a:noFill/>
        </p:spPr>
        <p:txBody>
          <a:bodyPr wrap="square" anchor="ctr">
            <a:spAutoFit/>
          </a:bodyPr>
          <a:lstStyle/>
          <a:p>
            <a:pPr algn="ctr"/>
            <a:r>
              <a:rPr lang="en-GB" dirty="0">
                <a:solidFill>
                  <a:schemeClr val="accent1"/>
                </a:solidFill>
                <a:latin typeface="Open Sans"/>
                <a:ea typeface="Open Sans"/>
                <a:cs typeface="Open Sans"/>
                <a:sym typeface="Open Sans"/>
              </a:rPr>
              <a:t>Scientific literature remains </a:t>
            </a:r>
            <a:r>
              <a:rPr lang="en-GB" b="1" dirty="0">
                <a:solidFill>
                  <a:schemeClr val="accent1"/>
                </a:solidFill>
                <a:latin typeface="Open Sans"/>
                <a:ea typeface="Open Sans"/>
                <a:cs typeface="Open Sans"/>
                <a:sym typeface="Open Sans"/>
              </a:rPr>
              <a:t>difficult to access</a:t>
            </a:r>
            <a:r>
              <a:rPr lang="en-GB" dirty="0">
                <a:solidFill>
                  <a:schemeClr val="accent1"/>
                </a:solidFill>
                <a:latin typeface="Open Sans"/>
                <a:ea typeface="Open Sans"/>
                <a:cs typeface="Open Sans"/>
                <a:sym typeface="Open Sans"/>
              </a:rPr>
              <a:t>, </a:t>
            </a:r>
          </a:p>
          <a:p>
            <a:pPr algn="ctr"/>
            <a:r>
              <a:rPr lang="en-GB" dirty="0">
                <a:solidFill>
                  <a:schemeClr val="accent1"/>
                </a:solidFill>
                <a:latin typeface="Open Sans"/>
                <a:ea typeface="Open Sans"/>
                <a:cs typeface="Open Sans"/>
                <a:sym typeface="Open Sans"/>
              </a:rPr>
              <a:t>especially for researchers </a:t>
            </a:r>
          </a:p>
          <a:p>
            <a:pPr algn="ctr"/>
            <a:r>
              <a:rPr lang="en-GB" dirty="0">
                <a:solidFill>
                  <a:schemeClr val="accent1"/>
                </a:solidFill>
                <a:latin typeface="Open Sans"/>
                <a:ea typeface="Open Sans"/>
                <a:cs typeface="Open Sans"/>
                <a:sym typeface="Open Sans"/>
              </a:rPr>
              <a:t>outside the originating field</a:t>
            </a:r>
            <a:r>
              <a:rPr lang="en-GB" dirty="0"/>
              <a:t>.</a:t>
            </a:r>
            <a:endParaRPr lang="en-US" dirty="0"/>
          </a:p>
        </p:txBody>
      </p:sp>
      <p:sp>
        <p:nvSpPr>
          <p:cNvPr id="8" name="TextBox 7">
            <a:extLst>
              <a:ext uri="{FF2B5EF4-FFF2-40B4-BE49-F238E27FC236}">
                <a16:creationId xmlns:a16="http://schemas.microsoft.com/office/drawing/2014/main" id="{87524FA5-98A5-D88F-4084-2B9559E314ED}"/>
              </a:ext>
            </a:extLst>
          </p:cNvPr>
          <p:cNvSpPr txBox="1"/>
          <p:nvPr/>
        </p:nvSpPr>
        <p:spPr>
          <a:xfrm>
            <a:off x="42040" y="4317902"/>
            <a:ext cx="3846786" cy="954107"/>
          </a:xfrm>
          <a:prstGeom prst="rect">
            <a:avLst/>
          </a:prstGeom>
          <a:noFill/>
        </p:spPr>
        <p:txBody>
          <a:bodyPr wrap="square">
            <a:spAutoFit/>
          </a:bodyPr>
          <a:lstStyle/>
          <a:p>
            <a:pPr marL="228600" indent="0" algn="ctr"/>
            <a:r>
              <a:rPr lang="en-US" b="1" dirty="0">
                <a:solidFill>
                  <a:schemeClr val="accent1"/>
                </a:solidFill>
                <a:latin typeface="Open Sans"/>
                <a:ea typeface="Open Sans"/>
                <a:cs typeface="Open Sans"/>
              </a:rPr>
              <a:t>Interdisciplinary Research </a:t>
            </a:r>
            <a:r>
              <a:rPr lang="en-US" dirty="0">
                <a:solidFill>
                  <a:schemeClr val="accent1"/>
                </a:solidFill>
                <a:latin typeface="Open Sans"/>
                <a:ea typeface="Open Sans"/>
                <a:cs typeface="Open Sans"/>
              </a:rPr>
              <a:t>is booming,</a:t>
            </a:r>
          </a:p>
          <a:p>
            <a:pPr marL="228600" indent="0" algn="ctr"/>
            <a:r>
              <a:rPr lang="en-GB" dirty="0">
                <a:solidFill>
                  <a:schemeClr val="accent1"/>
                </a:solidFill>
                <a:latin typeface="Open Sans"/>
                <a:ea typeface="Open Sans"/>
                <a:cs typeface="Open Sans"/>
              </a:rPr>
              <a:t>driving innovation across domains like biology, engineering, and computer science.</a:t>
            </a:r>
            <a:endParaRPr lang="en-US" dirty="0">
              <a:solidFill>
                <a:schemeClr val="accent1"/>
              </a:solidFill>
              <a:latin typeface="Open Sans"/>
              <a:ea typeface="Open Sans"/>
              <a:cs typeface="Open Sans"/>
            </a:endParaRPr>
          </a:p>
        </p:txBody>
      </p:sp>
      <p:pic>
        <p:nvPicPr>
          <p:cNvPr id="1028" name="Picture 4" descr="Easy access - Free security icons">
            <a:extLst>
              <a:ext uri="{FF2B5EF4-FFF2-40B4-BE49-F238E27FC236}">
                <a16:creationId xmlns:a16="http://schemas.microsoft.com/office/drawing/2014/main" id="{B309EC18-6072-C2AF-4B3A-DD00518288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2551" y="2014383"/>
            <a:ext cx="1926897" cy="19268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1814F6-DBD5-E548-7981-BDB03B1FD35D}"/>
              </a:ext>
            </a:extLst>
          </p:cNvPr>
          <p:cNvSpPr txBox="1"/>
          <p:nvPr/>
        </p:nvSpPr>
        <p:spPr>
          <a:xfrm>
            <a:off x="579482" y="3877970"/>
            <a:ext cx="2725426" cy="215444"/>
          </a:xfrm>
          <a:prstGeom prst="rect">
            <a:avLst/>
          </a:prstGeom>
          <a:noFill/>
        </p:spPr>
        <p:txBody>
          <a:bodyPr wrap="none" rtlCol="0">
            <a:spAutoFit/>
          </a:bodyPr>
          <a:lstStyle/>
          <a:p>
            <a:r>
              <a:rPr lang="en-GB" sz="800" b="0" i="1" dirty="0">
                <a:solidFill>
                  <a:srgbClr val="999999"/>
                </a:solidFill>
                <a:effectLst/>
                <a:latin typeface="arial" panose="020B0604020202020204" pitchFamily="34" charset="0"/>
              </a:rPr>
              <a:t>Source: J. Wang et al. </a:t>
            </a:r>
            <a:r>
              <a:rPr lang="en-GB" sz="800" b="0" i="1" dirty="0" err="1">
                <a:solidFill>
                  <a:srgbClr val="999999"/>
                </a:solidFill>
                <a:effectLst/>
                <a:latin typeface="arial" panose="020B0604020202020204" pitchFamily="34" charset="0"/>
              </a:rPr>
              <a:t>PLoS</a:t>
            </a:r>
            <a:r>
              <a:rPr lang="en-GB" sz="800" b="0" i="1" dirty="0">
                <a:solidFill>
                  <a:srgbClr val="999999"/>
                </a:solidFill>
                <a:effectLst/>
                <a:latin typeface="arial" panose="020B0604020202020204" pitchFamily="34" charset="0"/>
              </a:rPr>
              <a:t> ONE 10, e0127298 (2015)</a:t>
            </a:r>
            <a:endParaRPr lang="en-US" sz="500" dirty="0"/>
          </a:p>
        </p:txBody>
      </p:sp>
      <p:pic>
        <p:nvPicPr>
          <p:cNvPr id="1032" name="Picture 8" descr="42,700+ Confusing Jargon Stock Photos, Pictures &amp; Royalty-Free Images -  iStock">
            <a:extLst>
              <a:ext uri="{FF2B5EF4-FFF2-40B4-BE49-F238E27FC236}">
                <a16:creationId xmlns:a16="http://schemas.microsoft.com/office/drawing/2014/main" id="{048C0594-39E7-A9FD-8617-00607EEB22E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02" t="13779" r="13881" b="10383"/>
          <a:stretch/>
        </p:blipFill>
        <p:spPr bwMode="auto">
          <a:xfrm>
            <a:off x="8829437" y="2014383"/>
            <a:ext cx="2152654" cy="180408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3CCBB33F-13BF-76C9-6C0F-04CB5F38E68F}"/>
              </a:ext>
            </a:extLst>
          </p:cNvPr>
          <p:cNvSpPr/>
          <p:nvPr/>
        </p:nvSpPr>
        <p:spPr>
          <a:xfrm>
            <a:off x="7641019" y="2783389"/>
            <a:ext cx="557049" cy="38888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EC293D6-6F4C-A2ED-3B05-72899D9F1F95}"/>
              </a:ext>
            </a:extLst>
          </p:cNvPr>
          <p:cNvSpPr txBox="1"/>
          <p:nvPr/>
        </p:nvSpPr>
        <p:spPr>
          <a:xfrm>
            <a:off x="8303171" y="4317902"/>
            <a:ext cx="3584028" cy="954107"/>
          </a:xfrm>
          <a:prstGeom prst="rect">
            <a:avLst/>
          </a:prstGeom>
          <a:noFill/>
        </p:spPr>
        <p:txBody>
          <a:bodyPr wrap="square" anchor="ctr">
            <a:spAutoFit/>
          </a:bodyPr>
          <a:lstStyle/>
          <a:p>
            <a:pPr algn="ctr"/>
            <a:r>
              <a:rPr lang="en-GB" dirty="0">
                <a:solidFill>
                  <a:schemeClr val="accent1"/>
                </a:solidFill>
                <a:latin typeface="Open Sans"/>
                <a:ea typeface="Open Sans"/>
                <a:cs typeface="Open Sans"/>
              </a:rPr>
              <a:t>Academic papers with </a:t>
            </a:r>
          </a:p>
          <a:p>
            <a:pPr algn="ctr"/>
            <a:r>
              <a:rPr lang="en-GB" b="1" dirty="0">
                <a:solidFill>
                  <a:schemeClr val="accent1"/>
                </a:solidFill>
                <a:latin typeface="Open Sans"/>
                <a:ea typeface="Open Sans"/>
                <a:cs typeface="Open Sans"/>
              </a:rPr>
              <a:t>dense jargon and complex structures, </a:t>
            </a:r>
            <a:r>
              <a:rPr lang="en-GB" dirty="0">
                <a:solidFill>
                  <a:schemeClr val="accent1"/>
                </a:solidFill>
                <a:latin typeface="Open Sans"/>
                <a:ea typeface="Open Sans"/>
                <a:cs typeface="Open Sans"/>
              </a:rPr>
              <a:t>limited engagement and cross-domain understanding.</a:t>
            </a:r>
            <a:endParaRPr lang="en-US" dirty="0">
              <a:solidFill>
                <a:schemeClr val="accent1"/>
              </a:solidFill>
              <a:latin typeface="Open Sans"/>
              <a:ea typeface="Open Sans"/>
              <a:cs typeface="Open Sans"/>
            </a:endParaRPr>
          </a:p>
        </p:txBody>
      </p:sp>
    </p:spTree>
    <p:extLst>
      <p:ext uri="{BB962C8B-B14F-4D97-AF65-F5344CB8AC3E}">
        <p14:creationId xmlns:p14="http://schemas.microsoft.com/office/powerpoint/2010/main" val="372117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F303-6124-A3B8-F7B8-54768AA71A5F}"/>
              </a:ext>
            </a:extLst>
          </p:cNvPr>
          <p:cNvSpPr>
            <a:spLocks noGrp="1"/>
          </p:cNvSpPr>
          <p:nvPr>
            <p:ph type="title"/>
          </p:nvPr>
        </p:nvSpPr>
        <p:spPr/>
        <p:txBody>
          <a:bodyPr/>
          <a:lstStyle/>
          <a:p>
            <a:r>
              <a:rPr lang="en-US" dirty="0"/>
              <a:t>Motivation (cont.)</a:t>
            </a:r>
          </a:p>
        </p:txBody>
      </p:sp>
      <p:pic>
        <p:nvPicPr>
          <p:cNvPr id="5" name="Picture 4">
            <a:extLst>
              <a:ext uri="{FF2B5EF4-FFF2-40B4-BE49-F238E27FC236}">
                <a16:creationId xmlns:a16="http://schemas.microsoft.com/office/drawing/2014/main" id="{E5761B0D-B18B-9452-8EB3-AF5AB63ABB03}"/>
              </a:ext>
            </a:extLst>
          </p:cNvPr>
          <p:cNvPicPr>
            <a:picLocks noChangeAspect="1"/>
          </p:cNvPicPr>
          <p:nvPr/>
        </p:nvPicPr>
        <p:blipFill>
          <a:blip r:embed="rId2"/>
          <a:stretch>
            <a:fillRect/>
          </a:stretch>
        </p:blipFill>
        <p:spPr>
          <a:xfrm>
            <a:off x="432510" y="1022405"/>
            <a:ext cx="3822156" cy="3546475"/>
          </a:xfrm>
          <a:prstGeom prst="rect">
            <a:avLst/>
          </a:prstGeom>
        </p:spPr>
      </p:pic>
      <p:pic>
        <p:nvPicPr>
          <p:cNvPr id="4" name="Picture 3">
            <a:extLst>
              <a:ext uri="{FF2B5EF4-FFF2-40B4-BE49-F238E27FC236}">
                <a16:creationId xmlns:a16="http://schemas.microsoft.com/office/drawing/2014/main" id="{103E2CF3-405B-869A-41FA-1F38C5F4A36C}"/>
              </a:ext>
            </a:extLst>
          </p:cNvPr>
          <p:cNvPicPr>
            <a:picLocks noChangeAspect="1"/>
          </p:cNvPicPr>
          <p:nvPr/>
        </p:nvPicPr>
        <p:blipFill>
          <a:blip r:embed="rId3"/>
          <a:stretch>
            <a:fillRect/>
          </a:stretch>
        </p:blipFill>
        <p:spPr>
          <a:xfrm>
            <a:off x="2537207" y="3804800"/>
            <a:ext cx="3689350" cy="1822450"/>
          </a:xfrm>
          <a:prstGeom prst="rect">
            <a:avLst/>
          </a:prstGeom>
        </p:spPr>
      </p:pic>
      <p:grpSp>
        <p:nvGrpSpPr>
          <p:cNvPr id="11" name="Group 10">
            <a:extLst>
              <a:ext uri="{FF2B5EF4-FFF2-40B4-BE49-F238E27FC236}">
                <a16:creationId xmlns:a16="http://schemas.microsoft.com/office/drawing/2014/main" id="{0F2A7575-EDC5-35EA-EFAA-F8D9C30521CE}"/>
              </a:ext>
            </a:extLst>
          </p:cNvPr>
          <p:cNvGrpSpPr/>
          <p:nvPr/>
        </p:nvGrpSpPr>
        <p:grpSpPr>
          <a:xfrm>
            <a:off x="5663490" y="2120418"/>
            <a:ext cx="6096000" cy="2098960"/>
            <a:chOff x="5046991" y="1368064"/>
            <a:chExt cx="6096000" cy="2098960"/>
          </a:xfrm>
        </p:grpSpPr>
        <p:sp>
          <p:nvSpPr>
            <p:cNvPr id="7" name="TextBox 6">
              <a:extLst>
                <a:ext uri="{FF2B5EF4-FFF2-40B4-BE49-F238E27FC236}">
                  <a16:creationId xmlns:a16="http://schemas.microsoft.com/office/drawing/2014/main" id="{A67620D8-89E5-93C0-5E07-D76B2A885CB8}"/>
                </a:ext>
              </a:extLst>
            </p:cNvPr>
            <p:cNvSpPr txBox="1"/>
            <p:nvPr/>
          </p:nvSpPr>
          <p:spPr>
            <a:xfrm>
              <a:off x="6005323" y="1368064"/>
              <a:ext cx="4455066" cy="584775"/>
            </a:xfrm>
            <a:prstGeom prst="rect">
              <a:avLst/>
            </a:prstGeom>
            <a:noFill/>
          </p:spPr>
          <p:txBody>
            <a:bodyPr wrap="none" rtlCol="0">
              <a:spAutoFit/>
            </a:bodyPr>
            <a:lstStyle/>
            <a:p>
              <a:pPr algn="ctr"/>
              <a:r>
                <a:rPr lang="en-US" sz="1600" dirty="0">
                  <a:solidFill>
                    <a:schemeClr val="accent1"/>
                  </a:solidFill>
                  <a:latin typeface="Open Sans"/>
                  <a:ea typeface="Open Sans"/>
                  <a:cs typeface="Open Sans"/>
                </a:rPr>
                <a:t>While </a:t>
              </a:r>
              <a:r>
                <a:rPr lang="en-US" sz="1600" b="1" dirty="0">
                  <a:solidFill>
                    <a:schemeClr val="accent1"/>
                  </a:solidFill>
                  <a:latin typeface="Open Sans"/>
                  <a:ea typeface="Open Sans"/>
                  <a:cs typeface="Open Sans"/>
                </a:rPr>
                <a:t>Large Language Models </a:t>
              </a:r>
              <a:r>
                <a:rPr lang="en-US" sz="1600" dirty="0">
                  <a:solidFill>
                    <a:schemeClr val="accent1"/>
                  </a:solidFill>
                  <a:latin typeface="Open Sans"/>
                  <a:ea typeface="Open Sans"/>
                  <a:cs typeface="Open Sans"/>
                </a:rPr>
                <a:t>provide </a:t>
              </a:r>
            </a:p>
            <a:p>
              <a:pPr algn="ctr"/>
              <a:r>
                <a:rPr lang="en-US" sz="1600" b="1" dirty="0">
                  <a:solidFill>
                    <a:schemeClr val="accent1"/>
                  </a:solidFill>
                  <a:latin typeface="Open Sans"/>
                  <a:ea typeface="Open Sans"/>
                  <a:cs typeface="Open Sans"/>
                </a:rPr>
                <a:t>promising performance </a:t>
              </a:r>
              <a:r>
                <a:rPr lang="en-US" sz="1600" dirty="0">
                  <a:solidFill>
                    <a:schemeClr val="accent1"/>
                  </a:solidFill>
                  <a:latin typeface="Open Sans"/>
                  <a:ea typeface="Open Sans"/>
                  <a:cs typeface="Open Sans"/>
                </a:rPr>
                <a:t>on simplifying text,</a:t>
              </a:r>
            </a:p>
          </p:txBody>
        </p:sp>
        <p:sp>
          <p:nvSpPr>
            <p:cNvPr id="8" name="Down Arrow 7">
              <a:extLst>
                <a:ext uri="{FF2B5EF4-FFF2-40B4-BE49-F238E27FC236}">
                  <a16:creationId xmlns:a16="http://schemas.microsoft.com/office/drawing/2014/main" id="{E41CA821-B507-982C-F3ED-F278489F1F8B}"/>
                </a:ext>
              </a:extLst>
            </p:cNvPr>
            <p:cNvSpPr/>
            <p:nvPr/>
          </p:nvSpPr>
          <p:spPr>
            <a:xfrm flipH="1">
              <a:off x="7937336" y="2125157"/>
              <a:ext cx="315310" cy="584774"/>
            </a:xfrm>
            <a:prstGeom prst="down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1F2FDC1-8195-AE95-2844-FED268668EAB}"/>
                </a:ext>
              </a:extLst>
            </p:cNvPr>
            <p:cNvSpPr txBox="1"/>
            <p:nvPr/>
          </p:nvSpPr>
          <p:spPr>
            <a:xfrm>
              <a:off x="5046991" y="2882249"/>
              <a:ext cx="6096000" cy="584775"/>
            </a:xfrm>
            <a:prstGeom prst="rect">
              <a:avLst/>
            </a:prstGeom>
            <a:noFill/>
          </p:spPr>
          <p:txBody>
            <a:bodyPr wrap="square">
              <a:spAutoFit/>
            </a:bodyPr>
            <a:lstStyle/>
            <a:p>
              <a:pPr algn="ctr"/>
              <a:r>
                <a:rPr lang="en-GB" sz="1600" dirty="0">
                  <a:solidFill>
                    <a:schemeClr val="accent1"/>
                  </a:solidFill>
                  <a:latin typeface="Open Sans"/>
                  <a:ea typeface="Open Sans"/>
                  <a:cs typeface="Open Sans"/>
                </a:rPr>
                <a:t>Current tools lack domain-aware evaluation and </a:t>
              </a:r>
            </a:p>
            <a:p>
              <a:pPr algn="ctr"/>
              <a:r>
                <a:rPr lang="en-GB" sz="1600" b="1" dirty="0">
                  <a:solidFill>
                    <a:schemeClr val="accent1"/>
                  </a:solidFill>
                  <a:latin typeface="Open Sans"/>
                  <a:ea typeface="Open Sans"/>
                  <a:cs typeface="Open Sans"/>
                </a:rPr>
                <a:t>high-quality, user-informed datasets.</a:t>
              </a:r>
              <a:endParaRPr lang="en-US" sz="1600" b="1" dirty="0">
                <a:solidFill>
                  <a:schemeClr val="accent1"/>
                </a:solidFill>
                <a:latin typeface="Open Sans"/>
                <a:ea typeface="Open Sans"/>
                <a:cs typeface="Open Sans"/>
              </a:endParaRPr>
            </a:p>
          </p:txBody>
        </p:sp>
      </p:grpSp>
    </p:spTree>
    <p:extLst>
      <p:ext uri="{BB962C8B-B14F-4D97-AF65-F5344CB8AC3E}">
        <p14:creationId xmlns:p14="http://schemas.microsoft.com/office/powerpoint/2010/main" val="335248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DB8C-FEBA-BCAD-676A-12CC2DAE0B8E}"/>
              </a:ext>
            </a:extLst>
          </p:cNvPr>
          <p:cNvSpPr>
            <a:spLocks noGrp="1"/>
          </p:cNvSpPr>
          <p:nvPr>
            <p:ph type="title"/>
          </p:nvPr>
        </p:nvSpPr>
        <p:spPr/>
        <p:txBody>
          <a:bodyPr/>
          <a:lstStyle/>
          <a:p>
            <a:r>
              <a:rPr lang="en-US" dirty="0"/>
              <a:t>Project Objective and Outline</a:t>
            </a:r>
          </a:p>
        </p:txBody>
      </p:sp>
      <p:sp>
        <p:nvSpPr>
          <p:cNvPr id="3" name="Text Placeholder 2">
            <a:extLst>
              <a:ext uri="{FF2B5EF4-FFF2-40B4-BE49-F238E27FC236}">
                <a16:creationId xmlns:a16="http://schemas.microsoft.com/office/drawing/2014/main" id="{C063ACCA-F32E-2351-6FA0-2131514A9EF1}"/>
              </a:ext>
            </a:extLst>
          </p:cNvPr>
          <p:cNvSpPr>
            <a:spLocks noGrp="1"/>
          </p:cNvSpPr>
          <p:nvPr>
            <p:ph type="body" idx="1"/>
          </p:nvPr>
        </p:nvSpPr>
        <p:spPr>
          <a:xfrm>
            <a:off x="874712" y="1003465"/>
            <a:ext cx="10580688" cy="3406489"/>
          </a:xfrm>
        </p:spPr>
        <p:txBody>
          <a:bodyPr/>
          <a:lstStyle/>
          <a:p>
            <a:pPr marL="108000" lvl="3" indent="0" algn="l" rtl="0">
              <a:lnSpc>
                <a:spcPct val="100000"/>
              </a:lnSpc>
              <a:spcBef>
                <a:spcPts val="0"/>
              </a:spcBef>
              <a:spcAft>
                <a:spcPts val="0"/>
              </a:spcAft>
              <a:buClr>
                <a:schemeClr val="accent1"/>
              </a:buClr>
              <a:buSzPts val="1600"/>
              <a:buNone/>
            </a:pPr>
            <a:r>
              <a:rPr lang="en-GB" sz="2000" b="1" dirty="0">
                <a:latin typeface="Open Sans" panose="020B0606030504020204" pitchFamily="34" charset="0"/>
                <a:ea typeface="Open Sans" panose="020B0606030504020204" pitchFamily="34" charset="0"/>
                <a:cs typeface="Open Sans" panose="020B0606030504020204" pitchFamily="34" charset="0"/>
                <a:sym typeface="Helvetica Neue"/>
              </a:rPr>
              <a:t>Primary Goal:</a:t>
            </a: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393750" lvl="3" indent="-285750" algn="l" rtl="0">
              <a:lnSpc>
                <a:spcPct val="100000"/>
              </a:lnSpc>
              <a:spcBef>
                <a:spcPts val="0"/>
              </a:spcBef>
              <a:spcAft>
                <a:spcPts val="0"/>
              </a:spcAft>
              <a:buClr>
                <a:schemeClr val="accent1"/>
              </a:buClr>
              <a:buSzPts val="1600"/>
              <a:buFontTx/>
              <a:buChar char="-"/>
            </a:pPr>
            <a:r>
              <a:rPr lang="en-GB" sz="2000" dirty="0">
                <a:latin typeface="Open Sans" panose="020B0606030504020204" pitchFamily="34" charset="0"/>
                <a:ea typeface="Open Sans" panose="020B0606030504020204" pitchFamily="34" charset="0"/>
                <a:cs typeface="Open Sans" panose="020B0606030504020204" pitchFamily="34" charset="0"/>
                <a:sym typeface="Helvetica Neue"/>
              </a:rPr>
              <a:t>to create a high-quality dataset that serves as a resource for training and evaluating AI methods for text simplification</a:t>
            </a:r>
          </a:p>
          <a:p>
            <a:pPr marL="108000" lvl="3" indent="0" algn="l" rtl="0">
              <a:lnSpc>
                <a:spcPct val="100000"/>
              </a:lnSpc>
              <a:spcBef>
                <a:spcPts val="0"/>
              </a:spcBef>
              <a:spcAft>
                <a:spcPts val="0"/>
              </a:spcAft>
              <a:buClr>
                <a:schemeClr val="accent1"/>
              </a:buClr>
              <a:buSzPts val="1600"/>
              <a:buNone/>
            </a:pP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108000" lvl="3" indent="0" algn="l" rtl="0">
              <a:lnSpc>
                <a:spcPct val="100000"/>
              </a:lnSpc>
              <a:spcBef>
                <a:spcPts val="0"/>
              </a:spcBef>
              <a:spcAft>
                <a:spcPts val="0"/>
              </a:spcAft>
              <a:buClr>
                <a:schemeClr val="accent1"/>
              </a:buClr>
              <a:buSzPts val="1600"/>
              <a:buNone/>
            </a:pPr>
            <a:r>
              <a:rPr lang="en-GB" sz="2000" b="1" dirty="0">
                <a:latin typeface="Open Sans" panose="020B0606030504020204" pitchFamily="34" charset="0"/>
                <a:ea typeface="Open Sans" panose="020B0606030504020204" pitchFamily="34" charset="0"/>
                <a:cs typeface="Open Sans" panose="020B0606030504020204" pitchFamily="34" charset="0"/>
              </a:rPr>
              <a:t>Main Purpose:</a:t>
            </a: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252000" lvl="3" indent="-144000" algn="l" rtl="0">
              <a:lnSpc>
                <a:spcPct val="100000"/>
              </a:lnSpc>
              <a:spcBef>
                <a:spcPts val="0"/>
              </a:spcBef>
              <a:spcAft>
                <a:spcPts val="0"/>
              </a:spcAft>
              <a:buClr>
                <a:schemeClr val="accent1"/>
              </a:buClr>
              <a:buSzPts val="1600"/>
              <a:buFont typeface="Helvetica Neue"/>
              <a:buChar char="-"/>
            </a:pPr>
            <a:r>
              <a:rPr lang="en-GB" sz="2000" dirty="0">
                <a:latin typeface="Open Sans" panose="020B0606030504020204" pitchFamily="34" charset="0"/>
                <a:ea typeface="Open Sans" panose="020B0606030504020204" pitchFamily="34" charset="0"/>
                <a:cs typeface="Open Sans" panose="020B0606030504020204" pitchFamily="34" charset="0"/>
                <a:sym typeface="Helvetica Neue"/>
              </a:rPr>
              <a:t>Develop and evaluate LLM-based methods to make academic texts accessible to researchers from other fields and lay audiences</a:t>
            </a:r>
          </a:p>
          <a:p>
            <a:pPr marL="108000" lvl="3" indent="0" algn="l" rtl="0">
              <a:lnSpc>
                <a:spcPct val="100000"/>
              </a:lnSpc>
              <a:spcBef>
                <a:spcPts val="0"/>
              </a:spcBef>
              <a:spcAft>
                <a:spcPts val="0"/>
              </a:spcAft>
              <a:buClr>
                <a:schemeClr val="accent1"/>
              </a:buClr>
              <a:buSzPts val="1600"/>
              <a:buNone/>
            </a:pPr>
            <a:endParaRPr lang="en-GB" sz="2000" dirty="0">
              <a:latin typeface="Open Sans" panose="020B0606030504020204" pitchFamily="34" charset="0"/>
              <a:ea typeface="Open Sans" panose="020B0606030504020204" pitchFamily="34" charset="0"/>
              <a:cs typeface="Open Sans" panose="020B0606030504020204" pitchFamily="34" charset="0"/>
              <a:sym typeface="Helvetica Neue"/>
            </a:endParaRPr>
          </a:p>
          <a:p>
            <a:pPr marL="252000" lvl="3" indent="-144000" algn="l" rtl="0">
              <a:lnSpc>
                <a:spcPct val="100000"/>
              </a:lnSpc>
              <a:spcBef>
                <a:spcPts val="0"/>
              </a:spcBef>
              <a:spcAft>
                <a:spcPts val="0"/>
              </a:spcAft>
              <a:buClr>
                <a:schemeClr val="accent1"/>
              </a:buClr>
              <a:buSzPts val="1600"/>
              <a:buFont typeface="Helvetica Neue"/>
              <a:buChar char="-"/>
            </a:pPr>
            <a:r>
              <a:rPr lang="en-GB" sz="2000" dirty="0">
                <a:latin typeface="Open Sans" panose="020B0606030504020204" pitchFamily="34" charset="0"/>
                <a:ea typeface="Open Sans" panose="020B0606030504020204" pitchFamily="34" charset="0"/>
                <a:cs typeface="Open Sans" panose="020B0606030504020204" pitchFamily="34" charset="0"/>
                <a:sym typeface="Helvetica Neue"/>
              </a:rPr>
              <a:t>Generate a set of gold simplified summaries of scientific paper that </a:t>
            </a:r>
          </a:p>
          <a:p>
            <a:pPr marL="742950" lvl="1" indent="-285750">
              <a:buFont typeface="Arial" panose="020B0604020202020204" pitchFamily="34" charset="0"/>
              <a:buChar char="•"/>
            </a:pPr>
            <a:r>
              <a:rPr lang="en-GB" sz="1600" dirty="0">
                <a:solidFill>
                  <a:schemeClr val="accent1"/>
                </a:solidFill>
                <a:latin typeface="Open Sans"/>
                <a:ea typeface="Open Sans"/>
                <a:cs typeface="Open Sans"/>
              </a:rPr>
              <a:t>Respect the integrity of the original text,</a:t>
            </a:r>
          </a:p>
          <a:p>
            <a:pPr marL="742950" lvl="1" indent="-285750">
              <a:buFont typeface="Arial" panose="020B0604020202020204" pitchFamily="34" charset="0"/>
              <a:buChar char="•"/>
            </a:pPr>
            <a:r>
              <a:rPr lang="en-GB" sz="1600" dirty="0">
                <a:solidFill>
                  <a:schemeClr val="accent1"/>
                </a:solidFill>
                <a:latin typeface="Open Sans"/>
                <a:ea typeface="Open Sans"/>
                <a:cs typeface="Open Sans"/>
              </a:rPr>
              <a:t>Are faithful to the source,</a:t>
            </a:r>
          </a:p>
          <a:p>
            <a:pPr marL="742950" lvl="1" indent="-285750">
              <a:buFont typeface="Arial" panose="020B0604020202020204" pitchFamily="34" charset="0"/>
              <a:buChar char="•"/>
            </a:pPr>
            <a:r>
              <a:rPr lang="en-GB" sz="1600" dirty="0">
                <a:solidFill>
                  <a:schemeClr val="accent1"/>
                </a:solidFill>
                <a:latin typeface="Open Sans"/>
                <a:ea typeface="Open Sans"/>
                <a:cs typeface="Open Sans"/>
              </a:rPr>
              <a:t>And are tailored for non-expert readers in interdisciplinary settings.</a:t>
            </a:r>
          </a:p>
          <a:p>
            <a:pPr marL="709200" lvl="4" indent="-144000">
              <a:spcBef>
                <a:spcPts val="0"/>
              </a:spcBef>
              <a:buSzPts val="1600"/>
              <a:buFont typeface="Helvetica Neue"/>
              <a:buChar char="-"/>
            </a:pPr>
            <a:endParaRPr lang="en-GB"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936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03FCA-1648-2BCD-0737-B3DD88FF9529}"/>
              </a:ext>
            </a:extLst>
          </p:cNvPr>
          <p:cNvSpPr>
            <a:spLocks noGrp="1"/>
          </p:cNvSpPr>
          <p:nvPr>
            <p:ph type="title"/>
          </p:nvPr>
        </p:nvSpPr>
        <p:spPr>
          <a:xfrm>
            <a:off x="882771" y="3835706"/>
            <a:ext cx="4834857" cy="492443"/>
          </a:xfrm>
        </p:spPr>
        <p:txBody>
          <a:bodyPr/>
          <a:lstStyle/>
          <a:p>
            <a:r>
              <a:rPr lang="en-US" dirty="0"/>
              <a:t>Select Scientific Corpus</a:t>
            </a:r>
          </a:p>
        </p:txBody>
      </p:sp>
      <p:sp>
        <p:nvSpPr>
          <p:cNvPr id="5" name="Text Placeholder 4">
            <a:extLst>
              <a:ext uri="{FF2B5EF4-FFF2-40B4-BE49-F238E27FC236}">
                <a16:creationId xmlns:a16="http://schemas.microsoft.com/office/drawing/2014/main" id="{B92A108C-D0EA-DAB6-E33C-D203BCCA989C}"/>
              </a:ext>
            </a:extLst>
          </p:cNvPr>
          <p:cNvSpPr>
            <a:spLocks noGrp="1"/>
          </p:cNvSpPr>
          <p:nvPr>
            <p:ph type="body" idx="1"/>
          </p:nvPr>
        </p:nvSpPr>
        <p:spPr>
          <a:xfrm>
            <a:off x="882770" y="4375609"/>
            <a:ext cx="4496424" cy="569387"/>
          </a:xfrm>
        </p:spPr>
        <p:txBody>
          <a:bodyPr/>
          <a:lstStyle/>
          <a:p>
            <a:r>
              <a:rPr lang="en-US" dirty="0"/>
              <a:t>SciSummNet</a:t>
            </a:r>
          </a:p>
        </p:txBody>
      </p:sp>
    </p:spTree>
    <p:extLst>
      <p:ext uri="{BB962C8B-B14F-4D97-AF65-F5344CB8AC3E}">
        <p14:creationId xmlns:p14="http://schemas.microsoft.com/office/powerpoint/2010/main" val="28071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Select Scientific Text Corpus  - SciSummNet</a:t>
            </a:r>
            <a:endParaRPr dirty="0"/>
          </a:p>
        </p:txBody>
      </p:sp>
      <p:sp>
        <p:nvSpPr>
          <p:cNvPr id="102" name="Google Shape;102;p5"/>
          <p:cNvSpPr txBox="1">
            <a:spLocks noGrp="1"/>
          </p:cNvSpPr>
          <p:nvPr>
            <p:ph type="body" idx="1"/>
          </p:nvPr>
        </p:nvSpPr>
        <p:spPr>
          <a:xfrm>
            <a:off x="5749158" y="2427599"/>
            <a:ext cx="6213568" cy="226342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1600"/>
              <a:buNone/>
            </a:pPr>
            <a:r>
              <a:rPr lang="en-GB" sz="1600" dirty="0"/>
              <a:t>SciSummNet</a:t>
            </a:r>
            <a:r>
              <a:rPr lang="en-GB" sz="1600" b="0" dirty="0"/>
              <a:t> contains </a:t>
            </a:r>
            <a:r>
              <a:rPr lang="en-GB" sz="1600" dirty="0"/>
              <a:t>Top Most Cited 1.0K papers </a:t>
            </a:r>
            <a:r>
              <a:rPr lang="en-GB" sz="1600" b="0" dirty="0"/>
              <a:t>from </a:t>
            </a:r>
            <a:r>
              <a:rPr lang="en-GB" sz="1600" dirty="0"/>
              <a:t>ACL</a:t>
            </a:r>
            <a:endParaRPr dirty="0"/>
          </a:p>
          <a:p>
            <a:pPr marL="285750" lvl="0" indent="-285750" algn="l" rtl="0">
              <a:lnSpc>
                <a:spcPct val="100000"/>
              </a:lnSpc>
              <a:spcBef>
                <a:spcPts val="1200"/>
              </a:spcBef>
              <a:spcAft>
                <a:spcPts val="0"/>
              </a:spcAft>
              <a:buClr>
                <a:schemeClr val="accent1"/>
              </a:buClr>
              <a:buSzPts val="1600"/>
              <a:buFont typeface="Open Sans"/>
              <a:buChar char="-"/>
            </a:pPr>
            <a:r>
              <a:rPr lang="en-GB" sz="1600" b="0" dirty="0"/>
              <a:t>Summarize </a:t>
            </a:r>
            <a:r>
              <a:rPr lang="en-GB" sz="1600" dirty="0"/>
              <a:t>Abstract</a:t>
            </a:r>
            <a:r>
              <a:rPr lang="en-GB" sz="1600" b="0" dirty="0"/>
              <a:t> of the paper and </a:t>
            </a:r>
            <a:r>
              <a:rPr lang="en-GB" sz="1600" dirty="0"/>
              <a:t>Citation Contexts</a:t>
            </a:r>
            <a:endParaRPr dirty="0"/>
          </a:p>
          <a:p>
            <a:pPr marL="537750" lvl="2" indent="-285746" algn="l" rtl="0">
              <a:lnSpc>
                <a:spcPct val="100000"/>
              </a:lnSpc>
              <a:spcBef>
                <a:spcPts val="1200"/>
              </a:spcBef>
              <a:spcAft>
                <a:spcPts val="0"/>
              </a:spcAft>
              <a:buClr>
                <a:schemeClr val="accent1"/>
              </a:buClr>
              <a:buSzPts val="1400"/>
              <a:buFont typeface="Open Sans"/>
              <a:buChar char="-"/>
            </a:pPr>
            <a:r>
              <a:rPr lang="en-GB" sz="1400" dirty="0"/>
              <a:t>Abstract captures key ideas of the paper in structured manner</a:t>
            </a:r>
            <a:endParaRPr dirty="0"/>
          </a:p>
          <a:p>
            <a:pPr marL="537750" lvl="2" indent="-285746" algn="l" rtl="0">
              <a:lnSpc>
                <a:spcPct val="100000"/>
              </a:lnSpc>
              <a:spcBef>
                <a:spcPts val="1200"/>
              </a:spcBef>
              <a:spcAft>
                <a:spcPts val="0"/>
              </a:spcAft>
              <a:buClr>
                <a:schemeClr val="accent1"/>
              </a:buClr>
              <a:buSzPts val="1400"/>
              <a:buFont typeface="Open Sans"/>
              <a:buChar char="-"/>
            </a:pPr>
            <a:r>
              <a:rPr lang="en-GB" sz="1400" dirty="0"/>
              <a:t>Citation contexts provides more complete picture of the research problem in the paper</a:t>
            </a:r>
            <a:endParaRPr sz="1400" b="0" dirty="0"/>
          </a:p>
          <a:p>
            <a:pPr marL="285750" lvl="0" indent="-285750" algn="l" rtl="0">
              <a:lnSpc>
                <a:spcPct val="100000"/>
              </a:lnSpc>
              <a:spcBef>
                <a:spcPts val="1200"/>
              </a:spcBef>
              <a:spcAft>
                <a:spcPts val="0"/>
              </a:spcAft>
              <a:buClr>
                <a:schemeClr val="accent1"/>
              </a:buClr>
              <a:buSzPts val="1600"/>
              <a:buFont typeface="Open Sans"/>
              <a:buChar char="-"/>
            </a:pPr>
            <a:r>
              <a:rPr lang="en-GB" sz="1600" b="0" dirty="0"/>
              <a:t>Provide gold-summary of the paper </a:t>
            </a:r>
            <a:r>
              <a:rPr lang="en-GB" sz="1600" dirty="0"/>
              <a:t>from the experts</a:t>
            </a:r>
            <a:endParaRPr dirty="0"/>
          </a:p>
        </p:txBody>
      </p:sp>
      <p:pic>
        <p:nvPicPr>
          <p:cNvPr id="2" name="Picture 1">
            <a:extLst>
              <a:ext uri="{FF2B5EF4-FFF2-40B4-BE49-F238E27FC236}">
                <a16:creationId xmlns:a16="http://schemas.microsoft.com/office/drawing/2014/main" id="{40D3D7E3-4A1B-E1BE-ECBE-687C1029F40E}"/>
              </a:ext>
            </a:extLst>
          </p:cNvPr>
          <p:cNvPicPr>
            <a:picLocks noChangeAspect="1"/>
          </p:cNvPicPr>
          <p:nvPr/>
        </p:nvPicPr>
        <p:blipFill>
          <a:blip r:embed="rId3"/>
          <a:stretch>
            <a:fillRect/>
          </a:stretch>
        </p:blipFill>
        <p:spPr>
          <a:xfrm>
            <a:off x="317664" y="1234860"/>
            <a:ext cx="5221288" cy="4648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Select Scientific Text Corpus  - SciSummNet</a:t>
            </a:r>
            <a:endParaRPr dirty="0"/>
          </a:p>
        </p:txBody>
      </p:sp>
      <p:sp>
        <p:nvSpPr>
          <p:cNvPr id="109" name="Google Shape;109;p6"/>
          <p:cNvSpPr txBox="1">
            <a:spLocks noGrp="1"/>
          </p:cNvSpPr>
          <p:nvPr>
            <p:ph type="body" idx="1"/>
          </p:nvPr>
        </p:nvSpPr>
        <p:spPr>
          <a:xfrm>
            <a:off x="874713" y="1501605"/>
            <a:ext cx="5352468" cy="4065817"/>
          </a:xfrm>
          <a:prstGeom prst="roundRect">
            <a:avLst/>
          </a:prstGeom>
          <a:noFill/>
          <a:ln w="28575">
            <a:solidFill>
              <a:schemeClr val="accent1"/>
            </a:solid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accent1"/>
              </a:buClr>
              <a:buSzPts val="1600"/>
              <a:buNone/>
            </a:pPr>
            <a:r>
              <a:rPr lang="en-GB" sz="1400" b="0" dirty="0"/>
              <a:t>This paper describes the role of </a:t>
            </a:r>
            <a:r>
              <a:rPr lang="en-GB" sz="1400" b="0" dirty="0" err="1">
                <a:solidFill>
                  <a:srgbClr val="FF0000"/>
                </a:solidFill>
              </a:rPr>
              <a:t>supertagging</a:t>
            </a:r>
            <a:r>
              <a:rPr lang="en-GB" sz="1400" b="0" dirty="0"/>
              <a:t> in a </a:t>
            </a:r>
            <a:r>
              <a:rPr lang="en-GB" sz="1400" b="0" dirty="0">
                <a:solidFill>
                  <a:srgbClr val="FF0000"/>
                </a:solidFill>
              </a:rPr>
              <a:t>wide-coverage CCG parser</a:t>
            </a:r>
            <a:r>
              <a:rPr lang="en-GB" sz="1400" b="0" dirty="0"/>
              <a:t> which uses a log-linear model to select an analysis. The </a:t>
            </a:r>
            <a:r>
              <a:rPr lang="en-GB" sz="1400" b="0" dirty="0" err="1"/>
              <a:t>supertagger</a:t>
            </a:r>
            <a:r>
              <a:rPr lang="en-GB" sz="1400" b="0" dirty="0"/>
              <a:t> reduces the derivation space over which model estimation is performed, reducing the space required for discriminative training. … We show that large increases in speed can be obtained by tightly integrating the </a:t>
            </a:r>
            <a:r>
              <a:rPr lang="en-GB" sz="1400" b="0" dirty="0" err="1"/>
              <a:t>supertagger</a:t>
            </a:r>
            <a:r>
              <a:rPr lang="en-GB" sz="1400" b="0" dirty="0"/>
              <a:t> with the CCG grammar and parser. … . Our scores give an indication of how </a:t>
            </a:r>
            <a:r>
              <a:rPr lang="en-GB" sz="1400" b="0" dirty="0" err="1"/>
              <a:t>supertagging</a:t>
            </a:r>
            <a:r>
              <a:rPr lang="en-GB" sz="1400" b="0" dirty="0"/>
              <a:t> accuracy corresponds to overall dependency recovery. We describe two log-linear parsing models for CCG: a </a:t>
            </a:r>
            <a:r>
              <a:rPr lang="en-GB" sz="1400" b="0" dirty="0">
                <a:solidFill>
                  <a:srgbClr val="FF0000"/>
                </a:solidFill>
              </a:rPr>
              <a:t>normal-form derivation model </a:t>
            </a:r>
            <a:r>
              <a:rPr lang="en-GB" sz="1400" b="0" dirty="0"/>
              <a:t>and a dependency model. The CCG parsing consists of two phases: first the </a:t>
            </a:r>
            <a:r>
              <a:rPr lang="en-GB" sz="1400" b="0" dirty="0" err="1"/>
              <a:t>supertagger</a:t>
            </a:r>
            <a:r>
              <a:rPr lang="en-GB" sz="1400" b="0" dirty="0"/>
              <a:t> assigns the most probable categories to each word, and then the small number of combinatory rules, plus the type-changing and punctuation rules, are used with the </a:t>
            </a:r>
            <a:r>
              <a:rPr lang="en-GB" sz="1400" b="0" dirty="0">
                <a:solidFill>
                  <a:srgbClr val="FF0000"/>
                </a:solidFill>
              </a:rPr>
              <a:t>CKY algorithm </a:t>
            </a:r>
            <a:r>
              <a:rPr lang="en-GB" sz="1400" b="0" dirty="0"/>
              <a:t>to build a packed chart.</a:t>
            </a:r>
            <a:endParaRPr sz="1800" dirty="0"/>
          </a:p>
        </p:txBody>
      </p:sp>
      <p:sp>
        <p:nvSpPr>
          <p:cNvPr id="110" name="Google Shape;110;p6"/>
          <p:cNvSpPr txBox="1"/>
          <p:nvPr/>
        </p:nvSpPr>
        <p:spPr>
          <a:xfrm>
            <a:off x="6376369" y="3136632"/>
            <a:ext cx="5815631" cy="584735"/>
          </a:xfrm>
          <a:prstGeom prst="rect">
            <a:avLst/>
          </a:prstGeom>
          <a:no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chemeClr val="accent1"/>
              </a:buClr>
              <a:buSzPts val="1600"/>
            </a:pPr>
            <a:r>
              <a:rPr lang="en-GB" sz="1600" b="0" i="0" u="none" strike="noStrike" cap="none" dirty="0">
                <a:solidFill>
                  <a:schemeClr val="accent1"/>
                </a:solidFill>
                <a:latin typeface="Open Sans"/>
                <a:ea typeface="Open Sans"/>
                <a:cs typeface="Open Sans"/>
                <a:sym typeface="Open Sans"/>
              </a:rPr>
              <a:t>Summary includes </a:t>
            </a:r>
            <a:r>
              <a:rPr lang="en-GB" sz="1600" b="1" i="0" u="none" strike="noStrike" cap="none" dirty="0">
                <a:solidFill>
                  <a:schemeClr val="accent1"/>
                </a:solidFill>
                <a:latin typeface="Open Sans"/>
                <a:ea typeface="Open Sans"/>
                <a:cs typeface="Open Sans"/>
                <a:sym typeface="Open Sans"/>
              </a:rPr>
              <a:t>average of 150 words</a:t>
            </a:r>
            <a:r>
              <a:rPr lang="en-GB" sz="1600" b="0" i="0" u="none" strike="noStrike" cap="none" dirty="0">
                <a:solidFill>
                  <a:schemeClr val="accent1"/>
                </a:solidFill>
                <a:latin typeface="Open Sans"/>
                <a:ea typeface="Open Sans"/>
                <a:cs typeface="Open Sans"/>
                <a:sym typeface="Open Sans"/>
              </a:rPr>
              <a:t> with key findings, in contrast to the original document’s 4700 words.</a:t>
            </a:r>
            <a:endParaRPr sz="1400" b="0" i="0" u="none" strike="noStrike" cap="none" dirty="0">
              <a:solidFill>
                <a:srgbClr val="000000"/>
              </a:solidFill>
              <a:latin typeface="Arial"/>
              <a:ea typeface="Arial"/>
              <a:cs typeface="Arial"/>
              <a:sym typeface="Arial"/>
            </a:endParaRPr>
          </a:p>
        </p:txBody>
      </p:sp>
      <p:sp>
        <p:nvSpPr>
          <p:cNvPr id="111" name="Google Shape;111;p6"/>
          <p:cNvSpPr txBox="1"/>
          <p:nvPr/>
        </p:nvSpPr>
        <p:spPr>
          <a:xfrm>
            <a:off x="721178" y="1096689"/>
            <a:ext cx="5659537"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GB" sz="1600" b="1" i="0" u="none" strike="noStrike" cap="none" dirty="0">
                <a:solidFill>
                  <a:schemeClr val="accent1"/>
                </a:solidFill>
                <a:latin typeface="Open Sans"/>
                <a:ea typeface="Open Sans"/>
                <a:cs typeface="Open Sans"/>
                <a:sym typeface="Open Sans"/>
              </a:rPr>
              <a:t>SciSummNet Summary Example</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C183-80EF-F7C8-635E-511CFDA2E91F}"/>
              </a:ext>
            </a:extLst>
          </p:cNvPr>
          <p:cNvSpPr>
            <a:spLocks noGrp="1"/>
          </p:cNvSpPr>
          <p:nvPr>
            <p:ph type="title"/>
          </p:nvPr>
        </p:nvSpPr>
        <p:spPr/>
        <p:txBody>
          <a:bodyPr/>
          <a:lstStyle/>
          <a:p>
            <a:r>
              <a:rPr lang="en-US" dirty="0"/>
              <a:t>Generate GPT4-Simplified Summary</a:t>
            </a:r>
          </a:p>
        </p:txBody>
      </p:sp>
      <p:sp>
        <p:nvSpPr>
          <p:cNvPr id="3" name="Text Placeholder 2">
            <a:extLst>
              <a:ext uri="{FF2B5EF4-FFF2-40B4-BE49-F238E27FC236}">
                <a16:creationId xmlns:a16="http://schemas.microsoft.com/office/drawing/2014/main" id="{2F0CD306-4B9E-2267-552B-D9A443828315}"/>
              </a:ext>
            </a:extLst>
          </p:cNvPr>
          <p:cNvSpPr>
            <a:spLocks noGrp="1"/>
          </p:cNvSpPr>
          <p:nvPr>
            <p:ph type="body" idx="1"/>
          </p:nvPr>
        </p:nvSpPr>
        <p:spPr>
          <a:xfrm>
            <a:off x="407865" y="1261640"/>
            <a:ext cx="5688135" cy="2951545"/>
          </a:xfrm>
        </p:spPr>
        <p:txBody>
          <a:bodyPr/>
          <a:lstStyle/>
          <a:p>
            <a:r>
              <a:rPr lang="en-US" sz="1800" dirty="0"/>
              <a:t>Model : </a:t>
            </a:r>
            <a:r>
              <a:rPr lang="en-US" sz="1800" b="0" dirty="0"/>
              <a:t>GPT-4o-mini</a:t>
            </a:r>
          </a:p>
          <a:p>
            <a:pPr>
              <a:lnSpc>
                <a:spcPts val="1350"/>
              </a:lnSpc>
            </a:pPr>
            <a:r>
              <a:rPr lang="en-US" sz="1800" dirty="0"/>
              <a:t>Prompt : </a:t>
            </a:r>
            <a:r>
              <a:rPr lang="en-GB" sz="1600" b="0" dirty="0">
                <a:effectLst/>
                <a:latin typeface="+mn-lt"/>
              </a:rPr>
              <a:t>{</a:t>
            </a:r>
          </a:p>
          <a:p>
            <a:pPr>
              <a:lnSpc>
                <a:spcPts val="1350"/>
              </a:lnSpc>
            </a:pPr>
            <a:r>
              <a:rPr lang="en-GB" sz="1600" b="0" dirty="0">
                <a:effectLst/>
                <a:latin typeface="+mn-lt"/>
              </a:rPr>
              <a:t>"role" : "system",</a:t>
            </a:r>
          </a:p>
          <a:p>
            <a:r>
              <a:rPr lang="en-GB" sz="1600" b="0" dirty="0">
                <a:effectLst/>
                <a:latin typeface="+mn-lt"/>
              </a:rPr>
              <a:t>"content" : "You are a language expert whose goal is to simplify the given text easy to read and understand for non-experts in scientific field and general public. While simplifying, detect any complex words or key phrases. Do not change the format of the paragraph or add new line."</a:t>
            </a:r>
          </a:p>
          <a:p>
            <a:pPr>
              <a:lnSpc>
                <a:spcPts val="1350"/>
              </a:lnSpc>
            </a:pPr>
            <a:r>
              <a:rPr lang="en-GB" sz="1600" b="0" dirty="0">
                <a:effectLst/>
                <a:latin typeface="+mn-lt"/>
              </a:rPr>
              <a:t>},</a:t>
            </a:r>
          </a:p>
          <a:p>
            <a:pPr>
              <a:lnSpc>
                <a:spcPts val="1350"/>
              </a:lnSpc>
            </a:pPr>
            <a:r>
              <a:rPr lang="en-GB" sz="1600" b="0" dirty="0">
                <a:effectLst/>
                <a:latin typeface="+mn-lt"/>
              </a:rPr>
              <a:t>{"role": "user",</a:t>
            </a:r>
          </a:p>
          <a:p>
            <a:r>
              <a:rPr lang="en-GB" sz="1600" b="0" dirty="0">
                <a:effectLst/>
                <a:latin typeface="+mn-lt"/>
              </a:rPr>
              <a:t>"content" : "Simplify the following text. Keep simplified results in the same line. The first line is the title of the paper so keep the first line as it is in the result and move on to the next line for simplification. Put the first line(title) and the simplified texts in the same line. :{text}"</a:t>
            </a:r>
          </a:p>
          <a:p>
            <a:pPr>
              <a:lnSpc>
                <a:spcPts val="1350"/>
              </a:lnSpc>
            </a:pPr>
            <a:r>
              <a:rPr lang="en-GB" sz="1600" b="0" dirty="0">
                <a:effectLst/>
                <a:latin typeface="+mn-lt"/>
              </a:rPr>
              <a:t>}</a:t>
            </a:r>
          </a:p>
          <a:p>
            <a:pPr>
              <a:lnSpc>
                <a:spcPts val="1350"/>
              </a:lnSpc>
            </a:pPr>
            <a:endParaRPr lang="en-GB" sz="1800" b="0" dirty="0">
              <a:solidFill>
                <a:srgbClr val="CCCCCC"/>
              </a:solidFill>
              <a:effectLst/>
              <a:latin typeface="Menlo" panose="020B0609030804020204" pitchFamily="49" charset="0"/>
            </a:endParaRPr>
          </a:p>
          <a:p>
            <a:endParaRPr lang="en-US" sz="1800" dirty="0"/>
          </a:p>
        </p:txBody>
      </p:sp>
      <p:pic>
        <p:nvPicPr>
          <p:cNvPr id="4" name="Picture 3">
            <a:extLst>
              <a:ext uri="{FF2B5EF4-FFF2-40B4-BE49-F238E27FC236}">
                <a16:creationId xmlns:a16="http://schemas.microsoft.com/office/drawing/2014/main" id="{A642DE6E-AF32-CB07-5518-9030978572E4}"/>
              </a:ext>
            </a:extLst>
          </p:cNvPr>
          <p:cNvPicPr>
            <a:picLocks noChangeAspect="1"/>
          </p:cNvPicPr>
          <p:nvPr/>
        </p:nvPicPr>
        <p:blipFill>
          <a:blip r:embed="rId3"/>
          <a:srcRect b="5120"/>
          <a:stretch/>
        </p:blipFill>
        <p:spPr>
          <a:xfrm>
            <a:off x="7246599" y="899080"/>
            <a:ext cx="3598923" cy="3444558"/>
          </a:xfrm>
          <a:prstGeom prst="rect">
            <a:avLst/>
          </a:prstGeom>
        </p:spPr>
      </p:pic>
      <p:sp>
        <p:nvSpPr>
          <p:cNvPr id="5" name="TextBox 4">
            <a:extLst>
              <a:ext uri="{FF2B5EF4-FFF2-40B4-BE49-F238E27FC236}">
                <a16:creationId xmlns:a16="http://schemas.microsoft.com/office/drawing/2014/main" id="{A6FC7390-CC6F-1405-1B27-24FCF2D516F2}"/>
              </a:ext>
            </a:extLst>
          </p:cNvPr>
          <p:cNvSpPr txBox="1"/>
          <p:nvPr/>
        </p:nvSpPr>
        <p:spPr>
          <a:xfrm>
            <a:off x="7236089" y="4236641"/>
            <a:ext cx="4508938" cy="203132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GB" dirty="0">
                <a:solidFill>
                  <a:schemeClr val="accent1"/>
                </a:solidFill>
                <a:latin typeface="Open Sans"/>
                <a:ea typeface="Open Sans"/>
                <a:cs typeface="Open Sans"/>
                <a:sym typeface="Open Sans"/>
              </a:rPr>
              <a:t>“… if a text is only summarized, technical words may remain, impeding a reader. If it is only simplified, the resulting text might be too long and repetitive. Therefore, having </a:t>
            </a:r>
            <a:r>
              <a:rPr lang="en-GB" b="1" dirty="0">
                <a:solidFill>
                  <a:schemeClr val="accent1"/>
                </a:solidFill>
                <a:latin typeface="Open Sans"/>
                <a:ea typeface="Open Sans"/>
                <a:cs typeface="Open Sans"/>
                <a:sym typeface="Open Sans"/>
              </a:rPr>
              <a:t>both simplification and summarization is vital</a:t>
            </a:r>
            <a:r>
              <a:rPr lang="en-GB" dirty="0">
                <a:solidFill>
                  <a:schemeClr val="accent1"/>
                </a:solidFill>
                <a:latin typeface="Open Sans"/>
                <a:ea typeface="Open Sans"/>
                <a:cs typeface="Open Sans"/>
                <a:sym typeface="Open Sans"/>
              </a:rPr>
              <a:t> for </a:t>
            </a:r>
            <a:r>
              <a:rPr lang="en-GB" b="1" dirty="0">
                <a:solidFill>
                  <a:schemeClr val="accent1"/>
                </a:solidFill>
                <a:latin typeface="Open Sans"/>
                <a:ea typeface="Open Sans"/>
                <a:cs typeface="Open Sans"/>
                <a:sym typeface="Open Sans"/>
              </a:rPr>
              <a:t>true understanding</a:t>
            </a:r>
            <a:r>
              <a:rPr lang="en-GB" dirty="0">
                <a:solidFill>
                  <a:schemeClr val="accent1"/>
                </a:solidFill>
                <a:latin typeface="Open Sans"/>
                <a:ea typeface="Open Sans"/>
                <a:cs typeface="Open Sans"/>
                <a:sym typeface="Open Sans"/>
              </a:rPr>
              <a:t> in heterogeneous areas such as public health literature, legal texts, or </a:t>
            </a:r>
            <a:r>
              <a:rPr lang="en-GB" b="1" dirty="0">
                <a:solidFill>
                  <a:schemeClr val="accent1"/>
                </a:solidFill>
                <a:latin typeface="Open Sans"/>
                <a:ea typeface="Open Sans"/>
                <a:cs typeface="Open Sans"/>
                <a:sym typeface="Open Sans"/>
              </a:rPr>
              <a:t>scientific communications.</a:t>
            </a:r>
            <a:r>
              <a:rPr lang="en-GB" dirty="0">
                <a:solidFill>
                  <a:schemeClr val="accent1"/>
                </a:solidFill>
                <a:latin typeface="Open Sans"/>
                <a:ea typeface="Open Sans"/>
                <a:cs typeface="Open Sans"/>
                <a:sym typeface="Open Sans"/>
              </a:rPr>
              <a:t>”</a:t>
            </a:r>
            <a:endParaRPr lang="en-GB" b="1" dirty="0">
              <a:solidFill>
                <a:schemeClr val="accent1"/>
              </a:solidFill>
              <a:latin typeface="Open Sans"/>
              <a:ea typeface="Open Sans"/>
              <a:cs typeface="Open Sans"/>
            </a:endParaRPr>
          </a:p>
          <a:p>
            <a:pPr marL="0" marR="0" lvl="0" indent="0" algn="r" rtl="0">
              <a:lnSpc>
                <a:spcPct val="100000"/>
              </a:lnSpc>
              <a:spcBef>
                <a:spcPts val="0"/>
              </a:spcBef>
              <a:spcAft>
                <a:spcPts val="0"/>
              </a:spcAft>
              <a:buClr>
                <a:srgbClr val="000000"/>
              </a:buClr>
              <a:buSzPts val="1400"/>
              <a:buFont typeface="Arial"/>
              <a:buNone/>
            </a:pPr>
            <a:r>
              <a:rPr lang="en-GB" dirty="0">
                <a:solidFill>
                  <a:schemeClr val="accent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Zaman et al.[2024]</a:t>
            </a:r>
            <a:endParaRPr lang="en-GB" dirty="0">
              <a:solidFill>
                <a:schemeClr val="accent1"/>
              </a:solidFill>
              <a:latin typeface="Open Sans"/>
              <a:ea typeface="Open Sans"/>
              <a:cs typeface="Open Sans"/>
              <a:sym typeface="Open Sans"/>
            </a:endParaRPr>
          </a:p>
        </p:txBody>
      </p:sp>
      <p:sp>
        <p:nvSpPr>
          <p:cNvPr id="6" name="Right Arrow 5">
            <a:extLst>
              <a:ext uri="{FF2B5EF4-FFF2-40B4-BE49-F238E27FC236}">
                <a16:creationId xmlns:a16="http://schemas.microsoft.com/office/drawing/2014/main" id="{57EED190-DE19-8A2F-5B67-5B5D1D9698D5}"/>
              </a:ext>
            </a:extLst>
          </p:cNvPr>
          <p:cNvSpPr/>
          <p:nvPr/>
        </p:nvSpPr>
        <p:spPr>
          <a:xfrm>
            <a:off x="6558455" y="2984938"/>
            <a:ext cx="462455" cy="273269"/>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613806"/>
      </p:ext>
    </p:extLst>
  </p:cSld>
  <p:clrMapOvr>
    <a:masterClrMapping/>
  </p:clrMapOvr>
</p:sld>
</file>

<file path=ppt/theme/theme1.xml><?xml version="1.0" encoding="utf-8"?>
<a:theme xmlns:a="http://schemas.openxmlformats.org/drawingml/2006/main" name="TUD slide modified for CGV">
  <a:themeElements>
    <a:clrScheme name="TUD_2021-08_grün">
      <a:dk1>
        <a:srgbClr val="000000"/>
      </a:dk1>
      <a:lt1>
        <a:srgbClr val="FFFFFF"/>
      </a:lt1>
      <a:dk2>
        <a:srgbClr val="727277"/>
      </a:dk2>
      <a:lt2>
        <a:srgbClr val="FFFFFF"/>
      </a:lt2>
      <a:accent1>
        <a:srgbClr val="00305D"/>
      </a:accent1>
      <a:accent2>
        <a:srgbClr val="0069B4"/>
      </a:accent2>
      <a:accent3>
        <a:srgbClr val="009FE3"/>
      </a:accent3>
      <a:accent4>
        <a:srgbClr val="008244"/>
      </a:accent4>
      <a:accent5>
        <a:srgbClr val="65B32E"/>
      </a:accent5>
      <a:accent6>
        <a:srgbClr val="94C356"/>
      </a:accent6>
      <a:hlink>
        <a:srgbClr val="0069B4"/>
      </a:hlink>
      <a:folHlink>
        <a:srgbClr val="009F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8333</TotalTime>
  <Words>3195</Words>
  <Application>Microsoft Macintosh PowerPoint</Application>
  <PresentationFormat>Widescreen</PresentationFormat>
  <Paragraphs>270</Paragraphs>
  <Slides>28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Open Sans</vt:lpstr>
      <vt:lpstr>Helvetica Neue</vt:lpstr>
      <vt:lpstr>Arial</vt:lpstr>
      <vt:lpstr>Menlo</vt:lpstr>
      <vt:lpstr>Arial</vt:lpstr>
      <vt:lpstr>Calibri</vt:lpstr>
      <vt:lpstr>TUD slide modified for CGV</vt:lpstr>
      <vt:lpstr>Conducting a Large-Scale User Study on Scientific Text Simplification</vt:lpstr>
      <vt:lpstr>Table of Content</vt:lpstr>
      <vt:lpstr>Motivation</vt:lpstr>
      <vt:lpstr>Motivation (cont.)</vt:lpstr>
      <vt:lpstr>Project Objective and Outline</vt:lpstr>
      <vt:lpstr>Select Scientific Corpus</vt:lpstr>
      <vt:lpstr>Select Scientific Text Corpus  - SciSummNet</vt:lpstr>
      <vt:lpstr>Select Scientific Text Corpus  - SciSummNet</vt:lpstr>
      <vt:lpstr>Generate GPT4-Simplified Summary</vt:lpstr>
      <vt:lpstr>User Study</vt:lpstr>
      <vt:lpstr>User Study Design</vt:lpstr>
      <vt:lpstr>User Study Design—Phase 1 Collecting User Feedback on Language Complexity</vt:lpstr>
      <vt:lpstr>User Study Design—Phase 1 Evaluation Framework and Annotation Interface</vt:lpstr>
      <vt:lpstr>User Study Design—Phase 1 Survey Layout</vt:lpstr>
      <vt:lpstr>Evaluation – Phase 1 Distribution of Ratings </vt:lpstr>
      <vt:lpstr>Evaluation – Phase 1 Information Coherence (Understanding) Comment</vt:lpstr>
      <vt:lpstr>Evaluation – Phase 1 Naturalness and Simplicity</vt:lpstr>
      <vt:lpstr>From Phase 1 </vt:lpstr>
      <vt:lpstr>Phase 2 – Ask experts to simplify the summary</vt:lpstr>
      <vt:lpstr>Phase 2 : Generate Gold Simplified Summary</vt:lpstr>
      <vt:lpstr>Phase 2 : Generate Gold Simplified Summary Instructions</vt:lpstr>
      <vt:lpstr>Phase 2 : Generate Gold Simplified Summary</vt:lpstr>
      <vt:lpstr>Evaluation Comparison</vt:lpstr>
      <vt:lpstr>Phase 2 : Generate Gold Simplified Summary</vt:lpstr>
      <vt:lpstr>Phase 2 : Generate Gold Simplified Summary</vt:lpstr>
      <vt:lpstr>Limitation and 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651fe0a2, 29e57c53</dc:creator>
  <cp:lastModifiedBy>651fe0a2, 29e57c53</cp:lastModifiedBy>
  <cp:revision>139</cp:revision>
  <dcterms:created xsi:type="dcterms:W3CDTF">2024-12-01T11:36:08Z</dcterms:created>
  <dcterms:modified xsi:type="dcterms:W3CDTF">2025-08-27T21:28:33Z</dcterms:modified>
</cp:coreProperties>
</file>