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90bf1f84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90bf1f84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b5749a9a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b5749a9a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a620d123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a620d123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b5d15904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b5d1590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b5749a9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b5749a9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b584f46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b584f46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c677ead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c677ead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a8a8844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a8a8844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aryan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a8a8844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a8a8844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aryan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8df7c80b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8df7c80b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Talk about abstract submission</a:t>
            </a:r>
            <a:endParaRPr/>
          </a:p>
          <a:p>
            <a:pPr indent="0" lvl="0" marL="0" rtl="0" algn="l">
              <a:spcBef>
                <a:spcPts val="0"/>
              </a:spcBef>
              <a:spcAft>
                <a:spcPts val="0"/>
              </a:spcAft>
              <a:buNone/>
            </a:pPr>
            <a:r>
              <a:rPr lang="en"/>
              <a:t>Finalise labelling method we are using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a620d12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a620d12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Medha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a620d123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a620d12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b5d1590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b5d1590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90bf1f8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90bf1f8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Aryan</a:t>
            </a:r>
            <a:endParaRPr/>
          </a:p>
          <a:p>
            <a:pPr indent="0" lvl="0" marL="0" rtl="0" algn="l">
              <a:spcBef>
                <a:spcPts val="0"/>
              </a:spcBef>
              <a:spcAft>
                <a:spcPts val="0"/>
              </a:spcAft>
              <a:buNone/>
            </a:pPr>
            <a:r>
              <a:rPr lang="en"/>
              <a:t>Ideally a 60 20 20 split</a:t>
            </a:r>
            <a:endParaRPr/>
          </a:p>
          <a:p>
            <a:pPr indent="0" lvl="0" marL="0" rtl="0" algn="l">
              <a:spcBef>
                <a:spcPts val="0"/>
              </a:spcBef>
              <a:spcAft>
                <a:spcPts val="0"/>
              </a:spcAft>
              <a:buNone/>
            </a:pPr>
            <a:r>
              <a:rPr lang="en"/>
              <a:t>Applications:</a:t>
            </a:r>
            <a:endParaRPr/>
          </a:p>
          <a:p>
            <a:pPr indent="0" lvl="0" marL="0" rtl="0" algn="l">
              <a:spcBef>
                <a:spcPts val="0"/>
              </a:spcBef>
              <a:spcAft>
                <a:spcPts val="0"/>
              </a:spcAft>
              <a:buNone/>
            </a:pPr>
            <a:r>
              <a:rPr lang="en"/>
              <a:t>3D understanding, modelling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b584f468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b584f46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Aryan</a:t>
            </a:r>
            <a:endParaRPr/>
          </a:p>
          <a:p>
            <a:pPr indent="0" lvl="0" marL="0" rtl="0" algn="l">
              <a:spcBef>
                <a:spcPts val="0"/>
              </a:spcBef>
              <a:spcAft>
                <a:spcPts val="0"/>
              </a:spcAft>
              <a:buNone/>
            </a:pPr>
            <a:r>
              <a:rPr lang="en"/>
              <a:t>Include purpose-&gt;methods-&gt;results-&gt;implications</a:t>
            </a:r>
            <a:endParaRPr/>
          </a:p>
          <a:p>
            <a:pPr indent="0" lvl="0" marL="0" rtl="0" algn="l">
              <a:spcBef>
                <a:spcPts val="0"/>
              </a:spcBef>
              <a:spcAft>
                <a:spcPts val="0"/>
              </a:spcAft>
              <a:buNone/>
            </a:pPr>
            <a:r>
              <a:rPr lang="en"/>
              <a:t>Professor- &gt;</a:t>
            </a:r>
            <a:endParaRPr/>
          </a:p>
          <a:p>
            <a:pPr indent="0" lvl="0" marL="0" rtl="0" algn="l">
              <a:spcBef>
                <a:spcPts val="0"/>
              </a:spcBef>
              <a:spcAft>
                <a:spcPts val="0"/>
              </a:spcAft>
              <a:buNone/>
            </a:pPr>
            <a:r>
              <a:rPr lang="en"/>
              <a:t>Finetune on antelopes only</a:t>
            </a:r>
            <a:endParaRPr/>
          </a:p>
          <a:p>
            <a:pPr indent="0" lvl="0" marL="0" rtl="0" algn="l">
              <a:spcBef>
                <a:spcPts val="0"/>
              </a:spcBef>
              <a:spcAft>
                <a:spcPts val="0"/>
              </a:spcAft>
              <a:buNone/>
            </a:pPr>
            <a:r>
              <a:rPr lang="en"/>
              <a:t>And similar antelopes also</a:t>
            </a:r>
            <a:endParaRPr/>
          </a:p>
          <a:p>
            <a:pPr indent="0" lvl="0" marL="0" rtl="0" algn="l">
              <a:spcBef>
                <a:spcPts val="0"/>
              </a:spcBef>
              <a:spcAft>
                <a:spcPts val="0"/>
              </a:spcAft>
              <a:buNone/>
            </a:pPr>
            <a:r>
              <a:rPr lang="en"/>
              <a:t>Species similarity -&gt; limit to ap10k</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document/d/1Qg-QImNqLKi0MnqrdQnch6sdimtGSjdt3uGXARiN8Yk/edit?tab=t.0" TargetMode="External"/><Relationship Id="rId4" Type="http://schemas.openxmlformats.org/officeDocument/2006/relationships/hyperlink" Target="https://docs.google.com/document/d/1cNOpT75PofB_xSzHBiZW6mHjuss5USmz7ScHrGScXAc/edit?tab=t.0#heading=h.8viik9z0huyz"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document/d/1IYtKTpvS9_zEnk1fIRkd3QTxB-bGhruuK6Y4xPpCNrM/edit?usp=sharing"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VAA-Weekly-Progress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10/02-10/15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Personal Progress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Shaan</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Annotated 100 images with labels (Set 3)</a:t>
            </a:r>
            <a:endParaRPr/>
          </a:p>
          <a:p>
            <a:pPr indent="-342900" lvl="0" marL="457200" rtl="0" algn="l">
              <a:spcBef>
                <a:spcPts val="0"/>
              </a:spcBef>
              <a:spcAft>
                <a:spcPts val="0"/>
              </a:spcAft>
              <a:buSzPts val="1800"/>
              <a:buChar char="-"/>
            </a:pPr>
            <a:r>
              <a:rPr lang="en"/>
              <a:t>Figured out issue with importing and exporting data while retaining filenames, set up input and output folders to sync label studio project to</a:t>
            </a:r>
            <a:endParaRPr/>
          </a:p>
          <a:p>
            <a:pPr indent="-342900" lvl="0" marL="457200" rtl="0" algn="l">
              <a:spcBef>
                <a:spcPts val="0"/>
              </a:spcBef>
              <a:spcAft>
                <a:spcPts val="0"/>
              </a:spcAft>
              <a:buSzPts val="1800"/>
              <a:buChar char="-"/>
            </a:pPr>
            <a:r>
              <a:rPr lang="en"/>
              <a:t>Parsed AP10k </a:t>
            </a:r>
            <a:r>
              <a:rPr lang="en"/>
              <a:t>labels to see how visibility tags were assigned</a:t>
            </a:r>
            <a:endParaRPr/>
          </a:p>
          <a:p>
            <a:pPr indent="-342900" lvl="0" marL="457200" rtl="0" algn="l">
              <a:spcBef>
                <a:spcPts val="0"/>
              </a:spcBef>
              <a:spcAft>
                <a:spcPts val="0"/>
              </a:spcAft>
              <a:buSzPts val="1800"/>
              <a:buChar char="-"/>
            </a:pPr>
            <a:r>
              <a:rPr lang="en"/>
              <a:t>Finally sorted out issues with Cisco VPN so now able to access DeadCat without being on campus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Medha</a:t>
            </a:r>
            <a:endParaRPr/>
          </a:p>
        </p:txBody>
      </p:sp>
      <p:sp>
        <p:nvSpPr>
          <p:cNvPr id="123" name="Google Shape;123;p24"/>
          <p:cNvSpPr txBox="1"/>
          <p:nvPr>
            <p:ph idx="1" type="body"/>
          </p:nvPr>
        </p:nvSpPr>
        <p:spPr>
          <a:xfrm>
            <a:off x="264725" y="11407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Annotated 100 images with labels (Set 4)</a:t>
            </a:r>
            <a:endParaRPr/>
          </a:p>
          <a:p>
            <a:pPr indent="-342900" lvl="0" marL="457200" rtl="0" algn="l">
              <a:spcBef>
                <a:spcPts val="0"/>
              </a:spcBef>
              <a:spcAft>
                <a:spcPts val="0"/>
              </a:spcAft>
              <a:buSzPts val="1800"/>
              <a:buChar char="-"/>
            </a:pPr>
            <a:r>
              <a:rPr lang="en"/>
              <a:t>Made finalized keypoint definitions</a:t>
            </a:r>
            <a:endParaRPr/>
          </a:p>
          <a:p>
            <a:pPr indent="-317500" lvl="1" marL="914400" rtl="0" algn="l">
              <a:spcBef>
                <a:spcPts val="0"/>
              </a:spcBef>
              <a:spcAft>
                <a:spcPts val="0"/>
              </a:spcAft>
              <a:buSzPts val="1400"/>
              <a:buChar char="-"/>
            </a:pPr>
            <a:r>
              <a:rPr lang="en"/>
              <a:t>Replaced all images with high quality images from 4 different angles</a:t>
            </a:r>
            <a:endParaRPr/>
          </a:p>
          <a:p>
            <a:pPr indent="-317500" lvl="1" marL="914400" rtl="0" algn="l">
              <a:spcBef>
                <a:spcPts val="0"/>
              </a:spcBef>
              <a:spcAft>
                <a:spcPts val="0"/>
              </a:spcAft>
              <a:buSzPts val="1400"/>
              <a:buChar char="-"/>
            </a:pPr>
            <a:r>
              <a:rPr lang="en"/>
              <a:t>Simplified Occlusion Handling</a:t>
            </a:r>
            <a:endParaRPr/>
          </a:p>
          <a:p>
            <a:pPr indent="-317500" lvl="1" marL="914400" rtl="0" algn="l">
              <a:spcBef>
                <a:spcPts val="0"/>
              </a:spcBef>
              <a:spcAft>
                <a:spcPts val="0"/>
              </a:spcAft>
              <a:buSzPts val="1400"/>
              <a:buChar char="-"/>
            </a:pPr>
            <a:r>
              <a:rPr lang="en"/>
              <a:t>Met with group to discuss method of labeling some trickier points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Parth</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Annotated 100 images with labels (Set 6)</a:t>
            </a:r>
            <a:endParaRPr/>
          </a:p>
          <a:p>
            <a:pPr indent="-342900" lvl="0" marL="457200" rtl="0" algn="l">
              <a:spcBef>
                <a:spcPts val="0"/>
              </a:spcBef>
              <a:spcAft>
                <a:spcPts val="0"/>
              </a:spcAft>
              <a:buSzPts val="1800"/>
              <a:buChar char="-"/>
            </a:pPr>
            <a:r>
              <a:rPr lang="en"/>
              <a:t>Documented COCO JSON format of AP 10k dataset</a:t>
            </a:r>
            <a:endParaRPr/>
          </a:p>
          <a:p>
            <a:pPr indent="-317500" lvl="1" marL="914400" rtl="0" algn="l">
              <a:spcBef>
                <a:spcPts val="0"/>
              </a:spcBef>
              <a:spcAft>
                <a:spcPts val="0"/>
              </a:spcAft>
              <a:buSzPts val="1400"/>
              <a:buChar char="-"/>
            </a:pPr>
            <a:r>
              <a:rPr lang="en"/>
              <a:t>Identified root keys in the JSON and important identifiers within each section of the root keys</a:t>
            </a:r>
            <a:endParaRPr/>
          </a:p>
          <a:p>
            <a:pPr indent="-342900" lvl="0" marL="457200" rtl="0" algn="l">
              <a:spcBef>
                <a:spcPts val="0"/>
              </a:spcBef>
              <a:spcAft>
                <a:spcPts val="0"/>
              </a:spcAft>
              <a:buSzPts val="1800"/>
              <a:buChar char="-"/>
            </a:pPr>
            <a:r>
              <a:rPr lang="en"/>
              <a:t>Met with group to discuss finalizing keypoint definition</a:t>
            </a:r>
            <a:endParaRPr/>
          </a:p>
          <a:p>
            <a:pPr indent="-342900" lvl="0" marL="457200" rtl="0" algn="l">
              <a:spcBef>
                <a:spcPts val="0"/>
              </a:spcBef>
              <a:spcAft>
                <a:spcPts val="0"/>
              </a:spcAft>
              <a:buSzPts val="1800"/>
              <a:buChar char="-"/>
            </a:pPr>
            <a:r>
              <a:rPr lang="en"/>
              <a:t>Discussed research abstract with group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Aryan</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Annotated 100 images with labels</a:t>
            </a:r>
            <a:endParaRPr/>
          </a:p>
          <a:p>
            <a:pPr indent="-342900" lvl="0" marL="457200" rtl="0" algn="l">
              <a:spcBef>
                <a:spcPts val="0"/>
              </a:spcBef>
              <a:spcAft>
                <a:spcPts val="0"/>
              </a:spcAft>
              <a:buSzPts val="1800"/>
              <a:buChar char="-"/>
            </a:pPr>
            <a:r>
              <a:rPr lang="en"/>
              <a:t>Met with group and discussed how to handle occlusions on specific trickier areas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Armaan</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Annotated 100 images with labels (set 5)</a:t>
            </a:r>
            <a:endParaRPr/>
          </a:p>
          <a:p>
            <a:pPr indent="-342900" lvl="0" marL="457200" rtl="0" algn="l">
              <a:spcBef>
                <a:spcPts val="0"/>
              </a:spcBef>
              <a:spcAft>
                <a:spcPts val="0"/>
              </a:spcAft>
              <a:buSzPts val="1800"/>
              <a:buChar char="-"/>
            </a:pPr>
            <a:r>
              <a:rPr lang="en"/>
              <a:t>Finalized occlusion handling</a:t>
            </a:r>
            <a:endParaRPr/>
          </a:p>
          <a:p>
            <a:pPr indent="-317500" lvl="1" marL="914400" rtl="0" algn="l">
              <a:spcBef>
                <a:spcPts val="0"/>
              </a:spcBef>
              <a:spcAft>
                <a:spcPts val="0"/>
              </a:spcAft>
              <a:buSzPts val="1400"/>
              <a:buChar char="-"/>
            </a:pPr>
            <a:r>
              <a:rPr lang="en"/>
              <a:t>Discussed method of handling tricker occlusions with team</a:t>
            </a:r>
            <a:endParaRPr/>
          </a:p>
          <a:p>
            <a:pPr indent="-342900" lvl="0" marL="457200" rtl="0" algn="l">
              <a:spcBef>
                <a:spcPts val="0"/>
              </a:spcBef>
              <a:spcAft>
                <a:spcPts val="0"/>
              </a:spcAft>
              <a:buSzPts val="1800"/>
              <a:buChar char="-"/>
            </a:pPr>
            <a:r>
              <a:rPr lang="en"/>
              <a:t>Discussed next steps and research abstracts with group</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Josh</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 Fixed the Python script on deadcat to parse the annotations json file of the ap10k dataset to create a new annotations file with only the desired   </a:t>
            </a:r>
            <a:endParaRPr/>
          </a:p>
          <a:p>
            <a:pPr indent="0" lvl="0" marL="0" rtl="0" algn="l">
              <a:spcBef>
                <a:spcPts val="1200"/>
              </a:spcBef>
              <a:spcAft>
                <a:spcPts val="0"/>
              </a:spcAft>
              <a:buClr>
                <a:schemeClr val="dk1"/>
              </a:buClr>
              <a:buSzPct val="61111"/>
              <a:buFont typeface="Arial"/>
              <a:buNone/>
            </a:pPr>
            <a:r>
              <a:rPr lang="en"/>
              <a:t>  species(it only keeps annotations from images with the desired species). It also takes the parsed annotations, finds the associated images and </a:t>
            </a:r>
            <a:endParaRPr/>
          </a:p>
          <a:p>
            <a:pPr indent="0" lvl="0" marL="0" rtl="0" algn="l">
              <a:spcBef>
                <a:spcPts val="1200"/>
              </a:spcBef>
              <a:spcAft>
                <a:spcPts val="0"/>
              </a:spcAft>
              <a:buClr>
                <a:schemeClr val="dk1"/>
              </a:buClr>
              <a:buSzPct val="61111"/>
              <a:buFont typeface="Arial"/>
              <a:buNone/>
            </a:pPr>
            <a:r>
              <a:rPr lang="en"/>
              <a:t>  creates a new folder with all the images correlating to the parsed annotation file. I fixed the parser script by making the parsed json annotation   file a proper AP10k annotation file(I added license, info, images, and categories sections to the json file)</a:t>
            </a:r>
            <a:endParaRPr/>
          </a:p>
          <a:p>
            <a:pPr indent="0" lvl="0" marL="0" rtl="0" algn="l">
              <a:spcBef>
                <a:spcPts val="1200"/>
              </a:spcBef>
              <a:spcAft>
                <a:spcPts val="0"/>
              </a:spcAft>
              <a:buClr>
                <a:schemeClr val="dk1"/>
              </a:buClr>
              <a:buSzPct val="61111"/>
              <a:buFont typeface="Arial"/>
              <a:buNone/>
            </a:pPr>
            <a:r>
              <a:rPr lang="en"/>
              <a:t>- Wrote up and submitted individual mid-semester review, and the senior design project document(description of the project, its goals, criteria, methods...)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chemeClr val="dk1"/>
              </a:buClr>
              <a:buSzPts val="1800"/>
              <a:buChar char="-"/>
            </a:pPr>
            <a:r>
              <a:rPr lang="en">
                <a:solidFill>
                  <a:schemeClr val="dk1"/>
                </a:solidFill>
              </a:rPr>
              <a:t>Trained RTMPose to match OpenMMPose Stats</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en">
                <a:solidFill>
                  <a:schemeClr val="dk1"/>
                </a:solidFill>
              </a:rPr>
              <a:t>Working on algorithm to extract annotations for only antelopes and other subsets for future training</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en">
                <a:solidFill>
                  <a:schemeClr val="dk1"/>
                </a:solidFill>
              </a:rPr>
              <a:t>Updated hip and shoulder keypoints to two keypoints each for increased accuracy</a:t>
            </a:r>
            <a:endParaRPr>
              <a:solidFill>
                <a:schemeClr val="dk1"/>
              </a:solidFill>
            </a:endParaRPr>
          </a:p>
          <a:p>
            <a:pPr indent="0" lvl="0" marL="0" rtl="0" algn="l">
              <a:lnSpc>
                <a:spcPct val="200000"/>
              </a:lnSpc>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lnSpc>
                <a:spcPct val="200000"/>
              </a:lnSpc>
              <a:spcBef>
                <a:spcPts val="0"/>
              </a:spcBef>
              <a:spcAft>
                <a:spcPts val="0"/>
              </a:spcAft>
              <a:buClr>
                <a:schemeClr val="dk1"/>
              </a:buClr>
              <a:buSzPts val="1900"/>
              <a:buChar char="-"/>
            </a:pPr>
            <a:r>
              <a:rPr lang="en" sz="1900">
                <a:solidFill>
                  <a:schemeClr val="dk1"/>
                </a:solidFill>
              </a:rPr>
              <a:t>Further updates to keypoint definition</a:t>
            </a:r>
            <a:endParaRPr sz="1900">
              <a:solidFill>
                <a:schemeClr val="dk1"/>
              </a:solidFill>
            </a:endParaRPr>
          </a:p>
          <a:p>
            <a:pPr indent="-349250" lvl="0" marL="457200" rtl="0" algn="l">
              <a:lnSpc>
                <a:spcPct val="200000"/>
              </a:lnSpc>
              <a:spcBef>
                <a:spcPts val="0"/>
              </a:spcBef>
              <a:spcAft>
                <a:spcPts val="0"/>
              </a:spcAft>
              <a:buClr>
                <a:schemeClr val="dk1"/>
              </a:buClr>
              <a:buSzPts val="1900"/>
              <a:buChar char="-"/>
            </a:pPr>
            <a:r>
              <a:rPr lang="en" sz="1900">
                <a:solidFill>
                  <a:schemeClr val="dk1"/>
                </a:solidFill>
              </a:rPr>
              <a:t>Understanding the json format of annotations to help with clarifying how to label occlusions</a:t>
            </a:r>
            <a:endParaRPr sz="1900">
              <a:solidFill>
                <a:schemeClr val="dk1"/>
              </a:solidFill>
            </a:endParaRPr>
          </a:p>
          <a:p>
            <a:pPr indent="-349250" lvl="0" marL="457200" rtl="0" algn="l">
              <a:lnSpc>
                <a:spcPct val="200000"/>
              </a:lnSpc>
              <a:spcBef>
                <a:spcPts val="0"/>
              </a:spcBef>
              <a:spcAft>
                <a:spcPts val="0"/>
              </a:spcAft>
              <a:buClr>
                <a:schemeClr val="dk1"/>
              </a:buClr>
              <a:buSzPts val="1900"/>
              <a:buChar char="-"/>
            </a:pPr>
            <a:r>
              <a:rPr lang="en" sz="1900">
                <a:solidFill>
                  <a:schemeClr val="dk1"/>
                </a:solidFill>
              </a:rPr>
              <a:t>Brainstorming for the abstract</a:t>
            </a:r>
            <a:endParaRPr sz="1900">
              <a:solidFill>
                <a:schemeClr val="dk1"/>
              </a:solidFill>
            </a:endParaRPr>
          </a:p>
          <a:p>
            <a:pPr indent="0" lvl="0" marL="0" rtl="0" algn="l">
              <a:lnSpc>
                <a:spcPct val="200000"/>
              </a:lnSpc>
              <a:spcBef>
                <a:spcPts val="0"/>
              </a:spcBef>
              <a:spcAft>
                <a:spcPts val="1200"/>
              </a:spcAft>
              <a:buNone/>
            </a:pPr>
            <a:r>
              <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73" name="Google Shape;73;p16"/>
          <p:cNvSpPr txBox="1"/>
          <p:nvPr>
            <p:ph idx="1" type="body"/>
          </p:nvPr>
        </p:nvSpPr>
        <p:spPr>
          <a:xfrm>
            <a:off x="311700" y="1152475"/>
            <a:ext cx="8361600" cy="3803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Finalize keypoint definitions and adjust occlusion handling - Medha and Claire</a:t>
            </a:r>
            <a:endParaRPr/>
          </a:p>
          <a:p>
            <a:pPr indent="-342900" lvl="0" marL="457200" rtl="0" algn="l">
              <a:spcBef>
                <a:spcPts val="0"/>
              </a:spcBef>
              <a:spcAft>
                <a:spcPts val="0"/>
              </a:spcAft>
              <a:buSzPts val="1800"/>
              <a:buChar char="●"/>
            </a:pPr>
            <a:r>
              <a:rPr lang="en"/>
              <a:t>Document AP10K JSON format and make it easier for people to do individual work on species similarity - Parth</a:t>
            </a:r>
            <a:endParaRPr/>
          </a:p>
          <a:p>
            <a:pPr indent="-342900" lvl="0" marL="457200" rtl="0" algn="l">
              <a:spcBef>
                <a:spcPts val="0"/>
              </a:spcBef>
              <a:spcAft>
                <a:spcPts val="0"/>
              </a:spcAft>
              <a:buSzPts val="1800"/>
              <a:buChar char="●"/>
            </a:pPr>
            <a:r>
              <a:rPr lang="en"/>
              <a:t>Script to parse AP10k annotations by species or groups of species - Josh</a:t>
            </a:r>
            <a:endParaRPr/>
          </a:p>
          <a:p>
            <a:pPr indent="-342900" lvl="0" marL="457200" rtl="0" algn="l">
              <a:spcBef>
                <a:spcPts val="0"/>
              </a:spcBef>
              <a:spcAft>
                <a:spcPts val="0"/>
              </a:spcAft>
              <a:buSzPts val="1800"/>
              <a:buChar char="●"/>
            </a:pPr>
            <a:r>
              <a:rPr lang="en"/>
              <a:t>Work on identifying </a:t>
            </a:r>
            <a:r>
              <a:rPr lang="en"/>
              <a:t>similar</a:t>
            </a:r>
            <a:r>
              <a:rPr lang="en"/>
              <a:t> species using annotations - Armaan and Aryan, everyone else with free time</a:t>
            </a:r>
            <a:endParaRPr/>
          </a:p>
          <a:p>
            <a:pPr indent="-342900" lvl="0" marL="457200" rtl="0" algn="l">
              <a:spcBef>
                <a:spcPts val="0"/>
              </a:spcBef>
              <a:spcAft>
                <a:spcPts val="0"/>
              </a:spcAft>
              <a:buSzPts val="1800"/>
              <a:buChar char="●"/>
            </a:pPr>
            <a:r>
              <a:rPr lang="en"/>
              <a:t>Finish setting up Tensorboard for experiment tracking -Shaan</a:t>
            </a:r>
            <a:endParaRPr/>
          </a:p>
          <a:p>
            <a:pPr indent="-342900" lvl="0" marL="457200" rtl="0" algn="l">
              <a:spcBef>
                <a:spcPts val="0"/>
              </a:spcBef>
              <a:spcAft>
                <a:spcPts val="0"/>
              </a:spcAft>
              <a:buSzPts val="1800"/>
              <a:buChar char="●"/>
            </a:pPr>
            <a:r>
              <a:rPr lang="en"/>
              <a:t>Solve issue for exporting annotations out of Label Studio - Shaan</a:t>
            </a:r>
            <a:endParaRPr/>
          </a:p>
          <a:p>
            <a:pPr indent="-342900" lvl="0" marL="457200" rtl="0" algn="l">
              <a:spcBef>
                <a:spcPts val="0"/>
              </a:spcBef>
              <a:spcAft>
                <a:spcPts val="0"/>
              </a:spcAft>
              <a:buSzPts val="1800"/>
              <a:buChar char="●"/>
            </a:pPr>
            <a:r>
              <a:rPr lang="en"/>
              <a:t>Brainstorm and draftf Abstract for expo - Everyone (deadline 17th October)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Keypoint Definitions - Redesigned</a:t>
            </a:r>
            <a:endParaRPr/>
          </a:p>
        </p:txBody>
      </p:sp>
      <p:sp>
        <p:nvSpPr>
          <p:cNvPr id="79" name="Google Shape;79;p17"/>
          <p:cNvSpPr txBox="1"/>
          <p:nvPr>
            <p:ph idx="1" type="body"/>
          </p:nvPr>
        </p:nvSpPr>
        <p:spPr>
          <a:xfrm>
            <a:off x="311700" y="1152475"/>
            <a:ext cx="8868600" cy="35175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Used more high quality images (Roan Antelope)</a:t>
            </a:r>
            <a:endParaRPr/>
          </a:p>
          <a:p>
            <a:pPr indent="-342900" lvl="0" marL="457200" rtl="0" algn="l">
              <a:lnSpc>
                <a:spcPct val="150000"/>
              </a:lnSpc>
              <a:spcBef>
                <a:spcPts val="0"/>
              </a:spcBef>
              <a:spcAft>
                <a:spcPts val="0"/>
              </a:spcAft>
              <a:buSzPts val="1800"/>
              <a:buChar char="-"/>
            </a:pPr>
            <a:r>
              <a:rPr lang="en"/>
              <a:t>Simplified our method of occlusion handling</a:t>
            </a:r>
            <a:endParaRPr/>
          </a:p>
          <a:p>
            <a:pPr indent="-342900" lvl="0" marL="457200" rtl="0" algn="l">
              <a:lnSpc>
                <a:spcPct val="150000"/>
              </a:lnSpc>
              <a:spcBef>
                <a:spcPts val="0"/>
              </a:spcBef>
              <a:spcAft>
                <a:spcPts val="0"/>
              </a:spcAft>
              <a:buSzPts val="1800"/>
              <a:buChar char="-"/>
            </a:pPr>
            <a:r>
              <a:rPr lang="en"/>
              <a:t>Redefined root of tail </a:t>
            </a:r>
            <a:endParaRPr/>
          </a:p>
          <a:p>
            <a:pPr indent="-342900" lvl="0" marL="457200" rtl="0" algn="l">
              <a:lnSpc>
                <a:spcPct val="150000"/>
              </a:lnSpc>
              <a:spcBef>
                <a:spcPts val="0"/>
              </a:spcBef>
              <a:spcAft>
                <a:spcPts val="0"/>
              </a:spcAft>
              <a:buSzPts val="1800"/>
              <a:buChar char="-"/>
            </a:pPr>
            <a:r>
              <a:rPr lang="en"/>
              <a:t>Question: In the context of the root of tail (for a specific pose), should we be labeling the point consistently with other points (and have it be occluded) or label it at the visible end of the back (but not be consistent with the definition)?</a:t>
            </a:r>
            <a:endParaRPr/>
          </a:p>
          <a:p>
            <a:pPr indent="-342900" lvl="0" marL="457200" rtl="0" algn="l">
              <a:lnSpc>
                <a:spcPct val="150000"/>
              </a:lnSpc>
              <a:spcBef>
                <a:spcPts val="0"/>
              </a:spcBef>
              <a:spcAft>
                <a:spcPts val="0"/>
              </a:spcAft>
              <a:buSzPts val="1800"/>
              <a:buChar char="-"/>
            </a:pPr>
            <a:r>
              <a:rPr lang="en" u="sng">
                <a:solidFill>
                  <a:schemeClr val="hlink"/>
                </a:solidFill>
                <a:hlinkClick r:id="rId3"/>
              </a:rPr>
              <a:t>New Definition</a:t>
            </a:r>
            <a:r>
              <a:rPr lang="en"/>
              <a:t> and </a:t>
            </a:r>
            <a:r>
              <a:rPr lang="en" u="sng">
                <a:solidFill>
                  <a:schemeClr val="hlink"/>
                </a:solidFill>
                <a:hlinkClick r:id="rId4"/>
              </a:rPr>
              <a:t>Old Definition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AP10K JSON format</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SzPct val="100000"/>
              <a:buChar char="●"/>
            </a:pPr>
            <a:r>
              <a:rPr lang="en"/>
              <a:t>Written documentation of the JSON </a:t>
            </a:r>
            <a:r>
              <a:rPr lang="en"/>
              <a:t>data files in AP10K dataset</a:t>
            </a:r>
            <a:r>
              <a:rPr lang="en"/>
              <a:t> that we will use to train the RTMPose models</a:t>
            </a:r>
            <a:endParaRPr/>
          </a:p>
          <a:p>
            <a:pPr indent="-325755" lvl="0" marL="457200" rtl="0" algn="l">
              <a:lnSpc>
                <a:spcPct val="115000"/>
              </a:lnSpc>
              <a:spcBef>
                <a:spcPts val="0"/>
              </a:spcBef>
              <a:spcAft>
                <a:spcPts val="0"/>
              </a:spcAft>
              <a:buSzPct val="100000"/>
              <a:buChar char="●"/>
            </a:pPr>
            <a:r>
              <a:rPr lang="en"/>
              <a:t>Clarifies scheme needed for our data as well (specifically for visible vs non visible parts for keypoints)</a:t>
            </a:r>
            <a:endParaRPr/>
          </a:p>
          <a:p>
            <a:pPr indent="-325755" lvl="0" marL="457200" rtl="0" algn="l">
              <a:lnSpc>
                <a:spcPct val="115000"/>
              </a:lnSpc>
              <a:spcBef>
                <a:spcPts val="0"/>
              </a:spcBef>
              <a:spcAft>
                <a:spcPts val="0"/>
              </a:spcAft>
              <a:buSzPct val="100000"/>
              <a:buChar char="●"/>
            </a:pPr>
            <a:r>
              <a:rPr lang="en"/>
              <a:t>Key finding: For keypoints the scheme is list([x, y, v]) for each keypoint type. </a:t>
            </a:r>
            <a:endParaRPr/>
          </a:p>
          <a:p>
            <a:pPr indent="-304165" lvl="1" marL="914400" rtl="0" algn="l">
              <a:lnSpc>
                <a:spcPct val="115000"/>
              </a:lnSpc>
              <a:spcBef>
                <a:spcPts val="0"/>
              </a:spcBef>
              <a:spcAft>
                <a:spcPts val="0"/>
              </a:spcAft>
              <a:buSzPct val="100000"/>
              <a:buChar char="○"/>
            </a:pPr>
            <a:r>
              <a:rPr lang="en"/>
              <a:t>v=0 not labeled, v=1: labeled but not visible, and v=2: labeled and visible</a:t>
            </a:r>
            <a:endParaRPr/>
          </a:p>
          <a:p>
            <a:pPr indent="-304165" lvl="1" marL="914400" rtl="0" algn="l">
              <a:lnSpc>
                <a:spcPct val="115000"/>
              </a:lnSpc>
              <a:spcBef>
                <a:spcPts val="0"/>
              </a:spcBef>
              <a:spcAft>
                <a:spcPts val="0"/>
              </a:spcAft>
              <a:buSzPct val="100000"/>
              <a:buChar char="○"/>
            </a:pPr>
            <a:r>
              <a:rPr lang="en"/>
              <a:t>Unfortunately v=2 is used for every labeled keypoint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Documentation of AP10K JSON Format: </a:t>
            </a:r>
            <a:r>
              <a:rPr lang="en" u="sng">
                <a:solidFill>
                  <a:schemeClr val="hlink"/>
                </a:solidFill>
                <a:hlinkClick r:id="rId3"/>
              </a:rPr>
              <a:t>https://docs.google.com/document/d/1IYtKTpvS9_zEnk1fIRkd3QTxB-bGhruuK6Y4xPpCNrM/edit?usp=sharing</a:t>
            </a:r>
            <a:endParaRPr/>
          </a:p>
        </p:txBody>
      </p:sp>
      <p:pic>
        <p:nvPicPr>
          <p:cNvPr id="86" name="Google Shape;86;p18"/>
          <p:cNvPicPr preferRelativeResize="0"/>
          <p:nvPr/>
        </p:nvPicPr>
        <p:blipFill>
          <a:blip r:embed="rId4">
            <a:alphaModFix/>
          </a:blip>
          <a:stretch>
            <a:fillRect/>
          </a:stretch>
        </p:blipFill>
        <p:spPr>
          <a:xfrm>
            <a:off x="5834375" y="2912250"/>
            <a:ext cx="2604000" cy="788475"/>
          </a:xfrm>
          <a:prstGeom prst="rect">
            <a:avLst/>
          </a:prstGeom>
          <a:noFill/>
          <a:ln>
            <a:noFill/>
          </a:ln>
        </p:spPr>
      </p:pic>
      <p:sp>
        <p:nvSpPr>
          <p:cNvPr id="87" name="Google Shape;87;p18"/>
          <p:cNvSpPr txBox="1"/>
          <p:nvPr/>
        </p:nvSpPr>
        <p:spPr>
          <a:xfrm>
            <a:off x="6134075" y="2571750"/>
            <a:ext cx="200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AP10k Test Set Labels</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AP10k Annotation Parsing Script</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Fixed Python Script from previous week so now proper subsets of the AP10k image data(folder of images) and annotations(new annotation file) can be created of species or groups of species.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555600" y="2390700"/>
            <a:ext cx="4100850" cy="1741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00" name="Google Shape;100;p20"/>
          <p:cNvSpPr txBox="1"/>
          <p:nvPr>
            <p:ph idx="1" type="body"/>
          </p:nvPr>
        </p:nvSpPr>
        <p:spPr>
          <a:xfrm>
            <a:off x="311700" y="1235425"/>
            <a:ext cx="8520600" cy="35511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a:t>Evaluate new labeling scheme by measuring average precision per keypoint from everyone’s labels on a sample of images to identify any weaknesses in scheme</a:t>
            </a:r>
            <a:endParaRPr/>
          </a:p>
          <a:p>
            <a:pPr indent="0" lvl="0" marL="0" rtl="0" algn="l">
              <a:lnSpc>
                <a:spcPct val="100000"/>
              </a:lnSpc>
              <a:spcBef>
                <a:spcPts val="1200"/>
              </a:spcBef>
              <a:spcAft>
                <a:spcPts val="0"/>
              </a:spcAft>
              <a:buNone/>
            </a:pPr>
            <a:r>
              <a:t/>
            </a:r>
            <a:endParaRPr sz="400"/>
          </a:p>
          <a:p>
            <a:pPr indent="-342900" lvl="0" marL="457200" rtl="0" algn="l">
              <a:lnSpc>
                <a:spcPct val="100000"/>
              </a:lnSpc>
              <a:spcBef>
                <a:spcPts val="1200"/>
              </a:spcBef>
              <a:spcAft>
                <a:spcPts val="0"/>
              </a:spcAft>
              <a:buSzPts val="1800"/>
              <a:buChar char="●"/>
            </a:pPr>
            <a:r>
              <a:rPr lang="en"/>
              <a:t>Conduct </a:t>
            </a:r>
            <a:r>
              <a:rPr lang="en"/>
              <a:t>statistical</a:t>
            </a:r>
            <a:r>
              <a:rPr lang="en"/>
              <a:t> analysis on labels and develop our own method of quantifying species similarity</a:t>
            </a:r>
            <a:endParaRPr/>
          </a:p>
          <a:p>
            <a:pPr indent="0" lvl="0" marL="457200" rtl="0" algn="l">
              <a:lnSpc>
                <a:spcPct val="100000"/>
              </a:lnSpc>
              <a:spcBef>
                <a:spcPts val="1200"/>
              </a:spcBef>
              <a:spcAft>
                <a:spcPts val="0"/>
              </a:spcAft>
              <a:buNone/>
            </a:pPr>
            <a:r>
              <a:t/>
            </a:r>
            <a:endParaRPr/>
          </a:p>
          <a:p>
            <a:pPr indent="-342900" lvl="0" marL="457200" rtl="0" algn="l">
              <a:lnSpc>
                <a:spcPct val="100000"/>
              </a:lnSpc>
              <a:spcBef>
                <a:spcPts val="1200"/>
              </a:spcBef>
              <a:spcAft>
                <a:spcPts val="0"/>
              </a:spcAft>
              <a:buSzPts val="1800"/>
              <a:buChar char="●"/>
            </a:pPr>
            <a:r>
              <a:rPr lang="en"/>
              <a:t>Set up our first formalized experiment- </a:t>
            </a:r>
            <a:r>
              <a:rPr lang="en"/>
              <a:t>Get enough images labeled to form a train, val, test split (ideally &gt;300)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Rough Plan for Abstract</a:t>
            </a:r>
            <a:endParaRPr/>
          </a:p>
        </p:txBody>
      </p:sp>
      <p:sp>
        <p:nvSpPr>
          <p:cNvPr id="106" name="Google Shape;106;p21"/>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00"/>
          </a:p>
          <a:p>
            <a:pPr indent="-283178" lvl="0" marL="457200" rtl="0" algn="l">
              <a:lnSpc>
                <a:spcPct val="100000"/>
              </a:lnSpc>
              <a:spcBef>
                <a:spcPts val="1200"/>
              </a:spcBef>
              <a:spcAft>
                <a:spcPts val="0"/>
              </a:spcAft>
              <a:buSzPts val="860"/>
              <a:buChar char="●"/>
            </a:pPr>
            <a:r>
              <a:rPr lang="en" sz="859"/>
              <a:t>Train RTMPose on our data from default weights</a:t>
            </a:r>
            <a:endParaRPr sz="100"/>
          </a:p>
          <a:p>
            <a:pPr indent="-283178" lvl="0" marL="457200" rtl="0" algn="l">
              <a:lnSpc>
                <a:spcPct val="100000"/>
              </a:lnSpc>
              <a:spcBef>
                <a:spcPts val="0"/>
              </a:spcBef>
              <a:spcAft>
                <a:spcPts val="0"/>
              </a:spcAft>
              <a:buSzPts val="860"/>
              <a:buChar char="●"/>
            </a:pPr>
            <a:r>
              <a:rPr lang="en" sz="859"/>
              <a:t>Train on our data from pre-trained AP10k weights</a:t>
            </a:r>
            <a:endParaRPr sz="100"/>
          </a:p>
          <a:p>
            <a:pPr indent="-283178" lvl="0" marL="457200" rtl="0" algn="l">
              <a:lnSpc>
                <a:spcPct val="100000"/>
              </a:lnSpc>
              <a:spcBef>
                <a:spcPts val="0"/>
              </a:spcBef>
              <a:spcAft>
                <a:spcPts val="0"/>
              </a:spcAft>
              <a:buSzPts val="860"/>
              <a:buChar char="●"/>
            </a:pPr>
            <a:r>
              <a:rPr lang="en" sz="859"/>
              <a:t>Train on AP10k antelopes + similar species by </a:t>
            </a:r>
            <a:r>
              <a:rPr lang="en" sz="859"/>
              <a:t>taxonomy </a:t>
            </a:r>
            <a:r>
              <a:rPr lang="en" sz="859"/>
              <a:t>save checkpoint, and continue training with our data</a:t>
            </a:r>
            <a:endParaRPr sz="100"/>
          </a:p>
          <a:p>
            <a:pPr indent="-283178" lvl="0" marL="457200" rtl="0" algn="l">
              <a:lnSpc>
                <a:spcPct val="100000"/>
              </a:lnSpc>
              <a:spcBef>
                <a:spcPts val="0"/>
              </a:spcBef>
              <a:spcAft>
                <a:spcPts val="0"/>
              </a:spcAft>
              <a:buSzPts val="860"/>
              <a:buChar char="●"/>
            </a:pPr>
            <a:r>
              <a:rPr lang="en" sz="859"/>
              <a:t>T</a:t>
            </a:r>
            <a:r>
              <a:rPr lang="en" sz="859"/>
              <a:t>rain on AP10k antelopes + similar species by our own definitions </a:t>
            </a:r>
            <a:r>
              <a:rPr lang="en" sz="859"/>
              <a:t>save checkpoint, and continue training with our data</a:t>
            </a:r>
            <a:endParaRPr/>
          </a:p>
          <a:p>
            <a:pPr indent="-279400" lvl="0" marL="457200" rtl="0" algn="l">
              <a:lnSpc>
                <a:spcPct val="100000"/>
              </a:lnSpc>
              <a:spcBef>
                <a:spcPts val="0"/>
              </a:spcBef>
              <a:spcAft>
                <a:spcPts val="0"/>
              </a:spcAft>
              <a:buSzPts val="800"/>
              <a:buChar char="●"/>
            </a:pPr>
            <a:r>
              <a:rPr lang="en" sz="800"/>
              <a:t>Evaluate all trained models on our test set</a:t>
            </a:r>
            <a:endParaRPr/>
          </a:p>
          <a:p>
            <a:pPr indent="-342900" lvl="0" marL="457200" rtl="0" algn="l">
              <a:lnSpc>
                <a:spcPct val="100000"/>
              </a:lnSpc>
              <a:spcBef>
                <a:spcPts val="0"/>
              </a:spcBef>
              <a:spcAft>
                <a:spcPts val="0"/>
              </a:spcAft>
              <a:buSzPts val="1800"/>
              <a:buChar char="●"/>
            </a:pPr>
            <a:r>
              <a:rPr lang="en"/>
              <a:t>Find implications ?</a:t>
            </a:r>
            <a:endParaRPr/>
          </a:p>
          <a:p>
            <a:pPr indent="0" lvl="0" marL="0" rtl="0" algn="l">
              <a:lnSpc>
                <a:spcPct val="100000"/>
              </a:lnSpc>
              <a:spcBef>
                <a:spcPts val="1200"/>
              </a:spcBef>
              <a:spcAft>
                <a:spcPts val="0"/>
              </a:spcAft>
              <a:buNone/>
            </a:pPr>
            <a:r>
              <a:rPr lang="en"/>
              <a:t>Context: </a:t>
            </a:r>
            <a:endParaRPr/>
          </a:p>
          <a:p>
            <a:pPr indent="0" lvl="0" marL="0" rtl="0" algn="l">
              <a:lnSpc>
                <a:spcPct val="100000"/>
              </a:lnSpc>
              <a:spcBef>
                <a:spcPts val="1200"/>
              </a:spcBef>
              <a:spcAft>
                <a:spcPts val="0"/>
              </a:spcAft>
              <a:buNone/>
            </a:pPr>
            <a:r>
              <a:rPr lang="en"/>
              <a:t>Method</a:t>
            </a:r>
            <a:endParaRPr/>
          </a:p>
          <a:p>
            <a:pPr indent="0" lvl="0" marL="0" rtl="0" algn="l">
              <a:lnSpc>
                <a:spcPct val="100000"/>
              </a:lnSpc>
              <a:spcBef>
                <a:spcPts val="1200"/>
              </a:spcBef>
              <a:spcAft>
                <a:spcPts val="0"/>
              </a:spcAft>
              <a:buNone/>
            </a:pPr>
            <a:r>
              <a:rPr lang="en"/>
              <a:t>Results</a:t>
            </a:r>
            <a:endParaRPr/>
          </a:p>
          <a:p>
            <a:pPr indent="0" lvl="0" marL="0" rtl="0" algn="l">
              <a:lnSpc>
                <a:spcPct val="100000"/>
              </a:lnSpc>
              <a:spcBef>
                <a:spcPts val="1200"/>
              </a:spcBef>
              <a:spcAft>
                <a:spcPts val="1200"/>
              </a:spcAft>
              <a:buNone/>
            </a:pPr>
            <a:r>
              <a:rPr lang="en"/>
              <a:t>Implications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