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7C8D9E-F019-4523-9747-6CD2845D487E}">
  <a:tblStyle styleId="{DD7C8D9E-F019-4523-9747-6CD2845D487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anfengliux.medium.com/the-confusing-metrics-of-ap-and-map-for-object-detection-3113ba0386ef"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eb88ff6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eb88ff6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eb88ff6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eb88ff6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edb040a0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edb040a0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eb88ff6c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eb88ff6c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ed93bbe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ed93bbe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edb040a0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edb040a0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ee1f927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ee1f927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edb040a0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edb040a0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ca6e31b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ca6e31b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ca6e31b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ca6e31b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Downstream applications: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e.g.) when an antelope is grazing (check how long they are grazing before checking their surroundings → might have correlation with locations where they’re more comfortable)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eb88ff6c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eb88ff6c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edb040a0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edb040a0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eb88ff6c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eb88ff6c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u="sng">
                <a:solidFill>
                  <a:srgbClr val="0097A7"/>
                </a:solidFill>
                <a:hlinkClick r:id="rId2">
                  <a:extLst>
                    <a:ext uri="{A12FA001-AC4F-418D-AE19-62706E023703}">
                      <ahyp:hlinkClr val="tx"/>
                    </a:ext>
                  </a:extLst>
                </a:hlinkClick>
              </a:rPr>
              <a:t>https://yanfengliux.medium.com/the-confusing-metrics-of-ap-and-map-for-object-detection-3113ba0386ef</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eb88ff6c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eb88ff6c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ed93bbec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fed93bbec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edb040a0c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edb040a0c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VAA-Weekly-Progress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10/16-10/22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Training AP-10k Bovidae-family subset on RTMPose</a:t>
            </a:r>
            <a:endParaRPr/>
          </a:p>
          <a:p>
            <a:pPr indent="-342900" lvl="0" marL="457200" rtl="0" algn="l">
              <a:spcBef>
                <a:spcPts val="0"/>
              </a:spcBef>
              <a:spcAft>
                <a:spcPts val="0"/>
              </a:spcAft>
              <a:buSzPts val="1800"/>
              <a:buChar char="-"/>
            </a:pPr>
            <a:r>
              <a:rPr lang="en"/>
              <a:t>Exploring similarity between animal species(visual and taxonomical)</a:t>
            </a:r>
            <a:endParaRPr/>
          </a:p>
          <a:p>
            <a:pPr indent="-317500" lvl="1" marL="914400" rtl="0" algn="l">
              <a:spcBef>
                <a:spcPts val="0"/>
              </a:spcBef>
              <a:spcAft>
                <a:spcPts val="0"/>
              </a:spcAft>
              <a:buSzPts val="1400"/>
              <a:buChar char="-"/>
            </a:pPr>
            <a:r>
              <a:rPr lang="en"/>
              <a:t>Look into avenues for computing the visual similarity between animal species</a:t>
            </a:r>
            <a:endParaRPr/>
          </a:p>
          <a:p>
            <a:pPr indent="-342900" lvl="0" marL="457200" rtl="0" algn="l">
              <a:spcBef>
                <a:spcPts val="0"/>
              </a:spcBef>
              <a:spcAft>
                <a:spcPts val="0"/>
              </a:spcAft>
              <a:buSzPts val="1800"/>
              <a:buChar char="-"/>
            </a:pPr>
            <a:r>
              <a:rPr lang="en"/>
              <a:t>Brainstorming downstream applications of project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Personal Progress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Shaan</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Finally managed to replicate expected results with RTMPose on AP10K</a:t>
            </a:r>
            <a:endParaRPr/>
          </a:p>
          <a:p>
            <a:pPr indent="-342900" lvl="0" marL="457200" rtl="0" algn="l">
              <a:spcBef>
                <a:spcPts val="0"/>
              </a:spcBef>
              <a:spcAft>
                <a:spcPts val="0"/>
              </a:spcAft>
              <a:buSzPts val="1800"/>
              <a:buChar char="-"/>
            </a:pPr>
            <a:r>
              <a:rPr lang="en"/>
              <a:t>Organized tensorboard runs in DeadCat </a:t>
            </a:r>
            <a:endParaRPr/>
          </a:p>
          <a:p>
            <a:pPr indent="-342900" lvl="0" marL="457200" rtl="0" algn="l">
              <a:spcBef>
                <a:spcPts val="0"/>
              </a:spcBef>
              <a:spcAft>
                <a:spcPts val="0"/>
              </a:spcAft>
              <a:buSzPts val="1800"/>
              <a:buChar char="-"/>
            </a:pPr>
            <a:r>
              <a:rPr lang="en"/>
              <a:t>Updated Label-Studio config with new labeling </a:t>
            </a:r>
            <a:r>
              <a:rPr lang="en"/>
              <a:t>scheme and put 4 sample images in a project for the team to label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Medha</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Worked on creating rough draft of abstract and then helped adjust with the team</a:t>
            </a:r>
            <a:endParaRPr/>
          </a:p>
          <a:p>
            <a:pPr indent="-342900" lvl="0" marL="457200" rtl="0" algn="l">
              <a:spcBef>
                <a:spcPts val="0"/>
              </a:spcBef>
              <a:spcAft>
                <a:spcPts val="0"/>
              </a:spcAft>
              <a:buSzPts val="1800"/>
              <a:buChar char="-"/>
            </a:pPr>
            <a:r>
              <a:rPr lang="en"/>
              <a:t>Trained RTMPose on antelope subset of AP10K</a:t>
            </a:r>
            <a:endParaRPr/>
          </a:p>
          <a:p>
            <a:pPr indent="-317500" lvl="0" marL="914400" rtl="0" algn="l">
              <a:spcBef>
                <a:spcPts val="0"/>
              </a:spcBef>
              <a:spcAft>
                <a:spcPts val="0"/>
              </a:spcAft>
              <a:buSzPts val="1400"/>
              <a:buChar char="-"/>
            </a:pPr>
            <a:r>
              <a:rPr lang="en" sz="1400"/>
              <a:t>Need to understand the metrics used for evaluation and figure out how to test model on images</a:t>
            </a:r>
            <a:endParaRPr/>
          </a:p>
          <a:p>
            <a:pPr indent="-342900" lvl="0" marL="457200" rtl="0" algn="l">
              <a:spcBef>
                <a:spcPts val="0"/>
              </a:spcBef>
              <a:spcAft>
                <a:spcPts val="0"/>
              </a:spcAft>
              <a:buSzPts val="1800"/>
              <a:buChar char="-"/>
            </a:pPr>
            <a:r>
              <a:rPr lang="en"/>
              <a:t>Annotated images based on labeling instructions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Josh</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Helped write and submit Abstract</a:t>
            </a:r>
            <a:endParaRPr/>
          </a:p>
          <a:p>
            <a:pPr indent="0" lvl="0" marL="0" rtl="0" algn="l">
              <a:spcBef>
                <a:spcPts val="1200"/>
              </a:spcBef>
              <a:spcAft>
                <a:spcPts val="0"/>
              </a:spcAft>
              <a:buClr>
                <a:schemeClr val="dk1"/>
              </a:buClr>
              <a:buSzPts val="1100"/>
              <a:buFont typeface="Arial"/>
              <a:buNone/>
            </a:pPr>
            <a:r>
              <a:rPr lang="en"/>
              <a:t>- Began labeling images using new keypoint definitions</a:t>
            </a:r>
            <a:endParaRPr/>
          </a:p>
          <a:p>
            <a:pPr indent="0" lvl="0" marL="0" rtl="0" algn="l">
              <a:spcBef>
                <a:spcPts val="1200"/>
              </a:spcBef>
              <a:spcAft>
                <a:spcPts val="0"/>
              </a:spcAft>
              <a:buClr>
                <a:schemeClr val="dk1"/>
              </a:buClr>
              <a:buSzPts val="1100"/>
              <a:buFont typeface="Arial"/>
              <a:buNone/>
            </a:pPr>
            <a:r>
              <a:rPr lang="en"/>
              <a:t>- Began looking into how to determine the visual similarity between animal species</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Parth</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Helped edit and submitted the abstract on OUR Connect</a:t>
            </a:r>
            <a:endParaRPr/>
          </a:p>
          <a:p>
            <a:pPr indent="-342900" lvl="0" marL="457200" rtl="0" algn="l">
              <a:spcBef>
                <a:spcPts val="0"/>
              </a:spcBef>
              <a:spcAft>
                <a:spcPts val="0"/>
              </a:spcAft>
              <a:buSzPts val="1800"/>
              <a:buChar char="-"/>
            </a:pPr>
            <a:r>
              <a:rPr lang="en"/>
              <a:t>Annotated images based on labeling instructions</a:t>
            </a:r>
            <a:endParaRPr/>
          </a:p>
          <a:p>
            <a:pPr indent="-342900" lvl="0" marL="457200" rtl="0" algn="l">
              <a:spcBef>
                <a:spcPts val="0"/>
              </a:spcBef>
              <a:spcAft>
                <a:spcPts val="0"/>
              </a:spcAft>
              <a:buSzPts val="1800"/>
              <a:buChar char="-"/>
            </a:pPr>
            <a:r>
              <a:rPr lang="en"/>
              <a:t>Starting to look into ways of identifying animal similarity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Armaan</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t>
            </a:r>
            <a:r>
              <a:rPr lang="en"/>
              <a:t>Helped write and submit abstract</a:t>
            </a:r>
            <a:endParaRPr/>
          </a:p>
          <a:p>
            <a:pPr indent="0" lvl="0" marL="0" rtl="0" algn="l">
              <a:spcBef>
                <a:spcPts val="1200"/>
              </a:spcBef>
              <a:spcAft>
                <a:spcPts val="0"/>
              </a:spcAft>
              <a:buClr>
                <a:schemeClr val="dk1"/>
              </a:buClr>
              <a:buSzPts val="1100"/>
              <a:buFont typeface="Arial"/>
              <a:buNone/>
            </a:pPr>
            <a:r>
              <a:rPr lang="en"/>
              <a:t>- Labeled images using new keypoint definitions</a:t>
            </a:r>
            <a:endParaRPr/>
          </a:p>
          <a:p>
            <a:pPr indent="0" lvl="0" marL="0" rtl="0" algn="l">
              <a:spcBef>
                <a:spcPts val="1200"/>
              </a:spcBef>
              <a:spcAft>
                <a:spcPts val="1200"/>
              </a:spcAft>
              <a:buClr>
                <a:schemeClr val="dk1"/>
              </a:buClr>
              <a:buSzPts val="1100"/>
              <a:buFont typeface="Arial"/>
              <a:buNone/>
            </a:pPr>
            <a:r>
              <a:rPr lang="en"/>
              <a:t>- Looked into determining visual similarity between animal species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Claire</a:t>
            </a:r>
            <a:endParaRPr/>
          </a:p>
        </p:txBody>
      </p:sp>
      <p:sp>
        <p:nvSpPr>
          <p:cNvPr id="163" name="Google Shape;16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Helped with abstract</a:t>
            </a:r>
            <a:endParaRPr/>
          </a:p>
          <a:p>
            <a:pPr indent="-342900" lvl="0" marL="457200" rtl="0" algn="l">
              <a:spcBef>
                <a:spcPts val="0"/>
              </a:spcBef>
              <a:spcAft>
                <a:spcPts val="0"/>
              </a:spcAft>
              <a:buSzPts val="1800"/>
              <a:buChar char="-"/>
            </a:pPr>
            <a:r>
              <a:rPr lang="en"/>
              <a:t>Annotated images of antelope on Label Studio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Context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Last week, we met to complete and submit our project’s abstract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We continued our work on replicating MMPose accuracy and training with subsets of antelope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With our finalized keypoint definitions and occlusion handling, we could proceed to annotate several antelope images on Label Studio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 and Goals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Finalized project abstract</a:t>
            </a:r>
            <a:endParaRPr/>
          </a:p>
          <a:p>
            <a:pPr indent="-342900" lvl="0" marL="457200" rtl="0" algn="l">
              <a:spcBef>
                <a:spcPts val="0"/>
              </a:spcBef>
              <a:spcAft>
                <a:spcPts val="0"/>
              </a:spcAft>
              <a:buSzPts val="1800"/>
              <a:buChar char="-"/>
            </a:pPr>
            <a:r>
              <a:rPr lang="en"/>
              <a:t>Replication of MMPose accuracy shown with TensorBoard</a:t>
            </a:r>
            <a:endParaRPr/>
          </a:p>
          <a:p>
            <a:pPr indent="-342900" lvl="0" marL="457200" rtl="0" algn="l">
              <a:spcBef>
                <a:spcPts val="0"/>
              </a:spcBef>
              <a:spcAft>
                <a:spcPts val="0"/>
              </a:spcAft>
              <a:buSzPts val="1800"/>
              <a:buChar char="-"/>
            </a:pPr>
            <a:r>
              <a:rPr lang="en"/>
              <a:t>Training AP-10k antelope subset on RTMPose</a:t>
            </a:r>
            <a:endParaRPr/>
          </a:p>
          <a:p>
            <a:pPr indent="-342900" lvl="0" marL="457200" rtl="0" algn="l">
              <a:spcBef>
                <a:spcPts val="0"/>
              </a:spcBef>
              <a:spcAft>
                <a:spcPts val="0"/>
              </a:spcAft>
              <a:buSzPts val="1800"/>
              <a:buChar char="-"/>
            </a:pPr>
            <a:r>
              <a:rPr lang="en"/>
              <a:t>Annotations of antelope images on Label Studio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73" name="Google Shape;73;p16"/>
          <p:cNvSpPr txBox="1"/>
          <p:nvPr>
            <p:ph idx="1" type="body"/>
          </p:nvPr>
        </p:nvSpPr>
        <p:spPr>
          <a:xfrm>
            <a:off x="278075"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Our research explores two major factors that impact the generalizability of keypoint estimation models to more difficult data. Specifically, we focus on in-the-wild antelope images captured from motion-triggered camera traps in Senegal, West Africa.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The first major factor we will focus on is how our model’s performance changes based on varied subsets of training data. To do so, we leverage the AP-10k dataset to explore different training strategies, such as whether training on a small subset of visually similar species helps the model generalize better.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Our second area of exploration is testing our keypoint labeling scheme, which is more rigorous than the labeling scheme of the AP10k dataset. Using our data, we created keypoint labels based on several different definitions – some are visually distinct, while others are more biologically correct. By training and testing with these different keypoint definitions, we want to explore what kind of keypoint definition helps the model generalize better. Our results improve keypoint detection for animals and, in a broader sense, contribute to the abundance estimation of animals in the wild.</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1200"/>
              </a:spcAft>
              <a:buNone/>
            </a:pPr>
            <a:r>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Replicating MMPose Accuracy </a:t>
            </a:r>
            <a:endParaRPr sz="1200">
              <a:solidFill>
                <a:srgbClr val="6C6C6D"/>
              </a:solidFill>
              <a:highlight>
                <a:srgbClr val="FFFFFF"/>
              </a:highlight>
            </a:endParaRPr>
          </a:p>
          <a:p>
            <a:pPr indent="0" lvl="0" marL="0" rtl="0" algn="l">
              <a:lnSpc>
                <a:spcPct val="115000"/>
              </a:lnSpc>
              <a:spcBef>
                <a:spcPts val="0"/>
              </a:spcBef>
              <a:spcAft>
                <a:spcPts val="0"/>
              </a:spcAft>
              <a:buNone/>
            </a:pPr>
            <a:r>
              <a:t/>
            </a:r>
            <a:endParaRPr sz="1200">
              <a:solidFill>
                <a:srgbClr val="6C6C6D"/>
              </a:solidFill>
              <a:highlight>
                <a:srgbClr val="FFFFFF"/>
              </a:highlight>
            </a:endParaRPr>
          </a:p>
          <a:p>
            <a:pPr indent="0" lvl="0" marL="0" rtl="0" algn="l">
              <a:spcBef>
                <a:spcPts val="0"/>
              </a:spcBef>
              <a:spcAft>
                <a:spcPts val="0"/>
              </a:spcAft>
              <a:buNone/>
            </a:pPr>
            <a:r>
              <a:t/>
            </a:r>
            <a:endParaRPr/>
          </a:p>
        </p:txBody>
      </p:sp>
      <p:pic>
        <p:nvPicPr>
          <p:cNvPr id="79" name="Google Shape;79;p17"/>
          <p:cNvPicPr preferRelativeResize="0"/>
          <p:nvPr/>
        </p:nvPicPr>
        <p:blipFill rotWithShape="1">
          <a:blip r:embed="rId3">
            <a:alphaModFix/>
          </a:blip>
          <a:srcRect b="26710" l="0" r="0" t="12789"/>
          <a:stretch/>
        </p:blipFill>
        <p:spPr>
          <a:xfrm>
            <a:off x="311700" y="1060925"/>
            <a:ext cx="6669050" cy="193350"/>
          </a:xfrm>
          <a:prstGeom prst="rect">
            <a:avLst/>
          </a:prstGeom>
          <a:noFill/>
          <a:ln>
            <a:noFill/>
          </a:ln>
        </p:spPr>
      </p:pic>
      <p:graphicFrame>
        <p:nvGraphicFramePr>
          <p:cNvPr id="80" name="Google Shape;80;p17"/>
          <p:cNvGraphicFramePr/>
          <p:nvPr/>
        </p:nvGraphicFramePr>
        <p:xfrm>
          <a:off x="4251925" y="1450863"/>
          <a:ext cx="3000000" cy="3000000"/>
        </p:xfrm>
        <a:graphic>
          <a:graphicData uri="http://schemas.openxmlformats.org/drawingml/2006/table">
            <a:tbl>
              <a:tblPr>
                <a:noFill/>
                <a:tableStyleId>{DD7C8D9E-F019-4523-9747-6CD2845D487E}</a:tableStyleId>
              </a:tblPr>
              <a:tblGrid>
                <a:gridCol w="1118900"/>
                <a:gridCol w="1118900"/>
                <a:gridCol w="1118900"/>
              </a:tblGrid>
              <a:tr h="3791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Results on DeadCat</a:t>
                      </a:r>
                      <a:endParaRPr/>
                    </a:p>
                  </a:txBody>
                  <a:tcPr marT="91425" marB="91425" marR="91425" marL="91425"/>
                </a:tc>
                <a:tc>
                  <a:txBody>
                    <a:bodyPr/>
                    <a:lstStyle/>
                    <a:p>
                      <a:pPr indent="0" lvl="0" marL="0" rtl="0" algn="l">
                        <a:spcBef>
                          <a:spcPts val="0"/>
                        </a:spcBef>
                        <a:spcAft>
                          <a:spcPts val="0"/>
                        </a:spcAft>
                        <a:buNone/>
                      </a:pPr>
                      <a:r>
                        <a:rPr lang="en"/>
                        <a:t>MMPose</a:t>
                      </a:r>
                      <a:endParaRPr/>
                    </a:p>
                  </a:txBody>
                  <a:tcPr marT="91425" marB="91425" marR="91425" marL="91425"/>
                </a:tc>
              </a:tr>
              <a:tr h="379175">
                <a:tc>
                  <a:txBody>
                    <a:bodyPr/>
                    <a:lstStyle/>
                    <a:p>
                      <a:pPr indent="0" lvl="0" marL="0" rtl="0" algn="l">
                        <a:spcBef>
                          <a:spcPts val="0"/>
                        </a:spcBef>
                        <a:spcAft>
                          <a:spcPts val="0"/>
                        </a:spcAft>
                        <a:buNone/>
                      </a:pPr>
                      <a:r>
                        <a:rPr lang="en"/>
                        <a:t>AP</a:t>
                      </a:r>
                      <a:endParaRPr/>
                    </a:p>
                  </a:txBody>
                  <a:tcPr marT="91425" marB="91425" marR="91425" marL="91425"/>
                </a:tc>
                <a:tc>
                  <a:txBody>
                    <a:bodyPr/>
                    <a:lstStyle/>
                    <a:p>
                      <a:pPr indent="0" lvl="0" marL="0" rtl="0" algn="l">
                        <a:spcBef>
                          <a:spcPts val="0"/>
                        </a:spcBef>
                        <a:spcAft>
                          <a:spcPts val="0"/>
                        </a:spcAft>
                        <a:buNone/>
                      </a:pPr>
                      <a:r>
                        <a:rPr lang="en"/>
                        <a:t>0.716</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0.722</a:t>
                      </a:r>
                      <a:endParaRPr/>
                    </a:p>
                  </a:txBody>
                  <a:tcPr marT="91425" marB="91425" marR="91425" marL="91425"/>
                </a:tc>
              </a:tr>
              <a:tr h="379175">
                <a:tc>
                  <a:txBody>
                    <a:bodyPr/>
                    <a:lstStyle/>
                    <a:p>
                      <a:pPr indent="0" lvl="0" marL="0" rtl="0" algn="l">
                        <a:spcBef>
                          <a:spcPts val="0"/>
                        </a:spcBef>
                        <a:spcAft>
                          <a:spcPts val="0"/>
                        </a:spcAft>
                        <a:buNone/>
                      </a:pPr>
                      <a:r>
                        <a:rPr lang="en"/>
                        <a:t>AP50</a:t>
                      </a:r>
                      <a:endParaRPr/>
                    </a:p>
                  </a:txBody>
                  <a:tcPr marT="91425" marB="91425" marR="91425" marL="91425"/>
                </a:tc>
                <a:tc>
                  <a:txBody>
                    <a:bodyPr/>
                    <a:lstStyle/>
                    <a:p>
                      <a:pPr indent="0" lvl="0" marL="0" rtl="0" algn="l">
                        <a:spcBef>
                          <a:spcPts val="0"/>
                        </a:spcBef>
                        <a:spcAft>
                          <a:spcPts val="0"/>
                        </a:spcAft>
                        <a:buNone/>
                      </a:pPr>
                      <a:r>
                        <a:rPr lang="en"/>
                        <a:t>0.946</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0.939</a:t>
                      </a:r>
                      <a:endParaRPr/>
                    </a:p>
                  </a:txBody>
                  <a:tcPr marT="91425" marB="91425" marR="91425" marL="91425"/>
                </a:tc>
              </a:tr>
              <a:tr h="379175">
                <a:tc>
                  <a:txBody>
                    <a:bodyPr/>
                    <a:lstStyle/>
                    <a:p>
                      <a:pPr indent="0" lvl="0" marL="0" rtl="0" algn="l">
                        <a:spcBef>
                          <a:spcPts val="0"/>
                        </a:spcBef>
                        <a:spcAft>
                          <a:spcPts val="0"/>
                        </a:spcAft>
                        <a:buNone/>
                      </a:pPr>
                      <a:r>
                        <a:rPr lang="en"/>
                        <a:t>AP75</a:t>
                      </a:r>
                      <a:endParaRPr/>
                    </a:p>
                  </a:txBody>
                  <a:tcPr marT="91425" marB="91425" marR="91425" marL="91425"/>
                </a:tc>
                <a:tc>
                  <a:txBody>
                    <a:bodyPr/>
                    <a:lstStyle/>
                    <a:p>
                      <a:pPr indent="0" lvl="0" marL="0" rtl="0" algn="l">
                        <a:spcBef>
                          <a:spcPts val="0"/>
                        </a:spcBef>
                        <a:spcAft>
                          <a:spcPts val="0"/>
                        </a:spcAft>
                        <a:buNone/>
                      </a:pPr>
                      <a:r>
                        <a:rPr lang="en"/>
                        <a:t>0.792</a:t>
                      </a:r>
                      <a:endParaRPr/>
                    </a:p>
                  </a:txBody>
                  <a:tcPr marT="91425" marB="91425" marR="91425" marL="91425"/>
                </a:tc>
                <a:tc>
                  <a:txBody>
                    <a:bodyPr/>
                    <a:lstStyle/>
                    <a:p>
                      <a:pPr indent="0" lvl="0" marL="0" rtl="0" algn="l">
                        <a:spcBef>
                          <a:spcPts val="0"/>
                        </a:spcBef>
                        <a:spcAft>
                          <a:spcPts val="0"/>
                        </a:spcAft>
                        <a:buNone/>
                      </a:pPr>
                      <a:r>
                        <a:rPr lang="en"/>
                        <a:t>0.788</a:t>
                      </a:r>
                      <a:endParaRPr/>
                    </a:p>
                  </a:txBody>
                  <a:tcPr marT="91425" marB="91425" marR="91425" marL="91425"/>
                </a:tc>
              </a:tr>
              <a:tr h="379175">
                <a:tc>
                  <a:txBody>
                    <a:bodyPr/>
                    <a:lstStyle/>
                    <a:p>
                      <a:pPr indent="0" lvl="0" marL="0" rtl="0" algn="l">
                        <a:spcBef>
                          <a:spcPts val="0"/>
                        </a:spcBef>
                        <a:spcAft>
                          <a:spcPts val="0"/>
                        </a:spcAft>
                        <a:buNone/>
                      </a:pPr>
                      <a:r>
                        <a:rPr lang="en"/>
                        <a:t>AP M</a:t>
                      </a:r>
                      <a:endParaRPr/>
                    </a:p>
                  </a:txBody>
                  <a:tcPr marT="91425" marB="91425" marR="91425" marL="91425"/>
                </a:tc>
                <a:tc>
                  <a:txBody>
                    <a:bodyPr/>
                    <a:lstStyle/>
                    <a:p>
                      <a:pPr indent="0" lvl="0" marL="0" rtl="0" algn="l">
                        <a:spcBef>
                          <a:spcPts val="0"/>
                        </a:spcBef>
                        <a:spcAft>
                          <a:spcPts val="0"/>
                        </a:spcAft>
                        <a:buNone/>
                      </a:pPr>
                      <a:r>
                        <a:rPr lang="en"/>
                        <a:t>0.579</a:t>
                      </a:r>
                      <a:endParaRPr/>
                    </a:p>
                  </a:txBody>
                  <a:tcPr marT="91425" marB="91425" marR="91425" marL="91425"/>
                </a:tc>
                <a:tc>
                  <a:txBody>
                    <a:bodyPr/>
                    <a:lstStyle/>
                    <a:p>
                      <a:pPr indent="0" lvl="0" marL="0" rtl="0" algn="l">
                        <a:spcBef>
                          <a:spcPts val="0"/>
                        </a:spcBef>
                        <a:spcAft>
                          <a:spcPts val="0"/>
                        </a:spcAft>
                        <a:buNone/>
                      </a:pPr>
                      <a:r>
                        <a:rPr lang="en"/>
                        <a:t>0.569</a:t>
                      </a:r>
                      <a:endParaRPr/>
                    </a:p>
                  </a:txBody>
                  <a:tcPr marT="91425" marB="91425" marR="91425" marL="91425"/>
                </a:tc>
              </a:tr>
              <a:tr h="379175">
                <a:tc>
                  <a:txBody>
                    <a:bodyPr/>
                    <a:lstStyle/>
                    <a:p>
                      <a:pPr indent="0" lvl="0" marL="0" rtl="0" algn="l">
                        <a:spcBef>
                          <a:spcPts val="0"/>
                        </a:spcBef>
                        <a:spcAft>
                          <a:spcPts val="0"/>
                        </a:spcAft>
                        <a:buNone/>
                      </a:pPr>
                      <a:r>
                        <a:rPr lang="en"/>
                        <a:t>AP L</a:t>
                      </a:r>
                      <a:endParaRPr/>
                    </a:p>
                  </a:txBody>
                  <a:tcPr marT="91425" marB="91425" marR="91425" marL="91425"/>
                </a:tc>
                <a:tc>
                  <a:txBody>
                    <a:bodyPr/>
                    <a:lstStyle/>
                    <a:p>
                      <a:pPr indent="0" lvl="0" marL="0" rtl="0" algn="l">
                        <a:spcBef>
                          <a:spcPts val="0"/>
                        </a:spcBef>
                        <a:spcAft>
                          <a:spcPts val="0"/>
                        </a:spcAft>
                        <a:buNone/>
                      </a:pPr>
                      <a:r>
                        <a:rPr lang="en"/>
                        <a:t>0.718</a:t>
                      </a:r>
                      <a:endParaRPr/>
                    </a:p>
                  </a:txBody>
                  <a:tcPr marT="91425" marB="91425" marR="91425" marL="91425"/>
                </a:tc>
                <a:tc>
                  <a:txBody>
                    <a:bodyPr/>
                    <a:lstStyle/>
                    <a:p>
                      <a:pPr indent="0" lvl="0" marL="0" rtl="0" algn="l">
                        <a:spcBef>
                          <a:spcPts val="0"/>
                        </a:spcBef>
                        <a:spcAft>
                          <a:spcPts val="0"/>
                        </a:spcAft>
                        <a:buNone/>
                      </a:pPr>
                      <a:r>
                        <a:rPr lang="en"/>
                        <a:t>0.728</a:t>
                      </a:r>
                      <a:endParaRPr/>
                    </a:p>
                  </a:txBody>
                  <a:tcPr marT="91425" marB="91425" marR="91425" marL="91425"/>
                </a:tc>
              </a:tr>
            </a:tbl>
          </a:graphicData>
        </a:graphic>
      </p:graphicFrame>
      <p:pic>
        <p:nvPicPr>
          <p:cNvPr id="81" name="Google Shape;81;p17"/>
          <p:cNvPicPr preferRelativeResize="0"/>
          <p:nvPr/>
        </p:nvPicPr>
        <p:blipFill>
          <a:blip r:embed="rId4">
            <a:alphaModFix/>
          </a:blip>
          <a:stretch>
            <a:fillRect/>
          </a:stretch>
        </p:blipFill>
        <p:spPr>
          <a:xfrm>
            <a:off x="311700" y="1406675"/>
            <a:ext cx="3735249" cy="2678925"/>
          </a:xfrm>
          <a:prstGeom prst="rect">
            <a:avLst/>
          </a:prstGeom>
          <a:noFill/>
          <a:ln>
            <a:noFill/>
          </a:ln>
        </p:spPr>
      </p:pic>
      <p:cxnSp>
        <p:nvCxnSpPr>
          <p:cNvPr id="82" name="Google Shape;82;p17"/>
          <p:cNvCxnSpPr/>
          <p:nvPr/>
        </p:nvCxnSpPr>
        <p:spPr>
          <a:xfrm rot="10800000">
            <a:off x="2299025" y="2162775"/>
            <a:ext cx="81900" cy="181800"/>
          </a:xfrm>
          <a:prstGeom prst="straightConnector1">
            <a:avLst/>
          </a:prstGeom>
          <a:noFill/>
          <a:ln cap="flat" cmpd="sng" w="19050">
            <a:solidFill>
              <a:srgbClr val="3C78D8"/>
            </a:solidFill>
            <a:prstDash val="solid"/>
            <a:round/>
            <a:headEnd len="med" w="med" type="none"/>
            <a:tailEnd len="med" w="med" type="none"/>
          </a:ln>
        </p:spPr>
      </p:cxnSp>
      <p:sp>
        <p:nvSpPr>
          <p:cNvPr id="83" name="Google Shape;83;p17"/>
          <p:cNvSpPr/>
          <p:nvPr/>
        </p:nvSpPr>
        <p:spPr>
          <a:xfrm>
            <a:off x="1861325" y="1899075"/>
            <a:ext cx="636000" cy="26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Haoyu</a:t>
            </a:r>
            <a:endParaRPr sz="1200"/>
          </a:p>
        </p:txBody>
      </p:sp>
      <p:sp>
        <p:nvSpPr>
          <p:cNvPr id="84" name="Google Shape;84;p17"/>
          <p:cNvSpPr/>
          <p:nvPr/>
        </p:nvSpPr>
        <p:spPr>
          <a:xfrm>
            <a:off x="3289863" y="2271700"/>
            <a:ext cx="636000" cy="26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Us</a:t>
            </a:r>
            <a:endParaRPr sz="1200"/>
          </a:p>
        </p:txBody>
      </p:sp>
      <p:cxnSp>
        <p:nvCxnSpPr>
          <p:cNvPr id="85" name="Google Shape;85;p17"/>
          <p:cNvCxnSpPr/>
          <p:nvPr/>
        </p:nvCxnSpPr>
        <p:spPr>
          <a:xfrm rot="10800000">
            <a:off x="3231663" y="2217450"/>
            <a:ext cx="300000" cy="90600"/>
          </a:xfrm>
          <a:prstGeom prst="straightConnector1">
            <a:avLst/>
          </a:prstGeom>
          <a:noFill/>
          <a:ln cap="flat" cmpd="sng" w="19050">
            <a:solidFill>
              <a:srgbClr val="E4E4E4"/>
            </a:solidFill>
            <a:prstDash val="solid"/>
            <a:round/>
            <a:headEnd len="med" w="med" type="none"/>
            <a:tailEnd len="med" w="med" type="none"/>
          </a:ln>
        </p:spPr>
      </p:cxnSp>
      <p:sp>
        <p:nvSpPr>
          <p:cNvPr id="86" name="Google Shape;86;p17"/>
          <p:cNvSpPr txBox="1"/>
          <p:nvPr/>
        </p:nvSpPr>
        <p:spPr>
          <a:xfrm>
            <a:off x="6001625" y="402125"/>
            <a:ext cx="295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*Specify –work-dir ‘./training_logs’</a:t>
            </a:r>
            <a:endParaRPr>
              <a:solidFill>
                <a:schemeClr val="dk2"/>
              </a:solidFill>
            </a:endParaRPr>
          </a:p>
          <a:p>
            <a:pPr indent="0" lvl="0" marL="0" rtl="0" algn="l">
              <a:spcBef>
                <a:spcPts val="0"/>
              </a:spcBef>
              <a:spcAft>
                <a:spcPts val="0"/>
              </a:spcAft>
              <a:buNone/>
            </a:pPr>
            <a:r>
              <a:rPr lang="en">
                <a:solidFill>
                  <a:schemeClr val="dk2"/>
                </a:solidFill>
              </a:rPr>
              <a:t>at the end of a training commands </a:t>
            </a:r>
            <a:endParaRPr>
              <a:solidFill>
                <a:schemeClr val="dk2"/>
              </a:solidFill>
            </a:endParaRPr>
          </a:p>
        </p:txBody>
      </p:sp>
      <p:sp>
        <p:nvSpPr>
          <p:cNvPr id="87" name="Google Shape;87;p17"/>
          <p:cNvSpPr/>
          <p:nvPr/>
        </p:nvSpPr>
        <p:spPr>
          <a:xfrm>
            <a:off x="2788803" y="3077550"/>
            <a:ext cx="742800" cy="26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Prev.</a:t>
            </a:r>
            <a:endParaRPr sz="1200"/>
          </a:p>
        </p:txBody>
      </p:sp>
      <p:cxnSp>
        <p:nvCxnSpPr>
          <p:cNvPr id="88" name="Google Shape;88;p17"/>
          <p:cNvCxnSpPr>
            <a:stCxn id="87" idx="0"/>
          </p:cNvCxnSpPr>
          <p:nvPr/>
        </p:nvCxnSpPr>
        <p:spPr>
          <a:xfrm rot="10800000">
            <a:off x="2757903" y="2912850"/>
            <a:ext cx="402300" cy="164700"/>
          </a:xfrm>
          <a:prstGeom prst="straightConnector1">
            <a:avLst/>
          </a:prstGeom>
          <a:noFill/>
          <a:ln cap="flat" cmpd="sng" w="19050">
            <a:solidFill>
              <a:srgbClr val="E06666"/>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Antelope Subset Training</a:t>
            </a:r>
            <a:endParaRPr/>
          </a:p>
        </p:txBody>
      </p:sp>
      <p:sp>
        <p:nvSpPr>
          <p:cNvPr id="94" name="Google Shape;94;p18"/>
          <p:cNvSpPr txBox="1"/>
          <p:nvPr>
            <p:ph idx="1" type="body"/>
          </p:nvPr>
        </p:nvSpPr>
        <p:spPr>
          <a:xfrm>
            <a:off x="69900" y="1152475"/>
            <a:ext cx="9144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140 training images</a:t>
            </a:r>
            <a:endParaRPr/>
          </a:p>
          <a:p>
            <a:pPr indent="0" lvl="0" marL="0" rtl="0" algn="l">
              <a:spcBef>
                <a:spcPts val="1200"/>
              </a:spcBef>
              <a:spcAft>
                <a:spcPts val="0"/>
              </a:spcAft>
              <a:buNone/>
            </a:pPr>
            <a:r>
              <a:rPr lang="en"/>
              <a:t>40 testing images</a:t>
            </a:r>
            <a:endParaRPr/>
          </a:p>
          <a:p>
            <a:pPr indent="0" lvl="0" marL="0" rtl="0" algn="l">
              <a:spcBef>
                <a:spcPts val="1200"/>
              </a:spcBef>
              <a:spcAft>
                <a:spcPts val="0"/>
              </a:spcAft>
              <a:buNone/>
            </a:pPr>
            <a:r>
              <a:rPr lang="en"/>
              <a:t>20 validation images</a:t>
            </a:r>
            <a:endParaRPr/>
          </a:p>
          <a:p>
            <a:pPr indent="0" lvl="0" marL="0" rtl="0" algn="l">
              <a:spcBef>
                <a:spcPts val="1200"/>
              </a:spcBef>
              <a:spcAft>
                <a:spcPts val="0"/>
              </a:spcAft>
              <a:buNone/>
            </a:pPr>
            <a:r>
              <a:t/>
            </a:r>
            <a:endParaRPr>
              <a:solidFill>
                <a:schemeClr val="dk1"/>
              </a:solidFill>
            </a:endParaRPr>
          </a:p>
          <a:p>
            <a:pPr indent="0" lvl="0" marL="0" rtl="0" algn="l">
              <a:lnSpc>
                <a:spcPct val="135714"/>
              </a:lnSpc>
              <a:spcBef>
                <a:spcPts val="1200"/>
              </a:spcBef>
              <a:spcAft>
                <a:spcPts val="0"/>
              </a:spcAft>
              <a:buNone/>
            </a:pPr>
            <a:r>
              <a:rPr lang="en" sz="1050">
                <a:solidFill>
                  <a:schemeClr val="dk1"/>
                </a:solidFill>
                <a:latin typeface="Courier New"/>
                <a:ea typeface="Courier New"/>
                <a:cs typeface="Courier New"/>
                <a:sym typeface="Courier New"/>
              </a:rPr>
              <a:t>"coco/AP": 0.7365, "coco/AP .5": 0.9074, "coco/AP .75": 0.7969, "coco/AP (M)": -1.0, "coco/AP (L)": 0.7365</a:t>
            </a:r>
            <a:endParaRPr>
              <a:solidFill>
                <a:schemeClr val="dk1"/>
              </a:solidFill>
            </a:endParaRPr>
          </a:p>
        </p:txBody>
      </p:sp>
      <p:pic>
        <p:nvPicPr>
          <p:cNvPr id="95" name="Google Shape;95;p18"/>
          <p:cNvPicPr preferRelativeResize="0"/>
          <p:nvPr/>
        </p:nvPicPr>
        <p:blipFill>
          <a:blip r:embed="rId3">
            <a:alphaModFix/>
          </a:blip>
          <a:stretch>
            <a:fillRect/>
          </a:stretch>
        </p:blipFill>
        <p:spPr>
          <a:xfrm>
            <a:off x="3650325" y="1058976"/>
            <a:ext cx="5107074" cy="15531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Annotations</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Image Timings:</a:t>
            </a:r>
            <a:endParaRPr/>
          </a:p>
          <a:p>
            <a:pPr indent="0" lvl="0" marL="0" rtl="0" algn="l">
              <a:spcBef>
                <a:spcPts val="1200"/>
              </a:spcBef>
              <a:spcAft>
                <a:spcPts val="0"/>
              </a:spcAft>
              <a:buNone/>
            </a:pPr>
            <a:r>
              <a:rPr lang="en"/>
              <a:t>Medha: 3:24, 2:17, 1:51, 1:25</a:t>
            </a:r>
            <a:endParaRPr/>
          </a:p>
          <a:p>
            <a:pPr indent="0" lvl="0" marL="0" rtl="0" algn="l">
              <a:spcBef>
                <a:spcPts val="1200"/>
              </a:spcBef>
              <a:spcAft>
                <a:spcPts val="0"/>
              </a:spcAft>
              <a:buNone/>
            </a:pPr>
            <a:r>
              <a:rPr lang="en"/>
              <a:t>Josh: 11:23, 5:58, 3:57, 2:58</a:t>
            </a:r>
            <a:endParaRPr/>
          </a:p>
          <a:p>
            <a:pPr indent="0" lvl="0" marL="0" rtl="0" algn="l">
              <a:spcBef>
                <a:spcPts val="1200"/>
              </a:spcBef>
              <a:spcAft>
                <a:spcPts val="0"/>
              </a:spcAft>
              <a:buNone/>
            </a:pPr>
            <a:r>
              <a:rPr lang="en"/>
              <a:t>Parth: 5:28, 4:32, 3:55, 2:31</a:t>
            </a:r>
            <a:endParaRPr/>
          </a:p>
          <a:p>
            <a:pPr indent="0" lvl="0" marL="0" rtl="0" algn="l">
              <a:spcBef>
                <a:spcPts val="1200"/>
              </a:spcBef>
              <a:spcAft>
                <a:spcPts val="0"/>
              </a:spcAft>
              <a:buNone/>
            </a:pPr>
            <a:r>
              <a:rPr lang="en"/>
              <a:t>Comments:</a:t>
            </a:r>
            <a:endParaRPr/>
          </a:p>
          <a:p>
            <a:pPr indent="0" lvl="0" marL="0" rtl="0" algn="l">
              <a:spcBef>
                <a:spcPts val="1200"/>
              </a:spcBef>
              <a:spcAft>
                <a:spcPts val="0"/>
              </a:spcAft>
              <a:buNone/>
            </a:pPr>
            <a:r>
              <a:rPr lang="en"/>
              <a:t>Medha: Confusion on inner vs outer shoulder, should shoulder be estimated horizontally or where it leaves the body?</a:t>
            </a:r>
            <a:endParaRPr/>
          </a:p>
          <a:p>
            <a:pPr indent="0" lvl="0" marL="0" rtl="0" algn="l">
              <a:spcBef>
                <a:spcPts val="1200"/>
              </a:spcBef>
              <a:spcAft>
                <a:spcPts val="1200"/>
              </a:spcAft>
              <a:buNone/>
            </a:pPr>
            <a:r>
              <a:rPr lang="en"/>
              <a:t>Josh: Confusion on paw locations, root of tail inconsistencies.</a:t>
            </a:r>
            <a:endParaRPr/>
          </a:p>
        </p:txBody>
      </p:sp>
      <p:pic>
        <p:nvPicPr>
          <p:cNvPr id="102" name="Google Shape;102;p19"/>
          <p:cNvPicPr preferRelativeResize="0"/>
          <p:nvPr/>
        </p:nvPicPr>
        <p:blipFill>
          <a:blip r:embed="rId3">
            <a:alphaModFix/>
          </a:blip>
          <a:stretch>
            <a:fillRect/>
          </a:stretch>
        </p:blipFill>
        <p:spPr>
          <a:xfrm>
            <a:off x="6633875" y="866725"/>
            <a:ext cx="1410850" cy="1763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08" name="Google Shape;108;p20"/>
          <p:cNvPicPr preferRelativeResize="0"/>
          <p:nvPr/>
        </p:nvPicPr>
        <p:blipFill>
          <a:blip r:embed="rId3">
            <a:alphaModFix/>
          </a:blip>
          <a:stretch>
            <a:fillRect/>
          </a:stretch>
        </p:blipFill>
        <p:spPr>
          <a:xfrm>
            <a:off x="311700" y="1540951"/>
            <a:ext cx="3423475" cy="1841200"/>
          </a:xfrm>
          <a:prstGeom prst="rect">
            <a:avLst/>
          </a:prstGeom>
          <a:noFill/>
          <a:ln>
            <a:noFill/>
          </a:ln>
        </p:spPr>
      </p:pic>
      <p:pic>
        <p:nvPicPr>
          <p:cNvPr id="109" name="Google Shape;109;p20"/>
          <p:cNvPicPr preferRelativeResize="0"/>
          <p:nvPr/>
        </p:nvPicPr>
        <p:blipFill>
          <a:blip r:embed="rId4">
            <a:alphaModFix/>
          </a:blip>
          <a:stretch>
            <a:fillRect/>
          </a:stretch>
        </p:blipFill>
        <p:spPr>
          <a:xfrm>
            <a:off x="4211100" y="1221275"/>
            <a:ext cx="4109800" cy="2361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Labeling Scheme</a:t>
            </a:r>
            <a:endParaRPr/>
          </a:p>
        </p:txBody>
      </p:sp>
      <p:pic>
        <p:nvPicPr>
          <p:cNvPr id="115" name="Google Shape;115;p21"/>
          <p:cNvPicPr preferRelativeResize="0"/>
          <p:nvPr/>
        </p:nvPicPr>
        <p:blipFill rotWithShape="1">
          <a:blip r:embed="rId3">
            <a:alphaModFix/>
          </a:blip>
          <a:srcRect b="1642" l="0" r="27776" t="0"/>
          <a:stretch/>
        </p:blipFill>
        <p:spPr>
          <a:xfrm>
            <a:off x="1496950" y="516900"/>
            <a:ext cx="5093023" cy="4612774"/>
          </a:xfrm>
          <a:prstGeom prst="rect">
            <a:avLst/>
          </a:prstGeom>
          <a:noFill/>
          <a:ln>
            <a:noFill/>
          </a:ln>
        </p:spPr>
      </p:pic>
      <p:pic>
        <p:nvPicPr>
          <p:cNvPr id="116" name="Google Shape;116;p21"/>
          <p:cNvPicPr preferRelativeResize="0"/>
          <p:nvPr/>
        </p:nvPicPr>
        <p:blipFill rotWithShape="1">
          <a:blip r:embed="rId3">
            <a:alphaModFix/>
          </a:blip>
          <a:srcRect b="32417" l="80396" r="9148" t="31777"/>
          <a:stretch/>
        </p:blipFill>
        <p:spPr>
          <a:xfrm>
            <a:off x="7119275" y="572700"/>
            <a:ext cx="1713024" cy="3901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