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11/23/2020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9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sf.io/kqvg8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Fish Graphic Vinyl Flooring | Atrafloor">
            <a:extLst>
              <a:ext uri="{FF2B5EF4-FFF2-40B4-BE49-F238E27FC236}">
                <a16:creationId xmlns:a16="http://schemas.microsoft.com/office/drawing/2014/main" id="{5C3C34A9-5261-4B44-AAE4-E5F376DFB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 r="-1" b="13424"/>
          <a:stretch/>
        </p:blipFill>
        <p:spPr bwMode="auto">
          <a:xfrm>
            <a:off x="1524" y="-19049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B771A2-3369-4F8D-8628-BC6FF4A68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To Classify Fish Images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4CFE2-6DC3-424F-845F-167F3E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Taeho Kim</a:t>
            </a:r>
          </a:p>
          <a:p>
            <a:pPr algn="ctr">
              <a:lnSpc>
                <a:spcPct val="120000"/>
              </a:lnSpc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Shashwat Maharjan</a:t>
            </a:r>
          </a:p>
        </p:txBody>
      </p:sp>
    </p:spTree>
    <p:extLst>
      <p:ext uri="{BB962C8B-B14F-4D97-AF65-F5344CB8AC3E}">
        <p14:creationId xmlns:p14="http://schemas.microsoft.com/office/powerpoint/2010/main" val="205222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D973AA-10BF-45D9-AC26-D511D46F2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411966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Challenges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8438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B7E6-478F-4BD8-88D2-F773FAC94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71" y="304800"/>
            <a:ext cx="4461130" cy="96435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E2B3-F2B3-4569-BAE0-C9609933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62" y="1269149"/>
            <a:ext cx="11568288" cy="5369775"/>
          </a:xfrm>
        </p:spPr>
        <p:txBody>
          <a:bodyPr>
            <a:normAutofit fontScale="47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1.Akiba, T., Suzuki, S. &amp; Fukuda, K. Extremely large minibatch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sgd</a:t>
            </a:r>
            <a:r>
              <a:rPr lang="en-US" b="0" i="0" dirty="0">
                <a:effectLst/>
                <a:latin typeface="Arial" panose="020B0604020202020204" pitchFamily="34" charset="0"/>
              </a:rPr>
              <a:t>: Training resnet-50 on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imagenet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15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minutes.arXivpreprint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arXiv:1711.04325(2017).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2.Bravata, N.et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al.Applications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deep convolutional neural networks to predict length, circumference, and weight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frommostly</a:t>
            </a:r>
            <a:r>
              <a:rPr lang="en-US" b="0" i="0" dirty="0">
                <a:effectLst/>
                <a:latin typeface="Arial" panose="020B0604020202020204" pitchFamily="34" charset="0"/>
              </a:rPr>
              <a:t> dewatered images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fish.Ecol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Evol</a:t>
            </a:r>
            <a:r>
              <a:rPr lang="en-US" b="0" i="0" dirty="0">
                <a:effectLst/>
                <a:latin typeface="Arial" panose="020B0604020202020204" pitchFamily="34" charset="0"/>
              </a:rPr>
              <a:t>.(2020).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3.Culurciello, E. Neural Network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Architectures.https</a:t>
            </a:r>
            <a:r>
              <a:rPr lang="en-US" b="0" i="0" dirty="0">
                <a:effectLst/>
                <a:latin typeface="Arial" panose="020B0604020202020204" pitchFamily="34" charset="0"/>
              </a:rPr>
              <a:t>://towardsdatascience.com/neural-network-architectures-156e5bad51ba (2017). Online; accessed 18 September 2020.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4.Eickholt,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FishL</a:t>
            </a:r>
            <a:r>
              <a:rPr lang="en-US" b="0" i="0" dirty="0">
                <a:effectLst/>
                <a:latin typeface="Arial" panose="020B0604020202020204" pitchFamily="34" charset="0"/>
              </a:rPr>
              <a:t> Low Resolution Images of Fish from the Great Lakes Region. https://osf.io/kqvg8/ (2020).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Online;accessed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18 September 2020.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5.Goyal, K. Top 10 Neural Network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Architetures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in 2020 ML Engineers Need to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Learn.https</a:t>
            </a:r>
            <a:r>
              <a:rPr lang="en-US" b="0" i="0" dirty="0">
                <a:effectLst/>
                <a:latin typeface="Arial" panose="020B0604020202020204" pitchFamily="34" charset="0"/>
              </a:rPr>
              <a:t>://www.upgrad.com/blog/neural-network-architectures/ (2020). Online; accessed 18 September 2020.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6.Iandola, F. N.et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al.Squeezenet</a:t>
            </a:r>
            <a:r>
              <a:rPr lang="en-US" b="0" i="0" dirty="0">
                <a:effectLst/>
                <a:latin typeface="Arial" panose="020B0604020202020204" pitchFamily="34" charset="0"/>
              </a:rPr>
              <a:t>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Alexnet</a:t>
            </a:r>
            <a:r>
              <a:rPr lang="en-US" b="0" i="0" dirty="0">
                <a:effectLst/>
                <a:latin typeface="Arial" panose="020B0604020202020204" pitchFamily="34" charset="0"/>
              </a:rPr>
              <a:t>-level accuracy with 50x fewer parameters and&lt; 0.5 mb model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size.arXivpreprint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arXiv:1602.07360(2016).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7.Joshi, R. P.et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al.Machine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 learning the voltage of electrode materials in metal-ion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batteries.ACS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applied materials &amp;interfaces11, 18494–18503 (2019).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8.Knudby, A., LeDrew, E. &amp;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Brenning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A. Predictive mapping of reef fish species richness, diversity and biomass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zanzibarusing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ikonos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imagery and machine-learning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techniques.Remote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Sens. Environ.114, 1230–1241 (2010).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9.Mukherjee, S. Machine learning using the variational predictive information bottleneck with a validation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set.arXivpreprint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arXiv:1911.02210(2019).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10.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Targ</a:t>
            </a:r>
            <a:r>
              <a:rPr lang="en-US" b="0" i="0" dirty="0">
                <a:effectLst/>
                <a:latin typeface="Arial" panose="020B0604020202020204" pitchFamily="34" charset="0"/>
              </a:rPr>
              <a:t>, S., Almeida, D. &amp; Lyman, K. Resnet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resnet</a:t>
            </a:r>
            <a:r>
              <a:rPr lang="en-US" b="0" i="0" dirty="0">
                <a:effectLst/>
                <a:latin typeface="Arial" panose="020B0604020202020204" pitchFamily="34" charset="0"/>
              </a:rPr>
              <a:t>: Generalizing residual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architectures.arXiv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preprint arXiv:1603.08029(2016)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015162-7168-4349-AC16-432F4BE77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38" y="442913"/>
            <a:ext cx="5197655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GOAL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24F1FAEE-1409-4820-B5BC-758985CF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981537"/>
            <a:ext cx="3249406" cy="28949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700F24-6361-40CB-95D2-B8C02D3E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38" y="2312988"/>
            <a:ext cx="519765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Classifier from Fish Images from Four Sources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Tittabawassee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Muskegon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Sandusky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Illinois</a:t>
            </a:r>
          </a:p>
          <a:p>
            <a:pPr indent="-457200">
              <a:buFont typeface="Corbel" panose="020B0503020204020204" pitchFamily="34" charset="0"/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7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7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F545-4553-41B4-9C59-BE915BB8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3381" y="72484"/>
            <a:ext cx="8769350" cy="8738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 GOAL</a:t>
            </a:r>
          </a:p>
        </p:txBody>
      </p:sp>
      <p:sp>
        <p:nvSpPr>
          <p:cNvPr id="119" name="Freeform: Shape 80">
            <a:extLst>
              <a:ext uri="{FF2B5EF4-FFF2-40B4-BE49-F238E27FC236}">
                <a16:creationId xmlns:a16="http://schemas.microsoft.com/office/drawing/2014/main" id="{05B6382F-D286-4A36-8EEB-9946B5A5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978" y="8650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0" name="Freeform: Shape 82">
            <a:extLst>
              <a:ext uri="{FF2B5EF4-FFF2-40B4-BE49-F238E27FC236}">
                <a16:creationId xmlns:a16="http://schemas.microsoft.com/office/drawing/2014/main" id="{D0AF2047-6DB6-4DB7-8D95-E06F91F6B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3" y="10147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F6CE2588-A6A4-4EF9-8595-BE7C82B9B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3" y="1412927"/>
            <a:ext cx="4025017" cy="1713419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CC74998-6E90-42D1-AE90-2BC049038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455" y="10264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584B5E2-E3AD-4DD2-BE7E-EF47BAD3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375489" y="8582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 descr="A close up of a fish&#10;&#10;Description automatically generated">
            <a:extLst>
              <a:ext uri="{FF2B5EF4-FFF2-40B4-BE49-F238E27FC236}">
                <a16:creationId xmlns:a16="http://schemas.microsoft.com/office/drawing/2014/main" id="{DD538B4B-CDFB-4CEA-9306-988EE14E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9" y="4113631"/>
            <a:ext cx="4276854" cy="1827004"/>
          </a:xfrm>
          <a:prstGeom prst="rect">
            <a:avLst/>
          </a:prstGeom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A28C32-5E10-4599-9D25-FBA45EE4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32" y="8733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1" name="Freeform: Shape 90">
            <a:extLst>
              <a:ext uri="{FF2B5EF4-FFF2-40B4-BE49-F238E27FC236}">
                <a16:creationId xmlns:a16="http://schemas.microsoft.com/office/drawing/2014/main" id="{B8E3D87A-E1AA-409F-B92D-408EB7EB9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6878" y="10257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A picture containing water, sitting, table, food&#10;&#10;Description automatically generated">
            <a:extLst>
              <a:ext uri="{FF2B5EF4-FFF2-40B4-BE49-F238E27FC236}">
                <a16:creationId xmlns:a16="http://schemas.microsoft.com/office/drawing/2014/main" id="{1CEDB78C-B6D8-4459-BA19-DE64A8A4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31" y="868932"/>
            <a:ext cx="5165039" cy="2185205"/>
          </a:xfrm>
          <a:prstGeom prst="rect">
            <a:avLst/>
          </a:prstGeom>
        </p:spPr>
      </p:pic>
      <p:sp>
        <p:nvSpPr>
          <p:cNvPr id="122" name="Freeform: Shape 92">
            <a:extLst>
              <a:ext uri="{FF2B5EF4-FFF2-40B4-BE49-F238E27FC236}">
                <a16:creationId xmlns:a16="http://schemas.microsoft.com/office/drawing/2014/main" id="{E518F7B7-420B-4315-982A-D9D5284E4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21239" y="10145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Freeform: Shape 94">
            <a:extLst>
              <a:ext uri="{FF2B5EF4-FFF2-40B4-BE49-F238E27FC236}">
                <a16:creationId xmlns:a16="http://schemas.microsoft.com/office/drawing/2014/main" id="{60F6F53E-F132-4304-919F-500C9E37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669375" y="8382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5" name="Picture 24" descr="A close up of a fish&#10;&#10;Description automatically generated">
            <a:extLst>
              <a:ext uri="{FF2B5EF4-FFF2-40B4-BE49-F238E27FC236}">
                <a16:creationId xmlns:a16="http://schemas.microsoft.com/office/drawing/2014/main" id="{395B2604-D1E9-4833-8D2B-E26BF27CE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5" y="3790715"/>
            <a:ext cx="5007674" cy="221212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C5F95B0B-83E8-486A-8942-17DF013FBD1C}"/>
              </a:ext>
            </a:extLst>
          </p:cNvPr>
          <p:cNvSpPr txBox="1"/>
          <p:nvPr/>
        </p:nvSpPr>
        <p:spPr>
          <a:xfrm>
            <a:off x="933350" y="3230477"/>
            <a:ext cx="297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Smallmouth Buffalo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F9AF78-B084-4D01-A156-1332748E1A90}"/>
              </a:ext>
            </a:extLst>
          </p:cNvPr>
          <p:cNvSpPr txBox="1"/>
          <p:nvPr/>
        </p:nvSpPr>
        <p:spPr>
          <a:xfrm>
            <a:off x="1654340" y="6058094"/>
            <a:ext cx="1751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 Carp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3931859-449F-4AD9-8AB9-ED42E1977FD6}"/>
              </a:ext>
            </a:extLst>
          </p:cNvPr>
          <p:cNvSpPr txBox="1"/>
          <p:nvPr/>
        </p:nvSpPr>
        <p:spPr>
          <a:xfrm>
            <a:off x="7744011" y="3073063"/>
            <a:ext cx="1341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Walleye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CAAEF25E-8037-48B2-9C10-ACE91835FF12}"/>
              </a:ext>
            </a:extLst>
          </p:cNvPr>
          <p:cNvSpPr txBox="1">
            <a:spLocks/>
          </p:cNvSpPr>
          <p:nvPr/>
        </p:nvSpPr>
        <p:spPr>
          <a:xfrm>
            <a:off x="23419" y="816963"/>
            <a:ext cx="5359953" cy="593766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Species Specific Size Classifier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4B0455-1E96-4E47-BD4B-54B6BF49EBD5}"/>
              </a:ext>
            </a:extLst>
          </p:cNvPr>
          <p:cNvSpPr txBox="1"/>
          <p:nvPr/>
        </p:nvSpPr>
        <p:spPr>
          <a:xfrm>
            <a:off x="7028308" y="6019747"/>
            <a:ext cx="297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White Sucker</a:t>
            </a:r>
          </a:p>
        </p:txBody>
      </p:sp>
    </p:spTree>
    <p:extLst>
      <p:ext uri="{BB962C8B-B14F-4D97-AF65-F5344CB8AC3E}">
        <p14:creationId xmlns:p14="http://schemas.microsoft.com/office/powerpoint/2010/main" val="15761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D74F-922D-4F8D-88FD-5752D24D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38" y="204186"/>
            <a:ext cx="7060135" cy="1062652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53DFF-1D28-4BCF-8782-BF85AA9B0E0C}"/>
              </a:ext>
            </a:extLst>
          </p:cNvPr>
          <p:cNvSpPr txBox="1"/>
          <p:nvPr/>
        </p:nvSpPr>
        <p:spPr>
          <a:xfrm>
            <a:off x="1329690" y="1257432"/>
            <a:ext cx="18838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6E9607-5B71-4E22-B0CA-D44CACD9273F}"/>
              </a:ext>
            </a:extLst>
          </p:cNvPr>
          <p:cNvCxnSpPr>
            <a:stCxn id="8" idx="3"/>
          </p:cNvCxnSpPr>
          <p:nvPr/>
        </p:nvCxnSpPr>
        <p:spPr>
          <a:xfrm>
            <a:off x="3213539" y="1442098"/>
            <a:ext cx="1156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30B09C-5A8B-4FD8-876A-E926C789EBA0}"/>
              </a:ext>
            </a:extLst>
          </p:cNvPr>
          <p:cNvSpPr txBox="1"/>
          <p:nvPr/>
        </p:nvSpPr>
        <p:spPr>
          <a:xfrm>
            <a:off x="4370070" y="1266838"/>
            <a:ext cx="20889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Preparation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6EAB0-164A-438D-97EE-2D13D6FF7BDB}"/>
              </a:ext>
            </a:extLst>
          </p:cNvPr>
          <p:cNvCxnSpPr/>
          <p:nvPr/>
        </p:nvCxnSpPr>
        <p:spPr>
          <a:xfrm>
            <a:off x="6459040" y="1451504"/>
            <a:ext cx="11565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1D5A6D-F528-4727-AF56-4A96F5EBB2EB}"/>
              </a:ext>
            </a:extLst>
          </p:cNvPr>
          <p:cNvSpPr txBox="1"/>
          <p:nvPr/>
        </p:nvSpPr>
        <p:spPr>
          <a:xfrm>
            <a:off x="7615571" y="1276244"/>
            <a:ext cx="9637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70A843-DD85-40D0-912E-A9477BC28E67}"/>
              </a:ext>
            </a:extLst>
          </p:cNvPr>
          <p:cNvCxnSpPr>
            <a:cxnSpLocks/>
          </p:cNvCxnSpPr>
          <p:nvPr/>
        </p:nvCxnSpPr>
        <p:spPr>
          <a:xfrm>
            <a:off x="4370070" y="1624979"/>
            <a:ext cx="556260" cy="498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090ADB-A220-4D30-B056-811A2FA6CEEB}"/>
              </a:ext>
            </a:extLst>
          </p:cNvPr>
          <p:cNvSpPr txBox="1"/>
          <p:nvPr/>
        </p:nvSpPr>
        <p:spPr>
          <a:xfrm>
            <a:off x="4926330" y="1940838"/>
            <a:ext cx="15151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Data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1758F0B-CB49-4B71-B4C1-C6D7B5E4CD74}"/>
              </a:ext>
            </a:extLst>
          </p:cNvPr>
          <p:cNvCxnSpPr>
            <a:cxnSpLocks/>
          </p:cNvCxnSpPr>
          <p:nvPr/>
        </p:nvCxnSpPr>
        <p:spPr>
          <a:xfrm>
            <a:off x="4648200" y="2123718"/>
            <a:ext cx="556260" cy="498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31D7BF-03FE-41B0-B116-075F039AB407}"/>
              </a:ext>
            </a:extLst>
          </p:cNvPr>
          <p:cNvSpPr txBox="1"/>
          <p:nvPr/>
        </p:nvSpPr>
        <p:spPr>
          <a:xfrm>
            <a:off x="5207961" y="2491231"/>
            <a:ext cx="10104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21D1974-5F02-49E6-9EED-9BB7F3B145D2}"/>
              </a:ext>
            </a:extLst>
          </p:cNvPr>
          <p:cNvCxnSpPr>
            <a:cxnSpLocks/>
          </p:cNvCxnSpPr>
          <p:nvPr/>
        </p:nvCxnSpPr>
        <p:spPr>
          <a:xfrm>
            <a:off x="1343025" y="1624978"/>
            <a:ext cx="556260" cy="498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F512E-4281-405E-815B-812962ED7A14}"/>
              </a:ext>
            </a:extLst>
          </p:cNvPr>
          <p:cNvSpPr txBox="1"/>
          <p:nvPr/>
        </p:nvSpPr>
        <p:spPr>
          <a:xfrm>
            <a:off x="1907955" y="1906613"/>
            <a:ext cx="1858137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Extracted from</a:t>
            </a:r>
          </a:p>
          <a:p>
            <a:pPr algn="ctr"/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Fish Image Link</a:t>
            </a:r>
            <a:endParaRPr lang="en-US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8BBBE9-7959-4E19-ABA6-96C04ACC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94" y="3435347"/>
            <a:ext cx="10348412" cy="3351773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C60B9B-338A-47E1-85E5-001D71910B52}"/>
              </a:ext>
            </a:extLst>
          </p:cNvPr>
          <p:cNvCxnSpPr>
            <a:cxnSpLocks/>
          </p:cNvCxnSpPr>
          <p:nvPr/>
        </p:nvCxnSpPr>
        <p:spPr>
          <a:xfrm>
            <a:off x="7615571" y="1645576"/>
            <a:ext cx="437817" cy="323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D5FB33-973C-41CC-A9E3-23C9696CB55E}"/>
              </a:ext>
            </a:extLst>
          </p:cNvPr>
          <p:cNvSpPr txBox="1"/>
          <p:nvPr/>
        </p:nvSpPr>
        <p:spPr>
          <a:xfrm>
            <a:off x="8053388" y="1819818"/>
            <a:ext cx="23798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5610335-607F-4FE8-B018-E5640F4AE998}"/>
              </a:ext>
            </a:extLst>
          </p:cNvPr>
          <p:cNvCxnSpPr>
            <a:cxnSpLocks/>
          </p:cNvCxnSpPr>
          <p:nvPr/>
        </p:nvCxnSpPr>
        <p:spPr>
          <a:xfrm>
            <a:off x="8053388" y="2197459"/>
            <a:ext cx="437817" cy="323555"/>
          </a:xfrm>
          <a:prstGeom prst="bentConnector3">
            <a:avLst>
              <a:gd name="adj1" fmla="val 23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4ACD58-91C9-4C46-9F47-03652EB0CB08}"/>
              </a:ext>
            </a:extLst>
          </p:cNvPr>
          <p:cNvSpPr txBox="1"/>
          <p:nvPr/>
        </p:nvSpPr>
        <p:spPr>
          <a:xfrm>
            <a:off x="8491205" y="2350636"/>
            <a:ext cx="96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VGG16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674CD9-C283-465A-9A5B-0EEAC81F895B}"/>
              </a:ext>
            </a:extLst>
          </p:cNvPr>
          <p:cNvCxnSpPr>
            <a:cxnSpLocks/>
          </p:cNvCxnSpPr>
          <p:nvPr/>
        </p:nvCxnSpPr>
        <p:spPr>
          <a:xfrm>
            <a:off x="8534802" y="2719968"/>
            <a:ext cx="437817" cy="323555"/>
          </a:xfrm>
          <a:prstGeom prst="bentConnector3">
            <a:avLst>
              <a:gd name="adj1" fmla="val 23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38F1A7-E08E-44C9-8A5C-AB4692EC3CBB}"/>
              </a:ext>
            </a:extLst>
          </p:cNvPr>
          <p:cNvSpPr txBox="1"/>
          <p:nvPr/>
        </p:nvSpPr>
        <p:spPr>
          <a:xfrm>
            <a:off x="8972619" y="2873145"/>
            <a:ext cx="2034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K-fold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159859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5F16-44CE-4915-9CD5-2DF1F1D9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060135" cy="1150200"/>
          </a:xfrm>
        </p:spPr>
        <p:txBody>
          <a:bodyPr/>
          <a:lstStyle/>
          <a:p>
            <a:r>
              <a:rPr lang="en-US" dirty="0"/>
              <a:t>Source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8B352-D17B-4E2B-81DF-59403D50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19" y="3973956"/>
            <a:ext cx="3965381" cy="2758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374B5-866F-47A3-8F24-80AF9737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7" y="1044451"/>
            <a:ext cx="4259063" cy="286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E0436-C33E-49AD-9CA0-2F9148A1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585" y="104775"/>
            <a:ext cx="4057650" cy="6648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1BDF8-01B4-4652-8E62-D117FA66751C}"/>
              </a:ext>
            </a:extLst>
          </p:cNvPr>
          <p:cNvSpPr txBox="1"/>
          <p:nvPr/>
        </p:nvSpPr>
        <p:spPr>
          <a:xfrm>
            <a:off x="4916665" y="348131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5D20F-D12D-43F9-82CE-9E7342C2EB78}"/>
              </a:ext>
            </a:extLst>
          </p:cNvPr>
          <p:cNvSpPr txBox="1"/>
          <p:nvPr/>
        </p:nvSpPr>
        <p:spPr>
          <a:xfrm>
            <a:off x="0" y="4587123"/>
            <a:ext cx="409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Training Accuracy: 87%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Validation Accuracy: 91%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Accuracy: 86%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5F16-44CE-4915-9CD5-2DF1F1D91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29060"/>
            <a:ext cx="10363200" cy="1150200"/>
          </a:xfrm>
        </p:spPr>
        <p:txBody>
          <a:bodyPr/>
          <a:lstStyle/>
          <a:p>
            <a:r>
              <a:rPr lang="en-US" sz="4000" dirty="0"/>
              <a:t>Small Carp Size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1BDF8-01B4-4652-8E62-D117FA66751C}"/>
              </a:ext>
            </a:extLst>
          </p:cNvPr>
          <p:cNvSpPr txBox="1"/>
          <p:nvPr/>
        </p:nvSpPr>
        <p:spPr>
          <a:xfrm>
            <a:off x="4916665" y="348131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183A-A755-4E97-972A-D5BA4DF6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7930"/>
            <a:ext cx="4440415" cy="2939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4E47C-A107-4C1E-B6AF-4ABF33934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0"/>
            <a:ext cx="4141033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F4015-6539-4548-A7CF-028837D11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218" y="3788516"/>
            <a:ext cx="4576482" cy="3016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155C3D-FCC9-422D-96A2-FF778A591D5B}"/>
              </a:ext>
            </a:extLst>
          </p:cNvPr>
          <p:cNvSpPr txBox="1"/>
          <p:nvPr/>
        </p:nvSpPr>
        <p:spPr>
          <a:xfrm>
            <a:off x="-350082" y="4596648"/>
            <a:ext cx="409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Training Accuracy: 91%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Validation Accuracy: 80%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Accuracy: 82%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0804-E441-4221-A69B-589030F2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50"/>
            <a:ext cx="8018730" cy="1050075"/>
          </a:xfrm>
        </p:spPr>
        <p:txBody>
          <a:bodyPr/>
          <a:lstStyle/>
          <a:p>
            <a:r>
              <a:rPr lang="en-US" dirty="0"/>
              <a:t>Smallmouth Buffalo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E42B2-960F-4E0F-A301-2847FACE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4" y="1004887"/>
            <a:ext cx="4691062" cy="3322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32E78-65E4-4CC0-B0ED-53C0FFBB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25" y="1004887"/>
            <a:ext cx="4780103" cy="3322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9DBE9-1693-4CFF-9D69-D30F5F820C29}"/>
              </a:ext>
            </a:extLst>
          </p:cNvPr>
          <p:cNvSpPr txBox="1"/>
          <p:nvPr/>
        </p:nvSpPr>
        <p:spPr>
          <a:xfrm>
            <a:off x="3922981" y="4558548"/>
            <a:ext cx="409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Training Accuracy: 93%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Validation Accuracy: 60%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Accuracy: 58%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2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0804-E441-4221-A69B-589030F2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250"/>
            <a:ext cx="8018730" cy="1050075"/>
          </a:xfrm>
        </p:spPr>
        <p:txBody>
          <a:bodyPr/>
          <a:lstStyle/>
          <a:p>
            <a:r>
              <a:rPr lang="en-US" dirty="0"/>
              <a:t>Walleye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DBE9-1693-4CFF-9D69-D30F5F820C29}"/>
              </a:ext>
            </a:extLst>
          </p:cNvPr>
          <p:cNvSpPr txBox="1"/>
          <p:nvPr/>
        </p:nvSpPr>
        <p:spPr>
          <a:xfrm>
            <a:off x="3922981" y="4558548"/>
            <a:ext cx="409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Training Accuracy: 98%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Validation Accuracy: 83%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Accuracy: 84%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DD5F-2813-44BA-8CB2-A9746FD9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059299"/>
            <a:ext cx="4359460" cy="3248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F7BF2-C04A-4405-B89E-8CED1433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4" y="1059298"/>
            <a:ext cx="4491777" cy="32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0804-E441-4221-A69B-589030F2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6250"/>
            <a:ext cx="9039225" cy="1050075"/>
          </a:xfrm>
        </p:spPr>
        <p:txBody>
          <a:bodyPr/>
          <a:lstStyle/>
          <a:p>
            <a:r>
              <a:rPr lang="en-US" dirty="0"/>
              <a:t>Common White Sucker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9DBE9-1693-4CFF-9D69-D30F5F820C29}"/>
              </a:ext>
            </a:extLst>
          </p:cNvPr>
          <p:cNvSpPr txBox="1"/>
          <p:nvPr/>
        </p:nvSpPr>
        <p:spPr>
          <a:xfrm>
            <a:off x="3922981" y="4558548"/>
            <a:ext cx="409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Training Accuracy: 95%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Validation Accuracy: 80%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B050"/>
                </a:solidFill>
              </a:rPr>
              <a:t>Test Accuracy: 63%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C682E-EA27-4241-9BFC-CC0BA21C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136274"/>
            <a:ext cx="4233757" cy="3071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F97A0F-68D0-4D06-B3E1-C60AE042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1138117"/>
            <a:ext cx="4095748" cy="307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79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Corbel</vt:lpstr>
      <vt:lpstr>Times New Roman</vt:lpstr>
      <vt:lpstr>SketchLinesVTI</vt:lpstr>
      <vt:lpstr> Machine Learning To Classify Fish Images</vt:lpstr>
      <vt:lpstr>FIRST GOAL</vt:lpstr>
      <vt:lpstr>SECOND GOAL</vt:lpstr>
      <vt:lpstr>What we did</vt:lpstr>
      <vt:lpstr>Source Classifier</vt:lpstr>
      <vt:lpstr>Small Carp Size Classifier</vt:lpstr>
      <vt:lpstr>Smallmouth Buffalo</vt:lpstr>
      <vt:lpstr>Walleye</vt:lpstr>
      <vt:lpstr>Common White Sucker</vt:lpstr>
      <vt:lpstr>Challenges and Takeaways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To Classify Fish Images</dc:title>
  <dc:creator>Maharjan, Shashwat</dc:creator>
  <cp:lastModifiedBy>Maharjan, Shashwat</cp:lastModifiedBy>
  <cp:revision>4</cp:revision>
  <dcterms:created xsi:type="dcterms:W3CDTF">2020-11-20T20:09:48Z</dcterms:created>
  <dcterms:modified xsi:type="dcterms:W3CDTF">2020-11-23T23:46:46Z</dcterms:modified>
</cp:coreProperties>
</file>