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2" r:id="rId13"/>
  </p:sldMasterIdLst>
  <p:sldIdLst>
    <p:sldId id="257" r:id="rId15"/>
    <p:sldId id="258" r:id="rId16"/>
    <p:sldId id="267" r:id="rId17"/>
    <p:sldId id="259" r:id="rId18"/>
    <p:sldId id="260" r:id="rId19"/>
    <p:sldId id="261" r:id="rId20"/>
    <p:sldId id="268" r:id="rId21"/>
    <p:sldId id="262" r:id="rId22"/>
    <p:sldId id="269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46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1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0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5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9802158627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650921358627.jpeg"></Relationship><Relationship Id="rId2" Type="http://schemas.openxmlformats.org/officeDocument/2006/relationships/image" Target="../media/fImage446831398327.jpe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196902248627.png"></Relationship><Relationship Id="rId2" Type="http://schemas.openxmlformats.org/officeDocument/2006/relationships/image" Target="../media/fImage1202692268327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chart" Target="../charts/chart2.xml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043222568627.png"></Relationship><Relationship Id="rId3" Type="http://schemas.openxmlformats.org/officeDocument/2006/relationships/image" Target="../media/fImage131092588327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1208302358627.jpeg"></Relationship><Relationship Id="rId2" Type="http://schemas.openxmlformats.org/officeDocument/2006/relationships/image" Target="../media/fImage1240622378327.jpe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3439278404.png"></Relationship><Relationship Id="rId3" Type="http://schemas.openxmlformats.org/officeDocument/2006/relationships/image" Target="../media/fImage602322806592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왼쪽 대괄호 5">
            <a:extLst>
              <a:ext uri="{FF2B5EF4-FFF2-40B4-BE49-F238E27FC236}">
                <a16:creationId xmlns="" xmlns:a16="http://schemas.microsoft.com/office/drawing/2014/main" id="{D4E32936-522F-42BC-8EEF-25B762F8BE6E}"/>
              </a:ext>
            </a:extLst>
          </p:cNvPr>
          <p:cNvSpPr/>
          <p:nvPr/>
        </p:nvSpPr>
        <p:spPr>
          <a:xfrm>
            <a:off x="1353820" y="2887345"/>
            <a:ext cx="274320" cy="922020"/>
          </a:xfrm>
          <a:prstGeom prst="leftBracket">
            <a:avLst>
              <a:gd name="adj" fmla="val 0"/>
            </a:avLst>
          </a:prstGeom>
          <a:ln w="9525">
            <a:solidFill>
              <a:srgbClr val="54B0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866265" y="2655570"/>
            <a:ext cx="4989195" cy="115316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3600" i="1" b="1">
                <a:solidFill>
                  <a:srgbClr val="54B034"/>
                </a:solidFill>
              </a:rPr>
              <a:t>인휠모터 자동차</a:t>
            </a:r>
            <a:r>
              <a:rPr lang="en-US" altLang="ko-KR" sz="36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36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000">
                <a:solidFill>
                  <a:srgbClr val="FFFFFF">
                    <a:lumMod val="65000"/>
                  </a:srgbClr>
                </a:solidFill>
              </a:rPr>
              <a:t>Enjoy your stylish business and campus life with BIZCAM</a:t>
            </a:r>
            <a:endParaRPr lang="ko-KR" altLang="en-US" sz="100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9" name="텍스트 상자 1"/>
          <p:cNvSpPr txBox="1">
            <a:spLocks/>
          </p:cNvSpPr>
          <p:nvPr/>
        </p:nvSpPr>
        <p:spPr>
          <a:xfrm rot="0">
            <a:off x="8962390" y="4398010"/>
            <a:ext cx="23901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전자융합공학과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20162845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이승기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8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50215" y="474345"/>
            <a:ext cx="11408410" cy="6081395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915" y="70485"/>
            <a:ext cx="3855720" cy="6921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구현 범위</a:t>
            </a:r>
            <a:endParaRPr lang="ko-KR" altLang="en-US" sz="20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600">
                <a:solidFill>
                  <a:srgbClr val="000000">
                    <a:lumMod val="75000"/>
                    <a:lumOff val="25000"/>
                  </a:srgbClr>
                </a:solidFill>
              </a:rPr>
              <a:t>Enjoy your stylish business and campus life with BIZCAM</a:t>
            </a:r>
            <a:endParaRPr lang="ko-KR" altLang="en-US" sz="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3" name="텍스트 상자 45"/>
          <p:cNvSpPr txBox="1">
            <a:spLocks/>
          </p:cNvSpPr>
          <p:nvPr/>
        </p:nvSpPr>
        <p:spPr>
          <a:xfrm rot="0">
            <a:off x="1536065" y="1821815"/>
            <a:ext cx="816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lang="ko-KR" sz="1800">
                <a:latin typeface="맑은 고딕" charset="0"/>
                <a:ea typeface="맑은 고딕" charset="0"/>
              </a:rPr>
              <a:t>인휠 모터 방식을 이용한 바퀴 제작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46"/>
          <p:cNvSpPr txBox="1">
            <a:spLocks/>
          </p:cNvSpPr>
          <p:nvPr/>
        </p:nvSpPr>
        <p:spPr>
          <a:xfrm rot="0">
            <a:off x="1536065" y="2453005"/>
            <a:ext cx="816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lang="ko-KR" sz="1800">
                <a:latin typeface="맑은 고딕" charset="0"/>
                <a:ea typeface="맑은 고딕" charset="0"/>
              </a:rPr>
              <a:t>무선 컨트롤 사용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47"/>
          <p:cNvSpPr txBox="1">
            <a:spLocks/>
          </p:cNvSpPr>
          <p:nvPr/>
        </p:nvSpPr>
        <p:spPr>
          <a:xfrm rot="0">
            <a:off x="1536065" y="3060700"/>
            <a:ext cx="816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lang="ko-KR" sz="1800">
                <a:latin typeface="맑은 고딕" charset="0"/>
                <a:ea typeface="맑은 고딕" charset="0"/>
              </a:rPr>
              <a:t>각 바퀴마다 다른 속도 제어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48"/>
          <p:cNvSpPr txBox="1">
            <a:spLocks/>
          </p:cNvSpPr>
          <p:nvPr/>
        </p:nvSpPr>
        <p:spPr>
          <a:xfrm rot="0">
            <a:off x="1536065" y="3643630"/>
            <a:ext cx="8168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lang="ko-KR" sz="1800">
                <a:latin typeface="맑은 고딕" charset="0"/>
                <a:ea typeface="맑은 고딕" charset="0"/>
              </a:rPr>
              <a:t>각자의 휠 각도 조절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50215" y="474345"/>
            <a:ext cx="11408410" cy="6081395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4" name="표 11"/>
          <p:cNvGraphicFramePr>
            <a:graphicFrameLocks noGrp="1"/>
          </p:cNvGraphicFramePr>
          <p:nvPr/>
        </p:nvGraphicFramePr>
        <p:xfrm>
          <a:off x="1328420" y="307975"/>
          <a:ext cx="3930015" cy="32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"/>
                <a:gridCol w="3565525"/>
                <a:gridCol w="178435"/>
              </a:tblGrid>
              <a:tr h="324485"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915" y="70485"/>
            <a:ext cx="3855720" cy="6921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목 차</a:t>
            </a:r>
            <a:r>
              <a:rPr lang="en-US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20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600">
                <a:solidFill>
                  <a:srgbClr val="000000">
                    <a:lumMod val="75000"/>
                    <a:lumOff val="25000"/>
                  </a:srgbClr>
                </a:solidFill>
              </a:rPr>
              <a:t>Enjoy your stylish business and campus life with BIZCAM</a:t>
            </a:r>
            <a:endParaRPr lang="ko-KR" altLang="en-US" sz="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6" name="텍스트 상자 2"/>
          <p:cNvSpPr txBox="1">
            <a:spLocks/>
          </p:cNvSpPr>
          <p:nvPr/>
        </p:nvSpPr>
        <p:spPr>
          <a:xfrm rot="0">
            <a:off x="1580515" y="1462405"/>
            <a:ext cx="51955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전기자동차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3"/>
          <p:cNvSpPr txBox="1">
            <a:spLocks/>
          </p:cNvSpPr>
          <p:nvPr/>
        </p:nvSpPr>
        <p:spPr>
          <a:xfrm rot="0">
            <a:off x="1580515" y="2044065"/>
            <a:ext cx="24491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2. 인휠 모터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4"/>
          <p:cNvSpPr txBox="1">
            <a:spLocks/>
          </p:cNvSpPr>
          <p:nvPr/>
        </p:nvSpPr>
        <p:spPr>
          <a:xfrm rot="0">
            <a:off x="1581150" y="2650490"/>
            <a:ext cx="24491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 인휠 모터 장단점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5"/>
          <p:cNvSpPr txBox="1">
            <a:spLocks/>
          </p:cNvSpPr>
          <p:nvPr/>
        </p:nvSpPr>
        <p:spPr>
          <a:xfrm rot="0">
            <a:off x="1581150" y="3244850"/>
            <a:ext cx="24491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 기술동향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6"/>
          <p:cNvSpPr txBox="1">
            <a:spLocks/>
          </p:cNvSpPr>
          <p:nvPr/>
        </p:nvSpPr>
        <p:spPr>
          <a:xfrm rot="0">
            <a:off x="1581150" y="3792855"/>
            <a:ext cx="51955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5. 구현 범위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69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 rot="0">
            <a:off x="450215" y="474345"/>
            <a:ext cx="11409045" cy="6082030"/>
          </a:xfrm>
          <a:prstGeom prst="rect"/>
          <a:noFill/>
          <a:ln w="9525" cap="flat" cmpd="sng">
            <a:solidFill>
              <a:srgbClr val="54B0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24" name="Table 3"/>
          <p:cNvGraphicFramePr>
            <a:graphicFrameLocks noGrp="1"/>
          </p:cNvGraphicFramePr>
          <p:nvPr/>
        </p:nvGraphicFramePr>
        <p:xfrm>
          <a:off x="1328420" y="307975"/>
          <a:ext cx="3930015" cy="32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"/>
                <a:gridCol w="3565525"/>
                <a:gridCol w="178435"/>
              </a:tblGrid>
              <a:tr h="324485"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Rect 0"/>
          <p:cNvSpPr>
            <a:spLocks/>
          </p:cNvSpPr>
          <p:nvPr/>
        </p:nvSpPr>
        <p:spPr>
          <a:xfrm rot="0">
            <a:off x="1351915" y="70485"/>
            <a:ext cx="3855720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전기자동차</a:t>
            </a:r>
            <a:endParaRPr lang="ko-KR" altLang="en-US" sz="20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600">
                <a:solidFill>
                  <a:srgbClr val="000000">
                    <a:lumMod val="75000"/>
                    <a:lumOff val="25000"/>
                  </a:srgbClr>
                </a:solidFill>
              </a:rPr>
              <a:t>Enjoy your stylish business and campus life with BIZCAM</a:t>
            </a:r>
            <a:endParaRPr lang="ko-KR" altLang="en-US" sz="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7" name="도형 17"/>
          <p:cNvSpPr>
            <a:spLocks/>
          </p:cNvSpPr>
          <p:nvPr/>
        </p:nvSpPr>
        <p:spPr>
          <a:xfrm rot="0">
            <a:off x="6626860" y="2059305"/>
            <a:ext cx="4374515" cy="17538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600" b="1">
                <a:solidFill>
                  <a:srgbClr val="000000">
                    <a:lumMod val="65000"/>
                    <a:lumOff val="35000"/>
                  </a:srgbClr>
                </a:solidFill>
              </a:rPr>
              <a:t>전기자동차</a:t>
            </a:r>
            <a:endParaRPr lang="ko-KR" altLang="en-US" sz="16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000000">
                    <a:lumMod val="65000"/>
                    <a:lumOff val="35000"/>
                  </a:srgbClr>
                </a:solidFill>
              </a:rPr>
              <a:t>전기자동차는 엔진이 아닌 모터를 사용하여 움직이는 자동차이며 기존 자동차가 휘발유, 경유 등 화석연료를 사용하는 반면 전기자동차는 배터리를 통한 전기 충전 방식을 사용한다.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28" name="그림 18" descr="C:/Users/이승기/AppData/Roaming/PolarisOffice/ETemp/14316_11064128/fImage27980215862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315" y="1809750"/>
            <a:ext cx="5465445" cy="35604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50215" y="474345"/>
            <a:ext cx="11408410" cy="6081395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9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915" y="70485"/>
            <a:ext cx="3855720" cy="6921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전기자동차</a:t>
            </a:r>
            <a:endParaRPr lang="ko-KR" altLang="en-US" sz="20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600">
                <a:solidFill>
                  <a:srgbClr val="000000">
                    <a:lumMod val="75000"/>
                    <a:lumOff val="25000"/>
                  </a:srgbClr>
                </a:solidFill>
              </a:rPr>
              <a:t>Enjoy your stylish business and campus life with BIZCAM</a:t>
            </a:r>
            <a:endParaRPr lang="ko-KR" altLang="en-US" sz="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1" name="도형 9"/>
          <p:cNvSpPr>
            <a:spLocks/>
          </p:cNvSpPr>
          <p:nvPr/>
        </p:nvSpPr>
        <p:spPr>
          <a:xfrm rot="0">
            <a:off x="1995805" y="4726940"/>
            <a:ext cx="2616835" cy="784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600" b="1">
                <a:solidFill>
                  <a:srgbClr val="000000">
                    <a:lumMod val="65000"/>
                    <a:lumOff val="35000"/>
                  </a:srgbClr>
                </a:solidFill>
              </a:rPr>
              <a:t>BMW i3</a:t>
            </a:r>
            <a:endParaRPr lang="ko-KR" altLang="en-US" sz="16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000000">
                    <a:lumMod val="65000"/>
                    <a:lumOff val="35000"/>
                  </a:srgbClr>
                </a:solidFill>
              </a:rPr>
              <a:t>후륜에 1개의 모터 장착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32" name="도형 10"/>
          <p:cNvSpPr>
            <a:spLocks/>
          </p:cNvSpPr>
          <p:nvPr/>
        </p:nvSpPr>
        <p:spPr>
          <a:xfrm rot="0">
            <a:off x="7425055" y="4643755"/>
            <a:ext cx="2616835" cy="78422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600" b="1">
                <a:solidFill>
                  <a:srgbClr val="000000">
                    <a:lumMod val="65000"/>
                    <a:lumOff val="35000"/>
                  </a:srgbClr>
                </a:solidFill>
              </a:rPr>
              <a:t>테슬라 모델S 90D</a:t>
            </a:r>
            <a:endParaRPr lang="ko-KR" altLang="en-US" sz="16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000000">
                    <a:lumMod val="65000"/>
                    <a:lumOff val="35000"/>
                  </a:srgbClr>
                </a:solidFill>
              </a:rPr>
              <a:t>앞 뒤 총2개 모터 장착</a:t>
            </a:r>
            <a:endParaRPr lang="ko-KR" altLang="en-US" sz="14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33" name="그림 11" descr="C:/Users/이승기/AppData/Roaming/PolarisOffice/ETemp/14316_11064128/fImage650921358627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3500" y="1167130"/>
            <a:ext cx="4370070" cy="3048635"/>
          </a:xfrm>
          <a:prstGeom prst="rect"/>
          <a:noFill/>
        </p:spPr>
      </p:pic>
      <p:pic>
        <p:nvPicPr>
          <p:cNvPr id="34" name="그림 13" descr="C:/Users/이승기/AppData/Roaming/PolarisOffice/ETemp/14316_11064128/fImage44683139832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36945" y="1166495"/>
            <a:ext cx="5132070" cy="3120390"/>
          </a:xfrm>
          <a:prstGeom prst="rect"/>
          <a:noFill/>
        </p:spPr>
      </p:pic>
      <p:sp>
        <p:nvSpPr>
          <p:cNvPr id="35" name="텍스트 상자 15"/>
          <p:cNvSpPr txBox="1">
            <a:spLocks/>
          </p:cNvSpPr>
          <p:nvPr/>
        </p:nvSpPr>
        <p:spPr>
          <a:xfrm rot="0">
            <a:off x="3750310" y="4845685"/>
            <a:ext cx="318770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26"/>
          <p:cNvSpPr txBox="1">
            <a:spLocks/>
          </p:cNvSpPr>
          <p:nvPr/>
        </p:nvSpPr>
        <p:spPr>
          <a:xfrm rot="0">
            <a:off x="3464560" y="4977130"/>
            <a:ext cx="318770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6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50215" y="474345"/>
            <a:ext cx="11408410" cy="6081395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915" y="70485"/>
            <a:ext cx="3855720" cy="6921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인휠 모터</a:t>
            </a:r>
            <a:endParaRPr lang="ko-KR" altLang="en-US" sz="20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600">
                <a:solidFill>
                  <a:srgbClr val="000000">
                    <a:lumMod val="75000"/>
                    <a:lumOff val="25000"/>
                  </a:srgbClr>
                </a:solidFill>
              </a:rPr>
              <a:t>Enjoy your stylish business and campus life with BIZCAM</a:t>
            </a:r>
            <a:endParaRPr lang="ko-KR" altLang="en-US" sz="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8" name="도형 21"/>
          <p:cNvSpPr>
            <a:spLocks/>
          </p:cNvSpPr>
          <p:nvPr/>
        </p:nvSpPr>
        <p:spPr>
          <a:xfrm rot="0">
            <a:off x="2675255" y="1119505"/>
            <a:ext cx="6636385" cy="101536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000" b="1">
                <a:solidFill>
                  <a:srgbClr val="000000">
                    <a:lumMod val="65000"/>
                    <a:lumOff val="35000"/>
                  </a:srgbClr>
                </a:solidFill>
              </a:rPr>
              <a:t>인휠 모터란?</a:t>
            </a:r>
            <a:endParaRPr lang="ko-KR" altLang="en-US" sz="20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000">
                <a:solidFill>
                  <a:srgbClr val="000000">
                    <a:lumMod val="65000"/>
                    <a:lumOff val="35000"/>
                  </a:srgbClr>
                </a:solidFill>
              </a:rPr>
              <a:t>인휠 모터란 바퀴 안에 전기모터가 들어가있는 방식</a:t>
            </a:r>
            <a:endParaRPr lang="ko-KR" altLang="en-US" sz="20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19" name="그림 24" descr="C:/Users/이승기/AppData/Roaming/PolarisOffice/ETemp/14316_11064128/fImage119690224862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565" y="2155190"/>
            <a:ext cx="5250815" cy="3460750"/>
          </a:xfrm>
          <a:prstGeom prst="rect"/>
          <a:noFill/>
        </p:spPr>
      </p:pic>
      <p:pic>
        <p:nvPicPr>
          <p:cNvPr id="20" name="그림 25" descr="C:/Users/이승기/AppData/Roaming/PolarisOffice/ETemp/14316_11064128/fImage12026922683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3005" y="2072005"/>
            <a:ext cx="5227320" cy="3543300"/>
          </a:xfrm>
          <a:prstGeom prst="rect"/>
          <a:noFill/>
        </p:spPr>
      </p:pic>
      <p:sp>
        <p:nvSpPr>
          <p:cNvPr id="21" name="도형 28"/>
          <p:cNvSpPr>
            <a:spLocks/>
          </p:cNvSpPr>
          <p:nvPr/>
        </p:nvSpPr>
        <p:spPr>
          <a:xfrm rot="0">
            <a:off x="2221865" y="5488940"/>
            <a:ext cx="26168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600" b="1">
                <a:solidFill>
                  <a:srgbClr val="000000">
                    <a:lumMod val="65000"/>
                    <a:lumOff val="35000"/>
                  </a:srgbClr>
                </a:solidFill>
              </a:rPr>
              <a:t>일반 전기자동차</a:t>
            </a:r>
            <a:endParaRPr lang="ko-KR" altLang="en-US" sz="1600" b="1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2" name="도형 29"/>
          <p:cNvSpPr>
            <a:spLocks/>
          </p:cNvSpPr>
          <p:nvPr/>
        </p:nvSpPr>
        <p:spPr>
          <a:xfrm rot="0">
            <a:off x="7698740" y="5488940"/>
            <a:ext cx="261683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600" b="1">
                <a:solidFill>
                  <a:srgbClr val="000000">
                    <a:lumMod val="65000"/>
                    <a:lumOff val="35000"/>
                  </a:srgbClr>
                </a:solidFill>
              </a:rPr>
              <a:t>인휠 모터 전기자동차</a:t>
            </a:r>
            <a:endParaRPr lang="ko-KR" altLang="en-US" sz="1600" b="1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3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50215" y="474345"/>
            <a:ext cx="11408410" cy="6081395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915" y="70485"/>
            <a:ext cx="3855720" cy="6921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인휠 모터 장단점</a:t>
            </a:r>
            <a:endParaRPr lang="ko-KR" altLang="en-US" sz="20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600">
                <a:solidFill>
                  <a:srgbClr val="000000">
                    <a:lumMod val="75000"/>
                    <a:lumOff val="25000"/>
                  </a:srgbClr>
                </a:solidFill>
              </a:rPr>
              <a:t>Enjoy your stylish business and campus life with BIZCAM</a:t>
            </a:r>
            <a:endParaRPr lang="ko-KR" altLang="en-US" sz="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aphicFrame>
        <p:nvGraphicFramePr>
          <p:cNvPr id="23" name="표 23"/>
          <p:cNvGraphicFramePr>
            <a:graphicFrameLocks noGrp="1"/>
          </p:cNvGraphicFramePr>
          <p:nvPr/>
        </p:nvGraphicFramePr>
        <p:xfrm>
          <a:off x="876935" y="1490345"/>
          <a:ext cx="10679430" cy="37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815"/>
                <a:gridCol w="5555615"/>
              </a:tblGrid>
              <a:tr h="51181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400" kern="1200" i="0" b="1">
                          <a:solidFill>
                            <a:schemeClr val="bg1"/>
                          </a:solidFill>
                        </a:rPr>
                        <a:t>장점</a:t>
                      </a:r>
                      <a:endParaRPr lang="ko-KR" altLang="en-US" sz="1400" kern="1200" i="0" b="1">
                        <a:solidFill>
                          <a:schemeClr val="bg1"/>
                        </a:solidFill>
                      </a:endParaRPr>
                    </a:p>
                  </a:txBody>
                  <a:tcPr marL="215900" marR="89535" marT="46355" marB="46355" anchor="ctr">
                    <a:lnL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CD07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400" kern="1200" cap="none" kumimoji="0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단점</a:t>
                      </a:r>
                      <a:endParaRPr lang="ko-KR" altLang="en-US" sz="1400" kern="1200" kumimoji="0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215900" marR="89535" marT="46355" marB="46355" anchor="ctr">
                    <a:lnL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8CD076"/>
                    </a:solidFill>
                  </a:tcPr>
                </a:tc>
              </a:tr>
              <a:tr h="3200400">
                <a:tc>
                  <a:txBody>
                    <a:bodyPr/>
                    <a:lstStyle/>
                    <a:p>
                      <a:pPr marL="0" indent="0" algn="l" latinLnBrk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ko-KR" sz="1600" kern="1200" i="0" b="1">
                          <a:solidFill>
                            <a:srgbClr val="78808D"/>
                          </a:solidFill>
                        </a:rPr>
                        <a:t>1. 설계가 단순해져 공간 활용 효율 증가</a:t>
                      </a:r>
                      <a:endParaRPr lang="ko-KR" altLang="en-US" sz="1600" kern="1200" i="0" b="1">
                        <a:solidFill>
                          <a:srgbClr val="78808D"/>
                        </a:solidFill>
                      </a:endParaRPr>
                    </a:p>
                    <a:p>
                      <a:pPr marL="0" indent="0" algn="l" latinLnBrk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ko-KR" sz="1600" kern="1200" i="0" b="1">
                          <a:solidFill>
                            <a:srgbClr val="78808D"/>
                          </a:solidFill>
                        </a:rPr>
                        <a:t>2. 개별 제어가능 으로 안</a:t>
                      </a:r>
                      <a:r>
                        <a:rPr lang="ko-KR" altLang="ko-KR" sz="1600" kern="1200" i="0" b="1">
                          <a:solidFill>
                            <a:srgbClr val="78808D"/>
                          </a:solidFill>
                        </a:rPr>
                        <a:t>전</a:t>
                      </a:r>
                      <a:r>
                        <a:rPr lang="ko-KR" altLang="ko-KR" sz="1600" kern="1200" i="0" b="1">
                          <a:solidFill>
                            <a:srgbClr val="78808D"/>
                          </a:solidFill>
                        </a:rPr>
                        <a:t>성증가 동력 손실 최소화</a:t>
                      </a:r>
                      <a:endParaRPr lang="ko-KR" altLang="en-US" sz="1600" kern="1200" i="0" b="1">
                        <a:solidFill>
                          <a:srgbClr val="78808D"/>
                        </a:solidFill>
                      </a:endParaRPr>
                    </a:p>
                    <a:p>
                      <a:pPr marL="0" indent="0" algn="l" latinLnBrk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ko-KR" sz="1600" kern="1200" i="0" b="1">
                          <a:solidFill>
                            <a:srgbClr val="78808D"/>
                          </a:solidFill>
                        </a:rPr>
                        <a:t>3. 바퀴의 선회력 </a:t>
                      </a:r>
                      <a:endParaRPr lang="ko-KR" altLang="en-US" sz="1600" kern="1200" i="0" b="1">
                        <a:solidFill>
                          <a:srgbClr val="78808D"/>
                        </a:solidFill>
                      </a:endParaRPr>
                    </a:p>
                    <a:p>
                      <a:pPr marL="0" indent="0" algn="l" latinLnBrk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ko-KR" sz="1600" kern="1200" i="0" b="1">
                          <a:solidFill>
                            <a:srgbClr val="78808D"/>
                          </a:solidFill>
                        </a:rPr>
                        <a:t>4. 다양한 형태 자동차 구현</a:t>
                      </a:r>
                      <a:endParaRPr lang="ko-KR" altLang="en-US" sz="1600" kern="1200" i="0" b="1">
                        <a:solidFill>
                          <a:srgbClr val="78808D"/>
                        </a:solidFill>
                      </a:endParaRPr>
                    </a:p>
                  </a:txBody>
                  <a:tcPr marL="215900" marR="89535" marT="46355" marB="46355" anchor="ctr">
                    <a:lnL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600" kern="1200" i="0" b="1">
                          <a:solidFill>
                            <a:srgbClr val="78808D"/>
                          </a:solidFill>
                        </a:rPr>
                        <a:t>1. 모터에 직접 충격이 가해져 외부 충격에 약함</a:t>
                      </a:r>
                      <a:endParaRPr lang="ko-KR" altLang="en-US" sz="1600" kern="1200" i="0" b="1">
                        <a:solidFill>
                          <a:srgbClr val="78808D"/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i="0" b="1">
                          <a:solidFill>
                            <a:srgbClr val="78808D"/>
                          </a:solidFill>
                        </a:rPr>
                        <a:t>2. 모터가 바퀴마다 장착됨으로 시스템이 복잡해지고 제어가 어려움</a:t>
                      </a:r>
                      <a:endParaRPr lang="ko-KR" altLang="en-US" sz="1600" kern="1200" i="0" b="1">
                        <a:solidFill>
                          <a:srgbClr val="78808D"/>
                        </a:solidFill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78808D"/>
                        </a:solidFill>
                      </a:endParaRPr>
                    </a:p>
                  </a:txBody>
                  <a:tcPr marL="215900" marR="89535" marT="46355" marB="46355" anchor="ctr">
                    <a:lnL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8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 rot="0">
            <a:off x="450215" y="474345"/>
            <a:ext cx="11409045" cy="6082030"/>
          </a:xfrm>
          <a:prstGeom prst="rect"/>
          <a:noFill/>
          <a:ln w="9525" cap="flat" cmpd="sng">
            <a:solidFill>
              <a:srgbClr val="54B0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1328420" y="307975"/>
          <a:ext cx="3930015" cy="34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"/>
                <a:gridCol w="3565525"/>
                <a:gridCol w="178435"/>
              </a:tblGrid>
              <a:tr h="344805"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 0"/>
          <p:cNvSpPr>
            <a:spLocks/>
          </p:cNvSpPr>
          <p:nvPr/>
        </p:nvSpPr>
        <p:spPr>
          <a:xfrm rot="0">
            <a:off x="1351915" y="70485"/>
            <a:ext cx="3855720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기술 동향</a:t>
            </a:r>
            <a:r>
              <a:rPr lang="en-US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20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600">
                <a:solidFill>
                  <a:srgbClr val="000000">
                    <a:lumMod val="75000"/>
                    <a:lumOff val="25000"/>
                  </a:srgbClr>
                </a:solidFill>
              </a:rPr>
              <a:t>Enjoy your stylish business and campus life with BIZCAM</a:t>
            </a:r>
            <a:endParaRPr lang="ko-KR" altLang="en-US" sz="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그림 40" descr="C:/Users/이승기/AppData/Roaming/PolarisOffice/ETemp/14316_11064128/fImage110432225686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52565" y="2095500"/>
            <a:ext cx="4485005" cy="3553460"/>
          </a:xfrm>
          <a:prstGeom prst="rect"/>
          <a:noFill/>
        </p:spPr>
      </p:pic>
      <p:pic>
        <p:nvPicPr>
          <p:cNvPr id="18" name="그림 41" descr="C:/Users/이승기/AppData/Roaming/PolarisOffice/ETemp/14316_11064128/fImage13109258832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9625" y="1905000"/>
            <a:ext cx="5144135" cy="3810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442DC2B-15E2-49CF-B788-6C12A7B34FE5}"/>
              </a:ext>
            </a:extLst>
          </p:cNvPr>
          <p:cNvSpPr/>
          <p:nvPr/>
        </p:nvSpPr>
        <p:spPr>
          <a:xfrm>
            <a:off x="450215" y="474345"/>
            <a:ext cx="11408410" cy="6081395"/>
          </a:xfrm>
          <a:prstGeom prst="rect">
            <a:avLst/>
          </a:prstGeom>
          <a:noFill/>
          <a:ln w="9525">
            <a:solidFill>
              <a:srgbClr val="54B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5" name="표 11">
            <a:extLst>
              <a:ext uri="{FF2B5EF4-FFF2-40B4-BE49-F238E27FC236}">
                <a16:creationId xmlns="" xmlns:a16="http://schemas.microsoft.com/office/drawing/2014/main" id="{A5F43FD2-A010-4A3D-A5EB-354B7A6178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8468" y="308177"/>
          <a:ext cx="3930194" cy="3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7">
                  <a:extLst>
                    <a:ext uri="{9D8B030D-6E8A-4147-A177-3AD203B41FA5}">
                      <a16:colId xmlns="" xmlns:a16="http://schemas.microsoft.com/office/drawing/2014/main" val="1604971085"/>
                    </a:ext>
                  </a:extLst>
                </a:gridCol>
                <a:gridCol w="3565525"/>
                <a:gridCol w="178662"/>
              </a:tblGrid>
              <a:tr h="345055"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180975" algn="l"/>
                        </a:tabLst>
                      </a:pPr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597607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5ACC5BC-D384-41E7-9253-D8B1E0DF2769}"/>
              </a:ext>
            </a:extLst>
          </p:cNvPr>
          <p:cNvSpPr/>
          <p:nvPr/>
        </p:nvSpPr>
        <p:spPr>
          <a:xfrm>
            <a:off x="1351915" y="70485"/>
            <a:ext cx="3855720" cy="69215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기술 동향</a:t>
            </a:r>
            <a:endParaRPr lang="ko-KR" altLang="en-US" sz="20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600">
                <a:solidFill>
                  <a:srgbClr val="000000">
                    <a:lumMod val="75000"/>
                    <a:lumOff val="25000"/>
                  </a:srgbClr>
                </a:solidFill>
              </a:rPr>
              <a:t>Enjoy your stylish business and campus life with BIZCAM</a:t>
            </a:r>
            <a:endParaRPr lang="ko-KR" altLang="en-US" sz="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7" name="그림 31" descr="C:/Users/이승기/AppData/Roaming/PolarisOffice/ETemp/14316_11064128/fImage1208302358627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1690" y="1023620"/>
            <a:ext cx="5382260" cy="4984750"/>
          </a:xfrm>
          <a:prstGeom prst="rect"/>
          <a:noFill/>
        </p:spPr>
      </p:pic>
      <p:pic>
        <p:nvPicPr>
          <p:cNvPr id="18" name="그림 32" descr="C:/Users/이승기/AppData/Roaming/PolarisOffice/ETemp/14316_11064128/fImage124062237832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27445" y="1047750"/>
            <a:ext cx="5465445" cy="4942205"/>
          </a:xfrm>
          <a:prstGeom prst="rect"/>
          <a:noFill/>
        </p:spPr>
      </p:pic>
      <p:sp>
        <p:nvSpPr>
          <p:cNvPr id="19" name="도형 34"/>
          <p:cNvSpPr>
            <a:spLocks/>
          </p:cNvSpPr>
          <p:nvPr/>
        </p:nvSpPr>
        <p:spPr>
          <a:xfrm rot="8220000">
            <a:off x="6489065" y="2499995"/>
            <a:ext cx="1036320" cy="560705"/>
          </a:xfrm>
          <a:prstGeom prst="rightArrow">
            <a:avLst>
              <a:gd name="adj1" fmla="val 50000"/>
              <a:gd name="adj2" fmla="val 5523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35"/>
          <p:cNvSpPr>
            <a:spLocks/>
          </p:cNvSpPr>
          <p:nvPr/>
        </p:nvSpPr>
        <p:spPr>
          <a:xfrm rot="8040000">
            <a:off x="10501630" y="2071370"/>
            <a:ext cx="1036320" cy="560705"/>
          </a:xfrm>
          <a:prstGeom prst="rightArrow">
            <a:avLst>
              <a:gd name="adj1" fmla="val 50000"/>
              <a:gd name="adj2" fmla="val 5523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36"/>
          <p:cNvSpPr>
            <a:spLocks/>
          </p:cNvSpPr>
          <p:nvPr/>
        </p:nvSpPr>
        <p:spPr>
          <a:xfrm rot="18900000">
            <a:off x="8799830" y="1155065"/>
            <a:ext cx="1036320" cy="560705"/>
          </a:xfrm>
          <a:prstGeom prst="rightArrow">
            <a:avLst>
              <a:gd name="adj1" fmla="val 50000"/>
              <a:gd name="adj2" fmla="val 5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7"/>
          <p:cNvSpPr>
            <a:spLocks/>
          </p:cNvSpPr>
          <p:nvPr/>
        </p:nvSpPr>
        <p:spPr>
          <a:xfrm rot="18780000">
            <a:off x="8442960" y="3798570"/>
            <a:ext cx="1036320" cy="560705"/>
          </a:xfrm>
          <a:prstGeom prst="rightArrow">
            <a:avLst>
              <a:gd name="adj1" fmla="val 50000"/>
              <a:gd name="adj2" fmla="val 5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5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 rot="0">
            <a:off x="450215" y="474345"/>
            <a:ext cx="11409045" cy="6082030"/>
          </a:xfrm>
          <a:prstGeom prst="rect"/>
          <a:noFill/>
          <a:ln w="9525" cap="flat" cmpd="sng">
            <a:solidFill>
              <a:srgbClr val="54B03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1328420" y="307975"/>
          <a:ext cx="3930015" cy="34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5"/>
                <a:gridCol w="3565525"/>
                <a:gridCol w="178435"/>
              </a:tblGrid>
              <a:tr h="344805"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tabLst>
                          <a:tab pos="180975" algn="l"/>
                        </a:tabLst>
                        <a:buFontTx/>
                        <a:buNone/>
                      </a:pPr>
                      <a:endParaRPr lang="ko-KR" altLang="en-US" sz="100" kern="1200" i="0" b="1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4B0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 0"/>
          <p:cNvSpPr>
            <a:spLocks/>
          </p:cNvSpPr>
          <p:nvPr/>
        </p:nvSpPr>
        <p:spPr>
          <a:xfrm rot="0">
            <a:off x="1351915" y="70485"/>
            <a:ext cx="3855720" cy="69215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ko-KR" altLang="ko-KR" sz="2000" i="1" b="1">
                <a:solidFill>
                  <a:srgbClr val="000000">
                    <a:lumMod val="65000"/>
                    <a:lumOff val="35000"/>
                  </a:srgbClr>
                </a:solidFill>
              </a:rPr>
              <a:t>기술 동향</a:t>
            </a:r>
            <a:endParaRPr lang="ko-KR" altLang="en-US" sz="2000" i="1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600">
                <a:solidFill>
                  <a:srgbClr val="000000">
                    <a:lumMod val="75000"/>
                    <a:lumOff val="25000"/>
                  </a:srgbClr>
                </a:solidFill>
              </a:rPr>
              <a:t>Enjoy your stylish business and campus life with BIZCAM</a:t>
            </a:r>
            <a:endParaRPr lang="ko-KR" altLang="en-US" sz="6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8" name="그림 43" descr="C:/Users/이승기/AppData/Roaming/PolarisOffice/ETemp/14316_11064128/fImage5134392784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62370" y="1609725"/>
            <a:ext cx="5370830" cy="4401185"/>
          </a:xfrm>
          <a:prstGeom prst="rect"/>
          <a:noFill/>
        </p:spPr>
      </p:pic>
      <p:pic>
        <p:nvPicPr>
          <p:cNvPr id="19" name="그림 44" descr="C:/Users/이승기/AppData/Roaming/PolarisOffice/ETemp/14316_11064128/fImage602322806592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880" y="1607185"/>
            <a:ext cx="5548630" cy="4448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153</Paragraphs>
  <Words>606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승기 이</cp:lastModifiedBy>
  <dc:title>PowerPoint 프레젠테이션</dc:title>
  <cp:version>9.102.51.41307</cp:version>
  <dcterms:modified xsi:type="dcterms:W3CDTF">2021-02-08T02:28:29Z</dcterms:modified>
</cp:coreProperties>
</file>