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  <p:sldMasterId id="2147483843" r:id="rId2"/>
  </p:sldMasterIdLst>
  <p:notesMasterIdLst>
    <p:notesMasterId r:id="rId19"/>
  </p:notesMasterIdLst>
  <p:sldIdLst>
    <p:sldId id="256" r:id="rId3"/>
    <p:sldId id="258" r:id="rId4"/>
    <p:sldId id="303" r:id="rId5"/>
    <p:sldId id="284" r:id="rId6"/>
    <p:sldId id="269" r:id="rId7"/>
    <p:sldId id="304" r:id="rId8"/>
    <p:sldId id="305" r:id="rId9"/>
    <p:sldId id="306" r:id="rId10"/>
    <p:sldId id="287" r:id="rId11"/>
    <p:sldId id="300" r:id="rId12"/>
    <p:sldId id="297" r:id="rId13"/>
    <p:sldId id="301" r:id="rId14"/>
    <p:sldId id="298" r:id="rId15"/>
    <p:sldId id="302" r:id="rId16"/>
    <p:sldId id="282" r:id="rId17"/>
    <p:sldId id="293" r:id="rId18"/>
  </p:sldIdLst>
  <p:sldSz cx="12192000" cy="6858000"/>
  <p:notesSz cx="6858000" cy="9144000"/>
  <p:embeddedFontLst>
    <p:embeddedFont>
      <p:font typeface="휴먼둥근헤드라인" panose="02030504000101010101" pitchFamily="18" charset="-127"/>
      <p:regular r:id="rId20"/>
    </p:embeddedFont>
    <p:embeddedFont>
      <p:font typeface="맑은 고딕" panose="020B0503020000020004" pitchFamily="34" charset="-127"/>
      <p:regular r:id="rId21"/>
      <p:bold r:id="rId22"/>
    </p:embeddedFont>
    <p:embeddedFont>
      <p:font typeface="맑은 고딕" panose="020B0503020000020004" pitchFamily="34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5569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A1A3B-117E-4E25-8CAD-D97711142B1C}" v="2675" dt="2021-12-24T04:26:06.364"/>
    <p1510:client id="{FEE9554C-8F49-4A40-AD98-341CC2F432F2}" v="667" dt="2021-12-24T04:48:52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02" y="108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8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80076" y="4257092"/>
            <a:ext cx="5158567" cy="892552"/>
          </a:xfrm>
          <a:prstGeom prst="rect">
            <a:avLst/>
          </a:prstGeom>
          <a:noFill/>
        </p:spPr>
        <p:txBody>
          <a:bodyPr lIns="91440" tIns="0" rIns="91440" bIns="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TEAM 1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조     누구나(NUGUNA)</a:t>
            </a:r>
            <a:endParaRPr lang="ko-KR" altLang="en-US" sz="2200" b="1" spc="-300" dirty="0">
              <a:ln>
                <a:solidFill>
                  <a:srgbClr val="FE431E">
                    <a:alpha val="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 윤서연,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고가영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정유성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, 정민영, 김태형</a:t>
            </a:r>
            <a:endParaRPr lang="ko-KR" altLang="en-US" sz="2200" b="1" spc="-300" dirty="0">
              <a:ln>
                <a:solidFill>
                  <a:srgbClr val="FE431E">
                    <a:alpha val="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34073-E088-4F6A-B5CA-5F7809D3A065}"/>
              </a:ext>
            </a:extLst>
          </p:cNvPr>
          <p:cNvSpPr/>
          <p:nvPr/>
        </p:nvSpPr>
        <p:spPr bwMode="auto">
          <a:xfrm>
            <a:off x="1588" y="0"/>
            <a:ext cx="12190412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atin typeface="+mj-ea"/>
                <a:ea typeface="+mj-ea"/>
              </a:rPr>
              <a:t>KDT3</a:t>
            </a:r>
            <a:r>
              <a:rPr lang="ko-KR" altLang="en-US" sz="1600" b="1" dirty="0">
                <a:latin typeface="+mj-ea"/>
                <a:ea typeface="+mj-ea"/>
              </a:rPr>
              <a:t>차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지능형 웹 서비스 풀스택 개발 과정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266" y="5589240"/>
            <a:ext cx="11885056" cy="377689"/>
          </a:xfrm>
          <a:prstGeom prst="rect">
            <a:avLst/>
          </a:prstGeom>
          <a:solidFill>
            <a:srgbClr val="FFC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b="1" dirty="0">
                <a:solidFill>
                  <a:srgbClr val="342648"/>
                </a:solidFill>
              </a:rPr>
              <a:t>※ </a:t>
            </a:r>
            <a:r>
              <a:rPr lang="ko-KR" altLang="en-US" sz="2000" b="1" dirty="0">
                <a:solidFill>
                  <a:srgbClr val="342648"/>
                </a:solidFill>
              </a:rPr>
              <a:t>양식은 예시로</a:t>
            </a:r>
            <a:r>
              <a:rPr lang="en-US" altLang="ko-KR" sz="2000" b="1" dirty="0">
                <a:solidFill>
                  <a:srgbClr val="342648"/>
                </a:solidFill>
              </a:rPr>
              <a:t> </a:t>
            </a:r>
            <a:r>
              <a:rPr lang="ko-KR" altLang="en-US" sz="2000" b="1" dirty="0">
                <a:solidFill>
                  <a:srgbClr val="342648"/>
                </a:solidFill>
              </a:rPr>
              <a:t>자유롭게 변경 가능하나</a:t>
            </a:r>
            <a:r>
              <a:rPr lang="en-US" altLang="ko-KR" sz="2000" b="1" dirty="0">
                <a:solidFill>
                  <a:srgbClr val="342648"/>
                </a:solidFill>
              </a:rPr>
              <a:t>, </a:t>
            </a:r>
            <a:r>
              <a:rPr lang="ko-KR" altLang="en-US" sz="2000" b="1" dirty="0">
                <a:solidFill>
                  <a:srgbClr val="342648"/>
                </a:solidFill>
              </a:rPr>
              <a:t>목차 안에 구성된 내용은 포함되도록 작성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983088" y="2367345"/>
            <a:ext cx="8208912" cy="615553"/>
          </a:xfrm>
          <a:prstGeom prst="rect">
            <a:avLst/>
          </a:prstGeom>
          <a:noFill/>
        </p:spPr>
        <p:txBody>
          <a:bodyPr lIns="91440" tIns="0" rIns="91440" bIns="0" anchor="t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소액투자중개 플랫폼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266" y="1700808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</a:rPr>
              <a:t>멀티캠퍼스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>
          <a:xfrm>
            <a:off x="17463" y="-31750"/>
            <a:ext cx="1160462" cy="6965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04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9313" y="66675"/>
            <a:ext cx="2394902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 b="1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4043772" y="393701"/>
            <a:ext cx="7776753" cy="11528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91580" y="835942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35596" y="908720"/>
            <a:ext cx="4249440" cy="365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b="1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b="1">
                <a:solidFill>
                  <a:srgbClr val="445569"/>
                </a:solidFill>
                <a:latin typeface="+mn-ea"/>
                <a:ea typeface="+mn-ea"/>
              </a:rPr>
              <a:t>1. </a:t>
            </a:r>
            <a:r>
              <a:rPr lang="ko-KR" altLang="en-US" b="1">
                <a:solidFill>
                  <a:srgbClr val="445569"/>
                </a:solidFill>
                <a:latin typeface="+mn-ea"/>
                <a:ea typeface="+mn-ea"/>
              </a:rPr>
              <a:t>프로젝트 범위 </a:t>
            </a:r>
            <a:r>
              <a:rPr lang="en-US" altLang="ko-KR" b="1">
                <a:solidFill>
                  <a:srgbClr val="445569"/>
                </a:solidFill>
                <a:latin typeface="+mn-ea"/>
                <a:ea typeface="+mn-ea"/>
              </a:rPr>
              <a:t>(</a:t>
            </a:r>
            <a:r>
              <a:rPr lang="ko-KR" altLang="en-US" b="1">
                <a:solidFill>
                  <a:srgbClr val="445569"/>
                </a:solidFill>
                <a:latin typeface="+mn-ea"/>
                <a:ea typeface="+mn-ea"/>
              </a:rPr>
              <a:t>구현 기능</a:t>
            </a:r>
            <a:r>
              <a:rPr lang="en-US" altLang="ko-KR" b="1">
                <a:solidFill>
                  <a:srgbClr val="445569"/>
                </a:solidFill>
                <a:latin typeface="+mn-ea"/>
                <a:ea typeface="+mn-ea"/>
              </a:rPr>
              <a:t>)</a:t>
            </a:r>
            <a:endParaRPr lang="ko-KR" altLang="en-US" b="1">
              <a:solidFill>
                <a:srgbClr val="445569"/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85725" y="1520788"/>
          <a:ext cx="5182418" cy="50405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22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구현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상세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57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상단(로그인, 커뮤니티, 투자하기, 고객센터, 수익현황)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메뉴 창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커뮤니티게시판 목록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투자상품소개 슬라이드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회사광고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사업자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08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회원 로그인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로그인 실패시 로그인 실패 표시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이메일, 번호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로그인 다른 경우 안내 메시지 출력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회원가입 완료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46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커뮤니티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전체 게시 글 조회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글쓰기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게시 글 등록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게시 글 수정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게시 글 목록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15" name="표 1"/>
          <p:cNvGraphicFramePr>
            <a:graphicFrameLocks noGrp="1"/>
          </p:cNvGraphicFramePr>
          <p:nvPr/>
        </p:nvGraphicFramePr>
        <p:xfrm>
          <a:off x="6372200" y="1484784"/>
          <a:ext cx="5220580" cy="50710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5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01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구현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상세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97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투자하기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투자 홈 슬라이드쇼 기능 사용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이미지 클릭 -&gt; 상호명 상세 페이지 이동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서브메뉴 페이지 -&gt; 다양한 메뉴들 확인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상세 페이지 -&gt; 투자하기 페이지 이동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투자하기 페이지 라디오 버튼 입력값 설정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결제하기 페이지 -&gt; 투자 완료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371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고객센터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수익 현황의 총합을 그래프 표시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자주하는 질문리스트를 테이블 정리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1:1 상담채팅을 챗봉방식 표현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336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/>
                        <a:t>수익현황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수익현황조회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내 수익 현황 자세히 표시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내 수익 전체 확인하기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5672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39716" y="581596"/>
            <a:ext cx="8280809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47428" y="609381"/>
            <a:ext cx="3997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사이트 맵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웹 페이지 계층 구조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)</a:t>
            </a:r>
            <a:endParaRPr lang="ko-KR" altLang="en-US" sz="1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06344" y="928076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Main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algn="ctr"/>
            <a:r>
              <a:rPr lang="en-US" altLang="ko-KR" dirty="0">
                <a:ea typeface="맑은 고딕"/>
                <a:cs typeface="Calibri"/>
              </a:rPr>
              <a:t>(</a:t>
            </a:r>
            <a:r>
              <a:rPr lang="en-US" altLang="ko-KR" dirty="0" err="1">
                <a:ea typeface="맑은 고딕"/>
                <a:cs typeface="Calibri"/>
              </a:rPr>
              <a:t>메인</a:t>
            </a:r>
            <a:r>
              <a:rPr lang="en-US" altLang="ko-KR" dirty="0">
                <a:ea typeface="맑은 고딕"/>
                <a:cs typeface="Calibri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88609" y="2380640"/>
            <a:ext cx="1266904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Community</a:t>
            </a:r>
            <a:endParaRPr lang="ko-KR" dirty="0"/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(커뮤니티)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96931" y="2375055"/>
            <a:ext cx="1252526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Product</a:t>
            </a:r>
            <a:endParaRPr lang="ko-KR" altLang="en-US" dirty="0" err="1">
              <a:ea typeface="맑은 고딕" panose="020B0503020000020004" pitchFamily="34" charset="-127"/>
              <a:cs typeface="Calibri"/>
            </a:endParaRP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(투자하기)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99224" y="2375055"/>
            <a:ext cx="1295658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Login</a:t>
            </a: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(로그인)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70849" y="2380640"/>
            <a:ext cx="1295658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Customer</a:t>
            </a:r>
            <a:endParaRPr lang="ko-KR" altLang="en-US" dirty="0" err="1">
              <a:ea typeface="맑은 고딕" panose="020B0503020000020004" pitchFamily="34" charset="-127"/>
              <a:cs typeface="Calibri"/>
            </a:endParaRP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(고객센터)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890463" y="2375055"/>
            <a:ext cx="1597583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StatusAll</a:t>
            </a:r>
            <a:endParaRPr lang="ko-KR" altLang="en-US" dirty="0" err="1">
              <a:ea typeface="맑은 고딕" panose="020B0503020000020004" pitchFamily="34" charset="-127"/>
              <a:cs typeface="Calibri"/>
            </a:endParaRP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(수익현황)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-19088" y="3645324"/>
            <a:ext cx="1468186" cy="6193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 err="1">
                <a:ea typeface="+mn-lt"/>
                <a:cs typeface="+mn-lt"/>
              </a:rPr>
              <a:t>list</a:t>
            </a:r>
            <a:endParaRPr lang="ko-KR" dirty="0" err="1"/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(</a:t>
            </a:r>
            <a:r>
              <a:rPr lang="ko-KR" altLang="en-US" dirty="0" err="1">
                <a:ea typeface="맑은 고딕"/>
                <a:cs typeface="Calibri"/>
              </a:rPr>
              <a:t>전체글보기</a:t>
            </a:r>
            <a:r>
              <a:rPr lang="ko-KR" altLang="en-US" dirty="0">
                <a:ea typeface="맑은 고딕"/>
                <a:cs typeface="Calibri"/>
              </a:rPr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5930" y="4610183"/>
            <a:ext cx="1281281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+mn-lt"/>
                <a:cs typeface="+mn-lt"/>
              </a:rPr>
              <a:t>View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pPr algn="ctr"/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개별글</a:t>
            </a:r>
            <a:r>
              <a:rPr lang="en-US" altLang="ko-KR" dirty="0">
                <a:ea typeface="+mn-lt"/>
                <a:cs typeface="+mn-lt"/>
              </a:rPr>
              <a:t>)</a:t>
            </a:r>
            <a:endParaRPr lang="ko-KR" dirty="0">
              <a:cs typeface="Calibri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00031" y="3616569"/>
            <a:ext cx="1180639" cy="9212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+mn-lt"/>
                <a:cs typeface="+mn-lt"/>
              </a:rPr>
              <a:t>Index1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pPr algn="ctr"/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전체투자상품조회</a:t>
            </a:r>
            <a:r>
              <a:rPr lang="en-US" altLang="ko-KR" dirty="0">
                <a:ea typeface="+mn-lt"/>
                <a:cs typeface="+mn-lt"/>
              </a:rPr>
              <a:t>)</a:t>
            </a:r>
            <a:endParaRPr lang="en-US" altLang="ko-KR" dirty="0" err="1">
              <a:cs typeface="Calibri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48081" y="4833762"/>
            <a:ext cx="1281281" cy="1251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Join</a:t>
            </a:r>
            <a:endParaRPr lang="ko-KR" altLang="en-US" dirty="0" err="1">
              <a:ea typeface="맑은 고딕" panose="020B0503020000020004" pitchFamily="34" charset="-127"/>
              <a:cs typeface="Calibri"/>
            </a:endParaRPr>
          </a:p>
          <a:p>
            <a:pPr algn="ctr"/>
            <a:r>
              <a:rPr lang="ko-KR" altLang="en-US" dirty="0" err="1">
                <a:ea typeface="맑은 고딕"/>
                <a:cs typeface="Calibri"/>
              </a:rPr>
              <a:t>Complete</a:t>
            </a: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(회원가입완료)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883943" y="3314645"/>
            <a:ext cx="1295659" cy="11656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 err="1">
                <a:ea typeface="+mn-lt"/>
                <a:cs typeface="+mn-lt"/>
              </a:rPr>
              <a:t>CustomerCenter</a:t>
            </a:r>
            <a:endParaRPr lang="ko-KR" dirty="0" err="1">
              <a:ea typeface="맑은 고딕" panose="020B0503020000020004" pitchFamily="34" charset="-127"/>
              <a:cs typeface="+mn-lt"/>
            </a:endParaRPr>
          </a:p>
          <a:p>
            <a:pPr algn="ctr"/>
            <a:r>
              <a:rPr lang="en-US" altLang="ko-KR" dirty="0">
                <a:ea typeface="맑은 고딕"/>
                <a:cs typeface="Calibri"/>
              </a:rPr>
              <a:t>(</a:t>
            </a:r>
            <a:r>
              <a:rPr lang="en-US" altLang="ko-KR" dirty="0" err="1">
                <a:ea typeface="맑은 고딕"/>
                <a:cs typeface="Calibri"/>
              </a:rPr>
              <a:t>자주묻는질문</a:t>
            </a:r>
            <a:r>
              <a:rPr lang="en-US" altLang="ko-KR" dirty="0">
                <a:ea typeface="맑은 고딕"/>
                <a:cs typeface="Calibri"/>
              </a:rPr>
              <a:t>)</a:t>
            </a:r>
            <a:endParaRPr lang="ko-KR" altLang="en-US" dirty="0">
              <a:cs typeface="Calibri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816296" y="3348214"/>
            <a:ext cx="1813244" cy="7343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 err="1">
                <a:ea typeface="+mn-lt"/>
                <a:cs typeface="+mn-lt"/>
              </a:rPr>
              <a:t>Status</a:t>
            </a:r>
            <a:endParaRPr lang="ko-KR" dirty="0" err="1"/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(수익현황조회)</a:t>
            </a:r>
            <a:endParaRPr 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1496668" y="3637337"/>
            <a:ext cx="1281281" cy="633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+mn-lt"/>
                <a:cs typeface="+mn-lt"/>
              </a:rPr>
              <a:t>Write</a:t>
            </a:r>
          </a:p>
          <a:p>
            <a:pPr algn="ctr"/>
            <a:r>
              <a:rPr lang="en-US" altLang="ko-KR" dirty="0">
                <a:ea typeface="맑은 고딕"/>
                <a:cs typeface="Calibri"/>
              </a:rPr>
              <a:t>(</a:t>
            </a:r>
            <a:r>
              <a:rPr lang="en-US" altLang="ko-KR" dirty="0" err="1">
                <a:ea typeface="맑은 고딕"/>
                <a:cs typeface="Calibri"/>
              </a:rPr>
              <a:t>글쓰기</a:t>
            </a:r>
            <a:r>
              <a:rPr lang="en-US" altLang="ko-KR" dirty="0">
                <a:ea typeface="맑은 고딕"/>
                <a:cs typeface="Calibri"/>
              </a:rPr>
              <a:t>)</a:t>
            </a:r>
            <a:endParaRPr lang="ko-KR" altLang="en-US" dirty="0">
              <a:cs typeface="Calibri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678288" y="1933489"/>
            <a:ext cx="9564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12" idx="0"/>
          </p:cNvCxnSpPr>
          <p:nvPr/>
        </p:nvCxnSpPr>
        <p:spPr>
          <a:xfrm>
            <a:off x="1678288" y="1933489"/>
            <a:ext cx="143773" cy="447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15364" y="1933489"/>
            <a:ext cx="0" cy="43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798785" y="1931390"/>
            <a:ext cx="0" cy="43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678646" y="1958797"/>
            <a:ext cx="0" cy="43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1231842" y="1938494"/>
            <a:ext cx="0" cy="43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1743333" y="3028634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710400" y="1584940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1674417" y="4024676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678288" y="3010632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930665" y="3315737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415364" y="2960112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458496" y="4472914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230901" y="2957653"/>
            <a:ext cx="3" cy="629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546149" y="2964334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064790" y="4545730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BE20384-57B8-4D0C-B7CF-009CE816C627}"/>
              </a:ext>
            </a:extLst>
          </p:cNvPr>
          <p:cNvCxnSpPr>
            <a:cxnSpLocks/>
          </p:cNvCxnSpPr>
          <p:nvPr/>
        </p:nvCxnSpPr>
        <p:spPr>
          <a:xfrm flipV="1">
            <a:off x="935082" y="3331689"/>
            <a:ext cx="1114867" cy="1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C46AE94-C1D8-4834-AE64-D82328339750}"/>
              </a:ext>
            </a:extLst>
          </p:cNvPr>
          <p:cNvCxnSpPr>
            <a:cxnSpLocks/>
          </p:cNvCxnSpPr>
          <p:nvPr/>
        </p:nvCxnSpPr>
        <p:spPr>
          <a:xfrm>
            <a:off x="787785" y="4279464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EE55B21-D7EE-4522-9369-9D3391CB69EF}"/>
              </a:ext>
            </a:extLst>
          </p:cNvPr>
          <p:cNvCxnSpPr>
            <a:cxnSpLocks/>
          </p:cNvCxnSpPr>
          <p:nvPr/>
        </p:nvCxnSpPr>
        <p:spPr>
          <a:xfrm>
            <a:off x="2024237" y="3330559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F10A3DB-1C70-4A05-A365-FB5BA90029A1}"/>
              </a:ext>
            </a:extLst>
          </p:cNvPr>
          <p:cNvCxnSpPr>
            <a:cxnSpLocks/>
          </p:cNvCxnSpPr>
          <p:nvPr/>
        </p:nvCxnSpPr>
        <p:spPr>
          <a:xfrm flipV="1">
            <a:off x="3407987" y="3302933"/>
            <a:ext cx="1129244" cy="1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604D76F-983F-4A31-ACB0-A8A3C2A47081}"/>
              </a:ext>
            </a:extLst>
          </p:cNvPr>
          <p:cNvCxnSpPr>
            <a:cxnSpLocks/>
          </p:cNvCxnSpPr>
          <p:nvPr/>
        </p:nvCxnSpPr>
        <p:spPr>
          <a:xfrm>
            <a:off x="3414787" y="3298367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7A5E53C-D604-4564-9DDB-C2E2E6822FF4}"/>
              </a:ext>
            </a:extLst>
          </p:cNvPr>
          <p:cNvCxnSpPr>
            <a:cxnSpLocks/>
          </p:cNvCxnSpPr>
          <p:nvPr/>
        </p:nvCxnSpPr>
        <p:spPr>
          <a:xfrm>
            <a:off x="4537231" y="3311725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4427799-6D0F-49BE-B0FC-DB0F753AE4A5}"/>
              </a:ext>
            </a:extLst>
          </p:cNvPr>
          <p:cNvSpPr/>
          <p:nvPr/>
        </p:nvSpPr>
        <p:spPr>
          <a:xfrm>
            <a:off x="4159579" y="3621383"/>
            <a:ext cx="1008112" cy="9212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list02</a:t>
            </a:r>
            <a:endParaRPr lang="ko-KR" dirty="0"/>
          </a:p>
          <a:p>
            <a:pPr algn="ctr"/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개별상품조회</a:t>
            </a:r>
            <a:r>
              <a:rPr lang="en-US" altLang="ko-KR" dirty="0">
                <a:ea typeface="+mn-lt"/>
                <a:cs typeface="+mn-lt"/>
              </a:rPr>
              <a:t>)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3F2F93E-82DE-4B4A-A513-1F6F41BA53DE}"/>
              </a:ext>
            </a:extLst>
          </p:cNvPr>
          <p:cNvCxnSpPr>
            <a:cxnSpLocks/>
          </p:cNvCxnSpPr>
          <p:nvPr/>
        </p:nvCxnSpPr>
        <p:spPr>
          <a:xfrm flipH="1">
            <a:off x="4626540" y="4461804"/>
            <a:ext cx="71887" cy="164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CF5F7AD-C166-4B95-A141-302CA29430AB}"/>
              </a:ext>
            </a:extLst>
          </p:cNvPr>
          <p:cNvSpPr/>
          <p:nvPr/>
        </p:nvSpPr>
        <p:spPr>
          <a:xfrm>
            <a:off x="3676787" y="6303558"/>
            <a:ext cx="1036866" cy="13238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information</a:t>
            </a:r>
            <a:endParaRPr lang="ko-KR" dirty="0"/>
          </a:p>
          <a:p>
            <a:pPr algn="ctr"/>
            <a:r>
              <a:rPr lang="en-US" altLang="ko-KR" dirty="0">
                <a:ea typeface="+mn-lt"/>
                <a:cs typeface="Calibri"/>
              </a:rPr>
              <a:t>(</a:t>
            </a:r>
            <a:r>
              <a:rPr lang="ko-KR" altLang="en-US" dirty="0">
                <a:ea typeface="+mn-lt"/>
                <a:cs typeface="Calibri"/>
              </a:rPr>
              <a:t>해당상품소개</a:t>
            </a:r>
            <a:r>
              <a:rPr lang="en-US" altLang="ko-KR" dirty="0">
                <a:ea typeface="+mn-lt"/>
                <a:cs typeface="Calibri"/>
              </a:rPr>
              <a:t>)</a:t>
            </a:r>
            <a:endParaRPr lang="en-US" altLang="ko-KR" dirty="0">
              <a:ea typeface="+mn-lt"/>
              <a:cs typeface="+mn-lt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5FB2D50-35E2-4A4D-A762-0AB1F131CF5A}"/>
              </a:ext>
            </a:extLst>
          </p:cNvPr>
          <p:cNvCxnSpPr>
            <a:cxnSpLocks/>
          </p:cNvCxnSpPr>
          <p:nvPr/>
        </p:nvCxnSpPr>
        <p:spPr>
          <a:xfrm flipH="1">
            <a:off x="4051446" y="7442483"/>
            <a:ext cx="43132" cy="942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E0B468F-203E-4BEA-A225-329E57530810}"/>
              </a:ext>
            </a:extLst>
          </p:cNvPr>
          <p:cNvSpPr/>
          <p:nvPr/>
        </p:nvSpPr>
        <p:spPr>
          <a:xfrm>
            <a:off x="3126498" y="7806770"/>
            <a:ext cx="1281281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invest</a:t>
            </a:r>
            <a:endParaRPr lang="ko-KR" dirty="0"/>
          </a:p>
          <a:p>
            <a:pPr algn="ctr"/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투자하기</a:t>
            </a:r>
            <a:r>
              <a:rPr lang="en-US" altLang="ko-KR" dirty="0">
                <a:ea typeface="+mn-lt"/>
                <a:cs typeface="+mn-lt"/>
              </a:rPr>
              <a:t>)</a:t>
            </a:r>
            <a:endParaRPr lang="ko-KR" altLang="en-US" dirty="0">
              <a:cs typeface="Calibri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F2DC735-0EBE-4561-905D-C1970854E20F}"/>
              </a:ext>
            </a:extLst>
          </p:cNvPr>
          <p:cNvCxnSpPr>
            <a:cxnSpLocks/>
          </p:cNvCxnSpPr>
          <p:nvPr/>
        </p:nvCxnSpPr>
        <p:spPr>
          <a:xfrm>
            <a:off x="3703344" y="8386931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4DE2B12-DAF5-444B-9B66-16B96A55A535}"/>
              </a:ext>
            </a:extLst>
          </p:cNvPr>
          <p:cNvSpPr/>
          <p:nvPr/>
        </p:nvSpPr>
        <p:spPr>
          <a:xfrm>
            <a:off x="2822484" y="8710967"/>
            <a:ext cx="1913885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+mn-lt"/>
                <a:cs typeface="+mn-lt"/>
              </a:rPr>
              <a:t>Index5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  <a:p>
            <a:pPr algn="ctr"/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투자완료화면</a:t>
            </a:r>
            <a:r>
              <a:rPr lang="en-US" altLang="ko-KR" dirty="0">
                <a:ea typeface="+mn-lt"/>
                <a:cs typeface="+mn-lt"/>
              </a:rPr>
              <a:t>)</a:t>
            </a:r>
            <a:endParaRPr lang="en-US" altLang="ko-KR" dirty="0">
              <a:cs typeface="Calibri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146D736-072B-4930-ADBA-76EE820CCB8C}"/>
              </a:ext>
            </a:extLst>
          </p:cNvPr>
          <p:cNvCxnSpPr>
            <a:cxnSpLocks/>
          </p:cNvCxnSpPr>
          <p:nvPr/>
        </p:nvCxnSpPr>
        <p:spPr>
          <a:xfrm flipV="1">
            <a:off x="8670100" y="3202291"/>
            <a:ext cx="1129244" cy="1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4F3C99E-E8B2-47AE-B7BF-051DE5ED81F3}"/>
              </a:ext>
            </a:extLst>
          </p:cNvPr>
          <p:cNvCxnSpPr>
            <a:cxnSpLocks/>
          </p:cNvCxnSpPr>
          <p:nvPr/>
        </p:nvCxnSpPr>
        <p:spPr>
          <a:xfrm>
            <a:off x="9799344" y="3211083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38A5829-E1D3-461B-B0AB-D73B3A5C04B0}"/>
              </a:ext>
            </a:extLst>
          </p:cNvPr>
          <p:cNvSpPr/>
          <p:nvPr/>
        </p:nvSpPr>
        <p:spPr>
          <a:xfrm>
            <a:off x="9297485" y="3348213"/>
            <a:ext cx="1137508" cy="6193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 err="1">
                <a:ea typeface="+mn-lt"/>
                <a:cs typeface="+mn-lt"/>
              </a:rPr>
              <a:t>Chatting</a:t>
            </a:r>
            <a:endParaRPr lang="ko-KR" dirty="0" err="1">
              <a:ea typeface="맑은 고딕" panose="020B0503020000020004" pitchFamily="34" charset="-127"/>
              <a:cs typeface="+mn-lt"/>
            </a:endParaRPr>
          </a:p>
          <a:p>
            <a:pPr algn="ctr"/>
            <a:r>
              <a:rPr lang="en-US" altLang="ko-KR" dirty="0">
                <a:ea typeface="맑은 고딕"/>
                <a:cs typeface="Calibri"/>
              </a:rPr>
              <a:t>(1:1채팅)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265E452-7E73-4F08-AF7C-AF5DB67E1A35}"/>
              </a:ext>
            </a:extLst>
          </p:cNvPr>
          <p:cNvSpPr/>
          <p:nvPr/>
        </p:nvSpPr>
        <p:spPr>
          <a:xfrm>
            <a:off x="2822485" y="4699685"/>
            <a:ext cx="1008112" cy="9212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list02</a:t>
            </a:r>
            <a:endParaRPr lang="ko-KR" dirty="0"/>
          </a:p>
          <a:p>
            <a:pPr algn="ctr"/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개별상품조회</a:t>
            </a:r>
            <a:r>
              <a:rPr lang="en-US" altLang="ko-KR" dirty="0">
                <a:ea typeface="+mn-lt"/>
                <a:cs typeface="+mn-lt"/>
              </a:rPr>
              <a:t>)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761B576-47BB-418F-8C40-3284A73BD6CC}"/>
              </a:ext>
            </a:extLst>
          </p:cNvPr>
          <p:cNvCxnSpPr>
            <a:cxnSpLocks/>
          </p:cNvCxnSpPr>
          <p:nvPr/>
        </p:nvCxnSpPr>
        <p:spPr>
          <a:xfrm>
            <a:off x="3709911" y="5202170"/>
            <a:ext cx="36565" cy="875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D7A1B68-D477-4570-962D-FC09BAE1842A}"/>
              </a:ext>
            </a:extLst>
          </p:cNvPr>
          <p:cNvCxnSpPr>
            <a:cxnSpLocks/>
          </p:cNvCxnSpPr>
          <p:nvPr/>
        </p:nvCxnSpPr>
        <p:spPr>
          <a:xfrm flipV="1">
            <a:off x="3738665" y="6077762"/>
            <a:ext cx="899206" cy="1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9F0C570-D32C-48BE-AEB4-4E099D802A4E}"/>
              </a:ext>
            </a:extLst>
          </p:cNvPr>
          <p:cNvCxnSpPr>
            <a:cxnSpLocks/>
          </p:cNvCxnSpPr>
          <p:nvPr/>
        </p:nvCxnSpPr>
        <p:spPr>
          <a:xfrm>
            <a:off x="4195219" y="6076633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861E62A-4389-4764-9AE8-B896CEBDBEB0}"/>
              </a:ext>
            </a:extLst>
          </p:cNvPr>
          <p:cNvSpPr/>
          <p:nvPr/>
        </p:nvSpPr>
        <p:spPr>
          <a:xfrm>
            <a:off x="10888183" y="4369006"/>
            <a:ext cx="1741356" cy="9068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 err="1">
                <a:ea typeface="+mn-lt"/>
                <a:cs typeface="+mn-lt"/>
              </a:rPr>
              <a:t>StatusAll</a:t>
            </a:r>
          </a:p>
          <a:p>
            <a:pPr algn="ctr"/>
            <a:r>
              <a:rPr lang="en-US" altLang="ko-KR" dirty="0">
                <a:ea typeface="맑은 고딕"/>
                <a:cs typeface="Calibri"/>
              </a:rPr>
              <a:t>(</a:t>
            </a:r>
            <a:r>
              <a:rPr lang="en-US" altLang="ko-KR" dirty="0" err="1">
                <a:ea typeface="맑은 고딕"/>
                <a:cs typeface="Calibri"/>
              </a:rPr>
              <a:t>수익전체확인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6A16BB9-AAC7-4428-8644-848ED1D2699F}"/>
              </a:ext>
            </a:extLst>
          </p:cNvPr>
          <p:cNvSpPr/>
          <p:nvPr/>
        </p:nvSpPr>
        <p:spPr>
          <a:xfrm>
            <a:off x="5314955" y="3923307"/>
            <a:ext cx="1137508" cy="676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 err="1">
                <a:ea typeface="맑은 고딕"/>
                <a:cs typeface="Calibri"/>
              </a:rPr>
              <a:t>Login</a:t>
            </a:r>
            <a:endParaRPr lang="en-US" altLang="ko-KR" dirty="0" err="1">
              <a:ea typeface="맑은 고딕"/>
              <a:cs typeface="+mn-lt"/>
            </a:endParaRPr>
          </a:p>
          <a:p>
            <a:pPr algn="ctr"/>
            <a:r>
              <a:rPr lang="ko-KR" dirty="0">
                <a:cs typeface="Calibri"/>
              </a:rPr>
              <a:t>(로그인)</a:t>
            </a:r>
            <a:endParaRPr lang="ko-KR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889D460-3F04-4401-92D8-A98FC05B22A2}"/>
              </a:ext>
            </a:extLst>
          </p:cNvPr>
          <p:cNvSpPr/>
          <p:nvPr/>
        </p:nvSpPr>
        <p:spPr>
          <a:xfrm>
            <a:off x="6459956" y="3923307"/>
            <a:ext cx="1295658" cy="676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Join</a:t>
            </a: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(회원가입)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3B1DBBE-5D64-4E5D-9B6E-4008BC0D50E3}"/>
              </a:ext>
            </a:extLst>
          </p:cNvPr>
          <p:cNvCxnSpPr>
            <a:cxnSpLocks/>
          </p:cNvCxnSpPr>
          <p:nvPr/>
        </p:nvCxnSpPr>
        <p:spPr>
          <a:xfrm flipV="1">
            <a:off x="5780250" y="3590479"/>
            <a:ext cx="1129244" cy="1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5659A7A-3C60-4758-9F5B-B086D7E28FDB}"/>
              </a:ext>
            </a:extLst>
          </p:cNvPr>
          <p:cNvCxnSpPr>
            <a:cxnSpLocks/>
          </p:cNvCxnSpPr>
          <p:nvPr/>
        </p:nvCxnSpPr>
        <p:spPr>
          <a:xfrm>
            <a:off x="5787050" y="3585913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1EAD52DE-6B47-42F4-B655-E1F1DD1E9427}"/>
              </a:ext>
            </a:extLst>
          </p:cNvPr>
          <p:cNvCxnSpPr>
            <a:cxnSpLocks/>
          </p:cNvCxnSpPr>
          <p:nvPr/>
        </p:nvCxnSpPr>
        <p:spPr>
          <a:xfrm>
            <a:off x="6909494" y="3599271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0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>
          <a:xfrm>
            <a:off x="17463" y="-31750"/>
            <a:ext cx="1160462" cy="6965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04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9313" y="66675"/>
            <a:ext cx="2394902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 b="1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539716" y="581596"/>
            <a:ext cx="8280809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95325" y="512676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7427" y="609381"/>
            <a:ext cx="3997412" cy="29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400" b="1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>
                <a:solidFill>
                  <a:srgbClr val="445569"/>
                </a:solidFill>
                <a:latin typeface="+mn-ea"/>
                <a:ea typeface="+mn-ea"/>
              </a:rPr>
              <a:t>3. </a:t>
            </a:r>
            <a:r>
              <a:rPr lang="ko-KR" altLang="en-US" sz="1400" b="1">
                <a:solidFill>
                  <a:srgbClr val="445569"/>
                </a:solidFill>
                <a:latin typeface="+mn-ea"/>
                <a:ea typeface="+mn-ea"/>
              </a:rPr>
              <a:t>상세 구조</a:t>
            </a:r>
          </a:p>
        </p:txBody>
      </p:sp>
      <p:grpSp>
        <p:nvGrpSpPr>
          <p:cNvPr id="13329" name="그룹 13328"/>
          <p:cNvGrpSpPr/>
          <p:nvPr/>
        </p:nvGrpSpPr>
        <p:grpSpPr>
          <a:xfrm>
            <a:off x="287523" y="1357832"/>
            <a:ext cx="2736303" cy="4771467"/>
            <a:chOff x="287523" y="1357832"/>
            <a:chExt cx="2736303" cy="4771467"/>
          </a:xfrm>
        </p:grpSpPr>
        <p:sp>
          <p:nvSpPr>
            <p:cNvPr id="5" name="직사각형 4"/>
            <p:cNvSpPr/>
            <p:nvPr/>
          </p:nvSpPr>
          <p:spPr>
            <a:xfrm>
              <a:off x="287523" y="1760487"/>
              <a:ext cx="2736303" cy="4368813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315" name="직사각형 13314"/>
            <p:cNvSpPr/>
            <p:nvPr/>
          </p:nvSpPr>
          <p:spPr>
            <a:xfrm>
              <a:off x="287524" y="1357832"/>
              <a:ext cx="759895" cy="414983"/>
            </a:xfrm>
            <a:prstGeom prst="rect">
              <a:avLst/>
            </a:prstGeom>
            <a:solidFill>
              <a:srgbClr val="000000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메인 화면</a:t>
              </a:r>
            </a:p>
          </p:txBody>
        </p:sp>
      </p:grpSp>
      <p:grpSp>
        <p:nvGrpSpPr>
          <p:cNvPr id="13330" name="그룹 13329"/>
          <p:cNvGrpSpPr/>
          <p:nvPr/>
        </p:nvGrpSpPr>
        <p:grpSpPr>
          <a:xfrm>
            <a:off x="3203848" y="1357832"/>
            <a:ext cx="2736303" cy="4771467"/>
            <a:chOff x="287523" y="1357832"/>
            <a:chExt cx="2736303" cy="4771467"/>
          </a:xfrm>
        </p:grpSpPr>
        <p:sp>
          <p:nvSpPr>
            <p:cNvPr id="13331" name="직사각형 4"/>
            <p:cNvSpPr/>
            <p:nvPr/>
          </p:nvSpPr>
          <p:spPr>
            <a:xfrm>
              <a:off x="287523" y="1760487"/>
              <a:ext cx="2736303" cy="436881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332" name="직사각형 13331"/>
            <p:cNvSpPr/>
            <p:nvPr/>
          </p:nvSpPr>
          <p:spPr>
            <a:xfrm>
              <a:off x="287524" y="1357832"/>
              <a:ext cx="759895" cy="414983"/>
            </a:xfrm>
            <a:prstGeom prst="rect">
              <a:avLst/>
            </a:prstGeom>
            <a:solidFill>
              <a:srgbClr val="000000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투자하기</a:t>
              </a:r>
            </a:p>
          </p:txBody>
        </p:sp>
      </p:grpSp>
      <p:grpSp>
        <p:nvGrpSpPr>
          <p:cNvPr id="13334" name="그룹 13333"/>
          <p:cNvGrpSpPr/>
          <p:nvPr/>
        </p:nvGrpSpPr>
        <p:grpSpPr>
          <a:xfrm>
            <a:off x="6228184" y="692696"/>
            <a:ext cx="2736303" cy="2916323"/>
            <a:chOff x="287523" y="1357832"/>
            <a:chExt cx="2736303" cy="4771467"/>
          </a:xfrm>
        </p:grpSpPr>
        <p:sp>
          <p:nvSpPr>
            <p:cNvPr id="13335" name="직사각형 4"/>
            <p:cNvSpPr/>
            <p:nvPr/>
          </p:nvSpPr>
          <p:spPr>
            <a:xfrm>
              <a:off x="287523" y="1760487"/>
              <a:ext cx="2736303" cy="436881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336" name="직사각형 13335"/>
            <p:cNvSpPr/>
            <p:nvPr/>
          </p:nvSpPr>
          <p:spPr>
            <a:xfrm>
              <a:off x="287526" y="1357832"/>
              <a:ext cx="759895" cy="414983"/>
            </a:xfrm>
            <a:prstGeom prst="rect">
              <a:avLst/>
            </a:prstGeom>
            <a:solidFill>
              <a:srgbClr val="000000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로그인</a:t>
              </a:r>
            </a:p>
          </p:txBody>
        </p:sp>
      </p:grpSp>
      <p:grpSp>
        <p:nvGrpSpPr>
          <p:cNvPr id="13338" name="그룹 13337"/>
          <p:cNvGrpSpPr/>
          <p:nvPr/>
        </p:nvGrpSpPr>
        <p:grpSpPr>
          <a:xfrm>
            <a:off x="9144000" y="692696"/>
            <a:ext cx="2736303" cy="2916323"/>
            <a:chOff x="287523" y="1357832"/>
            <a:chExt cx="2736303" cy="4771467"/>
          </a:xfrm>
        </p:grpSpPr>
        <p:sp>
          <p:nvSpPr>
            <p:cNvPr id="13339" name="직사각형 4"/>
            <p:cNvSpPr/>
            <p:nvPr/>
          </p:nvSpPr>
          <p:spPr>
            <a:xfrm>
              <a:off x="287523" y="1760487"/>
              <a:ext cx="2736303" cy="436881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340" name="직사각형 13339"/>
            <p:cNvSpPr/>
            <p:nvPr/>
          </p:nvSpPr>
          <p:spPr>
            <a:xfrm>
              <a:off x="287524" y="1357832"/>
              <a:ext cx="759895" cy="414983"/>
            </a:xfrm>
            <a:prstGeom prst="rect">
              <a:avLst/>
            </a:prstGeom>
            <a:solidFill>
              <a:srgbClr val="000000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커뮤니티</a:t>
              </a:r>
            </a:p>
          </p:txBody>
        </p:sp>
      </p:grpSp>
      <p:grpSp>
        <p:nvGrpSpPr>
          <p:cNvPr id="13353" name="그룹 13352"/>
          <p:cNvGrpSpPr/>
          <p:nvPr/>
        </p:nvGrpSpPr>
        <p:grpSpPr>
          <a:xfrm>
            <a:off x="6228185" y="3681028"/>
            <a:ext cx="2736303" cy="2916324"/>
            <a:chOff x="287523" y="1357831"/>
            <a:chExt cx="2736303" cy="4771468"/>
          </a:xfrm>
        </p:grpSpPr>
        <p:sp>
          <p:nvSpPr>
            <p:cNvPr id="13354" name="직사각형 4"/>
            <p:cNvSpPr/>
            <p:nvPr/>
          </p:nvSpPr>
          <p:spPr>
            <a:xfrm>
              <a:off x="287523" y="1760487"/>
              <a:ext cx="2736303" cy="436881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355" name="직사각형 13354"/>
            <p:cNvSpPr/>
            <p:nvPr/>
          </p:nvSpPr>
          <p:spPr>
            <a:xfrm>
              <a:off x="287524" y="1357831"/>
              <a:ext cx="759895" cy="414983"/>
            </a:xfrm>
            <a:prstGeom prst="rect">
              <a:avLst/>
            </a:prstGeom>
            <a:solidFill>
              <a:srgbClr val="000000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고객센터</a:t>
              </a:r>
            </a:p>
          </p:txBody>
        </p:sp>
      </p:grpSp>
      <p:grpSp>
        <p:nvGrpSpPr>
          <p:cNvPr id="13356" name="그룹 13355"/>
          <p:cNvGrpSpPr/>
          <p:nvPr/>
        </p:nvGrpSpPr>
        <p:grpSpPr>
          <a:xfrm>
            <a:off x="9144000" y="3681028"/>
            <a:ext cx="2736303" cy="2916324"/>
            <a:chOff x="287523" y="1357831"/>
            <a:chExt cx="2736303" cy="4771468"/>
          </a:xfrm>
        </p:grpSpPr>
        <p:sp>
          <p:nvSpPr>
            <p:cNvPr id="13357" name="직사각형 4"/>
            <p:cNvSpPr/>
            <p:nvPr/>
          </p:nvSpPr>
          <p:spPr>
            <a:xfrm>
              <a:off x="287523" y="1760487"/>
              <a:ext cx="2736303" cy="436881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358" name="직사각형 13357"/>
            <p:cNvSpPr/>
            <p:nvPr/>
          </p:nvSpPr>
          <p:spPr>
            <a:xfrm>
              <a:off x="287524" y="1357831"/>
              <a:ext cx="759895" cy="414983"/>
            </a:xfrm>
            <a:prstGeom prst="rect">
              <a:avLst/>
            </a:prstGeom>
            <a:solidFill>
              <a:srgbClr val="000000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수익현황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4989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75720" y="384919"/>
            <a:ext cx="7476906" cy="7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4.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페이지 별 상세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847" y="5149918"/>
            <a:ext cx="2513830" cy="1384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dirty="0"/>
              <a:t>메인 페이지</a:t>
            </a:r>
            <a:endParaRPr lang="en-US" altLang="ko-KR" sz="1400" dirty="0"/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</a:t>
            </a:r>
            <a:r>
              <a:rPr lang="ko-KR" altLang="en-US" sz="1400" dirty="0" err="1">
                <a:latin typeface="Calibri"/>
                <a:ea typeface="맑은 고딕"/>
                <a:cs typeface="Calibri"/>
              </a:rPr>
              <a:t>메인메뉴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/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누르면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하위</a:t>
            </a:r>
            <a:r>
              <a:rPr lang="ko-KR" altLang="en-US" sz="1400" dirty="0">
                <a:latin typeface="Calibri"/>
                <a:ea typeface="맑은 고딕"/>
                <a:cs typeface="Calibri"/>
              </a:rPr>
              <a:t>메뉴</a:t>
            </a:r>
            <a:endParaRPr lang="en-US" altLang="ko-KR" sz="1400" dirty="0">
              <a:latin typeface="Calibri"/>
              <a:ea typeface="맑은 고딕"/>
              <a:cs typeface="Calibri"/>
            </a:endParaRP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</a:t>
            </a:r>
            <a:r>
              <a:rPr lang="ko-KR" altLang="en-US" sz="1400" dirty="0">
                <a:latin typeface="Calibri"/>
                <a:ea typeface="맑은 고딕"/>
                <a:cs typeface="Calibri"/>
              </a:rPr>
              <a:t>슬라이드쇼로 이미지 보여줌</a:t>
            </a:r>
            <a:endParaRPr lang="en-US" altLang="ko-KR" sz="1400" dirty="0"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게시판화면</a:t>
            </a:r>
            <a:endParaRPr lang="ko-KR" altLang="en-US" sz="1400" dirty="0" err="1">
              <a:cs typeface="Calibri"/>
            </a:endParaRP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회사광고</a:t>
            </a:r>
            <a:endParaRPr lang="ko-KR" altLang="en-US" sz="1400" dirty="0" err="1">
              <a:latin typeface="Calibri"/>
              <a:ea typeface="맑은 고딕"/>
              <a:cs typeface="Calibri"/>
            </a:endParaRP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BOTTOM </a:t>
            </a:r>
            <a:r>
              <a:rPr lang="ko-KR" altLang="en-US" sz="1400" dirty="0">
                <a:latin typeface="Calibri"/>
                <a:ea typeface="맑은 고딕"/>
                <a:cs typeface="Calibri"/>
              </a:rPr>
              <a:t>메뉴(회사소개)</a:t>
            </a:r>
            <a:endParaRPr lang="en-US" altLang="ko-KR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004A29-5757-41BE-9983-35FFBE6DB7B0}"/>
              </a:ext>
            </a:extLst>
          </p:cNvPr>
          <p:cNvGrpSpPr/>
          <p:nvPr/>
        </p:nvGrpSpPr>
        <p:grpSpPr>
          <a:xfrm>
            <a:off x="201259" y="380171"/>
            <a:ext cx="2736303" cy="4771468"/>
            <a:chOff x="287523" y="1357832"/>
            <a:chExt cx="2736303" cy="477146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CA43B67-DEC2-45D3-AAD9-2AA644ABDE96}"/>
                </a:ext>
              </a:extLst>
            </p:cNvPr>
            <p:cNvSpPr/>
            <p:nvPr/>
          </p:nvSpPr>
          <p:spPr>
            <a:xfrm>
              <a:off x="287523" y="1760487"/>
              <a:ext cx="2736303" cy="4368813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552DA09-18AF-42C2-B1FD-0E969B01F307}"/>
                </a:ext>
              </a:extLst>
            </p:cNvPr>
            <p:cNvSpPr/>
            <p:nvPr/>
          </p:nvSpPr>
          <p:spPr>
            <a:xfrm>
              <a:off x="287524" y="1357832"/>
              <a:ext cx="759895" cy="414983"/>
            </a:xfrm>
            <a:prstGeom prst="rect">
              <a:avLst/>
            </a:prstGeom>
            <a:solidFill>
              <a:srgbClr val="000000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메인 화면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2D54F5-64FE-4300-9005-0CC56BE3FCB9}"/>
              </a:ext>
            </a:extLst>
          </p:cNvPr>
          <p:cNvGrpSpPr/>
          <p:nvPr/>
        </p:nvGrpSpPr>
        <p:grpSpPr>
          <a:xfrm>
            <a:off x="2930678" y="308285"/>
            <a:ext cx="2736303" cy="4771468"/>
            <a:chOff x="287523" y="1357832"/>
            <a:chExt cx="2736303" cy="4771468"/>
          </a:xfrm>
        </p:grpSpPr>
        <p:sp>
          <p:nvSpPr>
            <p:cNvPr id="13" name="직사각형 4">
              <a:extLst>
                <a:ext uri="{FF2B5EF4-FFF2-40B4-BE49-F238E27FC236}">
                  <a16:creationId xmlns:a16="http://schemas.microsoft.com/office/drawing/2014/main" id="{96DF3251-B68D-445B-B3D1-3B7F9ABC89B1}"/>
                </a:ext>
              </a:extLst>
            </p:cNvPr>
            <p:cNvSpPr/>
            <p:nvPr/>
          </p:nvSpPr>
          <p:spPr>
            <a:xfrm>
              <a:off x="287523" y="1760487"/>
              <a:ext cx="2736303" cy="436881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BE13D2-04FB-436D-8DFD-30C1B9FB1231}"/>
                </a:ext>
              </a:extLst>
            </p:cNvPr>
            <p:cNvSpPr/>
            <p:nvPr/>
          </p:nvSpPr>
          <p:spPr>
            <a:xfrm>
              <a:off x="287524" y="1357832"/>
              <a:ext cx="759895" cy="414983"/>
            </a:xfrm>
            <a:prstGeom prst="rect">
              <a:avLst/>
            </a:prstGeom>
            <a:solidFill>
              <a:srgbClr val="000000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투자하기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8C89109-C8E9-4DB8-8622-BFA6F522C6D2}"/>
              </a:ext>
            </a:extLst>
          </p:cNvPr>
          <p:cNvSpPr txBox="1"/>
          <p:nvPr/>
        </p:nvSpPr>
        <p:spPr>
          <a:xfrm>
            <a:off x="2765035" y="5078031"/>
            <a:ext cx="2872902" cy="11695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dirty="0">
                <a:latin typeface="Calibri"/>
                <a:ea typeface="맑은 고딕"/>
                <a:cs typeface="Calibri"/>
              </a:rPr>
              <a:t>투자하기</a:t>
            </a:r>
            <a:endParaRPr lang="ko-KR" altLang="en-US" sz="1400" dirty="0">
              <a:cs typeface="Calibri"/>
            </a:endParaRPr>
          </a:p>
          <a:p>
            <a:r>
              <a:rPr lang="ko-KR" altLang="en-US" sz="1400" dirty="0">
                <a:latin typeface="Calibri"/>
                <a:ea typeface="맑은 고딕"/>
                <a:cs typeface="Calibri"/>
              </a:rPr>
              <a:t>- 상단 : </a:t>
            </a:r>
            <a:r>
              <a:rPr lang="ko-KR" altLang="en-US" sz="1400" dirty="0" err="1">
                <a:latin typeface="Calibri"/>
                <a:ea typeface="맑은 고딕"/>
                <a:cs typeface="Calibri"/>
              </a:rPr>
              <a:t>메인메뉴</a:t>
            </a:r>
            <a:r>
              <a:rPr lang="ko-KR" altLang="en-US" sz="1400" dirty="0">
                <a:latin typeface="Calibri"/>
                <a:ea typeface="맑은 고딕"/>
                <a:cs typeface="Calibri"/>
              </a:rPr>
              <a:t> / 하위메뉴 </a:t>
            </a: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</a:t>
            </a:r>
            <a:r>
              <a:rPr lang="ko-KR" altLang="en-US" sz="1400" dirty="0">
                <a:latin typeface="Calibri"/>
                <a:ea typeface="맑은 고딕"/>
                <a:cs typeface="Calibri"/>
              </a:rPr>
              <a:t>슬라이드쇼로 </a:t>
            </a:r>
            <a:r>
              <a:rPr lang="ko-KR" altLang="en-US" sz="1400" dirty="0" err="1">
                <a:latin typeface="Calibri"/>
                <a:ea typeface="맑은 고딕"/>
                <a:cs typeface="Calibri"/>
              </a:rPr>
              <a:t>상품이미지</a:t>
            </a:r>
            <a:r>
              <a:rPr lang="ko-KR" altLang="en-US" sz="1400" dirty="0">
                <a:latin typeface="Calibri"/>
                <a:ea typeface="맑은 고딕"/>
                <a:cs typeface="Calibri"/>
              </a:rPr>
              <a:t> 보여줌</a:t>
            </a:r>
            <a:endParaRPr lang="en-US" altLang="ko-KR" sz="1400" dirty="0">
              <a:cs typeface="Calibri" panose="020F0502020204030204" pitchFamily="34" charset="0"/>
            </a:endParaRPr>
          </a:p>
          <a:p>
            <a:r>
              <a:rPr lang="ko-KR" altLang="en-US" sz="1400" dirty="0">
                <a:latin typeface="Calibri"/>
                <a:ea typeface="맑은 고딕"/>
                <a:cs typeface="Calibri"/>
              </a:rPr>
              <a:t>- 각 상품 누르면 상세페이지이동</a:t>
            </a: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BOTTOM </a:t>
            </a:r>
            <a:r>
              <a:rPr lang="ko-KR" altLang="en-US" sz="1400" dirty="0">
                <a:latin typeface="Calibri"/>
                <a:ea typeface="맑은 고딕"/>
                <a:cs typeface="Calibri"/>
              </a:rPr>
              <a:t>메뉴(회사소개)</a:t>
            </a:r>
            <a:endParaRPr lang="en-US" altLang="ko-KR" sz="14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6DBD25C-23A1-4A05-B6A5-58C7F101854B}"/>
              </a:ext>
            </a:extLst>
          </p:cNvPr>
          <p:cNvGrpSpPr/>
          <p:nvPr/>
        </p:nvGrpSpPr>
        <p:grpSpPr>
          <a:xfrm>
            <a:off x="5638712" y="376394"/>
            <a:ext cx="2736303" cy="2916324"/>
            <a:chOff x="287523" y="1357832"/>
            <a:chExt cx="2736303" cy="4771468"/>
          </a:xfrm>
        </p:grpSpPr>
        <p:sp>
          <p:nvSpPr>
            <p:cNvPr id="28" name="직사각형 4">
              <a:extLst>
                <a:ext uri="{FF2B5EF4-FFF2-40B4-BE49-F238E27FC236}">
                  <a16:creationId xmlns:a16="http://schemas.microsoft.com/office/drawing/2014/main" id="{3F7D9054-0AA8-44FD-8A42-359E0B3C4DB1}"/>
                </a:ext>
              </a:extLst>
            </p:cNvPr>
            <p:cNvSpPr/>
            <p:nvPr/>
          </p:nvSpPr>
          <p:spPr>
            <a:xfrm>
              <a:off x="287523" y="1760487"/>
              <a:ext cx="2736303" cy="436881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262D64F-3E18-4FAD-9CB4-6E3B5E09FE59}"/>
                </a:ext>
              </a:extLst>
            </p:cNvPr>
            <p:cNvSpPr/>
            <p:nvPr/>
          </p:nvSpPr>
          <p:spPr>
            <a:xfrm>
              <a:off x="287526" y="1357832"/>
              <a:ext cx="759895" cy="414983"/>
            </a:xfrm>
            <a:prstGeom prst="rect">
              <a:avLst/>
            </a:prstGeom>
            <a:solidFill>
              <a:srgbClr val="000000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로그인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CB6EC9B-1641-414D-9A8C-1B7CDFCD458E}"/>
              </a:ext>
            </a:extLst>
          </p:cNvPr>
          <p:cNvSpPr txBox="1"/>
          <p:nvPr/>
        </p:nvSpPr>
        <p:spPr>
          <a:xfrm>
            <a:off x="5568619" y="3295238"/>
            <a:ext cx="239200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dirty="0">
                <a:latin typeface="Calibri"/>
                <a:ea typeface="맑은 고딕"/>
                <a:cs typeface="Calibri"/>
              </a:rPr>
              <a:t>로그인</a:t>
            </a:r>
            <a:endParaRPr lang="ko-KR" altLang="en-US" sz="1400" dirty="0">
              <a:cs typeface="Calibri"/>
            </a:endParaRPr>
          </a:p>
          <a:p>
            <a:r>
              <a:rPr lang="ko-KR" altLang="en-US" sz="1400" dirty="0">
                <a:latin typeface="Calibri"/>
                <a:ea typeface="맑은 고딕"/>
                <a:cs typeface="Calibri"/>
              </a:rPr>
              <a:t>- 상단 : </a:t>
            </a:r>
            <a:r>
              <a:rPr lang="ko-KR" altLang="en-US" sz="1400" dirty="0" err="1">
                <a:latin typeface="Calibri"/>
                <a:ea typeface="맑은 고딕"/>
                <a:cs typeface="Calibri"/>
              </a:rPr>
              <a:t>메인메뉴</a:t>
            </a:r>
            <a:r>
              <a:rPr lang="ko-KR" altLang="en-US" sz="1400" dirty="0">
                <a:latin typeface="Calibri"/>
                <a:ea typeface="맑은 고딕"/>
                <a:cs typeface="Calibri"/>
              </a:rPr>
              <a:t> / 하위메뉴 </a:t>
            </a: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로그인화면-유효성검사</a:t>
            </a:r>
            <a:endParaRPr lang="en-US" altLang="ko-KR" sz="1400" dirty="0" err="1"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BOTTOM </a:t>
            </a:r>
            <a:r>
              <a:rPr lang="ko-KR" altLang="en-US" sz="1400" dirty="0">
                <a:latin typeface="Calibri"/>
                <a:ea typeface="맑은 고딕"/>
                <a:cs typeface="Calibri"/>
              </a:rPr>
              <a:t>메뉴(회사소개)</a:t>
            </a:r>
            <a:endParaRPr lang="en-US" altLang="ko-KR" sz="14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E637C74-FDF3-45AA-9CE8-1738032E6D24}"/>
              </a:ext>
            </a:extLst>
          </p:cNvPr>
          <p:cNvGrpSpPr/>
          <p:nvPr/>
        </p:nvGrpSpPr>
        <p:grpSpPr>
          <a:xfrm>
            <a:off x="8382000" y="376394"/>
            <a:ext cx="2736303" cy="2916324"/>
            <a:chOff x="287523" y="1357832"/>
            <a:chExt cx="2736303" cy="4771468"/>
          </a:xfrm>
        </p:grpSpPr>
        <p:sp>
          <p:nvSpPr>
            <p:cNvPr id="33" name="직사각형 4">
              <a:extLst>
                <a:ext uri="{FF2B5EF4-FFF2-40B4-BE49-F238E27FC236}">
                  <a16:creationId xmlns:a16="http://schemas.microsoft.com/office/drawing/2014/main" id="{217DBF35-37F6-4659-8458-4587AD9B181B}"/>
                </a:ext>
              </a:extLst>
            </p:cNvPr>
            <p:cNvSpPr/>
            <p:nvPr/>
          </p:nvSpPr>
          <p:spPr>
            <a:xfrm>
              <a:off x="287523" y="1760487"/>
              <a:ext cx="2736303" cy="436881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B895E5-6736-43F9-8330-B5B4C2888100}"/>
                </a:ext>
              </a:extLst>
            </p:cNvPr>
            <p:cNvSpPr/>
            <p:nvPr/>
          </p:nvSpPr>
          <p:spPr>
            <a:xfrm>
              <a:off x="287524" y="1357832"/>
              <a:ext cx="759895" cy="414983"/>
            </a:xfrm>
            <a:prstGeom prst="rect">
              <a:avLst/>
            </a:prstGeom>
            <a:solidFill>
              <a:srgbClr val="000000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커뮤니티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DDAE94-A16B-470D-8054-941F50CDDE64}"/>
              </a:ext>
            </a:extLst>
          </p:cNvPr>
          <p:cNvSpPr txBox="1"/>
          <p:nvPr/>
        </p:nvSpPr>
        <p:spPr>
          <a:xfrm>
            <a:off x="8271562" y="3295238"/>
            <a:ext cx="4403770" cy="11695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dirty="0">
                <a:latin typeface="Calibri"/>
                <a:ea typeface="맑은 고딕"/>
                <a:cs typeface="Calibri"/>
              </a:rPr>
              <a:t>커뮤니티</a:t>
            </a:r>
            <a:endParaRPr lang="ko-KR" altLang="en-US" sz="1400" dirty="0">
              <a:cs typeface="Calibri"/>
            </a:endParaRPr>
          </a:p>
          <a:p>
            <a:r>
              <a:rPr lang="ko-KR" altLang="en-US" sz="1400" dirty="0">
                <a:latin typeface="Calibri"/>
                <a:ea typeface="맑은 고딕"/>
                <a:cs typeface="Calibri"/>
              </a:rPr>
              <a:t>- 상단 : </a:t>
            </a:r>
            <a:r>
              <a:rPr lang="ko-KR" altLang="en-US" sz="1400" dirty="0" err="1">
                <a:latin typeface="Calibri"/>
                <a:ea typeface="맑은 고딕"/>
                <a:cs typeface="Calibri"/>
              </a:rPr>
              <a:t>메인메뉴</a:t>
            </a:r>
            <a:r>
              <a:rPr lang="ko-KR" altLang="en-US" sz="1400" dirty="0">
                <a:latin typeface="Calibri"/>
                <a:ea typeface="맑은 고딕"/>
                <a:cs typeface="Calibri"/>
              </a:rPr>
              <a:t> / 하위메뉴 </a:t>
            </a: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커뮤니티게시판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글목록-누르면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해당글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상세화면보임</a:t>
            </a:r>
            <a:endParaRPr lang="en-US" altLang="ko-KR" sz="1400" dirty="0" err="1"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페이지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확인버튼</a:t>
            </a: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BOTTOM </a:t>
            </a:r>
            <a:r>
              <a:rPr lang="ko-KR" altLang="en-US" sz="1400" dirty="0">
                <a:latin typeface="Calibri"/>
                <a:ea typeface="맑은 고딕"/>
                <a:cs typeface="Calibri"/>
              </a:rPr>
              <a:t>메뉴(회사소개)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039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75720" y="384919"/>
            <a:ext cx="7476906" cy="7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B21E50-730B-43CF-A10D-E962AF050011}"/>
              </a:ext>
            </a:extLst>
          </p:cNvPr>
          <p:cNvSpPr txBox="1"/>
          <p:nvPr/>
        </p:nvSpPr>
        <p:spPr>
          <a:xfrm>
            <a:off x="3828957" y="4661087"/>
            <a:ext cx="3155031" cy="11695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dirty="0">
                <a:latin typeface="Calibri"/>
                <a:ea typeface="맑은 고딕"/>
                <a:cs typeface="Calibri"/>
              </a:rPr>
              <a:t>수익현황</a:t>
            </a:r>
            <a:endParaRPr lang="ko-KR" altLang="en-US" sz="1400" dirty="0">
              <a:cs typeface="Calibri"/>
            </a:endParaRPr>
          </a:p>
          <a:p>
            <a:r>
              <a:rPr lang="ko-KR" altLang="en-US" sz="1400" dirty="0">
                <a:latin typeface="Calibri"/>
                <a:ea typeface="맑은 고딕"/>
                <a:cs typeface="Calibri"/>
              </a:rPr>
              <a:t>- 상단 : </a:t>
            </a:r>
            <a:r>
              <a:rPr lang="ko-KR" altLang="en-US" sz="1400" dirty="0" err="1">
                <a:latin typeface="Calibri"/>
                <a:ea typeface="맑은 고딕"/>
                <a:cs typeface="Calibri"/>
              </a:rPr>
              <a:t>메인메뉴</a:t>
            </a:r>
            <a:r>
              <a:rPr lang="ko-KR" altLang="en-US" sz="1400" dirty="0">
                <a:latin typeface="Calibri"/>
                <a:ea typeface="맑은 고딕"/>
                <a:cs typeface="Calibri"/>
              </a:rPr>
              <a:t> / 하위메뉴 </a:t>
            </a: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중간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상단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 : 내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수익현황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상품별그림</a:t>
            </a:r>
            <a:endParaRPr lang="en-US" altLang="ko-KR" sz="1400" dirty="0" err="1"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중간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 : 각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수익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상품별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그래프</a:t>
            </a:r>
            <a:endParaRPr lang="en-US" altLang="ko-KR" sz="1400" dirty="0">
              <a:latin typeface="Calibri"/>
              <a:ea typeface="맑은 고딕"/>
              <a:cs typeface="Calibri"/>
            </a:endParaRP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BOTTOM </a:t>
            </a:r>
            <a:r>
              <a:rPr lang="ko-KR" altLang="en-US" sz="1400" dirty="0">
                <a:latin typeface="Calibri"/>
                <a:ea typeface="맑은 고딕"/>
                <a:cs typeface="Calibri"/>
              </a:rPr>
              <a:t>메뉴(회사소개)</a:t>
            </a:r>
            <a:endParaRPr lang="en-US" altLang="ko-KR" sz="14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6783A77-0796-4667-8B08-46F49E3CFCE9}"/>
              </a:ext>
            </a:extLst>
          </p:cNvPr>
          <p:cNvGrpSpPr/>
          <p:nvPr/>
        </p:nvGrpSpPr>
        <p:grpSpPr>
          <a:xfrm>
            <a:off x="1095468" y="992463"/>
            <a:ext cx="2736303" cy="2916325"/>
            <a:chOff x="5667468" y="4026086"/>
            <a:chExt cx="2736303" cy="477146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60CC1EC-736C-4F09-B833-CC9A1F125B08}"/>
                </a:ext>
              </a:extLst>
            </p:cNvPr>
            <p:cNvSpPr/>
            <p:nvPr/>
          </p:nvSpPr>
          <p:spPr>
            <a:xfrm>
              <a:off x="5667468" y="4428742"/>
              <a:ext cx="2736303" cy="4368813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AD0B36A-1D05-4245-AD17-F73A1592152F}"/>
                </a:ext>
              </a:extLst>
            </p:cNvPr>
            <p:cNvSpPr/>
            <p:nvPr/>
          </p:nvSpPr>
          <p:spPr>
            <a:xfrm>
              <a:off x="5667469" y="4026086"/>
              <a:ext cx="759895" cy="414983"/>
            </a:xfrm>
            <a:prstGeom prst="rect">
              <a:avLst/>
            </a:prstGeom>
            <a:solidFill>
              <a:srgbClr val="000000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r>
                <a:rPr lang="ko-KR" altLang="en-US" sz="1100"/>
                <a:t>고객센터</a:t>
              </a:r>
            </a:p>
          </p:txBody>
        </p:sp>
      </p:grpSp>
      <p:sp>
        <p:nvSpPr>
          <p:cNvPr id="32" name="TextBox 4">
            <a:extLst>
              <a:ext uri="{FF2B5EF4-FFF2-40B4-BE49-F238E27FC236}">
                <a16:creationId xmlns:a16="http://schemas.microsoft.com/office/drawing/2014/main" id="{D0457106-338B-4AE4-B78F-32E489A37DA7}"/>
              </a:ext>
            </a:extLst>
          </p:cNvPr>
          <p:cNvSpPr txBox="1"/>
          <p:nvPr/>
        </p:nvSpPr>
        <p:spPr>
          <a:xfrm>
            <a:off x="3699561" y="1526822"/>
            <a:ext cx="4288353" cy="11695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sz="1400" dirty="0">
                <a:latin typeface="Calibri"/>
                <a:ea typeface="맑은 고딕"/>
                <a:cs typeface="Calibri"/>
              </a:rPr>
              <a:t>고객센터</a:t>
            </a:r>
            <a:endParaRPr lang="ko-KR" altLang="en-US" sz="1400">
              <a:cs typeface="Calibri"/>
            </a:endParaRPr>
          </a:p>
          <a:p>
            <a:r>
              <a:rPr lang="ko-KR" altLang="en-US" sz="1400" dirty="0">
                <a:latin typeface="Calibri"/>
                <a:ea typeface="맑은 고딕"/>
                <a:cs typeface="Calibri"/>
              </a:rPr>
              <a:t>- 상단 : </a:t>
            </a:r>
            <a:r>
              <a:rPr lang="ko-KR" altLang="en-US" sz="1400" dirty="0" err="1">
                <a:latin typeface="Calibri"/>
                <a:ea typeface="맑은 고딕"/>
                <a:cs typeface="Calibri"/>
              </a:rPr>
              <a:t>메인메뉴</a:t>
            </a:r>
            <a:r>
              <a:rPr lang="ko-KR" altLang="en-US" sz="1400" dirty="0">
                <a:latin typeface="Calibri"/>
                <a:ea typeface="맑은 고딕"/>
                <a:cs typeface="Calibri"/>
              </a:rPr>
              <a:t> / 하위메뉴 </a:t>
            </a: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중간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상단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 :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자주묻는질문과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 1:1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채팅</a:t>
            </a:r>
            <a:endParaRPr lang="en-US" altLang="ko-KR" sz="1400" dirty="0" err="1"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중간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 : 자주뭍는질문,1:1채팅 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세부내용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(</a:t>
            </a:r>
            <a:r>
              <a:rPr lang="en-US" altLang="ko-KR" sz="1400" dirty="0" err="1">
                <a:latin typeface="Calibri"/>
                <a:ea typeface="맑은 고딕"/>
                <a:cs typeface="Calibri"/>
              </a:rPr>
              <a:t>챗봇,게시판</a:t>
            </a:r>
            <a:r>
              <a:rPr lang="en-US" altLang="ko-KR" sz="1400" dirty="0">
                <a:latin typeface="Calibri"/>
                <a:ea typeface="맑은 고딕"/>
                <a:cs typeface="Calibri"/>
              </a:rPr>
              <a:t>)</a:t>
            </a:r>
          </a:p>
          <a:p>
            <a:r>
              <a:rPr lang="en-US" altLang="ko-KR" sz="1400" dirty="0">
                <a:latin typeface="Calibri"/>
                <a:ea typeface="맑은 고딕"/>
                <a:cs typeface="Calibri"/>
              </a:rPr>
              <a:t>- BOTTOM </a:t>
            </a:r>
            <a:r>
              <a:rPr lang="ko-KR" altLang="en-US" sz="1400" dirty="0">
                <a:latin typeface="Calibri"/>
                <a:ea typeface="맑은 고딕"/>
                <a:cs typeface="Calibri"/>
              </a:rPr>
              <a:t>메뉴(회사소개)</a:t>
            </a:r>
            <a:endParaRPr lang="en-US" altLang="ko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610905-7F0E-4417-A68D-529C305CB55A}"/>
              </a:ext>
            </a:extLst>
          </p:cNvPr>
          <p:cNvGrpSpPr/>
          <p:nvPr/>
        </p:nvGrpSpPr>
        <p:grpSpPr>
          <a:xfrm>
            <a:off x="1092679" y="3839180"/>
            <a:ext cx="2736303" cy="2916325"/>
            <a:chOff x="287523" y="1357831"/>
            <a:chExt cx="2736303" cy="4771469"/>
          </a:xfrm>
        </p:grpSpPr>
        <p:sp>
          <p:nvSpPr>
            <p:cNvPr id="42" name="직사각형 4">
              <a:extLst>
                <a:ext uri="{FF2B5EF4-FFF2-40B4-BE49-F238E27FC236}">
                  <a16:creationId xmlns:a16="http://schemas.microsoft.com/office/drawing/2014/main" id="{FA32C61D-DD87-4291-B779-50F259645730}"/>
                </a:ext>
              </a:extLst>
            </p:cNvPr>
            <p:cNvSpPr/>
            <p:nvPr/>
          </p:nvSpPr>
          <p:spPr>
            <a:xfrm>
              <a:off x="287523" y="1760487"/>
              <a:ext cx="2736303" cy="436881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B4BE760-9E1A-44D1-A7AE-A1DE44884124}"/>
                </a:ext>
              </a:extLst>
            </p:cNvPr>
            <p:cNvSpPr/>
            <p:nvPr/>
          </p:nvSpPr>
          <p:spPr>
            <a:xfrm>
              <a:off x="287524" y="1357831"/>
              <a:ext cx="759895" cy="414983"/>
            </a:xfrm>
            <a:prstGeom prst="rect">
              <a:avLst/>
            </a:prstGeom>
            <a:solidFill>
              <a:srgbClr val="000000"/>
            </a:solidFill>
            <a:ln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수익현황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07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</p:cNvCxnSpPr>
          <p:nvPr/>
        </p:nvCxnSpPr>
        <p:spPr>
          <a:xfrm flipV="1">
            <a:off x="1893189" y="393700"/>
            <a:ext cx="9927336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869791" y="715809"/>
            <a:ext cx="1065718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느낀 점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프로젝트를 수행하면서 느끼거나 경험한 성찰이나 반성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성과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자신의 경력 계획 등과 연관시켜 팀 별 공통 의견 또는 개인 의견을 작성할 수 있다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프로젝트를 마치고 수행상 어려움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갈등 요소 등을 작성하고 이를 해결한 방법을 작성한다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778272" y="1907779"/>
            <a:ext cx="10854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수행에서 개인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우리 팀이 잘한 부분과 아쉬운 점 작성</a:t>
            </a:r>
            <a:endParaRPr lang="en-US" altLang="ko-KR" sz="1600" b="1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수행을 통해 자신의 진로 설계와 취업분야 탐색 및 의사결정 등 도움된 사항이 있었다면 구체적으로 작성</a:t>
            </a:r>
            <a:endParaRPr lang="en-US" altLang="ko-KR" sz="1600" b="1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688940" y="864228"/>
            <a:ext cx="82204" cy="927618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04381"/>
              </p:ext>
            </p:extLst>
          </p:nvPr>
        </p:nvGraphicFramePr>
        <p:xfrm>
          <a:off x="692676" y="2814728"/>
          <a:ext cx="11011415" cy="38762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3125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919829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04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수행상 어려움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극복 사례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endParaRPr lang="ko-KR" altLang="en-US" sz="1400" i="1" u="none" kern="1200" dirty="0">
                        <a:effectLst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sz="1400" b="0" i="0" u="none" strike="noStrike" kern="1200" noProof="0" dirty="0">
                          <a:effectLst/>
                          <a:latin typeface="맑은 고딕"/>
                          <a:ea typeface="맑은 고딕"/>
                        </a:rPr>
                        <a:t>프로젝트에서 </a:t>
                      </a:r>
                      <a:r>
                        <a:rPr lang="ko-KR" sz="1400" b="0" i="0" u="none" strike="noStrike" kern="1200" noProof="0" dirty="0" err="1">
                          <a:effectLst/>
                          <a:latin typeface="맑은 고딕"/>
                          <a:ea typeface="맑은 고딕"/>
                        </a:rPr>
                        <a:t>코드적인</a:t>
                      </a:r>
                      <a:r>
                        <a:rPr lang="ko-KR" sz="1400" b="0" i="0" u="none" strike="noStrike" kern="1200" noProof="0" dirty="0">
                          <a:effectLst/>
                          <a:latin typeface="맑은 고딕"/>
                          <a:ea typeface="맑은 고딕"/>
                        </a:rPr>
                        <a:t> 문제가 발생하면 팀원이나 강사님과 소통을 통해 적극적으로 해결해 나갔다.</a:t>
                      </a:r>
                      <a:endParaRPr lang="ko-KR" altLang="en-US" sz="1400" i="1" u="none" kern="1200" dirty="0">
                        <a:effectLst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400" b="0" i="0" u="none" strike="noStrike" kern="1200" noProof="0" dirty="0">
                          <a:effectLst/>
                        </a:rPr>
                        <a:t>  </a:t>
                      </a:r>
                      <a:r>
                        <a:rPr lang="ko-KR" altLang="en-US" sz="1400" b="0" i="0" u="none" strike="noStrike" kern="1200" noProof="0" dirty="0">
                          <a:effectLst/>
                        </a:rPr>
                        <a:t>처음시작을 크게 </a:t>
                      </a:r>
                      <a:r>
                        <a:rPr lang="ko-KR" altLang="en-US" sz="1400" b="0" i="0" u="none" strike="noStrike" kern="1200" noProof="0" dirty="0" err="1">
                          <a:effectLst/>
                        </a:rPr>
                        <a:t>벌려놔서</a:t>
                      </a:r>
                      <a:r>
                        <a:rPr lang="ko-KR" sz="1400" b="0" i="0" u="none" strike="noStrike" kern="1200" noProof="0" dirty="0">
                          <a:effectLst/>
                        </a:rPr>
                        <a:t> 수행 순서도 헷갈리고 정리가 되지 않았다. 무엇보다 내가 원하는 자리에 배치를 하는 것에 어려움이 있었다.</a:t>
                      </a:r>
                      <a:endParaRPr lang="ko-KR" altLang="en-US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ko-KR" altLang="en-US" sz="1400" b="0" i="0" u="none" strike="noStrike" kern="1200" noProof="0" dirty="0">
                          <a:effectLst/>
                        </a:rPr>
                        <a:t> </a:t>
                      </a:r>
                      <a:r>
                        <a:rPr lang="ko-KR" sz="1400" b="0" i="0" u="none" strike="noStrike" kern="1200" noProof="0" dirty="0">
                          <a:effectLst/>
                        </a:rPr>
                        <a:t>하지만 조원들에게 공유함으로써 팀원들이 정리를 해주었고, 강사님들과 전공자분들에게 도움을 얻어 해결할 수 있었다.</a:t>
                      </a:r>
                      <a:endParaRPr lang="ko-KR"/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잘한 부분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ko-KR" sz="1400" b="0" i="0" u="none" strike="noStrike" kern="1200" noProof="0" dirty="0">
                          <a:effectLst/>
                          <a:latin typeface="맑은 고딕"/>
                          <a:ea typeface="맑은 고딕"/>
                        </a:rPr>
                        <a:t>코드를 작성하기 전에 담당 페이지를 분담해 각자 </a:t>
                      </a:r>
                      <a:r>
                        <a:rPr lang="ko-KR" sz="1400" b="0" i="0" u="none" strike="noStrike" kern="1200" noProof="0" dirty="0" err="1">
                          <a:effectLst/>
                          <a:latin typeface="맑은 고딕"/>
                          <a:ea typeface="맑은 고딕"/>
                        </a:rPr>
                        <a:t>화면UI를</a:t>
                      </a:r>
                      <a:r>
                        <a:rPr lang="ko-KR" sz="1400" b="0" i="0" u="none" strike="noStrike" kern="1200" noProof="0" dirty="0">
                          <a:effectLst/>
                          <a:latin typeface="맑은 고딕"/>
                          <a:ea typeface="맑은 고딕"/>
                        </a:rPr>
                        <a:t> 그려보고 시작해서 편했다.</a:t>
                      </a:r>
                    </a:p>
                    <a:p>
                      <a:pPr marL="285750" marR="0" lvl="0" indent="-28575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ko-KR" sz="1400" b="0" i="0" u="none" strike="noStrike" kern="1200" noProof="0" dirty="0">
                          <a:effectLst/>
                        </a:rPr>
                        <a:t>노력하면 할 수 있다는 것을 나 자신 스스로에게 보여주고 느끼게 해준 것 같아서 뿌듯하다</a:t>
                      </a:r>
                      <a:r>
                        <a:rPr lang="en-US" altLang="ko-KR" sz="1400" b="0" i="0" u="none" strike="noStrike" kern="1200" noProof="0" dirty="0">
                          <a:effectLst/>
                        </a:rPr>
                        <a:t>.</a:t>
                      </a:r>
                      <a:endParaRPr lang="ko-KR" altLang="en-US" sz="1400" b="0" i="0" u="none" strike="noStrike" kern="1200" noProof="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아쉬운 부분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좀 더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css를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활용해서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시각적으로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깔끔하고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예쁘게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만들고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싶었지만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시간적인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한계로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아쉬움을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느껴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추후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이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점을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더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보완하고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effectLst/>
                          <a:latin typeface="Calibri"/>
                        </a:rPr>
                        <a:t>싶다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noProof="0" dirty="0" err="1">
                          <a:effectLst/>
                        </a:rPr>
                        <a:t>시간이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많지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않아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더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많은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페이지를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구현할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수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있음에도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하지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못했다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.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우리가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만드는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프로젝트는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여러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많은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회사를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소개해줘야하는데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그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회사들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기업들을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소개하는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페이지를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전부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구성하지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못해서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아쉬움이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남는다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.</a:t>
                      </a:r>
                      <a:endParaRPr lang="en-US" altLang="ko-KR" sz="1400" b="0" i="0" u="none" strike="noStrike" kern="1200" noProof="0" dirty="0">
                        <a:effectLst/>
                        <a:latin typeface="Calibri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</p:cNvCxnSpPr>
          <p:nvPr/>
        </p:nvCxnSpPr>
        <p:spPr>
          <a:xfrm flipV="1">
            <a:off x="1893189" y="393700"/>
            <a:ext cx="9927336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06466"/>
              </p:ext>
            </p:extLst>
          </p:nvPr>
        </p:nvGraphicFramePr>
        <p:xfrm>
          <a:off x="731404" y="1484784"/>
          <a:ext cx="10765196" cy="37644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1985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8733211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9276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프로젝트를 통한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진로설계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 </a:t>
                      </a: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취업분야 탐색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및 결정 등 도움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endParaRPr lang="ko-KR" altLang="en-US" sz="1400" i="1" u="none" kern="1200" dirty="0">
                        <a:effectLst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sz="1400" b="0" i="0" u="none" strike="noStrike" kern="1200" noProof="0" dirty="0">
                          <a:effectLst/>
                          <a:latin typeface="맑은 고딕"/>
                          <a:ea typeface="맑은 고딕"/>
                        </a:rPr>
                        <a:t>팀원들의 페이지를 하나로 묶으면서 </a:t>
                      </a:r>
                      <a:r>
                        <a:rPr lang="ko-KR" sz="1400" b="0" i="0" u="none" strike="noStrike" kern="1200" noProof="0" dirty="0" err="1">
                          <a:effectLst/>
                          <a:latin typeface="맑은 고딕"/>
                          <a:ea typeface="맑은 고딕"/>
                        </a:rPr>
                        <a:t>CSS에서</a:t>
                      </a:r>
                      <a:r>
                        <a:rPr lang="ko-KR" sz="1400" b="0" i="0" u="none" strike="noStrike" kern="1200" noProof="0" dirty="0"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400" b="0" i="0" u="none" strike="noStrike" kern="1200" noProof="0" dirty="0" err="1">
                          <a:effectLst/>
                          <a:latin typeface="맑은 고딕"/>
                          <a:ea typeface="맑은 고딕"/>
                        </a:rPr>
                        <a:t>id나</a:t>
                      </a:r>
                      <a:r>
                        <a:rPr lang="ko-KR" sz="1400" b="0" i="0" u="none" strike="noStrike" kern="1200" noProof="0" dirty="0">
                          <a:effectLst/>
                          <a:latin typeface="맑은 고딕"/>
                          <a:ea typeface="맑은 고딕"/>
                        </a:rPr>
                        <a:t> 클래스를 정해 규격화 하는 것의 중요함을 크게 </a:t>
                      </a:r>
                      <a:r>
                        <a:rPr lang="ko-KR" sz="1400" b="0" i="0" u="none" strike="noStrike" kern="1200" noProof="0" dirty="0" err="1">
                          <a:effectLst/>
                          <a:latin typeface="맑은 고딕"/>
                          <a:ea typeface="맑은 고딕"/>
                        </a:rPr>
                        <a:t>깨달았고</a:t>
                      </a:r>
                      <a:r>
                        <a:rPr lang="ko-KR" sz="1400" b="0" i="0" u="none" strike="noStrike" kern="1200" noProof="0" dirty="0">
                          <a:effectLst/>
                          <a:latin typeface="맑은 고딕"/>
                          <a:ea typeface="맑은 고딕"/>
                        </a:rPr>
                        <a:t> 향후 이 경험이 도움이 될 것이라 생각한다.</a:t>
                      </a:r>
                      <a:endParaRPr lang="ko-KR" altLang="en-US" sz="1400" i="1" u="none" kern="1200" dirty="0">
                        <a:effectLst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404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프론트만으로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팀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프로젝트를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해보면서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소통이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중요하다고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느꼈고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,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이후에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백엔드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기술을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익혀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더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멋진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홈페이지를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만들어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배포해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보도록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  <a:latin typeface="Calibri"/>
                        </a:rPr>
                        <a:t>노력해보겠다</a:t>
                      </a:r>
                      <a:r>
                        <a:rPr lang="en-US" sz="1400" b="0" i="0" u="none" strike="noStrike" kern="1200" noProof="0" dirty="0">
                          <a:effectLst/>
                          <a:latin typeface="Calibri"/>
                        </a:rPr>
                        <a:t>.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noProof="0" dirty="0" err="1">
                          <a:effectLst/>
                        </a:rPr>
                        <a:t>팀원들과의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소통의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중요성을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다시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한 번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깨닫게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되었고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,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역시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코딩은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뭐가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됐든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직접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쓰고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만들어봐야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된다는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것도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깨닫게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effectLst/>
                        </a:rPr>
                        <a:t>되었다</a:t>
                      </a:r>
                      <a:r>
                        <a:rPr lang="en-US" sz="1400" b="0" i="0" u="none" strike="noStrike" kern="1200" noProof="0" dirty="0">
                          <a:effectLst/>
                        </a:rPr>
                        <a:t>.</a:t>
                      </a:r>
                      <a:endParaRPr lang="en-US" altLang="ko-KR" sz="1400" b="0" i="0" u="none" strike="noStrike" kern="1200" noProof="0" dirty="0">
                        <a:effectLst/>
                        <a:latin typeface="Calibri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60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/>
              <a:t>목차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08100" y="1387475"/>
            <a:ext cx="74168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아래와 같은 내용 등으로 구성하여 작성한다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450975" y="2176463"/>
            <a:ext cx="6335713" cy="3293209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◾ 프로젝트 주제 및 선정 배경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맑은 고딕"/>
              <a:ea typeface="맑은 고딕"/>
              <a:cs typeface="Calibri"/>
            </a:endParaRPr>
          </a:p>
          <a:p>
            <a:pPr>
              <a:defRPr/>
            </a:pPr>
            <a:r>
              <a:rPr lang="ko-KR" sz="1600" dirty="0">
                <a:latin typeface="Calibri"/>
                <a:ea typeface="맑은 고딕"/>
                <a:cs typeface="Calibri"/>
              </a:rPr>
              <a:t>-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sz="1600" dirty="0">
                <a:latin typeface="Calibri"/>
                <a:ea typeface="맑은 고딕"/>
                <a:cs typeface="Calibri"/>
              </a:rPr>
              <a:t> 주제 : 소액으로 투자가 가능한 중개플랫폼</a:t>
            </a:r>
            <a:endParaRPr lang="ko-KR" dirty="0">
              <a:ea typeface="맑은 고딕"/>
            </a:endParaRPr>
          </a:p>
          <a:p>
            <a:pPr>
              <a:defRPr/>
            </a:pPr>
            <a:endParaRPr lang="ko-KR" altLang="en-US" sz="1600" dirty="0">
              <a:latin typeface="Calibri"/>
              <a:ea typeface="맑은 고딕"/>
              <a:cs typeface="Calibri"/>
            </a:endParaRPr>
          </a:p>
          <a:p>
            <a:pPr>
              <a:defRPr/>
            </a:pPr>
            <a:r>
              <a:rPr lang="ko-KR" sz="1600" dirty="0">
                <a:latin typeface="Calibri"/>
                <a:ea typeface="맑은 고딕"/>
                <a:cs typeface="Calibri"/>
              </a:rPr>
              <a:t>- 선정배경 : 따로 시간을 내서 사업을 하기 힘든 직장인들과</a:t>
            </a:r>
            <a:endParaRPr lang="ko-KR" dirty="0">
              <a:ea typeface="맑은 고딕"/>
            </a:endParaRPr>
          </a:p>
          <a:p>
            <a:pPr>
              <a:defRPr/>
            </a:pPr>
            <a:r>
              <a:rPr lang="ko-KR" sz="1600" dirty="0">
                <a:latin typeface="Calibri"/>
                <a:ea typeface="맑은 고딕"/>
                <a:cs typeface="Calibri"/>
              </a:rPr>
              <a:t>혼자서 사업하기에는 기본 자금이 안되는 사람들을 대상으로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 </a:t>
            </a:r>
            <a:endParaRPr lang="ko-KR"/>
          </a:p>
          <a:p>
            <a:pPr>
              <a:defRPr/>
            </a:pPr>
            <a:r>
              <a:rPr lang="ko-KR" sz="1600" dirty="0">
                <a:latin typeface="Calibri"/>
                <a:ea typeface="맑은 고딕"/>
                <a:cs typeface="Calibri"/>
              </a:rPr>
              <a:t>이러한 두가지 문제를 해결하기 위한 중간 플랫폼을 만들어 보고자 하였음.</a:t>
            </a:r>
            <a:endParaRPr lang="ko-KR" dirty="0">
              <a:ea typeface="맑은 고딕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ko-KR" sz="1600" b="1" dirty="0">
              <a:solidFill>
                <a:srgbClr val="333F50"/>
              </a:solidFill>
              <a:latin typeface="맑은 고딕" panose="020B0503020000020004" pitchFamily="34" charset="-127"/>
              <a:cs typeface="Calibri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 목적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dirty="0">
                <a:latin typeface="Calibri"/>
                <a:ea typeface="맑은 고딕"/>
                <a:cs typeface="Calibri"/>
              </a:rPr>
              <a:t>- </a:t>
            </a:r>
            <a:r>
              <a:rPr lang="ko-KR" sz="1600" dirty="0">
                <a:latin typeface="Calibri"/>
                <a:ea typeface="맑은 고딕"/>
                <a:cs typeface="Calibri"/>
              </a:rPr>
              <a:t>소액으로도, 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직장에 다니느라</a:t>
            </a:r>
            <a:r>
              <a:rPr lang="ko-KR" sz="1600" dirty="0">
                <a:latin typeface="Calibri"/>
                <a:ea typeface="맑은 고딕"/>
                <a:cs typeface="Calibri"/>
              </a:rPr>
              <a:t> 시간이 없어도 사업소득을 얻을 수 있는 소액투자 중개플랫폼을 만들어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sz="1600" dirty="0">
                <a:latin typeface="Calibri"/>
                <a:ea typeface="맑은 고딕"/>
                <a:cs typeface="Calibri"/>
              </a:rPr>
              <a:t>누구나 투자가 가능한 매개체가 되고자 함.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67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08100" y="1387475"/>
            <a:ext cx="74168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아래와 같은 내용 등으로 구성하여 작성한다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465352" y="1802652"/>
            <a:ext cx="9297448" cy="427809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endParaRPr lang="en-US" altLang="ko-KR" sz="1600" dirty="0">
              <a:latin typeface="Calibri"/>
              <a:ea typeface="맑은 고딕"/>
              <a:cs typeface="Calibri"/>
            </a:endParaRPr>
          </a:p>
          <a:p>
            <a:pPr>
              <a:defRPr/>
            </a:pPr>
            <a:r>
              <a:rPr lang="ko-KR" sz="1600" b="1" dirty="0">
                <a:solidFill>
                  <a:schemeClr val="tx2">
                    <a:lumMod val="75000"/>
                  </a:schemeClr>
                </a:solidFill>
                <a:latin typeface="Malgun Gothic"/>
                <a:ea typeface="Malgun Gothic"/>
              </a:rPr>
              <a:t>◾ 프로젝트 개요 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Malgun Gothic"/>
                <a:ea typeface="맑은 고딕"/>
              </a:rPr>
              <a:t>(</a:t>
            </a:r>
            <a:r>
              <a:rPr lang="ko-KR" sz="1600" b="1" dirty="0">
                <a:solidFill>
                  <a:schemeClr val="tx2">
                    <a:lumMod val="75000"/>
                  </a:schemeClr>
                </a:solidFill>
                <a:latin typeface="Malgun Gothic"/>
                <a:ea typeface="Malgun Gothic"/>
              </a:rPr>
              <a:t>컨셉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Malgun Gothic"/>
                <a:ea typeface="맑은 고딕"/>
              </a:rPr>
              <a:t>, </a:t>
            </a:r>
            <a:r>
              <a:rPr lang="ko-KR" sz="1600" b="1" dirty="0">
                <a:solidFill>
                  <a:schemeClr val="tx2">
                    <a:lumMod val="75000"/>
                  </a:schemeClr>
                </a:solidFill>
                <a:latin typeface="Malgun Gothic"/>
                <a:ea typeface="Malgun Gothic"/>
              </a:rPr>
              <a:t>훈련 내용과의 관련성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Malgun Gothic"/>
                <a:ea typeface="맑은 고딕"/>
              </a:rPr>
              <a:t>, </a:t>
            </a:r>
            <a:r>
              <a:rPr lang="ko-KR" sz="1600" b="1" dirty="0">
                <a:solidFill>
                  <a:schemeClr val="tx2">
                    <a:lumMod val="75000"/>
                  </a:schemeClr>
                </a:solidFill>
                <a:latin typeface="Malgun Gothic"/>
                <a:ea typeface="Malgun Gothic"/>
              </a:rPr>
              <a:t>개발 환경 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Malgun Gothic"/>
                <a:ea typeface="맑은 고딕"/>
              </a:rPr>
              <a:t>)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Calibri"/>
              <a:ea typeface="맑은 고딕"/>
              <a:cs typeface="Calibri"/>
            </a:endParaRPr>
          </a:p>
          <a:p>
            <a:pPr>
              <a:defRPr/>
            </a:pPr>
            <a:r>
              <a:rPr lang="en-US" altLang="ko-KR" sz="1600" dirty="0">
                <a:latin typeface="Calibri"/>
                <a:ea typeface="맑은 고딕"/>
                <a:cs typeface="Calibri"/>
              </a:rPr>
              <a:t>- 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훈련내용과의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관련성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:</a:t>
            </a:r>
          </a:p>
          <a:p>
            <a:pPr>
              <a:defRPr/>
            </a:pPr>
            <a:r>
              <a:rPr lang="en-US" altLang="ko-KR" sz="1600" dirty="0">
                <a:latin typeface="Calibri"/>
                <a:ea typeface="맑은 고딕"/>
                <a:cs typeface="Calibri"/>
              </a:rPr>
              <a:t>html, </a:t>
            </a:r>
            <a:r>
              <a:rPr lang="en-US" altLang="ko-KR" sz="1600" dirty="0" err="1">
                <a:latin typeface="Calibri"/>
                <a:ea typeface="맑은 고딕"/>
                <a:cs typeface="Calibri"/>
              </a:rPr>
              <a:t>css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, 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자바스크립트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, jQuery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등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altLang="en-US" sz="1600" dirty="0" err="1">
                <a:latin typeface="Calibri"/>
                <a:ea typeface="맑은 고딕"/>
                <a:cs typeface="Calibri"/>
              </a:rPr>
              <a:t>프론트앤드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전반적으로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배운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sz="1600" dirty="0">
                <a:latin typeface="Calibri"/>
                <a:ea typeface="맑은 고딕"/>
                <a:cs typeface="Calibri"/>
              </a:rPr>
              <a:t>모든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sz="1600" dirty="0">
                <a:latin typeface="Calibri"/>
                <a:ea typeface="맑은 고딕"/>
                <a:cs typeface="Calibri"/>
              </a:rPr>
              <a:t>것을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사용해서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완성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.</a:t>
            </a:r>
          </a:p>
          <a:p>
            <a:pPr>
              <a:defRPr/>
            </a:pPr>
            <a:endParaRPr lang="en-US" altLang="ko-KR" sz="1600" dirty="0">
              <a:latin typeface="Calibri"/>
              <a:ea typeface="맑은 고딕"/>
              <a:cs typeface="Calibri"/>
            </a:endParaRPr>
          </a:p>
          <a:p>
            <a:pPr>
              <a:defRPr/>
            </a:pPr>
            <a:r>
              <a:rPr lang="en-US" altLang="ko-KR" sz="1600" dirty="0">
                <a:latin typeface="Calibri"/>
                <a:ea typeface="맑은 고딕"/>
                <a:cs typeface="Calibri"/>
              </a:rPr>
              <a:t>- 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개발환경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: 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이클립스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Version: 3.18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버전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, </a:t>
            </a:r>
            <a:r>
              <a:rPr lang="ko-KR" altLang="en-US" sz="1600" dirty="0" err="1">
                <a:latin typeface="Calibri"/>
                <a:ea typeface="맑은 고딕"/>
                <a:cs typeface="Calibri"/>
              </a:rPr>
              <a:t>비주얼스튜디오코드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1.63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버전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, Apache Tomcat9.0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버전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altLang="en-US" sz="1600" dirty="0">
                <a:latin typeface="Calibri"/>
                <a:ea typeface="맑은 고딕"/>
                <a:cs typeface="Calibri"/>
              </a:rPr>
              <a:t>사용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.</a:t>
            </a:r>
          </a:p>
          <a:p>
            <a:pPr>
              <a:defRPr/>
            </a:pPr>
            <a:endParaRPr lang="en-US" altLang="ko-KR" sz="1600" dirty="0">
              <a:latin typeface="Calibri"/>
              <a:ea typeface="맑은 고딕"/>
              <a:cs typeface="Calibri"/>
            </a:endParaRPr>
          </a:p>
          <a:p>
            <a:pPr>
              <a:defRPr/>
            </a:pPr>
            <a:r>
              <a:rPr lang="ko-KR" sz="1600" b="1" dirty="0">
                <a:solidFill>
                  <a:schemeClr val="tx2">
                    <a:lumMod val="75000"/>
                  </a:schemeClr>
                </a:solidFill>
                <a:latin typeface="Malgun Gothic"/>
                <a:ea typeface="Malgun Gothic"/>
              </a:rPr>
              <a:t>◾ 프로젝트 구조 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Malgun Gothic"/>
                <a:ea typeface="맑은 고딕"/>
              </a:rPr>
              <a:t>(</a:t>
            </a:r>
            <a:r>
              <a:rPr lang="ko-KR" sz="1600" b="1" dirty="0">
                <a:solidFill>
                  <a:schemeClr val="tx2">
                    <a:lumMod val="75000"/>
                  </a:schemeClr>
                </a:solidFill>
                <a:latin typeface="Malgun Gothic"/>
                <a:ea typeface="Malgun Gothic"/>
              </a:rPr>
              <a:t>구현 기능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Malgun Gothic"/>
                <a:ea typeface="맑은 고딕"/>
              </a:rPr>
              <a:t>)</a:t>
            </a:r>
            <a:endParaRPr lang="en-US" altLang="ko-KR" sz="1600" dirty="0">
              <a:latin typeface="Calibri"/>
              <a:ea typeface="맑은 고딕"/>
              <a:cs typeface="Calibri"/>
            </a:endParaRPr>
          </a:p>
          <a:p>
            <a:pPr>
              <a:defRPr/>
            </a:pPr>
            <a:r>
              <a:rPr lang="en-US" altLang="ko-KR" sz="1600" dirty="0">
                <a:latin typeface="Calibri"/>
                <a:ea typeface="맑은 고딕"/>
                <a:cs typeface="Calibri"/>
              </a:rPr>
              <a:t>- </a:t>
            </a:r>
            <a:r>
              <a:rPr lang="ko-KR" altLang="en-US" sz="1600" err="1">
                <a:latin typeface="Calibri"/>
                <a:ea typeface="맑은 고딕"/>
                <a:cs typeface="Calibri"/>
              </a:rPr>
              <a:t>메인화면에서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</a:t>
            </a:r>
          </a:p>
          <a:p>
            <a:pPr>
              <a:defRPr/>
            </a:pPr>
            <a:r>
              <a:rPr lang="ko-KR" altLang="en-US" sz="1600" err="1">
                <a:latin typeface="Calibri"/>
                <a:ea typeface="맑은 고딕"/>
                <a:cs typeface="Calibri"/>
              </a:rPr>
              <a:t>위에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altLang="en-US" sz="1600" err="1">
                <a:latin typeface="Calibri"/>
                <a:ea typeface="맑은 고딕"/>
                <a:cs typeface="Calibri"/>
              </a:rPr>
              <a:t>메뉴들을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altLang="en-US" sz="1600" err="1">
                <a:latin typeface="Calibri"/>
                <a:ea typeface="맑은 고딕"/>
                <a:cs typeface="Calibri"/>
              </a:rPr>
              <a:t>누르면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altLang="en-US" sz="1600">
                <a:latin typeface="Calibri"/>
                <a:ea typeface="맑은 고딕"/>
                <a:cs typeface="Calibri"/>
              </a:rPr>
              <a:t>각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altLang="en-US" sz="1600" err="1">
                <a:latin typeface="Calibri"/>
                <a:ea typeface="맑은 고딕"/>
                <a:cs typeface="Calibri"/>
              </a:rPr>
              <a:t>페이지로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altLang="en-US" sz="1600" err="1">
                <a:latin typeface="Calibri"/>
                <a:ea typeface="맑은 고딕"/>
                <a:cs typeface="Calibri"/>
              </a:rPr>
              <a:t>이동</a:t>
            </a:r>
            <a:r>
              <a:rPr lang="en-US" altLang="ko-KR" sz="1600" dirty="0">
                <a:latin typeface="Calibri"/>
                <a:ea typeface="맑은 고딕"/>
                <a:cs typeface="Calibri"/>
              </a:rPr>
              <a:t>.</a:t>
            </a:r>
          </a:p>
          <a:p>
            <a:pPr>
              <a:defRPr/>
            </a:pPr>
            <a:endParaRPr lang="en-US" altLang="ko-KR" sz="1600" dirty="0">
              <a:latin typeface="Calibri"/>
              <a:ea typeface="맑은 고딕"/>
              <a:cs typeface="Calibri"/>
            </a:endParaRPr>
          </a:p>
          <a:p>
            <a:pPr>
              <a:defRPr/>
            </a:pPr>
            <a:r>
              <a:rPr lang="ko-KR" sz="1600" b="1">
                <a:solidFill>
                  <a:schemeClr val="tx2">
                    <a:lumMod val="75000"/>
                  </a:schemeClr>
                </a:solidFill>
                <a:latin typeface="Malgun Gothic"/>
                <a:ea typeface="Malgun Gothic"/>
              </a:rPr>
              <a:t>◾ 기대 효과</a:t>
            </a:r>
            <a:endParaRPr lang="en-US" altLang="ko-KR" sz="1600" dirty="0">
              <a:latin typeface="Calibri"/>
              <a:ea typeface="맑은 고딕"/>
              <a:cs typeface="Calibri"/>
            </a:endParaRPr>
          </a:p>
          <a:p>
            <a:pPr>
              <a:defRPr/>
            </a:pPr>
            <a:endParaRPr lang="ko-KR" sz="1600" dirty="0">
              <a:latin typeface="Calibri"/>
              <a:ea typeface="맑은 고딕"/>
              <a:cs typeface="Calibri"/>
            </a:endParaRPr>
          </a:p>
          <a:p>
            <a:pPr>
              <a:defRPr/>
            </a:pPr>
            <a:r>
              <a:rPr lang="en-US" altLang="ko-KR" sz="1600" dirty="0">
                <a:latin typeface="Calibri"/>
                <a:ea typeface="맑은 고딕"/>
                <a:cs typeface="Calibri"/>
              </a:rPr>
              <a:t>-</a:t>
            </a:r>
            <a:r>
              <a:rPr lang="ko-KR" sz="1600" dirty="0">
                <a:latin typeface="Calibri"/>
                <a:ea typeface="맑은 고딕"/>
                <a:cs typeface="Calibri"/>
              </a:rPr>
              <a:t> </a:t>
            </a:r>
            <a:r>
              <a:rPr lang="ko-KR" sz="1600" err="1">
                <a:latin typeface="Calibri"/>
                <a:ea typeface="맑은 고딕"/>
                <a:cs typeface="Calibri"/>
              </a:rPr>
              <a:t>메인화면과</a:t>
            </a:r>
            <a:r>
              <a:rPr lang="ko-KR" sz="1600">
                <a:latin typeface="Calibri"/>
                <a:ea typeface="맑은 고딕"/>
                <a:cs typeface="Calibri"/>
              </a:rPr>
              <a:t> 상품 상세페이지를 통해 투자할 상품들을 </a:t>
            </a:r>
            <a:r>
              <a:rPr lang="ko-KR" sz="1600" err="1">
                <a:latin typeface="Calibri"/>
                <a:ea typeface="맑은 고딕"/>
                <a:cs typeface="Calibri"/>
              </a:rPr>
              <a:t>확인할수</a:t>
            </a:r>
            <a:r>
              <a:rPr lang="ko-KR" sz="1600">
                <a:latin typeface="Calibri"/>
                <a:ea typeface="맑은 고딕"/>
                <a:cs typeface="Calibri"/>
              </a:rPr>
              <a:t> 있으며, 상세페이지에서 투자하기를 통해 원하는 금액으로 투자가능.</a:t>
            </a:r>
            <a:endParaRPr lang="ko-KR" sz="1600" dirty="0">
              <a:latin typeface="Calibri"/>
              <a:ea typeface="맑은 고딕"/>
              <a:cs typeface="Calibri"/>
            </a:endParaRPr>
          </a:p>
          <a:p>
            <a:pPr>
              <a:defRPr/>
            </a:pPr>
            <a:r>
              <a:rPr lang="ko-KR" sz="1600">
                <a:latin typeface="Calibri"/>
                <a:ea typeface="맑은 고딕"/>
                <a:cs typeface="Calibri"/>
              </a:rPr>
              <a:t>또한 커뮤니티 게시판도 따로 있어서 단순한 쇼핑몰과는 차이점을 </a:t>
            </a:r>
            <a:r>
              <a:rPr lang="ko-KR" sz="1600" err="1">
                <a:latin typeface="Calibri"/>
                <a:ea typeface="맑은 고딕"/>
                <a:cs typeface="Calibri"/>
              </a:rPr>
              <a:t>만듬</a:t>
            </a:r>
            <a:r>
              <a:rPr lang="ko-KR" sz="1600">
                <a:latin typeface="Calibri"/>
                <a:ea typeface="맑은 고딕"/>
                <a:cs typeface="Calibri"/>
              </a:rPr>
              <a:t>.</a:t>
            </a:r>
            <a:endParaRPr lang="ko-KR" sz="1600" dirty="0">
              <a:latin typeface="Calibri"/>
              <a:ea typeface="맑은 고딕"/>
              <a:cs typeface="Calibri"/>
            </a:endParaRPr>
          </a:p>
          <a:p>
            <a:pPr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19726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62882" y="1004245"/>
            <a:ext cx="9144000" cy="783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추가하거나 삭제할 수 있다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30313" y="1974322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역할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훈련생 별로 해당 프로젝트를 진행하면서 주도적으로 참여한 부분을 중심으로 작성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526607"/>
              </p:ext>
            </p:extLst>
          </p:nvPr>
        </p:nvGraphicFramePr>
        <p:xfrm>
          <a:off x="1365849" y="2717320"/>
          <a:ext cx="9593656" cy="35641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456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729088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5509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훈련생</a:t>
                      </a:r>
                      <a:endParaRPr lang="ko-KR"/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역할</a:t>
                      </a:r>
                      <a:endParaRPr lang="ko-KR" altLang="en-US"/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51092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윤서연</a:t>
                      </a:r>
                      <a:endParaRPr lang="ko-KR" altLang="en-US" b="0" i="0" dirty="0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팀 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리더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b="0" i="0">
                        <a:latin typeface="맑은 고딕"/>
                        <a:ea typeface="맑은 고딕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5000000000000000000" pitchFamily="2" charset="2"/>
                        <a:buChar char="•"/>
                      </a:pP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 </a:t>
                      </a:r>
                      <a:r>
                        <a:rPr 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메인화면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및 상단 </a:t>
                      </a:r>
                      <a:r>
                        <a:rPr 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메뉴,</a:t>
                      </a:r>
                      <a:r>
                        <a:rPr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회사소개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부분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해더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FOOTER) </a:t>
                      </a:r>
                      <a:r>
                        <a:rPr kumimoji="0"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설계 및 구현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 </a:t>
                      </a:r>
                      <a:endParaRPr kumimoji="0" lang="en-US" altLang="ko-KR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1. JQUERY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사용해서 </a:t>
                      </a:r>
                      <a:r>
                        <a:rPr 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상단메뉴부분에서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hover기능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사용- 세부메뉴 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보일 수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있게 함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</a:t>
                      </a:r>
                      <a:endParaRPr kumimoji="0" 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2.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메인광고화면에서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이미지클릭 시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바로 투자하기 화면으로 </a:t>
                      </a:r>
                      <a:r>
                        <a:rPr 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이동하게함</a:t>
                      </a:r>
                      <a:endParaRPr lang="ko-KR" dirty="0" err="1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3.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 </a:t>
                      </a:r>
                      <a:r>
                        <a:rPr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Jquery와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자바스크립트 사용해서 이동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버튼 누르면 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다른 이미지로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바뀌는 </a:t>
                      </a:r>
                      <a:r>
                        <a:rPr kumimoji="0"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기능 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구현</a:t>
                      </a:r>
                      <a:endParaRPr 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4.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기타 로고 및 투자상품 그림작업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전체프로젝트 구상. 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큰 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구조잡음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</a:t>
                      </a:r>
                      <a:r>
                        <a:rPr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PPT작성</a:t>
                      </a:r>
                      <a:endParaRPr kumimoji="0" lang="en-US" dirty="0" err="1"/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201456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정민영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커뮤니티 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게시판 부분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설계 및 구현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 </a:t>
                      </a:r>
                      <a:endParaRPr lang="ko-KR" altLang="en-US" dirty="0"/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endParaRPr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1.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전체 게시 글 조회, 글쓰기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게시 글 등록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게시 글 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수정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게시 글 목록 세부 구현</a:t>
                      </a:r>
                      <a:endParaRPr lang="ko-KR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2.전체게시글에서 글 </a:t>
                      </a:r>
                      <a:r>
                        <a:rPr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클릭시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 개별 글로 이동, </a:t>
                      </a:r>
                      <a:r>
                        <a:rPr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입력폼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사용해서 글쓰기 게시판 구현 3.마무리 전체 보완작업.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4.PPT작성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27047"/>
              </p:ext>
            </p:extLst>
          </p:nvPr>
        </p:nvGraphicFramePr>
        <p:xfrm>
          <a:off x="1063924" y="560717"/>
          <a:ext cx="9593656" cy="58225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456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729088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7662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훈련생</a:t>
                      </a:r>
                      <a:endParaRPr lang="ko-KR"/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역할</a:t>
                      </a:r>
                      <a:endParaRPr lang="ko-KR" altLang="en-US"/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3459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고가영</a:t>
                      </a:r>
                      <a:endParaRPr kumimoji="0" lang="ko-KR" altLang="en-US" sz="1600" i="1" u="none" strike="noStrike" kern="1200" cap="none" spc="0" normalizeH="0" baseline="0" noProof="0" dirty="0" err="1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8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</a:pPr>
                      <a:r>
                        <a:rPr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고객센터부분</a:t>
                      </a:r>
                      <a:r>
                        <a:rPr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설계</a:t>
                      </a:r>
                      <a:r>
                        <a:rPr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및 </a:t>
                      </a:r>
                      <a:r>
                        <a:rPr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구현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6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1.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customer/CustomerCenter.html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 </a:t>
                      </a:r>
                      <a:endParaRPr lang="en-US" altLang="ko-KR" sz="1600" i="1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고객센터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자주묻는질문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페이지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table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로 정리하여 표현하였습니다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</a:t>
                      </a:r>
                      <a:endParaRPr lang="ko-KR" alt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ko-KR" alt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2.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customer/Chatting.html</a:t>
                      </a:r>
                      <a:endParaRPr lang="ko-KR" alt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고객센터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: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채팅 </a:t>
                      </a:r>
                      <a:r>
                        <a:rPr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챗봇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페이지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질문을 보고싶으면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'#',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그리고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'1',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'2',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'3'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을 입력했을 때 대답이 나오게 </a:t>
                      </a:r>
                      <a:r>
                        <a:rPr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js</a:t>
                      </a:r>
                      <a:r>
                        <a:rPr 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를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작성하였습니다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</a:t>
                      </a:r>
                      <a:endParaRPr 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ko-KR" alt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3.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customer/Status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</a:t>
                      </a:r>
                      <a:r>
                        <a:rPr 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html</a:t>
                      </a:r>
                      <a:endParaRPr lang="ko-KR" dirty="0" err="1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(수익현황 - 수익현황조회페이지)</a:t>
                      </a:r>
                      <a:endParaRPr lang="ko-KR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투자 내역을 박스형태로 정리해 표현했고, 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수익 금액을 검사해 폰트 색상을 붉은색 또는 푸른색으로 변경하게 </a:t>
                      </a:r>
                      <a:r>
                        <a:rPr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js</a:t>
                      </a:r>
                      <a:r>
                        <a:rPr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를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작성했습니다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</a:t>
                      </a:r>
                      <a:endParaRPr lang="ko-KR" alt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차트 부분은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charts.js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라이브러리를 활용하였습니다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</a:t>
                      </a:r>
                      <a:endParaRPr lang="ko-KR" alt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ko-KR" alt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4.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customer.StatusAll.html</a:t>
                      </a:r>
                      <a:endParaRPr lang="ko-KR" alt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수익현황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조회페이지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/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내 수익 전체 확인하기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전체 확인 내역을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Object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객체를 만들고 그 속성을 배열로 만들어 가져오게끔 작성했습니다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 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차트 역시 라벨과 값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이름을 배열로 만들어 변경하게끔 </a:t>
                      </a:r>
                      <a:r>
                        <a:rPr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js</a:t>
                      </a:r>
                      <a:r>
                        <a:rPr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를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작성했습니다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</a:t>
                      </a:r>
                      <a:endParaRPr lang="ko-KR" dirty="0"/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0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48438"/>
              </p:ext>
            </p:extLst>
          </p:nvPr>
        </p:nvGraphicFramePr>
        <p:xfrm>
          <a:off x="1063924" y="1150189"/>
          <a:ext cx="9593656" cy="404282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456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729088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7662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훈련생</a:t>
                      </a:r>
                      <a:endParaRPr lang="ko-KR"/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역할</a:t>
                      </a:r>
                      <a:endParaRPr lang="ko-KR" altLang="en-US"/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35639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김태형</a:t>
                      </a:r>
                      <a:endParaRPr lang="ko-KR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8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</a:pP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 로그인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및 회원가입 설계 및 구현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join.html 페이지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 성명과 이메일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불입력시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유효성창 생성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성명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id,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비밀번호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비번확인, 이메일 확인 </a:t>
                      </a:r>
                      <a:r>
                        <a:rPr 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비어있을때</a:t>
                      </a:r>
                      <a:endParaRPr lang="ko-KR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 휴대폰 번호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입력시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tab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넘기기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회원가입 버튼 </a:t>
                      </a:r>
                      <a:r>
                        <a:rPr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클릭시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회원가입창으로 이동 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joinComplete.html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회원가입 </a:t>
                      </a:r>
                      <a:r>
                        <a:rPr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완료시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회원가입완료 창 이동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회원가입 </a:t>
                      </a:r>
                      <a:r>
                        <a:rPr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완료시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투자하러가기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버튼 생성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투자 창 </a:t>
                      </a:r>
                      <a:r>
                        <a:rPr 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으로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이동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login.html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-아이디와 비밀번호 </a:t>
                      </a:r>
                      <a:r>
                        <a:rPr 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불입력시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유효성 창 생성</a:t>
                      </a:r>
                      <a:endParaRPr lang="ko-KR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-회원가입 버튼 </a:t>
                      </a:r>
                      <a:r>
                        <a:rPr 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클릭시</a:t>
                      </a:r>
                      <a:r>
                        <a:rPr 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회원가입창으로 이동</a:t>
                      </a:r>
                      <a:endParaRPr lang="ko-KR" dirty="0"/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1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83352"/>
              </p:ext>
            </p:extLst>
          </p:nvPr>
        </p:nvGraphicFramePr>
        <p:xfrm>
          <a:off x="1063924" y="1207698"/>
          <a:ext cx="9593656" cy="355514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456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729088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7662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훈련생</a:t>
                      </a:r>
                      <a:endParaRPr lang="ko-KR"/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역할</a:t>
                      </a:r>
                      <a:endParaRPr lang="ko-KR" altLang="en-US"/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300708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i="1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정유성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투자하기 화면 설계 및 구현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 index.html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페이지: </a:t>
                      </a:r>
                      <a:r>
                        <a:rPr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prev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next,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more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영역에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border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주어 버튼 생성</a:t>
                      </a:r>
                      <a:endParaRPr lang="ko-KR" alt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slideIcon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에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hover / 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slideShow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활용하여 사진 지정된 크기만큼 이동</a:t>
                      </a:r>
                      <a:endParaRPr lang="ko-KR" alt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more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클릭 시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list02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페이지 이동</a:t>
                      </a:r>
                      <a:endParaRPr lang="ko-KR" alt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 information.html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페이지 :</a:t>
                      </a:r>
                      <a:endParaRPr lang="ko-KR" alt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투자하기 영역에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border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주어 버튼 생성, 투자하기 클릭 시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invest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페이지 이동</a:t>
                      </a:r>
                      <a:endParaRPr lang="ko-KR" alt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 invest.html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페이지:</a:t>
                      </a:r>
                      <a:endParaRPr lang="ko-KR" alt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라디오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select(option)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사용</a:t>
                      </a:r>
                      <a:endParaRPr lang="ko-KR" alt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결제하기 영역에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border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주어 버튼 생성</a:t>
                      </a:r>
                      <a:endParaRPr lang="ko-KR" alt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결제하기 클릭 시 </a:t>
                      </a:r>
                      <a:r>
                        <a:rPr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thanks</a:t>
                      </a:r>
                      <a:r>
                        <a:rPr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페이지 이동</a:t>
                      </a:r>
                      <a:endParaRPr lang="ko-KR"/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46906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23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47365" y="759828"/>
            <a:ext cx="79782" cy="101866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58626" y="625805"/>
            <a:ext cx="957643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절차를 도식화하여 제시하거나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더 효과적으로 전달하는 방법 등이 있다면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기본적인 구성요소를 포함하여 보다 창의적으로 수정하여 작성 가능함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77924" y="1871026"/>
            <a:ext cx="10390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기획 단계에서 도출된 주제와 아이디어를 기반으로 실제 프로젝트를 수행한 세부적인 기간과 활동 내용 작성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08149"/>
              </p:ext>
            </p:extLst>
          </p:nvPr>
        </p:nvGraphicFramePr>
        <p:xfrm>
          <a:off x="1170220" y="2464551"/>
          <a:ext cx="9953244" cy="38506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17352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47118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92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3847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</a:t>
                      </a:r>
                      <a:r>
                        <a:rPr kumimoji="0" lang="ko-KR" altLang="en-US" sz="14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기획</a:t>
                      </a:r>
                      <a:endParaRPr lang="ko-KR" altLang="en-US" sz="140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12</a:t>
                      </a:r>
                      <a:r>
                        <a:rPr lang="ko-KR" altLang="en-US" sz="1400" b="0" i="0" u="none" strike="noStrike" noProof="0" dirty="0">
                          <a:latin typeface="Calibri"/>
                        </a:rPr>
                        <a:t>월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21일~12월</a:t>
                      </a:r>
                      <a:r>
                        <a:rPr lang="en-US" altLang="ko-KR" sz="1400" b="0" i="0" u="none" strike="noStrike" noProof="0" dirty="0">
                          <a:latin typeface="Calibri"/>
                        </a:rPr>
                        <a:t>21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일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 프로젝트 기획 및 주제 선정</a:t>
                      </a:r>
                      <a:endParaRPr lang="en-US" altLang="ko-KR" sz="1400" i="1" u="none" dirty="0" err="1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noProof="0" dirty="0"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1400" b="0" i="0" u="none" strike="noStrike" noProof="0" dirty="0" err="1">
                          <a:latin typeface="맑은 고딕"/>
                          <a:ea typeface="맑은 고딕"/>
                        </a:rPr>
                        <a:t>팀명</a:t>
                      </a:r>
                      <a:r>
                        <a:rPr lang="ko-KR" altLang="en-US" sz="1400" b="0" i="0" u="none" strike="noStrike" noProof="0" dirty="0">
                          <a:latin typeface="맑은 고딕"/>
                          <a:ea typeface="맑은 고딕"/>
                        </a:rPr>
                        <a:t> 선정</a:t>
                      </a:r>
                      <a:endParaRPr lang="en-US" altLang="ko-KR" sz="1400" i="1" u="none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기획안 작성</a:t>
                      </a:r>
                      <a:endParaRPr lang="en-US" dirty="0"/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ko-KR" altLang="en-US" sz="1400" i="1" u="none" dirty="0"/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681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 사항 분석 </a:t>
                      </a:r>
                      <a:endParaRPr lang="ko-KR"/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및 설계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12</a:t>
                      </a:r>
                      <a:r>
                        <a:rPr lang="ko-KR" altLang="en-US" sz="1400" b="0" i="0" u="none" strike="noStrike" noProof="0" dirty="0">
                          <a:latin typeface="Calibri"/>
                        </a:rPr>
                        <a:t>월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21일~12월</a:t>
                      </a:r>
                      <a:r>
                        <a:rPr lang="en-US" altLang="ko-KR" sz="1400" b="0" i="0" u="none" strike="noStrike" noProof="0" dirty="0">
                          <a:latin typeface="Calibri"/>
                        </a:rPr>
                        <a:t>21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일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ko-KR" sz="1400" b="0" i="0" u="none" strike="noStrike" noProof="0" dirty="0"/>
                        <a:t>전체 프로젝트 개별 구조화작업</a:t>
                      </a:r>
                      <a:endParaRPr lang="ko-KR" altLang="en-US" sz="1400" b="0" i="0" u="none" strike="noStrike" noProof="0" dirty="0"/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ko-KR" sz="1400" b="0" i="0" u="none" strike="noStrike" noProof="0" dirty="0"/>
                        <a:t> 시스템별 상세기능 확정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6505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구현</a:t>
                      </a:r>
                      <a:endParaRPr kumimoji="0" lang="ko-KR"/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12</a:t>
                      </a:r>
                      <a:r>
                        <a:rPr lang="ko-KR" altLang="en-US" sz="1400" b="0" i="0" u="none" strike="noStrike" noProof="0" dirty="0">
                          <a:latin typeface="Calibri"/>
                        </a:rPr>
                        <a:t>월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21일~12월</a:t>
                      </a:r>
                      <a:r>
                        <a:rPr lang="en-US" altLang="ko-KR" sz="1400" b="0" i="0" u="none" strike="noStrike" noProof="0" dirty="0">
                          <a:latin typeface="Calibri"/>
                        </a:rPr>
                        <a:t>23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일</a:t>
                      </a:r>
                      <a:endParaRPr lang="en-US" altLang="ko-KR" sz="1400" b="0" i="1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sz="14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팀원 각자 맞은 부분 </a:t>
                      </a:r>
                      <a:r>
                        <a:rPr lang="ko-KR" sz="1400" b="0" i="0" u="none" strike="noStrike" noProof="0" dirty="0" err="1">
                          <a:effectLst/>
                          <a:latin typeface="맑은 고딕"/>
                          <a:ea typeface="맑은 고딕"/>
                        </a:rPr>
                        <a:t>ui</a:t>
                      </a:r>
                      <a:r>
                        <a:rPr lang="ko-KR" altLang="en-US" sz="14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endParaRPr lang="ko-KR" altLang="en-US" sz="1400" b="0" i="0" u="none" strike="noStrike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sz="1400" b="0" i="0" u="none" strike="noStrike" noProof="0" dirty="0">
                          <a:effectLst/>
                          <a:latin typeface="맑은 고딕"/>
                          <a:ea typeface="맑은 고딕"/>
                        </a:rPr>
                        <a:t>서비스 동적 기능 구현</a:t>
                      </a:r>
                      <a:endParaRPr lang="ko-KR" sz="1400" b="0" i="0" u="none" strike="noStrike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ko-KR" altLang="en-US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650563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테스트</a:t>
                      </a:r>
                      <a:endParaRPr lang="ko-KR"/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12</a:t>
                      </a:r>
                      <a:r>
                        <a:rPr lang="ko-KR" altLang="en-US" sz="1400" b="0" i="0" u="none" strike="noStrike" noProof="0" dirty="0">
                          <a:latin typeface="Calibri"/>
                        </a:rPr>
                        <a:t>월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24</a:t>
                      </a:r>
                      <a:r>
                        <a:rPr lang="ko-KR" altLang="en-US" sz="1400" b="0" i="0" u="none" strike="noStrike" noProof="0" dirty="0">
                          <a:latin typeface="Calibri"/>
                        </a:rPr>
                        <a:t>일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sz="1400" b="0" i="0" u="none" strike="noStrike" noProof="0" dirty="0">
                          <a:effectLst/>
                        </a:rPr>
                        <a:t>전체 프로젝트 취합 및 테스트</a:t>
                      </a:r>
                      <a:endParaRPr lang="ko-KR" i="0" noProof="0" dirty="0"/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strike="noStrike" dirty="0">
                          <a:effectLst/>
                        </a:rPr>
                        <a:t>최적화</a:t>
                      </a:r>
                      <a:r>
                        <a:rPr lang="en-US" altLang="ko-KR" sz="1400" i="1" u="none" strike="noStrike" dirty="0">
                          <a:effectLst/>
                        </a:rPr>
                        <a:t>,</a:t>
                      </a:r>
                      <a:r>
                        <a:rPr lang="en-US" altLang="ko-KR" sz="1400" i="1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1400" i="1" u="none" strike="noStrike" baseline="0" dirty="0">
                          <a:effectLst/>
                        </a:rPr>
                        <a:t>오류 수정</a:t>
                      </a:r>
                      <a:endParaRPr lang="ko-KR" altLang="en-US" sz="1400" b="0" i="1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650563"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12</a:t>
                      </a:r>
                      <a:r>
                        <a:rPr lang="ko-KR" altLang="en-US" sz="1400" b="0" i="0" u="none" strike="noStrike" noProof="0" dirty="0">
                          <a:latin typeface="Calibri"/>
                        </a:rPr>
                        <a:t>월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21일~12월</a:t>
                      </a:r>
                      <a:r>
                        <a:rPr lang="en-US" altLang="ko-KR" sz="1400" b="0" i="0" u="none" strike="noStrike" noProof="0" dirty="0">
                          <a:latin typeface="Calibri"/>
                        </a:rPr>
                        <a:t>24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일</a:t>
                      </a:r>
                      <a:endParaRPr lang="en-US" sz="1400" b="0" i="0" u="none" strike="noStrike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+mn-ea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(</a:t>
                      </a:r>
                      <a:r>
                        <a:rPr lang="ko-KR" altLang="en-US" sz="1400" b="0" i="0" u="none" strike="noStrike" noProof="0" dirty="0">
                          <a:latin typeface="Calibri"/>
                        </a:rPr>
                        <a:t>총 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4</a:t>
                      </a:r>
                      <a:r>
                        <a:rPr lang="ko-KR" altLang="en-US" sz="1400" b="0" i="0" u="none" strike="noStrike" noProof="0" dirty="0">
                          <a:latin typeface="Calibri"/>
                        </a:rPr>
                        <a:t>일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)</a:t>
                      </a:r>
                      <a:endParaRPr lang="en-US" sz="1400" b="0" i="0" u="none" strike="noStrike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400" i="1" u="none" strike="noStrike" dirty="0">
                        <a:effectLst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i="1" u="none" strike="noStrike" dirty="0">
                          <a:effectLst/>
                        </a:rPr>
                        <a:t>-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</TotalTime>
  <Words>974</Words>
  <Application>Microsoft Office PowerPoint</Application>
  <PresentationFormat>와이드스크린</PresentationFormat>
  <Paragraphs>190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student</cp:lastModifiedBy>
  <cp:revision>671</cp:revision>
  <dcterms:created xsi:type="dcterms:W3CDTF">2014-04-29T00:37:20Z</dcterms:created>
  <dcterms:modified xsi:type="dcterms:W3CDTF">2021-12-24T04:53:09Z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