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69" r:id="rId4"/>
    <p:sldId id="270" r:id="rId5"/>
    <p:sldId id="276" r:id="rId6"/>
    <p:sldId id="271" r:id="rId7"/>
    <p:sldId id="275" r:id="rId8"/>
    <p:sldId id="272" r:id="rId9"/>
    <p:sldId id="273" r:id="rId10"/>
    <p:sldId id="277" r:id="rId11"/>
  </p:sldIdLst>
  <p:sldSz cx="12192000" cy="6858000"/>
  <p:notesSz cx="6858000" cy="9144000"/>
  <p:embeddedFontLst>
    <p:embeddedFont>
      <p:font typeface="Aharoni" panose="02010803020104030203" pitchFamily="2" charset="-79"/>
      <p:bold r:id="rId12"/>
    </p:embeddedFont>
    <p:embeddedFont>
      <p:font typeface="나눔스퀘어" panose="020B0600000101010101" pitchFamily="50" charset="-127"/>
      <p:regular r:id="rId13"/>
    </p:embeddedFon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C7E"/>
    <a:srgbClr val="7ACCC4"/>
    <a:srgbClr val="45B6B2"/>
    <a:srgbClr val="F0FAF9"/>
    <a:srgbClr val="ADE0DB"/>
    <a:srgbClr val="FFC9D5"/>
    <a:srgbClr val="FF9EB3"/>
    <a:srgbClr val="77B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2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3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6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0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9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7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3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3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7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2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D0D2-25A0-494D-9E90-A29B4627390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4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8851" y="2011686"/>
            <a:ext cx="4812856" cy="53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bg1"/>
                </a:solidFill>
                <a:effectLst/>
                <a:latin typeface="+mj-ea"/>
                <a:ea typeface="+mj-ea"/>
                <a:cs typeface="Aharoni" panose="02010803020104030203" pitchFamily="2" charset="-79"/>
              </a:rPr>
              <a:t>창업 </a:t>
            </a:r>
            <a:r>
              <a:rPr lang="ko-KR" altLang="en-US" sz="2000" b="1" dirty="0" err="1">
                <a:solidFill>
                  <a:schemeClr val="bg1"/>
                </a:solidFill>
                <a:effectLst/>
                <a:latin typeface="+mj-ea"/>
                <a:ea typeface="+mj-ea"/>
                <a:cs typeface="Aharoni" panose="02010803020104030203" pitchFamily="2" charset="-79"/>
              </a:rPr>
              <a:t>캡스톤</a:t>
            </a:r>
            <a:r>
              <a:rPr lang="ko-KR" altLang="en-US" sz="2000" b="1" dirty="0">
                <a:solidFill>
                  <a:schemeClr val="bg1"/>
                </a:solidFill>
                <a:effectLst/>
                <a:latin typeface="+mj-ea"/>
                <a:ea typeface="+mj-ea"/>
                <a:cs typeface="Aharoni" panose="02010803020104030203" pitchFamily="2" charset="-79"/>
              </a:rPr>
              <a:t> 디자인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8850" y="2946975"/>
            <a:ext cx="549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  <a:cs typeface="Aharoni" panose="02010803020104030203" pitchFamily="2" charset="-79"/>
              </a:rPr>
              <a:t>고령자 앱 서비스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526924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364" y="4286360"/>
            <a:ext cx="4812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  <a:cs typeface="Aharoni" panose="02010803020104030203" pitchFamily="2" charset="-79"/>
              </a:rPr>
              <a:t>서원대학교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2743">
            <a:off x="5738275" y="-733506"/>
            <a:ext cx="6851289" cy="6858000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660905" y="2695495"/>
            <a:ext cx="5057775" cy="0"/>
          </a:xfrm>
          <a:prstGeom prst="line">
            <a:avLst/>
          </a:prstGeom>
          <a:ln w="9207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46391" y="4096124"/>
            <a:ext cx="5057775" cy="0"/>
          </a:xfrm>
          <a:prstGeom prst="line">
            <a:avLst/>
          </a:prstGeom>
          <a:ln w="9207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CD0D09-FA0A-49D5-B16B-DD35C2B4F4F3}"/>
              </a:ext>
            </a:extLst>
          </p:cNvPr>
          <p:cNvSpPr txBox="1"/>
          <p:nvPr/>
        </p:nvSpPr>
        <p:spPr>
          <a:xfrm>
            <a:off x="7400559" y="5459673"/>
            <a:ext cx="5499427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Aharoni" panose="02010803020104030203" pitchFamily="2" charset="-79"/>
              </a:rPr>
              <a:t>학번 </a:t>
            </a:r>
            <a:r>
              <a:rPr lang="en-US" altLang="ko-KR" sz="2000" b="1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Aharoni" panose="02010803020104030203" pitchFamily="2" charset="-79"/>
              </a:rPr>
              <a:t>: 201610296 , 201610689</a:t>
            </a: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haroni" panose="02010803020104030203" pitchFamily="2" charset="-79"/>
              </a:rPr>
              <a:t>이름 </a:t>
            </a:r>
            <a:r>
              <a:rPr lang="en-US" altLang="ko-KR" sz="2000" b="1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Aharoni" panose="02010803020104030203" pitchFamily="2" charset="-79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Aharoni" panose="02010803020104030203" pitchFamily="2" charset="-79"/>
              </a:rPr>
              <a:t>김용민</a:t>
            </a:r>
            <a:r>
              <a:rPr lang="en-US" altLang="ko-KR" sz="2000" b="1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Aharoni" panose="02010803020104030203" pitchFamily="2" charset="-79"/>
              </a:rPr>
              <a:t>,</a:t>
            </a:r>
            <a:r>
              <a:rPr lang="ko-KR" altLang="en-US" sz="2000" b="1" dirty="0" err="1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Aharoni" panose="02010803020104030203" pitchFamily="2" charset="-79"/>
              </a:rPr>
              <a:t>방동휘</a:t>
            </a:r>
            <a:endParaRPr lang="ko-KR" altLang="en-US" sz="2000" dirty="0">
              <a:solidFill>
                <a:schemeClr val="bg1"/>
              </a:solidFill>
              <a:effectLst/>
              <a:latin typeface="+mj-lt"/>
              <a:ea typeface="바탕" panose="0203060000010101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900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434520" y="-20360"/>
            <a:ext cx="10294374" cy="704981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  <a:gd name="connsiteX0" fmla="*/ 0 w 10028903"/>
              <a:gd name="connsiteY0" fmla="*/ 0 h 6972300"/>
              <a:gd name="connsiteX1" fmla="*/ 4251223 w 10028903"/>
              <a:gd name="connsiteY1" fmla="*/ 0 h 6972300"/>
              <a:gd name="connsiteX2" fmla="*/ 8170606 w 10028903"/>
              <a:gd name="connsiteY2" fmla="*/ 0 h 6972300"/>
              <a:gd name="connsiteX3" fmla="*/ 10028903 w 10028903"/>
              <a:gd name="connsiteY3" fmla="*/ 0 h 6972300"/>
              <a:gd name="connsiteX4" fmla="*/ 8722695 w 10028903"/>
              <a:gd name="connsiteY4" fmla="*/ 6972300 h 6972300"/>
              <a:gd name="connsiteX5" fmla="*/ 8170606 w 10028903"/>
              <a:gd name="connsiteY5" fmla="*/ 6858000 h 6972300"/>
              <a:gd name="connsiteX6" fmla="*/ 2536723 w 10028903"/>
              <a:gd name="connsiteY6" fmla="*/ 6858000 h 6972300"/>
              <a:gd name="connsiteX7" fmla="*/ 0 w 10028903"/>
              <a:gd name="connsiteY7" fmla="*/ 6858000 h 6972300"/>
              <a:gd name="connsiteX8" fmla="*/ 0 w 10028903"/>
              <a:gd name="connsiteY8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3" h="69723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722695" y="69723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95250" y="26059"/>
            <a:ext cx="10294374" cy="685800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28903" h="68580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314403" y="68580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331" y="374690"/>
            <a:ext cx="481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accent5"/>
                </a:solidFill>
                <a:latin typeface="+mn-ea"/>
              </a:rPr>
              <a:t>향후 계획</a:t>
            </a:r>
            <a:endParaRPr lang="ko-KR" altLang="en-US" sz="5400" dirty="0">
              <a:solidFill>
                <a:schemeClr val="accent5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84662" y="1307465"/>
            <a:ext cx="5057775" cy="0"/>
          </a:xfrm>
          <a:prstGeom prst="line">
            <a:avLst/>
          </a:prstGeom>
          <a:ln w="9207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F96BA778-DB31-4419-B087-999DD52E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46" y="3429000"/>
            <a:ext cx="13744911" cy="84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86A66E-B62B-4E20-A121-55BC0DF3AE57}"/>
              </a:ext>
            </a:extLst>
          </p:cNvPr>
          <p:cNvSpPr txBox="1"/>
          <p:nvPr/>
        </p:nvSpPr>
        <p:spPr>
          <a:xfrm>
            <a:off x="975237" y="1787438"/>
            <a:ext cx="853440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 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안드로이드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 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이상의 폰은 보안 관련 문제로  운동 기능이 정상 동작하지 않아 </a:t>
            </a:r>
            <a:endParaRPr lang="en-US" altLang="ko-KR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안드로이드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 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이상의 폰에서도 정상 작동 할 수 있게 향후 보완</a:t>
            </a:r>
            <a:endParaRPr lang="en-US" altLang="ko-KR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알람 기능 백그라운드에서 작동 할 수 있게 보완</a:t>
            </a:r>
            <a:endParaRPr lang="en-US" altLang="ko-KR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81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434520" y="-20360"/>
            <a:ext cx="10294374" cy="704981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  <a:gd name="connsiteX0" fmla="*/ 0 w 10028903"/>
              <a:gd name="connsiteY0" fmla="*/ 0 h 6972300"/>
              <a:gd name="connsiteX1" fmla="*/ 4251223 w 10028903"/>
              <a:gd name="connsiteY1" fmla="*/ 0 h 6972300"/>
              <a:gd name="connsiteX2" fmla="*/ 8170606 w 10028903"/>
              <a:gd name="connsiteY2" fmla="*/ 0 h 6972300"/>
              <a:gd name="connsiteX3" fmla="*/ 10028903 w 10028903"/>
              <a:gd name="connsiteY3" fmla="*/ 0 h 6972300"/>
              <a:gd name="connsiteX4" fmla="*/ 8722695 w 10028903"/>
              <a:gd name="connsiteY4" fmla="*/ 6972300 h 6972300"/>
              <a:gd name="connsiteX5" fmla="*/ 8170606 w 10028903"/>
              <a:gd name="connsiteY5" fmla="*/ 6858000 h 6972300"/>
              <a:gd name="connsiteX6" fmla="*/ 2536723 w 10028903"/>
              <a:gd name="connsiteY6" fmla="*/ 6858000 h 6972300"/>
              <a:gd name="connsiteX7" fmla="*/ 0 w 10028903"/>
              <a:gd name="connsiteY7" fmla="*/ 6858000 h 6972300"/>
              <a:gd name="connsiteX8" fmla="*/ 0 w 10028903"/>
              <a:gd name="connsiteY8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3" h="69723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722695" y="69723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0" y="75545"/>
            <a:ext cx="10294374" cy="685800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28903" h="68580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314403" y="68580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31" y="374690"/>
            <a:ext cx="481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accent5"/>
                </a:solidFill>
                <a:latin typeface="+mj-ea"/>
                <a:ea typeface="+mj-ea"/>
                <a:cs typeface="Aharoni" panose="02010803020104030203" pitchFamily="2" charset="-79"/>
              </a:rPr>
              <a:t>개 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077" y="2790170"/>
            <a:ext cx="4602879" cy="4608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519" y="5206185"/>
            <a:ext cx="10798376" cy="96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000000"/>
                </a:solidFill>
                <a:effectLst/>
                <a:latin typeface="+mn-ea"/>
              </a:rPr>
              <a:t>점점 고령자가 늘어나면서 고령화 사회로 접어들고있다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+mn-ea"/>
              </a:rPr>
              <a:t>고령화층 에서도 자신에게 필요한 기능을 사용하기위해 앱을 깔고 사용하려 하지만 스마트폰의 앱 사용이 익숙하지 않고 용어도 많아 사용에 어려움을 겪습니다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+mn-ea"/>
              </a:rPr>
              <a:t>때문에 위의 어려움을 겪는 고령화층들을 위해 좀 더 편리한 생활을 하실 수 있게 날씨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+mn-ea"/>
              </a:rPr>
              <a:t>운동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+mn-ea"/>
              </a:rPr>
              <a:t>건강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+mn-ea"/>
              </a:rPr>
              <a:t>정보 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+mn-ea"/>
              </a:rPr>
              <a:t>위치 등 여러 가지 생활편의를 위한 앱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개발 입니다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1400" b="1" dirty="0"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84662" y="1307465"/>
            <a:ext cx="5057775" cy="0"/>
          </a:xfrm>
          <a:prstGeom prst="line">
            <a:avLst/>
          </a:prstGeom>
          <a:ln w="9207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고령화 빠르면 경제가 나빠질까요? : 뉴스 : 동아닷컴">
            <a:extLst>
              <a:ext uri="{FF2B5EF4-FFF2-40B4-BE49-F238E27FC236}">
                <a16:creationId xmlns:a16="http://schemas.microsoft.com/office/drawing/2014/main" id="{849570D6-ECE2-48C6-9CC6-3E30256A6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20" y="1597165"/>
            <a:ext cx="5715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77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434520" y="-20360"/>
            <a:ext cx="10294374" cy="704981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  <a:gd name="connsiteX0" fmla="*/ 0 w 10028903"/>
              <a:gd name="connsiteY0" fmla="*/ 0 h 6972300"/>
              <a:gd name="connsiteX1" fmla="*/ 4251223 w 10028903"/>
              <a:gd name="connsiteY1" fmla="*/ 0 h 6972300"/>
              <a:gd name="connsiteX2" fmla="*/ 8170606 w 10028903"/>
              <a:gd name="connsiteY2" fmla="*/ 0 h 6972300"/>
              <a:gd name="connsiteX3" fmla="*/ 10028903 w 10028903"/>
              <a:gd name="connsiteY3" fmla="*/ 0 h 6972300"/>
              <a:gd name="connsiteX4" fmla="*/ 8722695 w 10028903"/>
              <a:gd name="connsiteY4" fmla="*/ 6972300 h 6972300"/>
              <a:gd name="connsiteX5" fmla="*/ 8170606 w 10028903"/>
              <a:gd name="connsiteY5" fmla="*/ 6858000 h 6972300"/>
              <a:gd name="connsiteX6" fmla="*/ 2536723 w 10028903"/>
              <a:gd name="connsiteY6" fmla="*/ 6858000 h 6972300"/>
              <a:gd name="connsiteX7" fmla="*/ 0 w 10028903"/>
              <a:gd name="connsiteY7" fmla="*/ 6858000 h 6972300"/>
              <a:gd name="connsiteX8" fmla="*/ 0 w 10028903"/>
              <a:gd name="connsiteY8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3" h="69723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722695" y="69723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0" y="75545"/>
            <a:ext cx="10294374" cy="685800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28903" h="68580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314403" y="68580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31" y="134253"/>
            <a:ext cx="481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accent5"/>
                </a:solidFill>
                <a:latin typeface="Aharoni" panose="02010803020104030203" pitchFamily="2" charset="-79"/>
                <a:ea typeface="나눔스퀘어 ExtraBold" panose="020B0600000101010101" pitchFamily="50" charset="-127"/>
                <a:cs typeface="Aharoni" panose="02010803020104030203" pitchFamily="2" charset="-79"/>
              </a:rPr>
              <a:t>주요 기능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9A76F48-5914-4227-A2FC-D4CCA4EA6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85821"/>
              </p:ext>
            </p:extLst>
          </p:nvPr>
        </p:nvGraphicFramePr>
        <p:xfrm>
          <a:off x="222583" y="1015956"/>
          <a:ext cx="11746833" cy="5456357"/>
        </p:xfrm>
        <a:graphic>
          <a:graphicData uri="http://schemas.openxmlformats.org/drawingml/2006/table">
            <a:tbl>
              <a:tblPr/>
              <a:tblGrid>
                <a:gridCol w="1809486">
                  <a:extLst>
                    <a:ext uri="{9D8B030D-6E8A-4147-A177-3AD203B41FA5}">
                      <a16:colId xmlns:a16="http://schemas.microsoft.com/office/drawing/2014/main" val="3882786878"/>
                    </a:ext>
                  </a:extLst>
                </a:gridCol>
                <a:gridCol w="2501641">
                  <a:extLst>
                    <a:ext uri="{9D8B030D-6E8A-4147-A177-3AD203B41FA5}">
                      <a16:colId xmlns:a16="http://schemas.microsoft.com/office/drawing/2014/main" val="1934429736"/>
                    </a:ext>
                  </a:extLst>
                </a:gridCol>
                <a:gridCol w="2297209">
                  <a:extLst>
                    <a:ext uri="{9D8B030D-6E8A-4147-A177-3AD203B41FA5}">
                      <a16:colId xmlns:a16="http://schemas.microsoft.com/office/drawing/2014/main" val="3716561992"/>
                    </a:ext>
                  </a:extLst>
                </a:gridCol>
                <a:gridCol w="5138497">
                  <a:extLst>
                    <a:ext uri="{9D8B030D-6E8A-4147-A177-3AD203B41FA5}">
                      <a16:colId xmlns:a16="http://schemas.microsoft.com/office/drawing/2014/main" val="1139277855"/>
                    </a:ext>
                  </a:extLst>
                </a:gridCol>
              </a:tblGrid>
              <a:tr h="3731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대분류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 기능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세부기능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914289"/>
                  </a:ext>
                </a:extLst>
              </a:tr>
              <a:tr h="767264">
                <a:tc rowSpan="9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정보보기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날씨보기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당일 날씨 검색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원하는 날의 날씨를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일주일의 날씨를 간략하게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15955"/>
                  </a:ext>
                </a:extLst>
              </a:tr>
              <a:tr h="373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일주일 날씨 검색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일주일의 날씨를 간략하게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289174"/>
                  </a:ext>
                </a:extLst>
              </a:tr>
              <a:tr h="373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스트레칭 보기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스트레칭 검색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부위별 스트레칭을 찾아서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496031"/>
                  </a:ext>
                </a:extLst>
              </a:tr>
              <a:tr h="521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운동량 보기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만보기 보기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만보기를 통해서 걸음 수 와 소모 칼로리 등을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996793"/>
                  </a:ext>
                </a:extLst>
              </a:tr>
              <a:tr h="373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위치 보기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위치 탐색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위치를 보여준다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67115"/>
                  </a:ext>
                </a:extLst>
              </a:tr>
              <a:tr h="373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길 찾기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현재위치에서 특정위치까지의 길을 안내한다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30846"/>
                  </a:ext>
                </a:extLst>
              </a:tr>
              <a:tr h="373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 보기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최신뉴스보기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최신뉴스를 검색해서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27463"/>
                  </a:ext>
                </a:extLst>
              </a:tr>
              <a:tr h="373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노래듣기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원하는 노래듣기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원하는 노래를 검색해서 재생한다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09432"/>
                  </a:ext>
                </a:extLst>
              </a:tr>
              <a:tr h="373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연도별 노래듣기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연도별 인기차트를 검색해서 재생한다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975351"/>
                  </a:ext>
                </a:extLst>
              </a:tr>
              <a:tr h="436069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알람 기능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알람 설정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알람 설정하기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원하는 시간에 알람을 설정한다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3932"/>
                  </a:ext>
                </a:extLst>
              </a:tr>
              <a:tr h="373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긴급 알람</a:t>
                      </a:r>
                    </a:p>
                  </a:txBody>
                  <a:tcPr marL="36964" marR="36964" marT="10220" marB="1022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긴급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SOS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알람 울리기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긴급상황시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SOS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전화를 할 수 있다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29232"/>
                  </a:ext>
                </a:extLst>
              </a:tr>
              <a:tr h="3731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 인식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 인식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 인식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음성인식을 통해 기능을 말하면 해당 기능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174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72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434520" y="-20360"/>
            <a:ext cx="10294374" cy="704981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  <a:gd name="connsiteX0" fmla="*/ 0 w 10028903"/>
              <a:gd name="connsiteY0" fmla="*/ 0 h 6972300"/>
              <a:gd name="connsiteX1" fmla="*/ 4251223 w 10028903"/>
              <a:gd name="connsiteY1" fmla="*/ 0 h 6972300"/>
              <a:gd name="connsiteX2" fmla="*/ 8170606 w 10028903"/>
              <a:gd name="connsiteY2" fmla="*/ 0 h 6972300"/>
              <a:gd name="connsiteX3" fmla="*/ 10028903 w 10028903"/>
              <a:gd name="connsiteY3" fmla="*/ 0 h 6972300"/>
              <a:gd name="connsiteX4" fmla="*/ 8722695 w 10028903"/>
              <a:gd name="connsiteY4" fmla="*/ 6972300 h 6972300"/>
              <a:gd name="connsiteX5" fmla="*/ 8170606 w 10028903"/>
              <a:gd name="connsiteY5" fmla="*/ 6858000 h 6972300"/>
              <a:gd name="connsiteX6" fmla="*/ 2536723 w 10028903"/>
              <a:gd name="connsiteY6" fmla="*/ 6858000 h 6972300"/>
              <a:gd name="connsiteX7" fmla="*/ 0 w 10028903"/>
              <a:gd name="connsiteY7" fmla="*/ 6858000 h 6972300"/>
              <a:gd name="connsiteX8" fmla="*/ 0 w 10028903"/>
              <a:gd name="connsiteY8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3" h="69723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722695" y="69723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0" y="75545"/>
            <a:ext cx="10294374" cy="685800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28903" h="68580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314403" y="68580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331" y="374690"/>
            <a:ext cx="481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accent5"/>
                </a:solidFill>
                <a:latin typeface="+mn-ea"/>
                <a:cs typeface="Aharoni" panose="02010803020104030203" pitchFamily="2" charset="-79"/>
              </a:rPr>
              <a:t>개발 환경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84662" y="1307465"/>
            <a:ext cx="5057775" cy="0"/>
          </a:xfrm>
          <a:prstGeom prst="line">
            <a:avLst/>
          </a:prstGeom>
          <a:ln w="9207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F96BA778-DB31-4419-B087-999DD52E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46" y="3429000"/>
            <a:ext cx="13744911" cy="84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01287D22-C9C0-4A11-9095-9EB2D64C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6" y="2780259"/>
            <a:ext cx="2937907" cy="116125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AF7107A1-95F2-4ABD-8B25-F6C20EB5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79" y="2780259"/>
            <a:ext cx="2403154" cy="120157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A18DEC5-46B5-4234-9B74-D19642BEF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342" y="2762034"/>
            <a:ext cx="2389424" cy="12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0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434520" y="-20360"/>
            <a:ext cx="10294374" cy="704981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  <a:gd name="connsiteX0" fmla="*/ 0 w 10028903"/>
              <a:gd name="connsiteY0" fmla="*/ 0 h 6972300"/>
              <a:gd name="connsiteX1" fmla="*/ 4251223 w 10028903"/>
              <a:gd name="connsiteY1" fmla="*/ 0 h 6972300"/>
              <a:gd name="connsiteX2" fmla="*/ 8170606 w 10028903"/>
              <a:gd name="connsiteY2" fmla="*/ 0 h 6972300"/>
              <a:gd name="connsiteX3" fmla="*/ 10028903 w 10028903"/>
              <a:gd name="connsiteY3" fmla="*/ 0 h 6972300"/>
              <a:gd name="connsiteX4" fmla="*/ 8722695 w 10028903"/>
              <a:gd name="connsiteY4" fmla="*/ 6972300 h 6972300"/>
              <a:gd name="connsiteX5" fmla="*/ 8170606 w 10028903"/>
              <a:gd name="connsiteY5" fmla="*/ 6858000 h 6972300"/>
              <a:gd name="connsiteX6" fmla="*/ 2536723 w 10028903"/>
              <a:gd name="connsiteY6" fmla="*/ 6858000 h 6972300"/>
              <a:gd name="connsiteX7" fmla="*/ 0 w 10028903"/>
              <a:gd name="connsiteY7" fmla="*/ 6858000 h 6972300"/>
              <a:gd name="connsiteX8" fmla="*/ 0 w 10028903"/>
              <a:gd name="connsiteY8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3" h="69723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722695" y="69723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0" y="75545"/>
            <a:ext cx="10294374" cy="685800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28903" h="68580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314403" y="68580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331" y="374690"/>
            <a:ext cx="481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accent5"/>
                </a:solidFill>
                <a:latin typeface="+mn-ea"/>
                <a:cs typeface="Aharoni" panose="02010803020104030203" pitchFamily="2" charset="-79"/>
              </a:rPr>
              <a:t>프로그램 설계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84662" y="1307465"/>
            <a:ext cx="5057775" cy="0"/>
          </a:xfrm>
          <a:prstGeom prst="line">
            <a:avLst/>
          </a:prstGeom>
          <a:ln w="9207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F96BA778-DB31-4419-B087-999DD52E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46" y="3429000"/>
            <a:ext cx="13744911" cy="84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0093CC9-DAEA-445A-9412-458DCD183B5F}"/>
              </a:ext>
            </a:extLst>
          </p:cNvPr>
          <p:cNvSpPr/>
          <p:nvPr/>
        </p:nvSpPr>
        <p:spPr>
          <a:xfrm>
            <a:off x="4744278" y="2486860"/>
            <a:ext cx="2345634" cy="6758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생활편의 앱 서비스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C6A5FF-8E81-4B03-8F50-DA7034EC013C}"/>
              </a:ext>
            </a:extLst>
          </p:cNvPr>
          <p:cNvCxnSpPr/>
          <p:nvPr/>
        </p:nvCxnSpPr>
        <p:spPr>
          <a:xfrm>
            <a:off x="5917095" y="3162714"/>
            <a:ext cx="0" cy="288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9405EB-4043-42C7-B284-7E8DECA3CCA8}"/>
              </a:ext>
            </a:extLst>
          </p:cNvPr>
          <p:cNvCxnSpPr/>
          <p:nvPr/>
        </p:nvCxnSpPr>
        <p:spPr>
          <a:xfrm>
            <a:off x="5917095" y="3472069"/>
            <a:ext cx="36907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8AD645F-5D43-47DD-9D12-11596C5D8CB9}"/>
              </a:ext>
            </a:extLst>
          </p:cNvPr>
          <p:cNvCxnSpPr/>
          <p:nvPr/>
        </p:nvCxnSpPr>
        <p:spPr>
          <a:xfrm>
            <a:off x="2226364" y="3470593"/>
            <a:ext cx="36907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2A6555-096C-4149-BAAB-73D2567D5E38}"/>
              </a:ext>
            </a:extLst>
          </p:cNvPr>
          <p:cNvCxnSpPr/>
          <p:nvPr/>
        </p:nvCxnSpPr>
        <p:spPr>
          <a:xfrm>
            <a:off x="2226364" y="3470593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43C58-3BFE-4AFC-8EF7-1B028E5A167D}"/>
              </a:ext>
            </a:extLst>
          </p:cNvPr>
          <p:cNvCxnSpPr>
            <a:cxnSpLocks/>
          </p:cNvCxnSpPr>
          <p:nvPr/>
        </p:nvCxnSpPr>
        <p:spPr>
          <a:xfrm>
            <a:off x="9587958" y="3463969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60C19D9-BF1A-47A2-A206-5EC192C04249}"/>
              </a:ext>
            </a:extLst>
          </p:cNvPr>
          <p:cNvSpPr/>
          <p:nvPr/>
        </p:nvSpPr>
        <p:spPr>
          <a:xfrm>
            <a:off x="1487555" y="3631095"/>
            <a:ext cx="1477617" cy="5290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주요 기능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9540CFF-EE31-4E28-B7E2-ED268BE90B90}"/>
              </a:ext>
            </a:extLst>
          </p:cNvPr>
          <p:cNvSpPr/>
          <p:nvPr/>
        </p:nvSpPr>
        <p:spPr>
          <a:xfrm>
            <a:off x="8881872" y="3581853"/>
            <a:ext cx="1477617" cy="5783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적용 기술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24DD081-7C1B-4D83-90D7-0AB8B1562910}"/>
              </a:ext>
            </a:extLst>
          </p:cNvPr>
          <p:cNvCxnSpPr>
            <a:cxnSpLocks/>
          </p:cNvCxnSpPr>
          <p:nvPr/>
        </p:nvCxnSpPr>
        <p:spPr>
          <a:xfrm>
            <a:off x="434520" y="4331331"/>
            <a:ext cx="576749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9E81787-DC2E-4831-906B-0F86E22156F1}"/>
              </a:ext>
            </a:extLst>
          </p:cNvPr>
          <p:cNvCxnSpPr/>
          <p:nvPr/>
        </p:nvCxnSpPr>
        <p:spPr>
          <a:xfrm>
            <a:off x="2232992" y="4166336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4BDF823-BDBA-43E4-B932-CECE9B273229}"/>
              </a:ext>
            </a:extLst>
          </p:cNvPr>
          <p:cNvCxnSpPr>
            <a:cxnSpLocks/>
          </p:cNvCxnSpPr>
          <p:nvPr/>
        </p:nvCxnSpPr>
        <p:spPr>
          <a:xfrm flipV="1">
            <a:off x="7352145" y="4303312"/>
            <a:ext cx="3810919" cy="169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0D0EAE9-ABFF-4E6F-8D41-A6EDF612DEF0}"/>
              </a:ext>
            </a:extLst>
          </p:cNvPr>
          <p:cNvCxnSpPr/>
          <p:nvPr/>
        </p:nvCxnSpPr>
        <p:spPr>
          <a:xfrm>
            <a:off x="9611850" y="4159711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A616AA-B971-4200-AEFF-619AB695600B}"/>
              </a:ext>
            </a:extLst>
          </p:cNvPr>
          <p:cNvCxnSpPr/>
          <p:nvPr/>
        </p:nvCxnSpPr>
        <p:spPr>
          <a:xfrm>
            <a:off x="1417981" y="4345240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95BC583-327A-4505-BD22-DD7D5AA28F1B}"/>
              </a:ext>
            </a:extLst>
          </p:cNvPr>
          <p:cNvSpPr/>
          <p:nvPr/>
        </p:nvSpPr>
        <p:spPr>
          <a:xfrm>
            <a:off x="1048981" y="4517154"/>
            <a:ext cx="713372" cy="3272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운동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알림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17D458-8A86-4185-A002-D84D9C4D7E36}"/>
              </a:ext>
            </a:extLst>
          </p:cNvPr>
          <p:cNvCxnSpPr/>
          <p:nvPr/>
        </p:nvCxnSpPr>
        <p:spPr>
          <a:xfrm>
            <a:off x="443948" y="4351868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05CBCE8-F902-4C51-9E58-80FD82D3C32A}"/>
              </a:ext>
            </a:extLst>
          </p:cNvPr>
          <p:cNvSpPr/>
          <p:nvPr/>
        </p:nvSpPr>
        <p:spPr>
          <a:xfrm>
            <a:off x="106017" y="4517810"/>
            <a:ext cx="661012" cy="3272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날씨 보기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70A7E82-0D21-4133-B475-B62B09D6D6A3}"/>
              </a:ext>
            </a:extLst>
          </p:cNvPr>
          <p:cNvCxnSpPr/>
          <p:nvPr/>
        </p:nvCxnSpPr>
        <p:spPr>
          <a:xfrm>
            <a:off x="2352258" y="4351866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5AE92C5-3B71-438E-BD58-E311901B4733}"/>
              </a:ext>
            </a:extLst>
          </p:cNvPr>
          <p:cNvSpPr/>
          <p:nvPr/>
        </p:nvSpPr>
        <p:spPr>
          <a:xfrm>
            <a:off x="2036040" y="4524010"/>
            <a:ext cx="637586" cy="3272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건강 알림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DFA218F-10DF-430E-AA4B-D798B8D28299}"/>
              </a:ext>
            </a:extLst>
          </p:cNvPr>
          <p:cNvCxnSpPr/>
          <p:nvPr/>
        </p:nvCxnSpPr>
        <p:spPr>
          <a:xfrm>
            <a:off x="3207027" y="4345241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C5F39CD-EA0D-4643-B47C-976623C97044}"/>
              </a:ext>
            </a:extLst>
          </p:cNvPr>
          <p:cNvSpPr/>
          <p:nvPr/>
        </p:nvSpPr>
        <p:spPr>
          <a:xfrm>
            <a:off x="2912069" y="4517154"/>
            <a:ext cx="639518" cy="3272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위치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CAAA73E-6CFE-4D91-8B44-269703F98A16}"/>
              </a:ext>
            </a:extLst>
          </p:cNvPr>
          <p:cNvCxnSpPr/>
          <p:nvPr/>
        </p:nvCxnSpPr>
        <p:spPr>
          <a:xfrm>
            <a:off x="4154559" y="4351868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AB87503-5D93-48F6-B133-ED14AF5D69A6}"/>
              </a:ext>
            </a:extLst>
          </p:cNvPr>
          <p:cNvSpPr/>
          <p:nvPr/>
        </p:nvSpPr>
        <p:spPr>
          <a:xfrm>
            <a:off x="3807034" y="4524009"/>
            <a:ext cx="724798" cy="3272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뉴스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D72F17C-52D9-47CF-B268-B6192528AC5E}"/>
              </a:ext>
            </a:extLst>
          </p:cNvPr>
          <p:cNvCxnSpPr/>
          <p:nvPr/>
        </p:nvCxnSpPr>
        <p:spPr>
          <a:xfrm>
            <a:off x="6188766" y="4345244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E72635-AFD6-4146-B858-8C0E8CE2997D}"/>
              </a:ext>
            </a:extLst>
          </p:cNvPr>
          <p:cNvSpPr/>
          <p:nvPr/>
        </p:nvSpPr>
        <p:spPr>
          <a:xfrm>
            <a:off x="5827743" y="4524012"/>
            <a:ext cx="724798" cy="3272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알람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158730-E94B-4190-B3B0-EB3B9E061BE4}"/>
              </a:ext>
            </a:extLst>
          </p:cNvPr>
          <p:cNvCxnSpPr/>
          <p:nvPr/>
        </p:nvCxnSpPr>
        <p:spPr>
          <a:xfrm>
            <a:off x="5194857" y="4358496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0ED1D5C-23E9-4CE2-AD75-941FF2D14A32}"/>
              </a:ext>
            </a:extLst>
          </p:cNvPr>
          <p:cNvSpPr/>
          <p:nvPr/>
        </p:nvSpPr>
        <p:spPr>
          <a:xfrm>
            <a:off x="4859180" y="4517154"/>
            <a:ext cx="724798" cy="3272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노래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듣기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98E3458-9A99-47AC-9F6A-2F687175BC41}"/>
              </a:ext>
            </a:extLst>
          </p:cNvPr>
          <p:cNvCxnSpPr/>
          <p:nvPr/>
        </p:nvCxnSpPr>
        <p:spPr>
          <a:xfrm>
            <a:off x="8139442" y="4338620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5A9CB3C-D201-4F81-9EE0-0ADF388AEA3F}"/>
              </a:ext>
            </a:extLst>
          </p:cNvPr>
          <p:cNvSpPr/>
          <p:nvPr/>
        </p:nvSpPr>
        <p:spPr>
          <a:xfrm>
            <a:off x="7791672" y="4517388"/>
            <a:ext cx="724798" cy="3272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GPS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FEC9C54-2D5C-4A7C-9F57-078E35F334C6}"/>
              </a:ext>
            </a:extLst>
          </p:cNvPr>
          <p:cNvCxnSpPr/>
          <p:nvPr/>
        </p:nvCxnSpPr>
        <p:spPr>
          <a:xfrm>
            <a:off x="9106851" y="4338618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919E86C-1CE4-43D1-B7FC-37271249AC81}"/>
              </a:ext>
            </a:extLst>
          </p:cNvPr>
          <p:cNvSpPr/>
          <p:nvPr/>
        </p:nvSpPr>
        <p:spPr>
          <a:xfrm>
            <a:off x="8706073" y="4504134"/>
            <a:ext cx="872056" cy="3272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진동 감지 센서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FBE9DDF-C15D-44C2-8066-190D9C8F06F7}"/>
              </a:ext>
            </a:extLst>
          </p:cNvPr>
          <p:cNvCxnSpPr/>
          <p:nvPr/>
        </p:nvCxnSpPr>
        <p:spPr>
          <a:xfrm>
            <a:off x="10120640" y="4331993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0A5DD90-8C39-4293-9207-23F07ADB5F51}"/>
              </a:ext>
            </a:extLst>
          </p:cNvPr>
          <p:cNvSpPr/>
          <p:nvPr/>
        </p:nvSpPr>
        <p:spPr>
          <a:xfrm>
            <a:off x="9693361" y="4510761"/>
            <a:ext cx="872056" cy="3272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App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개발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4080014-2A2C-4238-A800-1FD2FB521EFF}"/>
              </a:ext>
            </a:extLst>
          </p:cNvPr>
          <p:cNvCxnSpPr/>
          <p:nvPr/>
        </p:nvCxnSpPr>
        <p:spPr>
          <a:xfrm>
            <a:off x="11148889" y="4301676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89DBE13-717B-4FCF-A6C1-5BE7195D89FB}"/>
              </a:ext>
            </a:extLst>
          </p:cNvPr>
          <p:cNvSpPr/>
          <p:nvPr/>
        </p:nvSpPr>
        <p:spPr>
          <a:xfrm>
            <a:off x="10722654" y="4474023"/>
            <a:ext cx="872056" cy="3272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JAVA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언어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4D6C5F1-B41C-40DA-92FE-44E86254309E}"/>
              </a:ext>
            </a:extLst>
          </p:cNvPr>
          <p:cNvSpPr/>
          <p:nvPr/>
        </p:nvSpPr>
        <p:spPr>
          <a:xfrm>
            <a:off x="6969055" y="4504134"/>
            <a:ext cx="724798" cy="3272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stt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14B81EE-0B0C-47FB-A653-587837582D34}"/>
              </a:ext>
            </a:extLst>
          </p:cNvPr>
          <p:cNvCxnSpPr>
            <a:cxnSpLocks/>
          </p:cNvCxnSpPr>
          <p:nvPr/>
        </p:nvCxnSpPr>
        <p:spPr>
          <a:xfrm>
            <a:off x="7352145" y="4326838"/>
            <a:ext cx="0" cy="160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28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434520" y="-20360"/>
            <a:ext cx="10294374" cy="704981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  <a:gd name="connsiteX0" fmla="*/ 0 w 10028903"/>
              <a:gd name="connsiteY0" fmla="*/ 0 h 6972300"/>
              <a:gd name="connsiteX1" fmla="*/ 4251223 w 10028903"/>
              <a:gd name="connsiteY1" fmla="*/ 0 h 6972300"/>
              <a:gd name="connsiteX2" fmla="*/ 8170606 w 10028903"/>
              <a:gd name="connsiteY2" fmla="*/ 0 h 6972300"/>
              <a:gd name="connsiteX3" fmla="*/ 10028903 w 10028903"/>
              <a:gd name="connsiteY3" fmla="*/ 0 h 6972300"/>
              <a:gd name="connsiteX4" fmla="*/ 8722695 w 10028903"/>
              <a:gd name="connsiteY4" fmla="*/ 6972300 h 6972300"/>
              <a:gd name="connsiteX5" fmla="*/ 8170606 w 10028903"/>
              <a:gd name="connsiteY5" fmla="*/ 6858000 h 6972300"/>
              <a:gd name="connsiteX6" fmla="*/ 2536723 w 10028903"/>
              <a:gd name="connsiteY6" fmla="*/ 6858000 h 6972300"/>
              <a:gd name="connsiteX7" fmla="*/ 0 w 10028903"/>
              <a:gd name="connsiteY7" fmla="*/ 6858000 h 6972300"/>
              <a:gd name="connsiteX8" fmla="*/ 0 w 10028903"/>
              <a:gd name="connsiteY8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3" h="69723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722695" y="69723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95250" y="0"/>
            <a:ext cx="10294374" cy="685800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28903" h="68580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314403" y="68580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331" y="374690"/>
            <a:ext cx="481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accent5"/>
                </a:solidFill>
                <a:latin typeface="+mn-ea"/>
                <a:cs typeface="Aharoni" panose="02010803020104030203" pitchFamily="2" charset="-79"/>
              </a:rPr>
              <a:t>실행 화면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84662" y="1307465"/>
            <a:ext cx="5057775" cy="0"/>
          </a:xfrm>
          <a:prstGeom prst="line">
            <a:avLst/>
          </a:prstGeom>
          <a:ln w="9207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F96BA778-DB31-4419-B087-999DD52E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46" y="3429000"/>
            <a:ext cx="13744911" cy="84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A9BC92-5A54-4F7D-9FC0-7666BCCB0574}"/>
              </a:ext>
            </a:extLst>
          </p:cNvPr>
          <p:cNvSpPr txBox="1"/>
          <p:nvPr/>
        </p:nvSpPr>
        <p:spPr>
          <a:xfrm>
            <a:off x="1361375" y="1515275"/>
            <a:ext cx="217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accent5"/>
                </a:solidFill>
                <a:latin typeface="+mn-ea"/>
              </a:rPr>
              <a:t>메인 화면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A43DF7-ACA1-4954-A771-A89682EA919C}"/>
              </a:ext>
            </a:extLst>
          </p:cNvPr>
          <p:cNvSpPr txBox="1"/>
          <p:nvPr/>
        </p:nvSpPr>
        <p:spPr>
          <a:xfrm>
            <a:off x="4787021" y="1515275"/>
            <a:ext cx="217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accent5"/>
                </a:solidFill>
                <a:latin typeface="+mn-ea"/>
              </a:rPr>
              <a:t>뉴스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B17B72-A31B-421A-BD3F-B0A59962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36" y="1987826"/>
            <a:ext cx="2635112" cy="468464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CB70597-6A57-4E79-9398-2ED553CF9656}"/>
              </a:ext>
            </a:extLst>
          </p:cNvPr>
          <p:cNvSpPr txBox="1"/>
          <p:nvPr/>
        </p:nvSpPr>
        <p:spPr>
          <a:xfrm>
            <a:off x="7861880" y="1504265"/>
            <a:ext cx="791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accent5"/>
                </a:solidFill>
                <a:latin typeface="+mn-ea"/>
              </a:rPr>
              <a:t>날씨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C5D540-EB12-40DC-B383-66B7F334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78" y="1987826"/>
            <a:ext cx="2673253" cy="46043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A2D442-605C-4EEC-B47A-8D36CCE4E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453" y="1987826"/>
            <a:ext cx="2374449" cy="46043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7AC4A1-8BA1-4D84-83EB-AED7684B9A0D}"/>
              </a:ext>
            </a:extLst>
          </p:cNvPr>
          <p:cNvSpPr txBox="1"/>
          <p:nvPr/>
        </p:nvSpPr>
        <p:spPr>
          <a:xfrm>
            <a:off x="10465809" y="1515275"/>
            <a:ext cx="151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accent5"/>
                </a:solidFill>
                <a:latin typeface="+mn-ea"/>
              </a:rPr>
              <a:t>주간 날씨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C963C7-946B-4E84-BA51-B08FD6E7E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355" y="1987826"/>
            <a:ext cx="2349762" cy="460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0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434520" y="-20360"/>
            <a:ext cx="10294374" cy="704981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  <a:gd name="connsiteX0" fmla="*/ 0 w 10028903"/>
              <a:gd name="connsiteY0" fmla="*/ 0 h 6972300"/>
              <a:gd name="connsiteX1" fmla="*/ 4251223 w 10028903"/>
              <a:gd name="connsiteY1" fmla="*/ 0 h 6972300"/>
              <a:gd name="connsiteX2" fmla="*/ 8170606 w 10028903"/>
              <a:gd name="connsiteY2" fmla="*/ 0 h 6972300"/>
              <a:gd name="connsiteX3" fmla="*/ 10028903 w 10028903"/>
              <a:gd name="connsiteY3" fmla="*/ 0 h 6972300"/>
              <a:gd name="connsiteX4" fmla="*/ 8722695 w 10028903"/>
              <a:gd name="connsiteY4" fmla="*/ 6972300 h 6972300"/>
              <a:gd name="connsiteX5" fmla="*/ 8170606 w 10028903"/>
              <a:gd name="connsiteY5" fmla="*/ 6858000 h 6972300"/>
              <a:gd name="connsiteX6" fmla="*/ 2536723 w 10028903"/>
              <a:gd name="connsiteY6" fmla="*/ 6858000 h 6972300"/>
              <a:gd name="connsiteX7" fmla="*/ 0 w 10028903"/>
              <a:gd name="connsiteY7" fmla="*/ 6858000 h 6972300"/>
              <a:gd name="connsiteX8" fmla="*/ 0 w 10028903"/>
              <a:gd name="connsiteY8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3" h="69723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722695" y="69723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95250" y="-20360"/>
            <a:ext cx="10294374" cy="685800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28903" h="68580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314403" y="68580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331" y="374690"/>
            <a:ext cx="481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accent5"/>
                </a:solidFill>
                <a:latin typeface="+mn-ea"/>
                <a:cs typeface="Aharoni" panose="02010803020104030203" pitchFamily="2" charset="-79"/>
              </a:rPr>
              <a:t>실행 화면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84662" y="1307465"/>
            <a:ext cx="5057775" cy="0"/>
          </a:xfrm>
          <a:prstGeom prst="line">
            <a:avLst/>
          </a:prstGeom>
          <a:ln w="9207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F96BA778-DB31-4419-B087-999DD52E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46" y="3429000"/>
            <a:ext cx="13744911" cy="84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A9BC92-5A54-4F7D-9FC0-7666BCCB0574}"/>
              </a:ext>
            </a:extLst>
          </p:cNvPr>
          <p:cNvSpPr txBox="1"/>
          <p:nvPr/>
        </p:nvSpPr>
        <p:spPr>
          <a:xfrm>
            <a:off x="1361375" y="1515275"/>
            <a:ext cx="217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accent5"/>
                </a:solidFill>
                <a:latin typeface="+mn-ea"/>
              </a:rPr>
              <a:t>스트레칭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A43DF7-ACA1-4954-A771-A89682EA919C}"/>
              </a:ext>
            </a:extLst>
          </p:cNvPr>
          <p:cNvSpPr txBox="1"/>
          <p:nvPr/>
        </p:nvSpPr>
        <p:spPr>
          <a:xfrm>
            <a:off x="5390152" y="1446880"/>
            <a:ext cx="217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accent5"/>
                </a:solidFill>
                <a:latin typeface="+mn-ea"/>
              </a:rPr>
              <a:t>스트레칭 상세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B70597-6A57-4E79-9398-2ED553CF9656}"/>
              </a:ext>
            </a:extLst>
          </p:cNvPr>
          <p:cNvSpPr txBox="1"/>
          <p:nvPr/>
        </p:nvSpPr>
        <p:spPr>
          <a:xfrm>
            <a:off x="10087308" y="1497314"/>
            <a:ext cx="217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accent5"/>
                </a:solidFill>
                <a:latin typeface="+mn-ea"/>
              </a:rPr>
              <a:t>노래듣기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3D91775-BEBB-48CD-8531-DEF41D25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04" y="1987826"/>
            <a:ext cx="2528377" cy="44954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E4A90DB-E14E-469C-AAD9-720DF3E4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011" y="1987826"/>
            <a:ext cx="2374449" cy="449548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3435DF4-48B7-4237-A751-EF5E8EC1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189" y="2029683"/>
            <a:ext cx="2448882" cy="449548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6BF0C07-D2CF-4BFC-B558-0E992A005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158" y="2029684"/>
            <a:ext cx="2661322" cy="445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1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434520" y="-20360"/>
            <a:ext cx="10294374" cy="704981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  <a:gd name="connsiteX0" fmla="*/ 0 w 10028903"/>
              <a:gd name="connsiteY0" fmla="*/ 0 h 6972300"/>
              <a:gd name="connsiteX1" fmla="*/ 4251223 w 10028903"/>
              <a:gd name="connsiteY1" fmla="*/ 0 h 6972300"/>
              <a:gd name="connsiteX2" fmla="*/ 8170606 w 10028903"/>
              <a:gd name="connsiteY2" fmla="*/ 0 h 6972300"/>
              <a:gd name="connsiteX3" fmla="*/ 10028903 w 10028903"/>
              <a:gd name="connsiteY3" fmla="*/ 0 h 6972300"/>
              <a:gd name="connsiteX4" fmla="*/ 8722695 w 10028903"/>
              <a:gd name="connsiteY4" fmla="*/ 6972300 h 6972300"/>
              <a:gd name="connsiteX5" fmla="*/ 8170606 w 10028903"/>
              <a:gd name="connsiteY5" fmla="*/ 6858000 h 6972300"/>
              <a:gd name="connsiteX6" fmla="*/ 2536723 w 10028903"/>
              <a:gd name="connsiteY6" fmla="*/ 6858000 h 6972300"/>
              <a:gd name="connsiteX7" fmla="*/ 0 w 10028903"/>
              <a:gd name="connsiteY7" fmla="*/ 6858000 h 6972300"/>
              <a:gd name="connsiteX8" fmla="*/ 0 w 10028903"/>
              <a:gd name="connsiteY8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3" h="69723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722695" y="69723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95250" y="26059"/>
            <a:ext cx="10294374" cy="685800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28903" h="68580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314403" y="68580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331" y="374690"/>
            <a:ext cx="481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accent5"/>
                </a:solidFill>
                <a:latin typeface="+mn-ea"/>
              </a:rPr>
              <a:t>실행 </a:t>
            </a:r>
            <a:r>
              <a:rPr lang="ko-KR" altLang="en-US" sz="5400" dirty="0">
                <a:solidFill>
                  <a:schemeClr val="accent5"/>
                </a:solidFill>
                <a:latin typeface="+mn-ea"/>
                <a:cs typeface="Aharoni" panose="02010803020104030203" pitchFamily="2" charset="-79"/>
              </a:rPr>
              <a:t>화면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84662" y="1307465"/>
            <a:ext cx="5057775" cy="0"/>
          </a:xfrm>
          <a:prstGeom prst="line">
            <a:avLst/>
          </a:prstGeom>
          <a:ln w="9207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F96BA778-DB31-4419-B087-999DD52E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46" y="3429000"/>
            <a:ext cx="13744911" cy="84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A9BC92-5A54-4F7D-9FC0-7666BCCB0574}"/>
              </a:ext>
            </a:extLst>
          </p:cNvPr>
          <p:cNvSpPr txBox="1"/>
          <p:nvPr/>
        </p:nvSpPr>
        <p:spPr>
          <a:xfrm>
            <a:off x="1361375" y="1515275"/>
            <a:ext cx="217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accent5"/>
                </a:solidFill>
                <a:latin typeface="+mn-ea"/>
              </a:rPr>
              <a:t>위치 보기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A43DF7-ACA1-4954-A771-A89682EA919C}"/>
              </a:ext>
            </a:extLst>
          </p:cNvPr>
          <p:cNvSpPr txBox="1"/>
          <p:nvPr/>
        </p:nvSpPr>
        <p:spPr>
          <a:xfrm>
            <a:off x="5336846" y="1494617"/>
            <a:ext cx="108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accent5"/>
                </a:solidFill>
                <a:latin typeface="+mn-ea"/>
              </a:rPr>
              <a:t>알람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3FFA9F-0131-40FF-AFE3-6DFAB37D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03" y="1961803"/>
            <a:ext cx="2543052" cy="45215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5E416F-70B7-4C4A-AD03-DAED1964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30" y="2062514"/>
            <a:ext cx="2798776" cy="4420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098642-9EAF-4284-9D5A-CED2DB432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923" y="2062514"/>
            <a:ext cx="2756241" cy="44207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861CD3-1769-4AA9-8111-55A6183A0F7F}"/>
              </a:ext>
            </a:extLst>
          </p:cNvPr>
          <p:cNvSpPr txBox="1"/>
          <p:nvPr/>
        </p:nvSpPr>
        <p:spPr>
          <a:xfrm>
            <a:off x="8959885" y="1494617"/>
            <a:ext cx="1679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accent5"/>
                </a:solidFill>
                <a:latin typeface="+mn-ea"/>
              </a:rPr>
              <a:t>긴급 전화</a:t>
            </a:r>
          </a:p>
        </p:txBody>
      </p:sp>
    </p:spTree>
    <p:extLst>
      <p:ext uri="{BB962C8B-B14F-4D97-AF65-F5344CB8AC3E}">
        <p14:creationId xmlns:p14="http://schemas.microsoft.com/office/powerpoint/2010/main" val="84181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434520" y="-20360"/>
            <a:ext cx="10294374" cy="704981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  <a:gd name="connsiteX0" fmla="*/ 0 w 10028903"/>
              <a:gd name="connsiteY0" fmla="*/ 0 h 6972300"/>
              <a:gd name="connsiteX1" fmla="*/ 4251223 w 10028903"/>
              <a:gd name="connsiteY1" fmla="*/ 0 h 6972300"/>
              <a:gd name="connsiteX2" fmla="*/ 8170606 w 10028903"/>
              <a:gd name="connsiteY2" fmla="*/ 0 h 6972300"/>
              <a:gd name="connsiteX3" fmla="*/ 10028903 w 10028903"/>
              <a:gd name="connsiteY3" fmla="*/ 0 h 6972300"/>
              <a:gd name="connsiteX4" fmla="*/ 8722695 w 10028903"/>
              <a:gd name="connsiteY4" fmla="*/ 6972300 h 6972300"/>
              <a:gd name="connsiteX5" fmla="*/ 8170606 w 10028903"/>
              <a:gd name="connsiteY5" fmla="*/ 6858000 h 6972300"/>
              <a:gd name="connsiteX6" fmla="*/ 2536723 w 10028903"/>
              <a:gd name="connsiteY6" fmla="*/ 6858000 h 6972300"/>
              <a:gd name="connsiteX7" fmla="*/ 0 w 10028903"/>
              <a:gd name="connsiteY7" fmla="*/ 6858000 h 6972300"/>
              <a:gd name="connsiteX8" fmla="*/ 0 w 10028903"/>
              <a:gd name="connsiteY8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3" h="69723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722695" y="69723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95250" y="26059"/>
            <a:ext cx="10294374" cy="685800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28903" h="68580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314403" y="68580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331" y="374690"/>
            <a:ext cx="481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accent5"/>
                </a:solidFill>
                <a:latin typeface="+mn-ea"/>
              </a:rPr>
              <a:t>실행 </a:t>
            </a:r>
            <a:r>
              <a:rPr lang="ko-KR" altLang="en-US" sz="5400" dirty="0">
                <a:solidFill>
                  <a:schemeClr val="accent5"/>
                </a:solidFill>
                <a:latin typeface="+mn-ea"/>
                <a:cs typeface="Aharoni" panose="02010803020104030203" pitchFamily="2" charset="-79"/>
              </a:rPr>
              <a:t>화면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84662" y="1307465"/>
            <a:ext cx="5057775" cy="0"/>
          </a:xfrm>
          <a:prstGeom prst="line">
            <a:avLst/>
          </a:prstGeom>
          <a:ln w="9207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F96BA778-DB31-4419-B087-999DD52E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46" y="3429000"/>
            <a:ext cx="13744911" cy="84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A9BC92-5A54-4F7D-9FC0-7666BCCB0574}"/>
              </a:ext>
            </a:extLst>
          </p:cNvPr>
          <p:cNvSpPr txBox="1"/>
          <p:nvPr/>
        </p:nvSpPr>
        <p:spPr>
          <a:xfrm>
            <a:off x="1652281" y="1504265"/>
            <a:ext cx="217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accent5"/>
                </a:solidFill>
                <a:latin typeface="+mn-ea"/>
              </a:rPr>
              <a:t>운동</a:t>
            </a:r>
            <a:r>
              <a:rPr lang="en-US" altLang="ko-KR" sz="2000" b="1" dirty="0">
                <a:solidFill>
                  <a:schemeClr val="accent5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accent5"/>
                </a:solidFill>
                <a:latin typeface="+mn-ea"/>
              </a:rPr>
              <a:t>만보기</a:t>
            </a:r>
            <a:r>
              <a:rPr lang="en-US" altLang="ko-KR" sz="2000" b="1" dirty="0">
                <a:solidFill>
                  <a:schemeClr val="accent5"/>
                </a:solidFill>
                <a:latin typeface="+mn-ea"/>
              </a:rPr>
              <a:t>)</a:t>
            </a:r>
            <a:endParaRPr lang="ko-KR" altLang="en-US" sz="2000" b="1" dirty="0">
              <a:solidFill>
                <a:schemeClr val="accent5"/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035879-8607-42FF-93D7-9C08935E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629" y="2152074"/>
            <a:ext cx="2402053" cy="40404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FFF861-B607-4D30-B07E-191A4BEB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46" y="2152074"/>
            <a:ext cx="2322188" cy="39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304</Words>
  <Application>Microsoft Office PowerPoint</Application>
  <PresentationFormat>와이드스크린</PresentationFormat>
  <Paragraphs>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Aharoni</vt:lpstr>
      <vt:lpstr>나눔스퀘어 ExtraBold</vt:lpstr>
      <vt:lpstr>맑은 고딕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노경아</dc:creator>
  <cp:lastModifiedBy>김용민</cp:lastModifiedBy>
  <cp:revision>73</cp:revision>
  <dcterms:created xsi:type="dcterms:W3CDTF">2019-04-08T13:59:39Z</dcterms:created>
  <dcterms:modified xsi:type="dcterms:W3CDTF">2021-11-17T18:14:35Z</dcterms:modified>
</cp:coreProperties>
</file>