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0" r:id="rId4"/>
    <p:sldId id="264" r:id="rId5"/>
    <p:sldId id="265" r:id="rId6"/>
    <p:sldId id="269" r:id="rId7"/>
    <p:sldId id="266" r:id="rId8"/>
    <p:sldId id="270" r:id="rId9"/>
    <p:sldId id="267" r:id="rId10"/>
    <p:sldId id="271" r:id="rId11"/>
    <p:sldId id="268" r:id="rId12"/>
    <p:sldId id="272" r:id="rId13"/>
    <p:sldId id="276" r:id="rId14"/>
    <p:sldId id="274" r:id="rId15"/>
    <p:sldId id="275" r:id="rId16"/>
    <p:sldId id="279" r:id="rId17"/>
    <p:sldId id="277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7" r:id="rId27"/>
    <p:sldId id="289" r:id="rId28"/>
    <p:sldId id="278" r:id="rId29"/>
    <p:sldId id="290" r:id="rId30"/>
    <p:sldId id="273" r:id="rId3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5760" userDrawn="1">
          <p15:clr>
            <a:srgbClr val="A4A3A4"/>
          </p15:clr>
        </p15:guide>
        <p15:guide id="3" pos="1008" userDrawn="1">
          <p15:clr>
            <a:srgbClr val="A4A3A4"/>
          </p15:clr>
        </p15:guide>
        <p15:guide id="4" pos="10512" userDrawn="1">
          <p15:clr>
            <a:srgbClr val="A4A3A4"/>
          </p15:clr>
        </p15:guide>
        <p15:guide id="5" pos="1440" userDrawn="1">
          <p15:clr>
            <a:srgbClr val="A4A3A4"/>
          </p15:clr>
        </p15:guide>
        <p15:guide id="6" pos="1795" userDrawn="1">
          <p15:clr>
            <a:srgbClr val="A4A3A4"/>
          </p15:clr>
        </p15:guide>
        <p15:guide id="7" orient="horz" pos="3240" userDrawn="1">
          <p15:clr>
            <a:srgbClr val="A4A3A4"/>
          </p15:clr>
        </p15:guide>
        <p15:guide id="8" pos="2736" userDrawn="1">
          <p15:clr>
            <a:srgbClr val="A4A3A4"/>
          </p15:clr>
        </p15:guide>
        <p15:guide id="9" pos="3168" userDrawn="1">
          <p15:clr>
            <a:srgbClr val="A4A3A4"/>
          </p15:clr>
        </p15:guide>
        <p15:guide id="10" orient="horz" pos="5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F66"/>
    <a:srgbClr val="003300"/>
    <a:srgbClr val="9EECC7"/>
    <a:srgbClr val="25BC74"/>
    <a:srgbClr val="88888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56" autoAdjust="0"/>
  </p:normalViewPr>
  <p:slideViewPr>
    <p:cSldViewPr>
      <p:cViewPr varScale="1">
        <p:scale>
          <a:sx n="72" d="100"/>
          <a:sy n="72" d="100"/>
        </p:scale>
        <p:origin x="-654" y="-90"/>
      </p:cViewPr>
      <p:guideLst>
        <p:guide orient="horz" pos="2160"/>
        <p:guide orient="horz" pos="3240"/>
        <p:guide orient="horz" pos="5928"/>
        <p:guide pos="5760"/>
        <p:guide pos="1008"/>
        <p:guide pos="10512"/>
        <p:guide pos="1440"/>
        <p:guide pos="1795"/>
        <p:guide pos="2736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A6F6-7F2A-41A7-BC6A-546322354E18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BC782-5492-4280-A8D0-DBAD300D0C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6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975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116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644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727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290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725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794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7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33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235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54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94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83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59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8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921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958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26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BC782-5492-4280-A8D0-DBAD300D0CAA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04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1"/>
          <p:cNvGrpSpPr/>
          <p:nvPr userDrawn="1"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8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pic>
        <p:nvPicPr>
          <p:cNvPr id="9" name="Object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00372" y="842319"/>
            <a:ext cx="16556522" cy="862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1"/>
          <p:cNvGrpSpPr/>
          <p:nvPr userDrawn="1"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8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pic>
        <p:nvPicPr>
          <p:cNvPr id="9" name="Object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00372" y="842319"/>
            <a:ext cx="16556522" cy="862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://sky-world.co.kr/Portfolio/antilogarithm/antilogarithm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hyperlink" Target="http://sky-world.co.kr/Portfolio/antilogarithm/antilogarithm.html" TargetMode="Externa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hyperlink" Target="http://sky-world.co.kr/Portfolio/antilogarithm/antilogarithm.html" TargetMode="Externa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hyperlink" Target="http://sky-world.co.kr/Portfolio/antilogarithm/antilogarithm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hyperlink" Target="http://sky-world.co.kr/Portfolio/antilogarithm/antilogarithm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hyperlink" Target="http://sky-world.co.kr/Portfolio/antilogarithm/antilogarithm.html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hyperlink" Target="http://sky-world.co.kr/Portfolio/antilogarithm/antilogarithm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hyperlink" Target="http://sky-world.co.kr/Portfolio/antilogarithm/antilogarithm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hyperlink" Target="http://sky-world.co.kr/Portfolio/antilogarithm/antilogarithm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ky-world.co.kr/Portfolio/antilogarithm/antilogarithm.html" TargetMode="Externa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ky-world.co.kr/Portfolio/antilogarithm/antilogarithm.html" TargetMode="Externa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ky-world.co.kr/Portfolio/antilogarithm/antilogarithm.html" TargetMode="Externa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8.png"/><Relationship Id="rId7" Type="http://schemas.openxmlformats.org/officeDocument/2006/relationships/hyperlink" Target="http://sky-world.co.kr/Portfolio/antilogarithm/antilogarithm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ky-world.co.kr/Portfolio/antilogarithm/antilogarithm.html" TargetMode="External"/><Relationship Id="rId5" Type="http://schemas.openxmlformats.org/officeDocument/2006/relationships/image" Target="../media/image30.JP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sky-world.co.kr/Portfolio/antilogarithm/antilogarithm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230744" y="2157088"/>
            <a:ext cx="5502589" cy="1082867"/>
            <a:chOff x="6230744" y="2157088"/>
            <a:chExt cx="5502589" cy="1082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063536" y="2621572"/>
              <a:ext cx="785590" cy="451173"/>
              <a:chOff x="6063536" y="2621572"/>
              <a:chExt cx="785590" cy="45117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6063536" y="2621572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230744" y="2157088"/>
              <a:ext cx="5502589" cy="1082867"/>
              <a:chOff x="6230744" y="2157088"/>
              <a:chExt cx="5502589" cy="108286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6230744" y="2157088"/>
                <a:ext cx="5502589" cy="451173"/>
                <a:chOff x="6230744" y="2157088"/>
                <a:chExt cx="5502589" cy="45117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1114952" y="2621572"/>
                <a:ext cx="785590" cy="451173"/>
                <a:chOff x="11114952" y="2621572"/>
                <a:chExt cx="785590" cy="451173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-16200000">
                  <a:off x="11114952" y="2621572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6230744" y="7415760"/>
            <a:ext cx="5502589" cy="1082867"/>
            <a:chOff x="6230744" y="7415760"/>
            <a:chExt cx="5502589" cy="10828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63536" y="7582968"/>
              <a:ext cx="785590" cy="451173"/>
              <a:chOff x="6063536" y="7582968"/>
              <a:chExt cx="785590" cy="4511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6200000">
                <a:off x="6063536" y="7582968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30744" y="7415760"/>
              <a:ext cx="5502589" cy="1082867"/>
              <a:chOff x="6230744" y="7415760"/>
              <a:chExt cx="5502589" cy="108286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230744" y="8047453"/>
                <a:ext cx="5502589" cy="451173"/>
                <a:chOff x="6230744" y="8047453"/>
                <a:chExt cx="5502589" cy="45117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8047453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1114952" y="7582968"/>
                <a:ext cx="785590" cy="451173"/>
                <a:chOff x="11114952" y="7582968"/>
                <a:chExt cx="785590" cy="45117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16200000">
                  <a:off x="11114952" y="7582968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" name="그룹 4"/>
          <p:cNvGrpSpPr/>
          <p:nvPr/>
        </p:nvGrpSpPr>
        <p:grpSpPr>
          <a:xfrm>
            <a:off x="4227444" y="3430656"/>
            <a:ext cx="9850351" cy="2423849"/>
            <a:chOff x="4267200" y="3430656"/>
            <a:chExt cx="9850351" cy="2423849"/>
          </a:xfrm>
        </p:grpSpPr>
        <p:sp>
          <p:nvSpPr>
            <p:cNvPr id="2" name="TextBox 1"/>
            <p:cNvSpPr txBox="1"/>
            <p:nvPr/>
          </p:nvSpPr>
          <p:spPr>
            <a:xfrm>
              <a:off x="4267200" y="3430656"/>
              <a:ext cx="9764211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0" dirty="0" smtClean="0">
                  <a:solidFill>
                    <a:srgbClr val="25BC74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</a:t>
              </a:r>
              <a:endParaRPr lang="ko-KR" altLang="en-US" sz="15000" dirty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53340" y="3453848"/>
              <a:ext cx="9764211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0" dirty="0" smtClean="0">
                  <a:solidFill>
                    <a:srgbClr val="25BC74">
                      <a:alpha val="29000"/>
                    </a:srgb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</a:t>
              </a:r>
              <a:endParaRPr lang="ko-KR" altLang="en-US" sz="15000" dirty="0">
                <a:solidFill>
                  <a:srgbClr val="25BC74">
                    <a:alpha val="29000"/>
                  </a:srgb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54956" y="6393163"/>
            <a:ext cx="3574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라인컴퓨터아트학원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JAVA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기반 스마트웹 디지털컨버젼스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김하늘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5697200" y="897072"/>
            <a:ext cx="1696278" cy="1941803"/>
            <a:chOff x="15697200" y="897072"/>
            <a:chExt cx="1696278" cy="1941803"/>
          </a:xfrm>
        </p:grpSpPr>
        <p:pic>
          <p:nvPicPr>
            <p:cNvPr id="9" name="그림 8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13382" r="12745" b="13179"/>
            <a:stretch/>
          </p:blipFill>
          <p:spPr>
            <a:xfrm>
              <a:off x="15697200" y="897072"/>
              <a:ext cx="1696278" cy="1664804"/>
            </a:xfrm>
            <a:prstGeom prst="rect">
              <a:avLst/>
            </a:prstGeom>
          </p:spPr>
        </p:pic>
        <p:sp>
          <p:nvSpPr>
            <p:cNvPr id="26" name="TextBox 25">
              <a:hlinkClick r:id="rId4"/>
            </p:cNvPr>
            <p:cNvSpPr txBox="1"/>
            <p:nvPr/>
          </p:nvSpPr>
          <p:spPr>
            <a:xfrm>
              <a:off x="15786958" y="2561876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 바로가기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971800" y="4583596"/>
            <a:ext cx="9341158" cy="2885004"/>
            <a:chOff x="4456044" y="5077896"/>
            <a:chExt cx="9341158" cy="2885004"/>
          </a:xfrm>
        </p:grpSpPr>
        <p:grpSp>
          <p:nvGrpSpPr>
            <p:cNvPr id="24" name="그룹 23"/>
            <p:cNvGrpSpPr/>
            <p:nvPr/>
          </p:nvGrpSpPr>
          <p:grpSpPr>
            <a:xfrm>
              <a:off x="4456044" y="5478836"/>
              <a:ext cx="5474576" cy="1669823"/>
              <a:chOff x="4594986" y="3705640"/>
              <a:chExt cx="5474576" cy="166982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594986" y="3705640"/>
                <a:ext cx="34034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0, 1, 2, 3, 4, 5, 6, 7</a:t>
                </a:r>
                <a:endPara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594986" y="4821465"/>
                <a:ext cx="54745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10, 11, 12, 13, 14, 15, 16, 17</a:t>
                </a:r>
                <a:endPara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4661452" y="5373828"/>
              <a:ext cx="3187148" cy="0"/>
            </a:xfrm>
            <a:prstGeom prst="line">
              <a:avLst/>
            </a:prstGeom>
            <a:ln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848600" y="5373828"/>
              <a:ext cx="0" cy="186798"/>
            </a:xfrm>
            <a:prstGeom prst="line">
              <a:avLst/>
            </a:prstGeom>
            <a:ln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661452" y="5373828"/>
              <a:ext cx="0" cy="186798"/>
            </a:xfrm>
            <a:prstGeom prst="line">
              <a:avLst/>
            </a:prstGeom>
            <a:ln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992775" y="5077896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8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70103" y="5574407"/>
              <a:ext cx="5327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부터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7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까지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8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개 숫자 모두 사용 후 표현할 숫자가 없음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H="1">
              <a:off x="8229600" y="5745821"/>
              <a:ext cx="267007" cy="0"/>
            </a:xfrm>
            <a:prstGeom prst="straightConnector1">
              <a:avLst/>
            </a:prstGeom>
            <a:ln w="38100">
              <a:solidFill>
                <a:srgbClr val="00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1479696" y="6046086"/>
              <a:ext cx="0" cy="368038"/>
            </a:xfrm>
            <a:prstGeom prst="line">
              <a:avLst/>
            </a:prstGeom>
            <a:ln w="381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4863548" y="6414124"/>
              <a:ext cx="6629400" cy="0"/>
            </a:xfrm>
            <a:prstGeom prst="line">
              <a:avLst/>
            </a:prstGeom>
            <a:ln w="381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4876800" y="6400872"/>
              <a:ext cx="0" cy="304800"/>
            </a:xfrm>
            <a:prstGeom prst="straightConnector1">
              <a:avLst/>
            </a:prstGeom>
            <a:ln w="38100">
              <a:solidFill>
                <a:srgbClr val="00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39300" y="7593568"/>
              <a:ext cx="5647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높은 자릿수를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증가시켜서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10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부터 또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씩 늘려가며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표현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67556" y="7134961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8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08569" y="7134961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9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23078" y="7134961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10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91551" y="7134961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11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86528" y="7134961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12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5245" y="7134961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13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43962" y="7134961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14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72772" y="7134961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15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797243" y="7115866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10</a:t>
              </a: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6" name="Object 53"/>
          <p:cNvSpPr txBox="1"/>
          <p:nvPr/>
        </p:nvSpPr>
        <p:spPr>
          <a:xfrm>
            <a:off x="1615387" y="1333744"/>
            <a:ext cx="9994309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3098" y="3356885"/>
            <a:ext cx="683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702314" y="9633960"/>
            <a:ext cx="3802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3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3"/>
          <p:cNvSpPr txBox="1"/>
          <p:nvPr/>
        </p:nvSpPr>
        <p:spPr>
          <a:xfrm>
            <a:off x="1615387" y="1333744"/>
            <a:ext cx="9994309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3098" y="3356885"/>
            <a:ext cx="683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844" y="4484204"/>
            <a:ext cx="11698356" cy="2103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표현할 수 있는 숫자 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0, 1, 2, 3, 4, 5, 6, 7, 8, 9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 문자 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A, B, C, D, E, F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까지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16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개라서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16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진수이다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즉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10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부터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15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까지의 숫자는 알파벳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부터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까지로 표현한다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02314" y="9633960"/>
            <a:ext cx="3802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5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3"/>
          <p:cNvSpPr txBox="1"/>
          <p:nvPr/>
        </p:nvSpPr>
        <p:spPr>
          <a:xfrm>
            <a:off x="1615387" y="1333744"/>
            <a:ext cx="9994309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3098" y="3356885"/>
            <a:ext cx="683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70376" y="4586908"/>
            <a:ext cx="13549136" cy="2893360"/>
            <a:chOff x="4472942" y="4642156"/>
            <a:chExt cx="13549136" cy="2893360"/>
          </a:xfrm>
        </p:grpSpPr>
        <p:grpSp>
          <p:nvGrpSpPr>
            <p:cNvPr id="46" name="그룹 45"/>
            <p:cNvGrpSpPr/>
            <p:nvPr/>
          </p:nvGrpSpPr>
          <p:grpSpPr>
            <a:xfrm>
              <a:off x="4472942" y="5043096"/>
              <a:ext cx="8828058" cy="2125329"/>
              <a:chOff x="4594986" y="3705640"/>
              <a:chExt cx="8828058" cy="212532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4594986" y="3705640"/>
                <a:ext cx="689323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0, 1, 2, 3, 4, 5, 6, 7, 8, 9, A, B, C, D, E, F</a:t>
                </a:r>
                <a:endPara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594986" y="5276971"/>
                <a:ext cx="882805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10, 11, 12, 13, 14, 15, 16, 17, 18, 19, 1A, 1B, 1C..</a:t>
                </a:r>
                <a:endPara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cxnSp>
          <p:nvCxnSpPr>
            <p:cNvPr id="49" name="직선 연결선 48"/>
            <p:cNvCxnSpPr/>
            <p:nvPr/>
          </p:nvCxnSpPr>
          <p:spPr>
            <a:xfrm>
              <a:off x="4678350" y="4938088"/>
              <a:ext cx="6884504" cy="0"/>
            </a:xfrm>
            <a:prstGeom prst="line">
              <a:avLst/>
            </a:prstGeom>
            <a:ln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1562854" y="4938088"/>
              <a:ext cx="0" cy="186798"/>
            </a:xfrm>
            <a:prstGeom prst="line">
              <a:avLst/>
            </a:prstGeom>
            <a:ln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678350" y="4938088"/>
              <a:ext cx="0" cy="186798"/>
            </a:xfrm>
            <a:prstGeom prst="line">
              <a:avLst/>
            </a:prstGeom>
            <a:ln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791025" y="4642156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16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개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11090514" y="5910762"/>
              <a:ext cx="0" cy="368038"/>
            </a:xfrm>
            <a:prstGeom prst="line">
              <a:avLst/>
            </a:prstGeom>
            <a:ln w="381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4792418" y="6265548"/>
              <a:ext cx="6311348" cy="6624"/>
            </a:xfrm>
            <a:prstGeom prst="line">
              <a:avLst/>
            </a:prstGeom>
            <a:ln w="381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4805670" y="6265548"/>
              <a:ext cx="0" cy="304800"/>
            </a:xfrm>
            <a:prstGeom prst="straightConnector1">
              <a:avLst/>
            </a:prstGeom>
            <a:ln w="38100">
              <a:solidFill>
                <a:srgbClr val="00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656198" y="716618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>
              <a:off x="11688651" y="5335150"/>
              <a:ext cx="293708" cy="0"/>
            </a:xfrm>
            <a:prstGeom prst="straightConnector1">
              <a:avLst/>
            </a:prstGeom>
            <a:ln w="38100">
              <a:solidFill>
                <a:srgbClr val="00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2036617" y="5024888"/>
              <a:ext cx="5985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16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개 모두 사용 후 더 이상 표현할 수가 없을 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높은 자릿수를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증가시켜서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10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부터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씩 늘려가며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표현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31446" y="714619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16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54311" y="714619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17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16932" y="714619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18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9553" y="714619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19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55426" y="714619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20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78291" y="714619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21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554164" y="714619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22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163777" y="714619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23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268935" y="7146194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10</a:t>
              </a: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874626" y="714619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24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23995" y="714619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25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239624" y="714619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26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942001" y="714619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27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604626" y="714619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28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191842" y="548981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59756" y="548981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87140" y="548981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21148" y="548981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78348" y="548981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72600" y="548981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15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10067" y="5489810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702314" y="9633960"/>
            <a:ext cx="3802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3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698361" y="4946181"/>
            <a:ext cx="2028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kern="0" spc="-200" dirty="0" smtClean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전체화면 </a:t>
            </a:r>
            <a:r>
              <a:rPr lang="en-US" altLang="ko-KR" sz="2000" kern="0" spc="-200" dirty="0" smtClean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/ </a:t>
            </a:r>
            <a:r>
              <a:rPr lang="ko-KR" altLang="en-US" sz="2000" kern="0" spc="-200" dirty="0" smtClean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이용방법</a:t>
            </a:r>
            <a:endParaRPr lang="en-US" altLang="ko-KR" sz="2000" dirty="0">
              <a:solidFill>
                <a:srgbClr val="25BC7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8160" y="4337232"/>
            <a:ext cx="109055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 </a:t>
            </a:r>
            <a:r>
              <a:rPr lang="ko-KR" altLang="en-US" sz="10000" dirty="0" smtClean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 계산기 소개</a:t>
            </a:r>
            <a:endParaRPr lang="ko-KR" altLang="en-US" sz="10000" dirty="0">
              <a:solidFill>
                <a:srgbClr val="25BC7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9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3"/>
          <p:cNvSpPr txBox="1"/>
          <p:nvPr/>
        </p:nvSpPr>
        <p:spPr>
          <a:xfrm>
            <a:off x="1615387" y="1333744"/>
            <a:ext cx="13472213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 계산기 소개 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전체화면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1059" r="1080" b="1555"/>
          <a:stretch/>
        </p:blipFill>
        <p:spPr>
          <a:xfrm>
            <a:off x="2849562" y="4451224"/>
            <a:ext cx="6324549" cy="41212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03098" y="3356885"/>
            <a:ext cx="683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PC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52715" y="3356885"/>
            <a:ext cx="683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모바일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2" b="11668"/>
          <a:stretch/>
        </p:blipFill>
        <p:spPr>
          <a:xfrm>
            <a:off x="12303826" y="3427930"/>
            <a:ext cx="2712782" cy="513682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6702314" y="9633960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5697200" y="897072"/>
            <a:ext cx="1696278" cy="1941803"/>
            <a:chOff x="15697200" y="897072"/>
            <a:chExt cx="1696278" cy="1941803"/>
          </a:xfrm>
        </p:grpSpPr>
        <p:pic>
          <p:nvPicPr>
            <p:cNvPr id="13" name="그림 12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13382" r="12745" b="13179"/>
            <a:stretch/>
          </p:blipFill>
          <p:spPr>
            <a:xfrm>
              <a:off x="15697200" y="897072"/>
              <a:ext cx="1696278" cy="1664804"/>
            </a:xfrm>
            <a:prstGeom prst="rect">
              <a:avLst/>
            </a:prstGeom>
          </p:spPr>
        </p:pic>
        <p:sp>
          <p:nvSpPr>
            <p:cNvPr id="14" name="TextBox 13">
              <a:hlinkClick r:id="rId5"/>
            </p:cNvPr>
            <p:cNvSpPr txBox="1"/>
            <p:nvPr/>
          </p:nvSpPr>
          <p:spPr>
            <a:xfrm>
              <a:off x="15786958" y="2561876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 바로가기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3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3"/>
          <p:cNvSpPr txBox="1"/>
          <p:nvPr/>
        </p:nvSpPr>
        <p:spPr>
          <a:xfrm>
            <a:off x="1615387" y="1333744"/>
            <a:ext cx="13472213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 계산기 소개 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이용방법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5170"/>
          <a:stretch/>
        </p:blipFill>
        <p:spPr>
          <a:xfrm>
            <a:off x="4395822" y="3443908"/>
            <a:ext cx="9515475" cy="15372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66455" y="4532038"/>
            <a:ext cx="2618936" cy="42203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38919" y="4532037"/>
            <a:ext cx="2618936" cy="42203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083537" y="4573776"/>
            <a:ext cx="309700" cy="338554"/>
            <a:chOff x="3537278" y="5623658"/>
            <a:chExt cx="309700" cy="338554"/>
          </a:xfrm>
        </p:grpSpPr>
        <p:sp>
          <p:nvSpPr>
            <p:cNvPr id="6" name="타원 5"/>
            <p:cNvSpPr/>
            <p:nvPr/>
          </p:nvSpPr>
          <p:spPr>
            <a:xfrm>
              <a:off x="3581400" y="5666620"/>
              <a:ext cx="228600" cy="230400"/>
            </a:xfrm>
            <a:prstGeom prst="ellipse">
              <a:avLst/>
            </a:prstGeom>
            <a:solidFill>
              <a:srgbClr val="25B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37278" y="5623658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  <a:endParaRPr lang="ko-KR" altLang="en-US" sz="1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860411" y="4573775"/>
            <a:ext cx="309700" cy="338554"/>
            <a:chOff x="3537278" y="5623658"/>
            <a:chExt cx="309700" cy="338554"/>
          </a:xfrm>
        </p:grpSpPr>
        <p:sp>
          <p:nvSpPr>
            <p:cNvPr id="14" name="타원 13"/>
            <p:cNvSpPr/>
            <p:nvPr/>
          </p:nvSpPr>
          <p:spPr>
            <a:xfrm>
              <a:off x="3581400" y="5666620"/>
              <a:ext cx="228600" cy="230400"/>
            </a:xfrm>
            <a:prstGeom prst="ellipse">
              <a:avLst/>
            </a:prstGeom>
            <a:solidFill>
              <a:srgbClr val="25B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37278" y="5623658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  <a:endParaRPr lang="ko-KR" altLang="en-US" sz="1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6" name="아래쪽 화살표 15"/>
          <p:cNvSpPr/>
          <p:nvPr/>
        </p:nvSpPr>
        <p:spPr>
          <a:xfrm>
            <a:off x="8931309" y="5206878"/>
            <a:ext cx="444500" cy="609600"/>
          </a:xfrm>
          <a:prstGeom prst="downArrow">
            <a:avLst/>
          </a:prstGeom>
          <a:solidFill>
            <a:srgbClr val="25B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" t="16718" r="6757" b="38906"/>
          <a:stretch/>
        </p:blipFill>
        <p:spPr>
          <a:xfrm>
            <a:off x="5076859" y="6042196"/>
            <a:ext cx="8153401" cy="2743200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1325563" y="5166371"/>
            <a:ext cx="3398837" cy="1059871"/>
          </a:xfrm>
          <a:prstGeom prst="roundRect">
            <a:avLst/>
          </a:prstGeom>
          <a:noFill/>
          <a:ln w="38100">
            <a:solidFill>
              <a:srgbClr val="2BAF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계산하려는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값을 먼저 입력 후 값의 해당되는 진수를 선택한다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70131" y="5235642"/>
            <a:ext cx="309700" cy="338554"/>
            <a:chOff x="3537278" y="5623658"/>
            <a:chExt cx="309700" cy="338554"/>
          </a:xfrm>
        </p:grpSpPr>
        <p:sp>
          <p:nvSpPr>
            <p:cNvPr id="37" name="타원 36"/>
            <p:cNvSpPr/>
            <p:nvPr/>
          </p:nvSpPr>
          <p:spPr>
            <a:xfrm>
              <a:off x="3581400" y="5666620"/>
              <a:ext cx="228600" cy="230400"/>
            </a:xfrm>
            <a:prstGeom prst="ellipse">
              <a:avLst/>
            </a:prstGeom>
            <a:solidFill>
              <a:srgbClr val="25B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7278" y="5623658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  <a:endParaRPr lang="ko-KR" altLang="en-US" sz="1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13508551" y="7278468"/>
            <a:ext cx="3398837" cy="1032969"/>
          </a:xfrm>
          <a:prstGeom prst="roundRect">
            <a:avLst/>
          </a:prstGeom>
          <a:noFill/>
          <a:ln w="38100">
            <a:solidFill>
              <a:srgbClr val="2BAF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입력한 값이 각 진수별로 변환되어 노출된다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5049111" y="7350031"/>
            <a:ext cx="317716" cy="338554"/>
            <a:chOff x="3537278" y="5623658"/>
            <a:chExt cx="317716" cy="338554"/>
          </a:xfrm>
        </p:grpSpPr>
        <p:sp>
          <p:nvSpPr>
            <p:cNvPr id="22" name="타원 21"/>
            <p:cNvSpPr/>
            <p:nvPr/>
          </p:nvSpPr>
          <p:spPr>
            <a:xfrm>
              <a:off x="3581400" y="5666620"/>
              <a:ext cx="228600" cy="230400"/>
            </a:xfrm>
            <a:prstGeom prst="ellipse">
              <a:avLst/>
            </a:prstGeom>
            <a:solidFill>
              <a:srgbClr val="25B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37278" y="5623658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</a:t>
              </a:r>
              <a:endParaRPr lang="ko-KR" altLang="en-US" sz="1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994701" y="7521591"/>
            <a:ext cx="317716" cy="338554"/>
            <a:chOff x="3537278" y="5623658"/>
            <a:chExt cx="317716" cy="338554"/>
          </a:xfrm>
        </p:grpSpPr>
        <p:sp>
          <p:nvSpPr>
            <p:cNvPr id="26" name="타원 25"/>
            <p:cNvSpPr/>
            <p:nvPr/>
          </p:nvSpPr>
          <p:spPr>
            <a:xfrm>
              <a:off x="3581400" y="5666620"/>
              <a:ext cx="228600" cy="230400"/>
            </a:xfrm>
            <a:prstGeom prst="ellipse">
              <a:avLst/>
            </a:prstGeom>
            <a:solidFill>
              <a:srgbClr val="25B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37278" y="5623658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</a:t>
              </a:r>
              <a:endParaRPr lang="ko-KR" altLang="en-US" sz="1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17573" y="6596340"/>
            <a:ext cx="7679324" cy="218905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702314" y="9633960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5697200" y="897072"/>
            <a:ext cx="1696278" cy="1941803"/>
            <a:chOff x="15697200" y="897072"/>
            <a:chExt cx="1696278" cy="1941803"/>
          </a:xfrm>
        </p:grpSpPr>
        <p:pic>
          <p:nvPicPr>
            <p:cNvPr id="34" name="그림 3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13382" r="12745" b="13179"/>
            <a:stretch/>
          </p:blipFill>
          <p:spPr>
            <a:xfrm>
              <a:off x="15697200" y="897072"/>
              <a:ext cx="1696278" cy="1664804"/>
            </a:xfrm>
            <a:prstGeom prst="rect">
              <a:avLst/>
            </a:prstGeom>
          </p:spPr>
        </p:pic>
        <p:sp>
          <p:nvSpPr>
            <p:cNvPr id="35" name="TextBox 34">
              <a:hlinkClick r:id="rId5"/>
            </p:cNvPr>
            <p:cNvSpPr txBox="1"/>
            <p:nvPr/>
          </p:nvSpPr>
          <p:spPr>
            <a:xfrm>
              <a:off x="15786958" y="2561876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 바로가기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1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3"/>
          <p:cNvSpPr txBox="1"/>
          <p:nvPr/>
        </p:nvSpPr>
        <p:spPr>
          <a:xfrm>
            <a:off x="1615387" y="1333744"/>
            <a:ext cx="13472213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 계산기 소개 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이용방법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11" y="3449845"/>
            <a:ext cx="7612022" cy="494514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014659" y="4280842"/>
            <a:ext cx="6324600" cy="217580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727501" y="6549607"/>
            <a:ext cx="2849219" cy="659576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342111" y="7608404"/>
            <a:ext cx="7612022" cy="45615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5523535" y="5192841"/>
            <a:ext cx="309700" cy="338554"/>
            <a:chOff x="3537278" y="5623658"/>
            <a:chExt cx="309700" cy="338554"/>
          </a:xfrm>
        </p:grpSpPr>
        <p:sp>
          <p:nvSpPr>
            <p:cNvPr id="33" name="타원 32"/>
            <p:cNvSpPr/>
            <p:nvPr/>
          </p:nvSpPr>
          <p:spPr>
            <a:xfrm>
              <a:off x="3581400" y="5666620"/>
              <a:ext cx="228600" cy="230400"/>
            </a:xfrm>
            <a:prstGeom prst="ellipse">
              <a:avLst/>
            </a:prstGeom>
            <a:solidFill>
              <a:srgbClr val="25B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37278" y="5623658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  <a:endParaRPr lang="ko-KR" altLang="en-US" sz="1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002516" y="7269850"/>
            <a:ext cx="317716" cy="338554"/>
            <a:chOff x="3537278" y="5623658"/>
            <a:chExt cx="317716" cy="338554"/>
          </a:xfrm>
        </p:grpSpPr>
        <p:sp>
          <p:nvSpPr>
            <p:cNvPr id="39" name="타원 38"/>
            <p:cNvSpPr/>
            <p:nvPr/>
          </p:nvSpPr>
          <p:spPr>
            <a:xfrm>
              <a:off x="3581400" y="5666620"/>
              <a:ext cx="228600" cy="230400"/>
            </a:xfrm>
            <a:prstGeom prst="ellipse">
              <a:avLst/>
            </a:prstGeom>
            <a:solidFill>
              <a:srgbClr val="25B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37278" y="5623658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</a:t>
              </a:r>
              <a:endParaRPr lang="ko-KR" altLang="en-US" sz="1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33946" y="6720475"/>
            <a:ext cx="317716" cy="338554"/>
            <a:chOff x="8205887" y="6720475"/>
            <a:chExt cx="317716" cy="338554"/>
          </a:xfrm>
        </p:grpSpPr>
        <p:sp>
          <p:nvSpPr>
            <p:cNvPr id="42" name="타원 41"/>
            <p:cNvSpPr/>
            <p:nvPr/>
          </p:nvSpPr>
          <p:spPr>
            <a:xfrm>
              <a:off x="8237193" y="6771533"/>
              <a:ext cx="228600" cy="23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05887" y="6720475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2BAF66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  <a:endParaRPr lang="ko-KR" altLang="en-US" sz="1600" dirty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66192" y="5143500"/>
            <a:ext cx="4065191" cy="1059871"/>
            <a:chOff x="2311883" y="5129821"/>
            <a:chExt cx="4065191" cy="1059871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311883" y="5129821"/>
              <a:ext cx="4065191" cy="1059871"/>
            </a:xfrm>
            <a:prstGeom prst="roundRect">
              <a:avLst/>
            </a:prstGeom>
            <a:noFill/>
            <a:ln w="38100">
              <a:solidFill>
                <a:srgbClr val="2BAF6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계산하려는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값을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먼저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A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와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영역 모두 입력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후 값의 해당되는 진수를 선택한다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.</a:t>
              </a:r>
            </a:p>
            <a:p>
              <a:pPr algn="ctr"/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4189628" y="5184183"/>
              <a:ext cx="309700" cy="338554"/>
              <a:chOff x="3537278" y="5623658"/>
              <a:chExt cx="309700" cy="33855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581400" y="5666620"/>
                <a:ext cx="228600" cy="230400"/>
              </a:xfrm>
              <a:prstGeom prst="ellipse">
                <a:avLst/>
              </a:prstGeom>
              <a:solidFill>
                <a:srgbClr val="25BC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537278" y="562365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</a:t>
                </a:r>
                <a:endParaRPr lang="ko-KR" altLang="en-US" sz="16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48" name="모서리가 둥근 직사각형 47"/>
          <p:cNvSpPr/>
          <p:nvPr/>
        </p:nvSpPr>
        <p:spPr>
          <a:xfrm>
            <a:off x="13090871" y="6479587"/>
            <a:ext cx="2971800" cy="798562"/>
          </a:xfrm>
          <a:prstGeom prst="roundRect">
            <a:avLst/>
          </a:prstGeom>
          <a:noFill/>
          <a:ln w="38100">
            <a:solidFill>
              <a:srgbClr val="2BAF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계산하려는 연산 기호 클릭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4466043" y="6568013"/>
            <a:ext cx="228600" cy="230400"/>
          </a:xfrm>
          <a:prstGeom prst="ellipse">
            <a:avLst/>
          </a:prstGeom>
          <a:solidFill>
            <a:srgbClr val="25B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4421921" y="652505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495646" y="8501008"/>
            <a:ext cx="3304953" cy="798562"/>
            <a:chOff x="7972647" y="8501008"/>
            <a:chExt cx="3304953" cy="798562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7972647" y="8501008"/>
              <a:ext cx="3304953" cy="798562"/>
            </a:xfrm>
            <a:prstGeom prst="roundRect">
              <a:avLst/>
            </a:prstGeom>
            <a:noFill/>
            <a:ln w="38100">
              <a:solidFill>
                <a:srgbClr val="2BAF6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연산된 값이 진수별로 노출된다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.</a:t>
              </a: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9466265" y="8555310"/>
              <a:ext cx="317716" cy="338554"/>
              <a:chOff x="3537278" y="5623658"/>
              <a:chExt cx="317716" cy="338554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3581400" y="5666620"/>
                <a:ext cx="228600" cy="230400"/>
              </a:xfrm>
              <a:prstGeom prst="ellipse">
                <a:avLst/>
              </a:prstGeom>
              <a:solidFill>
                <a:srgbClr val="25BC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37278" y="5623658"/>
                <a:ext cx="3177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R</a:t>
                </a:r>
                <a:endParaRPr lang="ko-KR" altLang="en-US" sz="16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16702314" y="9633960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5697200" y="897072"/>
            <a:ext cx="1696278" cy="1941803"/>
            <a:chOff x="15697200" y="897072"/>
            <a:chExt cx="1696278" cy="1941803"/>
          </a:xfrm>
        </p:grpSpPr>
        <p:pic>
          <p:nvPicPr>
            <p:cNvPr id="37" name="그림 36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13382" r="12745" b="13179"/>
            <a:stretch/>
          </p:blipFill>
          <p:spPr>
            <a:xfrm>
              <a:off x="15697200" y="897072"/>
              <a:ext cx="1696278" cy="1664804"/>
            </a:xfrm>
            <a:prstGeom prst="rect">
              <a:avLst/>
            </a:prstGeom>
          </p:spPr>
        </p:pic>
        <p:sp>
          <p:nvSpPr>
            <p:cNvPr id="38" name="TextBox 37">
              <a:hlinkClick r:id="rId4"/>
            </p:cNvPr>
            <p:cNvSpPr txBox="1"/>
            <p:nvPr/>
          </p:nvSpPr>
          <p:spPr>
            <a:xfrm>
              <a:off x="15786958" y="2561876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 바로가기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1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8160" y="4337232"/>
            <a:ext cx="44294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 </a:t>
            </a:r>
            <a:r>
              <a:rPr lang="ko-KR" altLang="en-US" sz="10000" dirty="0" smtClean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코딩</a:t>
            </a:r>
            <a:endParaRPr lang="ko-KR" altLang="en-US" sz="10000" dirty="0">
              <a:solidFill>
                <a:srgbClr val="25BC7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10952" y="4952785"/>
            <a:ext cx="2896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spc="-200" dirty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HTML / </a:t>
            </a:r>
            <a:r>
              <a:rPr lang="en-US" altLang="ko-KR" sz="2000" kern="0" spc="-200" dirty="0" smtClean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JAVASCRIPT </a:t>
            </a:r>
            <a:r>
              <a:rPr lang="en-US" altLang="ko-KR" sz="2000" kern="0" spc="-200" dirty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/ SASS</a:t>
            </a:r>
            <a:endParaRPr lang="en-US" altLang="ko-KR" sz="2000" dirty="0">
              <a:solidFill>
                <a:srgbClr val="25BC7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7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05428" y="2991756"/>
            <a:ext cx="9263270" cy="6402458"/>
          </a:xfrm>
          <a:prstGeom prst="rect">
            <a:avLst/>
          </a:prstGeom>
          <a:solidFill>
            <a:srgbClr val="9EEC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53"/>
          <p:cNvSpPr txBox="1"/>
          <p:nvPr/>
        </p:nvSpPr>
        <p:spPr>
          <a:xfrm>
            <a:off x="1615387" y="1333744"/>
            <a:ext cx="13472213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코딩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5247" r="3755" b="6196"/>
          <a:stretch/>
        </p:blipFill>
        <p:spPr>
          <a:xfrm>
            <a:off x="1613848" y="3098090"/>
            <a:ext cx="9263270" cy="6402458"/>
          </a:xfrm>
          <a:prstGeom prst="rect">
            <a:avLst/>
          </a:prstGeom>
          <a:ln>
            <a:solidFill>
              <a:srgbClr val="2BAF66"/>
            </a:solidFill>
          </a:ln>
        </p:spPr>
      </p:pic>
      <p:sp>
        <p:nvSpPr>
          <p:cNvPr id="10" name="오른쪽 중괄호 9"/>
          <p:cNvSpPr/>
          <p:nvPr/>
        </p:nvSpPr>
        <p:spPr>
          <a:xfrm>
            <a:off x="11289171" y="6001650"/>
            <a:ext cx="286999" cy="3430658"/>
          </a:xfrm>
          <a:prstGeom prst="rightBrace">
            <a:avLst/>
          </a:prstGeom>
          <a:ln w="38100">
            <a:solidFill>
              <a:srgbClr val="25BC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734800" y="3705483"/>
            <a:ext cx="3879178" cy="18651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&lt;head&gt;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반응형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CSS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구현을 위한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viewport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- CSS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외부 파일 링크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웹폰트 링크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타이틀 및 파비콘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링크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오른쪽 중괄호 11"/>
          <p:cNvSpPr/>
          <p:nvPr/>
        </p:nvSpPr>
        <p:spPr>
          <a:xfrm>
            <a:off x="11271370" y="3647446"/>
            <a:ext cx="304800" cy="1981200"/>
          </a:xfrm>
          <a:prstGeom prst="rightBrace">
            <a:avLst/>
          </a:prstGeom>
          <a:ln w="38100">
            <a:solidFill>
              <a:srgbClr val="25BC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734800" y="6950616"/>
            <a:ext cx="4578230" cy="1532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&lt;body&gt;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값을 입력하기 전 말풍선을 띄어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간단한 이용 방법 노출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연산이 어려운 값이 입력 시 기본 팝업 노출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02314" y="9633960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97200" y="897072"/>
            <a:ext cx="1696278" cy="1941803"/>
            <a:chOff x="15697200" y="897072"/>
            <a:chExt cx="1696278" cy="1941803"/>
          </a:xfrm>
        </p:grpSpPr>
        <p:pic>
          <p:nvPicPr>
            <p:cNvPr id="20" name="그림 19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13382" r="12745" b="13179"/>
            <a:stretch/>
          </p:blipFill>
          <p:spPr>
            <a:xfrm>
              <a:off x="15697200" y="897072"/>
              <a:ext cx="1696278" cy="1664804"/>
            </a:xfrm>
            <a:prstGeom prst="rect">
              <a:avLst/>
            </a:prstGeom>
          </p:spPr>
        </p:pic>
        <p:sp>
          <p:nvSpPr>
            <p:cNvPr id="21" name="TextBox 20">
              <a:hlinkClick r:id="rId4"/>
            </p:cNvPr>
            <p:cNvSpPr txBox="1"/>
            <p:nvPr/>
          </p:nvSpPr>
          <p:spPr>
            <a:xfrm>
              <a:off x="15786958" y="2561876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 바로가기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7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329058" y="2995386"/>
            <a:ext cx="7449976" cy="4936313"/>
          </a:xfrm>
          <a:prstGeom prst="rect">
            <a:avLst/>
          </a:prstGeom>
          <a:solidFill>
            <a:srgbClr val="9EEC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05428" y="2995386"/>
            <a:ext cx="7486668" cy="4936313"/>
          </a:xfrm>
          <a:prstGeom prst="rect">
            <a:avLst/>
          </a:prstGeom>
          <a:solidFill>
            <a:srgbClr val="9EEC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53"/>
          <p:cNvSpPr txBox="1"/>
          <p:nvPr/>
        </p:nvSpPr>
        <p:spPr>
          <a:xfrm>
            <a:off x="1615387" y="1333744"/>
            <a:ext cx="13472213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코딩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" t="8781" r="12121" b="7825"/>
          <a:stretch/>
        </p:blipFill>
        <p:spPr>
          <a:xfrm>
            <a:off x="1613848" y="3095755"/>
            <a:ext cx="7486668" cy="4932346"/>
          </a:xfrm>
          <a:prstGeom prst="rect">
            <a:avLst/>
          </a:prstGeom>
          <a:ln>
            <a:solidFill>
              <a:srgbClr val="2BAF66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8032" r="18181" b="8031"/>
          <a:stretch/>
        </p:blipFill>
        <p:spPr>
          <a:xfrm>
            <a:off x="9283330" y="3091787"/>
            <a:ext cx="7404470" cy="4936313"/>
          </a:xfrm>
          <a:prstGeom prst="rect">
            <a:avLst/>
          </a:prstGeom>
          <a:ln>
            <a:solidFill>
              <a:srgbClr val="2BAF66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799160" y="8191500"/>
            <a:ext cx="6711288" cy="1089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&lt;body&gt;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A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영역의 입력 및 결과 출력 영역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Class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동일하게 주었으며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article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영역 구분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2314" y="9633960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5697200" y="897072"/>
            <a:ext cx="1696278" cy="1941803"/>
            <a:chOff x="15697200" y="897072"/>
            <a:chExt cx="1696278" cy="1941803"/>
          </a:xfrm>
        </p:grpSpPr>
        <p:pic>
          <p:nvPicPr>
            <p:cNvPr id="14" name="그림 1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13382" r="12745" b="13179"/>
            <a:stretch/>
          </p:blipFill>
          <p:spPr>
            <a:xfrm>
              <a:off x="15697200" y="897072"/>
              <a:ext cx="1696278" cy="1664804"/>
            </a:xfrm>
            <a:prstGeom prst="rect">
              <a:avLst/>
            </a:prstGeom>
          </p:spPr>
        </p:pic>
        <p:sp>
          <p:nvSpPr>
            <p:cNvPr id="15" name="TextBox 14">
              <a:hlinkClick r:id="rId5"/>
            </p:cNvPr>
            <p:cNvSpPr txBox="1"/>
            <p:nvPr/>
          </p:nvSpPr>
          <p:spPr>
            <a:xfrm>
              <a:off x="15786958" y="2561876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 바로가기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7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3"/>
          <p:cNvSpPr txBox="1"/>
          <p:nvPr/>
        </p:nvSpPr>
        <p:spPr>
          <a:xfrm>
            <a:off x="1615387" y="1333744"/>
            <a:ext cx="9994309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에스코어 드림 7 ExtraBold" pitchFamily="34" charset="0"/>
              </a:rPr>
              <a:t>INDEX</a:t>
            </a:r>
            <a:endParaRPr lang="en-US" sz="72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491342" y="4298122"/>
            <a:ext cx="7689707" cy="3283778"/>
            <a:chOff x="1491342" y="4298122"/>
            <a:chExt cx="7689707" cy="3283778"/>
          </a:xfrm>
        </p:grpSpPr>
        <p:grpSp>
          <p:nvGrpSpPr>
            <p:cNvPr id="3" name="그룹 1003"/>
            <p:cNvGrpSpPr/>
            <p:nvPr/>
          </p:nvGrpSpPr>
          <p:grpSpPr>
            <a:xfrm>
              <a:off x="1491342" y="4444528"/>
              <a:ext cx="6916658" cy="1394622"/>
              <a:chOff x="1563342" y="3765906"/>
              <a:chExt cx="6916658" cy="1394622"/>
            </a:xfrm>
          </p:grpSpPr>
          <p:pic>
            <p:nvPicPr>
              <p:cNvPr id="10" name="Object 1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63342" y="3765906"/>
                <a:ext cx="6916658" cy="1394622"/>
              </a:xfrm>
              <a:prstGeom prst="rect">
                <a:avLst/>
              </a:prstGeom>
            </p:spPr>
          </p:pic>
        </p:grpSp>
        <p:grpSp>
          <p:nvGrpSpPr>
            <p:cNvPr id="4" name="그룹 1004"/>
            <p:cNvGrpSpPr/>
            <p:nvPr/>
          </p:nvGrpSpPr>
          <p:grpSpPr>
            <a:xfrm>
              <a:off x="1491342" y="6187278"/>
              <a:ext cx="6913532" cy="1394622"/>
              <a:chOff x="1563342" y="5508656"/>
              <a:chExt cx="6857143" cy="1394622"/>
            </a:xfrm>
          </p:grpSpPr>
          <p:pic>
            <p:nvPicPr>
              <p:cNvPr id="9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63342" y="5508656"/>
                <a:ext cx="6857143" cy="1394622"/>
              </a:xfrm>
              <a:prstGeom prst="rect">
                <a:avLst/>
              </a:prstGeom>
            </p:spPr>
          </p:pic>
        </p:grpSp>
        <p:grpSp>
          <p:nvGrpSpPr>
            <p:cNvPr id="5" name="그룹 1005"/>
            <p:cNvGrpSpPr/>
            <p:nvPr/>
          </p:nvGrpSpPr>
          <p:grpSpPr>
            <a:xfrm>
              <a:off x="4714115" y="5981479"/>
              <a:ext cx="411597" cy="411597"/>
              <a:chOff x="4786115" y="5302857"/>
              <a:chExt cx="411597" cy="411597"/>
            </a:xfrm>
          </p:grpSpPr>
          <p:pic>
            <p:nvPicPr>
              <p:cNvPr id="8" name="Object 2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86115" y="5302857"/>
                <a:ext cx="411597" cy="411597"/>
              </a:xfrm>
              <a:prstGeom prst="rect">
                <a:avLst/>
              </a:prstGeom>
            </p:spPr>
          </p:pic>
        </p:grpSp>
        <p:grpSp>
          <p:nvGrpSpPr>
            <p:cNvPr id="6" name="그룹 1005"/>
            <p:cNvGrpSpPr/>
            <p:nvPr/>
          </p:nvGrpSpPr>
          <p:grpSpPr>
            <a:xfrm>
              <a:off x="4743873" y="4298122"/>
              <a:ext cx="411597" cy="411597"/>
              <a:chOff x="4786115" y="5302857"/>
              <a:chExt cx="411597" cy="411597"/>
            </a:xfrm>
          </p:grpSpPr>
          <p:pic>
            <p:nvPicPr>
              <p:cNvPr id="7" name="Object 20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786115" y="5302857"/>
                <a:ext cx="411597" cy="411597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1732616" y="4787896"/>
              <a:ext cx="59218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 </a:t>
              </a:r>
              <a:r>
                <a:rPr lang="ko-KR" altLang="en-US" sz="4000" dirty="0" smtClean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진수 </a:t>
              </a:r>
              <a:r>
                <a:rPr lang="ko-KR" altLang="en-US" sz="2000" kern="0" spc="-200" dirty="0" smtClean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에스코어 드림 4 Regular" pitchFamily="34" charset="0"/>
                </a:rPr>
                <a:t>진수란</a:t>
              </a:r>
              <a:r>
                <a:rPr lang="en-US" altLang="ko-KR" sz="2000" kern="0" spc="-200" dirty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에스코어 드림 4 Regular" pitchFamily="34" charset="0"/>
                </a:rPr>
                <a:t>?</a:t>
              </a:r>
              <a:r>
                <a:rPr lang="ko-KR" altLang="en-US" sz="2000" kern="0" spc="-200" dirty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에스코어 드림 4 Regular" pitchFamily="34" charset="0"/>
                </a:rPr>
                <a:t> </a:t>
              </a:r>
              <a:r>
                <a:rPr lang="en-US" altLang="ko-KR" sz="2000" kern="0" spc="-200" dirty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에스코어 드림 4 Regular" pitchFamily="34" charset="0"/>
                </a:rPr>
                <a:t>/ 10</a:t>
              </a:r>
              <a:r>
                <a:rPr lang="ko-KR" altLang="en-US" sz="2000" kern="0" spc="-200" dirty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에스코어 드림 4 Regular" pitchFamily="34" charset="0"/>
                </a:rPr>
                <a:t>진수</a:t>
              </a:r>
              <a:r>
                <a:rPr lang="en-US" altLang="ko-KR" sz="2000" kern="0" spc="-200" dirty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에스코어 드림 4 Regular" pitchFamily="34" charset="0"/>
                </a:rPr>
                <a:t> / 2</a:t>
              </a:r>
              <a:r>
                <a:rPr lang="ko-KR" altLang="en-US" sz="2000" kern="0" spc="-200" dirty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에스코어 드림 4 Regular" pitchFamily="34" charset="0"/>
                </a:rPr>
                <a:t>진수 </a:t>
              </a:r>
              <a:r>
                <a:rPr lang="en-US" altLang="ko-KR" sz="2000" kern="0" spc="-200" dirty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에스코어 드림 4 Regular" pitchFamily="34" charset="0"/>
                </a:rPr>
                <a:t>/ 8</a:t>
              </a:r>
              <a:r>
                <a:rPr lang="ko-KR" altLang="en-US" sz="2000" kern="0" spc="-200" dirty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에스코어 드림 4 Regular" pitchFamily="34" charset="0"/>
                </a:rPr>
                <a:t>진수 </a:t>
              </a:r>
              <a:r>
                <a:rPr lang="en-US" altLang="ko-KR" sz="2000" kern="0" spc="-200" dirty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에스코어 드림 4 Regular" pitchFamily="34" charset="0"/>
                </a:rPr>
                <a:t>/ 16</a:t>
              </a:r>
              <a:r>
                <a:rPr lang="ko-KR" altLang="en-US" sz="2000" kern="0" spc="-200" dirty="0" smtClean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에스코어 드림 4 Regular" pitchFamily="34" charset="0"/>
                </a:rPr>
                <a:t>진수</a:t>
              </a:r>
              <a:endParaRPr lang="en-US" altLang="ko-KR" sz="2000" dirty="0">
                <a:solidFill>
                  <a:srgbClr val="F2F2F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99486" y="6530646"/>
              <a:ext cx="47965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88888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 </a:t>
              </a:r>
              <a:r>
                <a:rPr lang="ko-KR" altLang="en-US" sz="4000" dirty="0" smtClean="0">
                  <a:solidFill>
                    <a:srgbClr val="88888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코딩 </a:t>
              </a:r>
              <a:r>
                <a:rPr lang="en-US" altLang="ko-KR" sz="2000" kern="0" spc="-200" dirty="0">
                  <a:solidFill>
                    <a:srgbClr val="88888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에스코어 드림 4 Regular" pitchFamily="34" charset="0"/>
                </a:rPr>
                <a:t>HTML / </a:t>
              </a:r>
              <a:r>
                <a:rPr lang="en-US" altLang="ko-KR" sz="2000" kern="0" spc="-200" dirty="0" smtClean="0">
                  <a:solidFill>
                    <a:srgbClr val="88888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에스코어 드림 4 Regular" pitchFamily="34" charset="0"/>
                </a:rPr>
                <a:t>JAVASCRIPT </a:t>
              </a:r>
              <a:r>
                <a:rPr lang="en-US" altLang="ko-KR" sz="2000" kern="0" spc="-200" dirty="0">
                  <a:solidFill>
                    <a:srgbClr val="88888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에스코어 드림 4 Regular" pitchFamily="34" charset="0"/>
                </a:rPr>
                <a:t>/ </a:t>
              </a:r>
              <a:r>
                <a:rPr lang="en-US" altLang="ko-KR" sz="2000" kern="0" spc="-200" dirty="0" smtClean="0">
                  <a:solidFill>
                    <a:srgbClr val="88888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에스코어 드림 4 Regular" pitchFamily="34" charset="0"/>
                </a:rPr>
                <a:t>SASS</a:t>
              </a:r>
              <a:endParaRPr lang="en-US" altLang="ko-KR" sz="2000" dirty="0">
                <a:solidFill>
                  <a:srgbClr val="8888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404874" y="4903312"/>
              <a:ext cx="58060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1P</a:t>
              </a:r>
              <a:endPara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04874" y="6646062"/>
              <a:ext cx="77617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13P</a:t>
              </a:r>
              <a:endPara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391404" y="4298122"/>
            <a:ext cx="7689047" cy="3283778"/>
            <a:chOff x="9420432" y="4316184"/>
            <a:chExt cx="7689047" cy="3283778"/>
          </a:xfrm>
        </p:grpSpPr>
        <p:grpSp>
          <p:nvGrpSpPr>
            <p:cNvPr id="13" name="그룹 1003"/>
            <p:cNvGrpSpPr/>
            <p:nvPr/>
          </p:nvGrpSpPr>
          <p:grpSpPr>
            <a:xfrm>
              <a:off x="9420432" y="4462590"/>
              <a:ext cx="6916658" cy="1394622"/>
              <a:chOff x="1563342" y="3765906"/>
              <a:chExt cx="6916658" cy="1394622"/>
            </a:xfrm>
          </p:grpSpPr>
          <p:pic>
            <p:nvPicPr>
              <p:cNvPr id="20" name="Object 1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63342" y="3765906"/>
                <a:ext cx="6916658" cy="1394622"/>
              </a:xfrm>
              <a:prstGeom prst="rect">
                <a:avLst/>
              </a:prstGeom>
            </p:spPr>
          </p:pic>
        </p:grpSp>
        <p:grpSp>
          <p:nvGrpSpPr>
            <p:cNvPr id="14" name="그룹 1004"/>
            <p:cNvGrpSpPr/>
            <p:nvPr/>
          </p:nvGrpSpPr>
          <p:grpSpPr>
            <a:xfrm>
              <a:off x="9420432" y="6205340"/>
              <a:ext cx="6912872" cy="1394622"/>
              <a:chOff x="1563342" y="5508656"/>
              <a:chExt cx="6857143" cy="1394622"/>
            </a:xfrm>
          </p:grpSpPr>
          <p:pic>
            <p:nvPicPr>
              <p:cNvPr id="19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63342" y="5508656"/>
                <a:ext cx="6857143" cy="1394622"/>
              </a:xfrm>
              <a:prstGeom prst="rect">
                <a:avLst/>
              </a:prstGeom>
            </p:spPr>
          </p:pic>
        </p:grpSp>
        <p:grpSp>
          <p:nvGrpSpPr>
            <p:cNvPr id="15" name="그룹 1005"/>
            <p:cNvGrpSpPr/>
            <p:nvPr/>
          </p:nvGrpSpPr>
          <p:grpSpPr>
            <a:xfrm>
              <a:off x="12643205" y="5999541"/>
              <a:ext cx="411597" cy="411597"/>
              <a:chOff x="4786115" y="5302857"/>
              <a:chExt cx="411597" cy="411597"/>
            </a:xfrm>
          </p:grpSpPr>
          <p:pic>
            <p:nvPicPr>
              <p:cNvPr id="18" name="Object 2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86115" y="5302857"/>
                <a:ext cx="411597" cy="411597"/>
              </a:xfrm>
              <a:prstGeom prst="rect">
                <a:avLst/>
              </a:prstGeom>
            </p:spPr>
          </p:pic>
        </p:grpSp>
        <p:grpSp>
          <p:nvGrpSpPr>
            <p:cNvPr id="16" name="그룹 1005"/>
            <p:cNvGrpSpPr/>
            <p:nvPr/>
          </p:nvGrpSpPr>
          <p:grpSpPr>
            <a:xfrm>
              <a:off x="12672963" y="4316184"/>
              <a:ext cx="411597" cy="411597"/>
              <a:chOff x="4786115" y="5302857"/>
              <a:chExt cx="411597" cy="411597"/>
            </a:xfrm>
          </p:grpSpPr>
          <p:pic>
            <p:nvPicPr>
              <p:cNvPr id="17" name="Object 20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786115" y="5302857"/>
                <a:ext cx="411597" cy="411597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9657416" y="4805958"/>
              <a:ext cx="65950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 </a:t>
              </a:r>
              <a:r>
                <a:rPr lang="ko-KR" altLang="en-US" sz="4000" dirty="0" smtClean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진수 계산기 소개 </a:t>
              </a:r>
              <a:r>
                <a:rPr lang="ko-KR" altLang="en-US" sz="2000" dirty="0" smtClean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전체화면</a:t>
              </a:r>
              <a:r>
                <a:rPr lang="en-US" altLang="ko-KR" sz="2000" dirty="0" smtClean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/</a:t>
              </a:r>
              <a:r>
                <a:rPr lang="ko-KR" altLang="en-US" sz="2000" dirty="0" smtClean="0">
                  <a:solidFill>
                    <a:srgbClr val="F2F2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이용방법</a:t>
              </a:r>
              <a:endParaRPr lang="ko-KR" altLang="en-US" sz="2000" dirty="0">
                <a:solidFill>
                  <a:srgbClr val="F2F2F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657416" y="6461624"/>
              <a:ext cx="1880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88888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 </a:t>
              </a:r>
              <a:r>
                <a:rPr lang="ko-KR" altLang="en-US" sz="4000" dirty="0" smtClean="0">
                  <a:solidFill>
                    <a:srgbClr val="88888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후기</a:t>
              </a:r>
              <a:endParaRPr lang="ko-KR" altLang="en-US" sz="4000" dirty="0">
                <a:solidFill>
                  <a:srgbClr val="88888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333304" y="4921374"/>
              <a:ext cx="77617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10P</a:t>
              </a:r>
              <a:endPara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333304" y="6664124"/>
              <a:ext cx="77617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23P</a:t>
              </a:r>
              <a:endPara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5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706294" y="2995386"/>
            <a:ext cx="9157648" cy="4876800"/>
          </a:xfrm>
          <a:prstGeom prst="rect">
            <a:avLst/>
          </a:prstGeom>
          <a:solidFill>
            <a:srgbClr val="9EEC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53"/>
          <p:cNvSpPr txBox="1"/>
          <p:nvPr/>
        </p:nvSpPr>
        <p:spPr>
          <a:xfrm>
            <a:off x="1615387" y="1333744"/>
            <a:ext cx="13472213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코딩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7743" r="4545" b="9667"/>
          <a:stretch/>
        </p:blipFill>
        <p:spPr>
          <a:xfrm>
            <a:off x="1613848" y="3091387"/>
            <a:ext cx="9144000" cy="4876800"/>
          </a:xfrm>
          <a:prstGeom prst="rect">
            <a:avLst/>
          </a:prstGeom>
          <a:ln>
            <a:solidFill>
              <a:srgbClr val="2BAF66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658600" y="3632285"/>
            <a:ext cx="3733800" cy="1089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&lt;body&gt;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연산 시 사용할 클릭 버튼 영역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하나의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section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구분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58601" y="5337705"/>
            <a:ext cx="4419600" cy="1089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&lt;body&gt;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연산 후 결과값 노출 영역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footer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구분하여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마무리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11188998" y="3438080"/>
            <a:ext cx="304800" cy="1477939"/>
          </a:xfrm>
          <a:prstGeom prst="rightBrace">
            <a:avLst/>
          </a:prstGeom>
          <a:ln w="38100">
            <a:solidFill>
              <a:srgbClr val="25BC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오른쪽 중괄호 11"/>
          <p:cNvSpPr/>
          <p:nvPr/>
        </p:nvSpPr>
        <p:spPr>
          <a:xfrm>
            <a:off x="11192410" y="5143500"/>
            <a:ext cx="304800" cy="1477939"/>
          </a:xfrm>
          <a:prstGeom prst="rightBrace">
            <a:avLst/>
          </a:prstGeom>
          <a:ln w="38100">
            <a:solidFill>
              <a:srgbClr val="25BC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02314" y="9633960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15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97200" y="897072"/>
            <a:ext cx="1696278" cy="1941803"/>
            <a:chOff x="15697200" y="897072"/>
            <a:chExt cx="1696278" cy="1941803"/>
          </a:xfrm>
        </p:grpSpPr>
        <p:pic>
          <p:nvPicPr>
            <p:cNvPr id="14" name="그림 1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13382" r="12745" b="13179"/>
            <a:stretch/>
          </p:blipFill>
          <p:spPr>
            <a:xfrm>
              <a:off x="15697200" y="897072"/>
              <a:ext cx="1696278" cy="1664804"/>
            </a:xfrm>
            <a:prstGeom prst="rect">
              <a:avLst/>
            </a:prstGeom>
          </p:spPr>
        </p:pic>
        <p:sp>
          <p:nvSpPr>
            <p:cNvPr id="15" name="TextBox 14">
              <a:hlinkClick r:id="rId4"/>
            </p:cNvPr>
            <p:cNvSpPr txBox="1"/>
            <p:nvPr/>
          </p:nvSpPr>
          <p:spPr>
            <a:xfrm>
              <a:off x="15786958" y="2561876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 바로가기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716312" y="2983636"/>
            <a:ext cx="11198608" cy="4101152"/>
          </a:xfrm>
          <a:prstGeom prst="rect">
            <a:avLst/>
          </a:prstGeom>
          <a:solidFill>
            <a:srgbClr val="9EEC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53"/>
          <p:cNvSpPr txBox="1"/>
          <p:nvPr/>
        </p:nvSpPr>
        <p:spPr>
          <a:xfrm>
            <a:off x="1615387" y="1333744"/>
            <a:ext cx="13472213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코딩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JAVASCRIPT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9783" r="4545" b="9783"/>
          <a:stretch/>
        </p:blipFill>
        <p:spPr>
          <a:xfrm>
            <a:off x="1613848" y="3085234"/>
            <a:ext cx="11184960" cy="4101152"/>
          </a:xfrm>
          <a:prstGeom prst="rect">
            <a:avLst/>
          </a:prstGeom>
          <a:ln>
            <a:solidFill>
              <a:srgbClr val="2BAF66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614371" y="7810500"/>
            <a:ext cx="8985716" cy="757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class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사용하여 객체 생성 후 필요한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constructor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기술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start_num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매개변수로 하여 변환해야 하는 진수를 숫자로 받아 사용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2314" y="9633960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697200" y="897072"/>
            <a:ext cx="1696278" cy="1941803"/>
            <a:chOff x="15697200" y="897072"/>
            <a:chExt cx="1696278" cy="1941803"/>
          </a:xfrm>
        </p:grpSpPr>
        <p:pic>
          <p:nvPicPr>
            <p:cNvPr id="12" name="그림 11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13382" r="12745" b="13179"/>
            <a:stretch/>
          </p:blipFill>
          <p:spPr>
            <a:xfrm>
              <a:off x="15697200" y="897072"/>
              <a:ext cx="1696278" cy="1664804"/>
            </a:xfrm>
            <a:prstGeom prst="rect">
              <a:avLst/>
            </a:prstGeom>
          </p:spPr>
        </p:pic>
        <p:sp>
          <p:nvSpPr>
            <p:cNvPr id="13" name="TextBox 12">
              <a:hlinkClick r:id="rId4"/>
            </p:cNvPr>
            <p:cNvSpPr txBox="1"/>
            <p:nvPr/>
          </p:nvSpPr>
          <p:spPr>
            <a:xfrm>
              <a:off x="15786958" y="2561876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 바로가기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2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09309" y="2995386"/>
            <a:ext cx="7402033" cy="6774526"/>
          </a:xfrm>
          <a:prstGeom prst="rect">
            <a:avLst/>
          </a:prstGeom>
          <a:solidFill>
            <a:srgbClr val="9EEC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53"/>
          <p:cNvSpPr txBox="1"/>
          <p:nvPr/>
        </p:nvSpPr>
        <p:spPr>
          <a:xfrm>
            <a:off x="1615387" y="1333744"/>
            <a:ext cx="13472213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코딩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JAVASCRIPT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6362" r="5826" b="6383"/>
          <a:stretch/>
        </p:blipFill>
        <p:spPr>
          <a:xfrm>
            <a:off x="1613848" y="3097472"/>
            <a:ext cx="7391400" cy="6781801"/>
          </a:xfrm>
          <a:prstGeom prst="rect">
            <a:avLst/>
          </a:prstGeom>
          <a:ln>
            <a:solidFill>
              <a:srgbClr val="25BC74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221250" y="959499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중간 생략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65495" y="5777408"/>
            <a:ext cx="5181600" cy="14219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- 10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진수를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8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16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진수로 변환하는 식과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8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16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진수를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진수로 변환하는 식을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만들어 어떠한 진수가 입력되어도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진수로 변환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후 모든 진수로 변환 가능하다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9379695" y="3252560"/>
            <a:ext cx="304800" cy="6471625"/>
          </a:xfrm>
          <a:prstGeom prst="rightBrace">
            <a:avLst/>
          </a:prstGeom>
          <a:ln w="38100">
            <a:solidFill>
              <a:srgbClr val="25BC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02314" y="9633960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17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97200" y="897072"/>
            <a:ext cx="1696278" cy="1941803"/>
            <a:chOff x="15697200" y="897072"/>
            <a:chExt cx="1696278" cy="1941803"/>
          </a:xfrm>
        </p:grpSpPr>
        <p:pic>
          <p:nvPicPr>
            <p:cNvPr id="18" name="그림 17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13382" r="12745" b="13179"/>
            <a:stretch/>
          </p:blipFill>
          <p:spPr>
            <a:xfrm>
              <a:off x="15697200" y="897072"/>
              <a:ext cx="1696278" cy="1664804"/>
            </a:xfrm>
            <a:prstGeom prst="rect">
              <a:avLst/>
            </a:prstGeom>
          </p:spPr>
        </p:pic>
        <p:sp>
          <p:nvSpPr>
            <p:cNvPr id="19" name="TextBox 18">
              <a:hlinkClick r:id="rId4"/>
            </p:cNvPr>
            <p:cNvSpPr txBox="1"/>
            <p:nvPr/>
          </p:nvSpPr>
          <p:spPr>
            <a:xfrm>
              <a:off x="15786958" y="2561876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 바로가기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0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710827" y="2995386"/>
            <a:ext cx="7694431" cy="6629400"/>
          </a:xfrm>
          <a:prstGeom prst="rect">
            <a:avLst/>
          </a:prstGeom>
          <a:solidFill>
            <a:srgbClr val="9EEC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53"/>
          <p:cNvSpPr txBox="1"/>
          <p:nvPr/>
        </p:nvSpPr>
        <p:spPr>
          <a:xfrm>
            <a:off x="1615387" y="1333744"/>
            <a:ext cx="13472213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코딩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JAVASCRIPT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" t="6862" r="16133" b="7843"/>
          <a:stretch/>
        </p:blipFill>
        <p:spPr>
          <a:xfrm>
            <a:off x="1612602" y="3096733"/>
            <a:ext cx="7696200" cy="6629400"/>
          </a:xfrm>
          <a:prstGeom prst="rect">
            <a:avLst/>
          </a:prstGeom>
          <a:ln>
            <a:solidFill>
              <a:srgbClr val="25BC74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061812" y="3959385"/>
            <a:ext cx="5025788" cy="757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change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이벤트 영역의 시작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change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이벤트 발생 시 필요한 값과 객체를 복제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오른쪽 중괄호 11"/>
          <p:cNvSpPr/>
          <p:nvPr/>
        </p:nvSpPr>
        <p:spPr>
          <a:xfrm>
            <a:off x="9525000" y="3696083"/>
            <a:ext cx="304800" cy="1283734"/>
          </a:xfrm>
          <a:prstGeom prst="rightBrace">
            <a:avLst/>
          </a:prstGeom>
          <a:ln w="38100">
            <a:solidFill>
              <a:srgbClr val="25BC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오른쪽 중괄호 12"/>
          <p:cNvSpPr/>
          <p:nvPr/>
        </p:nvSpPr>
        <p:spPr>
          <a:xfrm>
            <a:off x="9528412" y="5337704"/>
            <a:ext cx="301388" cy="4301595"/>
          </a:xfrm>
          <a:prstGeom prst="rightBrace">
            <a:avLst/>
          </a:prstGeom>
          <a:ln w="38100">
            <a:solidFill>
              <a:srgbClr val="25BC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6050" y="9453232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중간 생략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2314" y="9633960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18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061812" y="6193101"/>
            <a:ext cx="5787788" cy="2590800"/>
            <a:chOff x="10061812" y="6134100"/>
            <a:chExt cx="5787788" cy="2590800"/>
          </a:xfrm>
        </p:grpSpPr>
        <p:sp>
          <p:nvSpPr>
            <p:cNvPr id="11" name="TextBox 10"/>
            <p:cNvSpPr txBox="1"/>
            <p:nvPr/>
          </p:nvSpPr>
          <p:spPr>
            <a:xfrm>
              <a:off x="10061812" y="6134100"/>
              <a:ext cx="5787788" cy="1421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이벤트 內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switch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영역의 시작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해당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select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옵션을 변경하였을 때 필요한 이벤트를 기술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정규식을 사용하여 진수에 맞는 숫자가 알맞게 입력되었는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 지 검사 진행하여 맞지 않다면 팝업 노출 및 입력 값 초기화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0061812" y="7641193"/>
              <a:ext cx="5294474" cy="1083707"/>
              <a:chOff x="10058400" y="7641193"/>
              <a:chExt cx="5294474" cy="1083707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61812" y="7994673"/>
                <a:ext cx="2520000" cy="730227"/>
              </a:xfrm>
              <a:prstGeom prst="rect">
                <a:avLst/>
              </a:prstGeom>
              <a:ln>
                <a:solidFill>
                  <a:srgbClr val="2BAF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32874" y="7994673"/>
                <a:ext cx="2520000" cy="725128"/>
              </a:xfrm>
              <a:prstGeom prst="rect">
                <a:avLst/>
              </a:prstGeom>
              <a:ln>
                <a:solidFill>
                  <a:srgbClr val="2BAF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0058400" y="7641193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2BAF66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팝업</a:t>
                </a:r>
                <a:endParaRPr lang="ko-KR" altLang="en-US" dirty="0">
                  <a:solidFill>
                    <a:srgbClr val="2BAF66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15697200" y="897072"/>
            <a:ext cx="1696278" cy="1941803"/>
            <a:chOff x="15697200" y="897072"/>
            <a:chExt cx="1696278" cy="1941803"/>
          </a:xfrm>
        </p:grpSpPr>
        <p:pic>
          <p:nvPicPr>
            <p:cNvPr id="23" name="그림 22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13382" r="12745" b="13179"/>
            <a:stretch/>
          </p:blipFill>
          <p:spPr>
            <a:xfrm>
              <a:off x="15697200" y="897072"/>
              <a:ext cx="1696278" cy="1664804"/>
            </a:xfrm>
            <a:prstGeom prst="rect">
              <a:avLst/>
            </a:prstGeom>
          </p:spPr>
        </p:pic>
        <p:sp>
          <p:nvSpPr>
            <p:cNvPr id="24" name="TextBox 23">
              <a:hlinkClick r:id="rId6"/>
            </p:cNvPr>
            <p:cNvSpPr txBox="1"/>
            <p:nvPr/>
          </p:nvSpPr>
          <p:spPr>
            <a:xfrm>
              <a:off x="15786958" y="2561876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 바로가기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0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16985" y="2987163"/>
            <a:ext cx="7772400" cy="6400800"/>
          </a:xfrm>
          <a:prstGeom prst="rect">
            <a:avLst/>
          </a:prstGeom>
          <a:solidFill>
            <a:srgbClr val="9EEC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53"/>
          <p:cNvSpPr txBox="1"/>
          <p:nvPr/>
        </p:nvSpPr>
        <p:spPr>
          <a:xfrm>
            <a:off x="1615387" y="1333744"/>
            <a:ext cx="13472213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코딩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JAVASCRIPT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" t="6158" r="17424" b="7635"/>
          <a:stretch/>
        </p:blipFill>
        <p:spPr>
          <a:xfrm>
            <a:off x="1615387" y="3098286"/>
            <a:ext cx="7772400" cy="6400800"/>
          </a:xfrm>
          <a:prstGeom prst="rect">
            <a:avLst/>
          </a:prstGeom>
          <a:ln>
            <a:solidFill>
              <a:srgbClr val="25BC74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0061812" y="3645372"/>
            <a:ext cx="6930788" cy="14219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click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이벤트 영역의 시작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click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이벤트 발생 시 필요한 값과 객체를 복제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change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이벤트 시 변환된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A/B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영역의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진수를 가져와 연산을 하기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위해 정수형으로 변환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오른쪽 중괄호 16"/>
          <p:cNvSpPr/>
          <p:nvPr/>
        </p:nvSpPr>
        <p:spPr>
          <a:xfrm>
            <a:off x="9525000" y="3714469"/>
            <a:ext cx="304800" cy="1283734"/>
          </a:xfrm>
          <a:prstGeom prst="rightBrace">
            <a:avLst/>
          </a:prstGeom>
          <a:ln w="38100">
            <a:solidFill>
              <a:srgbClr val="25BC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오른쪽 중괄호 17"/>
          <p:cNvSpPr/>
          <p:nvPr/>
        </p:nvSpPr>
        <p:spPr>
          <a:xfrm>
            <a:off x="9528412" y="5337704"/>
            <a:ext cx="301388" cy="4151857"/>
          </a:xfrm>
          <a:prstGeom prst="rightBrace">
            <a:avLst/>
          </a:prstGeom>
          <a:ln w="38100">
            <a:solidFill>
              <a:srgbClr val="25BC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702314" y="9633960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061812" y="6134100"/>
            <a:ext cx="6244988" cy="2591819"/>
            <a:chOff x="10061812" y="6057900"/>
            <a:chExt cx="6244988" cy="2591819"/>
          </a:xfrm>
        </p:grpSpPr>
        <p:sp>
          <p:nvSpPr>
            <p:cNvPr id="16" name="TextBox 15"/>
            <p:cNvSpPr txBox="1"/>
            <p:nvPr/>
          </p:nvSpPr>
          <p:spPr>
            <a:xfrm>
              <a:off x="10061812" y="6057900"/>
              <a:ext cx="6244988" cy="1421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이벤트 內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switch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영역의 시작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click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시 필요한 이벤트를 기술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정규식을 사용하여 값이 비어있거나 빼기 연산 시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A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가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의 값이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  클 경우 팝업 노출 및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A/B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영역 초기화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7450" y="7926651"/>
              <a:ext cx="2520000" cy="723068"/>
            </a:xfrm>
            <a:prstGeom prst="rect">
              <a:avLst/>
            </a:prstGeom>
            <a:ln>
              <a:solidFill>
                <a:srgbClr val="2BAF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0111" y="7926651"/>
              <a:ext cx="2520000" cy="723068"/>
            </a:xfrm>
            <a:prstGeom prst="rect">
              <a:avLst/>
            </a:prstGeom>
            <a:ln>
              <a:solidFill>
                <a:srgbClr val="2BAF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TextBox 22"/>
            <p:cNvSpPr txBox="1"/>
            <p:nvPr/>
          </p:nvSpPr>
          <p:spPr>
            <a:xfrm>
              <a:off x="10081273" y="7562850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2BAF66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팝업</a:t>
              </a:r>
              <a:endParaRPr lang="ko-KR" altLang="en-US" dirty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5697200" y="897072"/>
            <a:ext cx="1696278" cy="1941803"/>
            <a:chOff x="15697200" y="897072"/>
            <a:chExt cx="1696278" cy="1941803"/>
          </a:xfrm>
        </p:grpSpPr>
        <p:pic>
          <p:nvPicPr>
            <p:cNvPr id="25" name="그림 2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13382" r="12745" b="13179"/>
            <a:stretch/>
          </p:blipFill>
          <p:spPr>
            <a:xfrm>
              <a:off x="15697200" y="897072"/>
              <a:ext cx="1696278" cy="1664804"/>
            </a:xfrm>
            <a:prstGeom prst="rect">
              <a:avLst/>
            </a:prstGeom>
          </p:spPr>
        </p:pic>
        <p:sp>
          <p:nvSpPr>
            <p:cNvPr id="26" name="TextBox 25">
              <a:hlinkClick r:id="rId6"/>
            </p:cNvPr>
            <p:cNvSpPr txBox="1"/>
            <p:nvPr/>
          </p:nvSpPr>
          <p:spPr>
            <a:xfrm>
              <a:off x="15786958" y="2561876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 바로가기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5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5563" y="2995386"/>
            <a:ext cx="7232495" cy="6085366"/>
          </a:xfrm>
          <a:prstGeom prst="rect">
            <a:avLst/>
          </a:prstGeom>
          <a:solidFill>
            <a:srgbClr val="9EEC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53"/>
          <p:cNvSpPr txBox="1"/>
          <p:nvPr/>
        </p:nvSpPr>
        <p:spPr>
          <a:xfrm>
            <a:off x="1615387" y="1333744"/>
            <a:ext cx="13472213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코딩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SASS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t="7842" r="6266" b="8824"/>
          <a:stretch/>
        </p:blipFill>
        <p:spPr>
          <a:xfrm>
            <a:off x="1617033" y="3096732"/>
            <a:ext cx="7230849" cy="6085367"/>
          </a:xfrm>
          <a:prstGeom prst="rect">
            <a:avLst/>
          </a:prstGeom>
          <a:ln>
            <a:solidFill>
              <a:srgbClr val="25BC74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061812" y="3735372"/>
            <a:ext cx="4797188" cy="1089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SASS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사용하여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CSS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작성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배경색과 메인 색상 지정하여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color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리셋 및 모든 글꼴 지정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6176" y="6806252"/>
            <a:ext cx="6625988" cy="757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말풍선이 없어질 때까지 움직이는 효과를 주기 위해 애니메이션 기술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mixin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사용하여 동일하게 들어가야 할 속성 명과 속성 값을 기술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오른쪽 중괄호 7"/>
          <p:cNvSpPr/>
          <p:nvPr/>
        </p:nvSpPr>
        <p:spPr>
          <a:xfrm>
            <a:off x="9296400" y="3645372"/>
            <a:ext cx="275554" cy="1269528"/>
          </a:xfrm>
          <a:prstGeom prst="rightBrace">
            <a:avLst/>
          </a:prstGeom>
          <a:ln w="38100">
            <a:solidFill>
              <a:srgbClr val="25BC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9282104" y="5169371"/>
            <a:ext cx="289850" cy="4012727"/>
          </a:xfrm>
          <a:prstGeom prst="rightBrace">
            <a:avLst/>
          </a:prstGeom>
          <a:ln w="38100">
            <a:solidFill>
              <a:srgbClr val="25BC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702314" y="9633960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006176" y="5330440"/>
            <a:ext cx="3102434" cy="1049359"/>
            <a:chOff x="10006176" y="5373872"/>
            <a:chExt cx="3102434" cy="104935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76" y="5703594"/>
              <a:ext cx="3102434" cy="719637"/>
            </a:xfrm>
            <a:prstGeom prst="rect">
              <a:avLst/>
            </a:prstGeom>
            <a:ln>
              <a:solidFill>
                <a:srgbClr val="2BAF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10006176" y="537387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2BAF66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PC</a:t>
              </a:r>
              <a:endParaRPr lang="ko-KR" altLang="en-US" dirty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069240" y="890459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중간 생략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3272448" y="5330440"/>
            <a:ext cx="3186752" cy="879860"/>
            <a:chOff x="10006176" y="6418848"/>
            <a:chExt cx="3186752" cy="87986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74" b="77650"/>
            <a:stretch/>
          </p:blipFill>
          <p:spPr>
            <a:xfrm>
              <a:off x="10006176" y="6762218"/>
              <a:ext cx="3186752" cy="536490"/>
            </a:xfrm>
            <a:prstGeom prst="rect">
              <a:avLst/>
            </a:prstGeom>
            <a:ln>
              <a:solidFill>
                <a:srgbClr val="2BAF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10006176" y="641884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2BAF66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모바일</a:t>
              </a:r>
              <a:endParaRPr lang="ko-KR" altLang="en-US" dirty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5697200" y="897072"/>
            <a:ext cx="1696278" cy="1941803"/>
            <a:chOff x="15697200" y="897072"/>
            <a:chExt cx="1696278" cy="1941803"/>
          </a:xfrm>
        </p:grpSpPr>
        <p:pic>
          <p:nvPicPr>
            <p:cNvPr id="21" name="그림 20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13382" r="12745" b="13179"/>
            <a:stretch/>
          </p:blipFill>
          <p:spPr>
            <a:xfrm>
              <a:off x="15697200" y="897072"/>
              <a:ext cx="1696278" cy="1664804"/>
            </a:xfrm>
            <a:prstGeom prst="rect">
              <a:avLst/>
            </a:prstGeom>
          </p:spPr>
        </p:pic>
        <p:sp>
          <p:nvSpPr>
            <p:cNvPr id="22" name="TextBox 21">
              <a:hlinkClick r:id="rId6"/>
            </p:cNvPr>
            <p:cNvSpPr txBox="1"/>
            <p:nvPr/>
          </p:nvSpPr>
          <p:spPr>
            <a:xfrm>
              <a:off x="15786958" y="2561876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 바로가기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0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16312" y="2995386"/>
            <a:ext cx="8244114" cy="5791201"/>
          </a:xfrm>
          <a:prstGeom prst="rect">
            <a:avLst/>
          </a:prstGeom>
          <a:solidFill>
            <a:srgbClr val="9EEC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53"/>
          <p:cNvSpPr txBox="1"/>
          <p:nvPr/>
        </p:nvSpPr>
        <p:spPr>
          <a:xfrm>
            <a:off x="1615387" y="1333744"/>
            <a:ext cx="13472213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코딩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SASS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0" t="8120" r="12123" b="9238"/>
          <a:stretch/>
        </p:blipFill>
        <p:spPr>
          <a:xfrm>
            <a:off x="1614714" y="3086100"/>
            <a:ext cx="8229600" cy="5791201"/>
          </a:xfrm>
          <a:prstGeom prst="rect">
            <a:avLst/>
          </a:prstGeom>
          <a:ln>
            <a:solidFill>
              <a:srgbClr val="25BC74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290412" y="3086100"/>
            <a:ext cx="6549788" cy="1089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모바일과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PC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편안하게 이용할 수 있도록 미디어 쿼리 사용하여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반응형으로 기술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PC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SASS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import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사용하여 외부 파일을 읽어서 적용시킴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5" t="24384" r="11165" b="26355"/>
          <a:stretch/>
        </p:blipFill>
        <p:spPr>
          <a:xfrm>
            <a:off x="5763769" y="3256644"/>
            <a:ext cx="3913631" cy="1223011"/>
          </a:xfrm>
          <a:prstGeom prst="rect">
            <a:avLst/>
          </a:prstGeom>
          <a:ln>
            <a:solidFill>
              <a:srgbClr val="25BC74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874594" y="32330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모바일</a:t>
            </a:r>
            <a:endParaRPr lang="ko-KR" altLang="en-US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67800" y="33360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PC</a:t>
            </a:r>
            <a:endParaRPr lang="ko-KR" altLang="en-US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02314" y="9633960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21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6777" y="859234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중간 생략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370" y="4898623"/>
            <a:ext cx="3320000" cy="2160000"/>
          </a:xfrm>
          <a:prstGeom prst="rect">
            <a:avLst/>
          </a:prstGeom>
          <a:ln>
            <a:solidFill>
              <a:srgbClr val="2BAF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6" b="11743"/>
          <a:stretch/>
        </p:blipFill>
        <p:spPr>
          <a:xfrm>
            <a:off x="10290412" y="4898623"/>
            <a:ext cx="2102116" cy="3970717"/>
          </a:xfrm>
          <a:prstGeom prst="rect">
            <a:avLst/>
          </a:prstGeom>
          <a:ln>
            <a:solidFill>
              <a:srgbClr val="2BAF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10290412" y="453958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모바일</a:t>
            </a:r>
            <a:endParaRPr lang="ko-KR" altLang="en-US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01600" y="457996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PC</a:t>
            </a:r>
            <a:endParaRPr lang="ko-KR" altLang="en-US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5697200" y="897072"/>
            <a:ext cx="1696278" cy="1941803"/>
            <a:chOff x="15697200" y="897072"/>
            <a:chExt cx="1696278" cy="1941803"/>
          </a:xfrm>
        </p:grpSpPr>
        <p:pic>
          <p:nvPicPr>
            <p:cNvPr id="24" name="그림 23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13382" r="12745" b="13179"/>
            <a:stretch/>
          </p:blipFill>
          <p:spPr>
            <a:xfrm>
              <a:off x="15697200" y="897072"/>
              <a:ext cx="1696278" cy="1664804"/>
            </a:xfrm>
            <a:prstGeom prst="rect">
              <a:avLst/>
            </a:prstGeom>
          </p:spPr>
        </p:pic>
        <p:sp>
          <p:nvSpPr>
            <p:cNvPr id="25" name="TextBox 24">
              <a:hlinkClick r:id="rId7"/>
            </p:cNvPr>
            <p:cNvSpPr txBox="1"/>
            <p:nvPr/>
          </p:nvSpPr>
          <p:spPr>
            <a:xfrm>
              <a:off x="15786958" y="2561876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 바로가기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9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517021" y="3002646"/>
            <a:ext cx="4717037" cy="5054514"/>
          </a:xfrm>
          <a:prstGeom prst="rect">
            <a:avLst/>
          </a:prstGeom>
          <a:solidFill>
            <a:srgbClr val="9EEC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716312" y="2988132"/>
            <a:ext cx="4448628" cy="4320000"/>
          </a:xfrm>
          <a:prstGeom prst="rect">
            <a:avLst/>
          </a:prstGeom>
          <a:solidFill>
            <a:srgbClr val="9EEC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53"/>
          <p:cNvSpPr txBox="1"/>
          <p:nvPr/>
        </p:nvSpPr>
        <p:spPr>
          <a:xfrm>
            <a:off x="1615387" y="1333744"/>
            <a:ext cx="13472213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코딩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SASS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69809" y="3439804"/>
            <a:ext cx="5217991" cy="1089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도입부에서 기술했던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mixin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include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불러와서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적용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조금씩 상이한 속성에 대해서는 별도로 기술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11682" r="11770" b="13000"/>
          <a:stretch/>
        </p:blipFill>
        <p:spPr>
          <a:xfrm>
            <a:off x="1612071" y="3089730"/>
            <a:ext cx="4436757" cy="4320000"/>
          </a:xfrm>
          <a:prstGeom prst="rect">
            <a:avLst/>
          </a:prstGeom>
          <a:ln>
            <a:solidFill>
              <a:srgbClr val="25BC74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3" t="10219" r="16854" b="10539"/>
          <a:stretch/>
        </p:blipFill>
        <p:spPr>
          <a:xfrm>
            <a:off x="6400800" y="3104244"/>
            <a:ext cx="4717037" cy="5040000"/>
          </a:xfrm>
          <a:prstGeom prst="rect">
            <a:avLst/>
          </a:prstGeom>
          <a:ln>
            <a:solidFill>
              <a:srgbClr val="25BC74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6702314" y="9633960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22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" t="17901" r="7429" b="38889"/>
          <a:stretch/>
        </p:blipFill>
        <p:spPr>
          <a:xfrm>
            <a:off x="11469808" y="5592362"/>
            <a:ext cx="5232505" cy="1760938"/>
          </a:xfrm>
          <a:prstGeom prst="rect">
            <a:avLst/>
          </a:prstGeom>
          <a:ln>
            <a:solidFill>
              <a:srgbClr val="2BAF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3793863" y="5096053"/>
            <a:ext cx="124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.select_box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2854048" y="5449056"/>
            <a:ext cx="3124200" cy="143306"/>
            <a:chOff x="12947176" y="6162530"/>
            <a:chExt cx="3124200" cy="143306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2954000" y="6162530"/>
              <a:ext cx="0" cy="14330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071376" y="6162530"/>
              <a:ext cx="0" cy="14330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2947176" y="6162530"/>
              <a:ext cx="31242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1887200" y="5096052"/>
            <a:ext cx="3124200" cy="485694"/>
            <a:chOff x="12947176" y="6162530"/>
            <a:chExt cx="3124200" cy="143306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2954000" y="6162530"/>
              <a:ext cx="0" cy="14330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6071376" y="6162530"/>
              <a:ext cx="0" cy="14330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2947176" y="6162530"/>
              <a:ext cx="312420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2852438" y="4751646"/>
            <a:ext cx="119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.sava_num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rot="10800000">
            <a:off x="12649200" y="7353300"/>
            <a:ext cx="3124200" cy="126977"/>
            <a:chOff x="12947176" y="6162530"/>
            <a:chExt cx="3124200" cy="143306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2954000" y="6162530"/>
              <a:ext cx="0" cy="143306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071376" y="6162530"/>
              <a:ext cx="0" cy="143306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2947176" y="6162530"/>
              <a:ext cx="3124200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3599754" y="7415051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print_area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 rot="10800000">
            <a:off x="11698646" y="7254896"/>
            <a:ext cx="3124200" cy="507074"/>
            <a:chOff x="12947176" y="6162530"/>
            <a:chExt cx="3124200" cy="143306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954000" y="6162530"/>
              <a:ext cx="0" cy="14330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6071376" y="6162530"/>
              <a:ext cx="0" cy="14330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2947176" y="6162530"/>
              <a:ext cx="312420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2646475" y="7715513"/>
            <a:ext cx="12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US" altLang="ko-KR" dirty="0" err="1" smtClean="0">
                <a:solidFill>
                  <a:schemeClr val="accent3">
                    <a:lumMod val="75000"/>
                  </a:schemeClr>
                </a:solidFill>
              </a:rPr>
              <a:t>name_box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5697200" y="897072"/>
            <a:ext cx="1696278" cy="1941803"/>
            <a:chOff x="15697200" y="897072"/>
            <a:chExt cx="1696278" cy="1941803"/>
          </a:xfrm>
        </p:grpSpPr>
        <p:pic>
          <p:nvPicPr>
            <p:cNvPr id="38" name="그림 37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13382" r="12745" b="13179"/>
            <a:stretch/>
          </p:blipFill>
          <p:spPr>
            <a:xfrm>
              <a:off x="15697200" y="897072"/>
              <a:ext cx="1696278" cy="1664804"/>
            </a:xfrm>
            <a:prstGeom prst="rect">
              <a:avLst/>
            </a:prstGeom>
          </p:spPr>
        </p:pic>
        <p:sp>
          <p:nvSpPr>
            <p:cNvPr id="39" name="TextBox 38">
              <a:hlinkClick r:id="rId6"/>
            </p:cNvPr>
            <p:cNvSpPr txBox="1"/>
            <p:nvPr/>
          </p:nvSpPr>
          <p:spPr>
            <a:xfrm>
              <a:off x="15786958" y="2561876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 바로가기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1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8160" y="4337232"/>
            <a:ext cx="44294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 </a:t>
            </a:r>
            <a:r>
              <a:rPr lang="ko-KR" altLang="en-US" sz="10000" dirty="0" smtClean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후기</a:t>
            </a:r>
            <a:endParaRPr lang="ko-KR" altLang="en-US" sz="10000" dirty="0">
              <a:solidFill>
                <a:srgbClr val="25BC7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3"/>
          <p:cNvSpPr txBox="1"/>
          <p:nvPr/>
        </p:nvSpPr>
        <p:spPr>
          <a:xfrm>
            <a:off x="1615387" y="1333744"/>
            <a:ext cx="13472213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후기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42772" y="3429000"/>
            <a:ext cx="12420600" cy="5219700"/>
          </a:xfrm>
          <a:prstGeom prst="rect">
            <a:avLst/>
          </a:prstGeom>
          <a:solidFill>
            <a:srgbClr val="9EEC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lvl="1"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우리가 평상시 사용하고 있는 숫자는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진수였으나 컴퓨터에서 사용할 수 있는 숫자는 무수히 많다는 것을 알게 되었고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숫자를 가지고도 여러 방식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접근하고 생각하여 변환할 수 있는 방식도 많다는 것을 깨달았다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>
              <a:lnSpc>
                <a:spcPct val="120000"/>
              </a:lnSpc>
            </a:pP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가지의 방법만 있을 것이라 안주하지 않고 어떤 방식으로 </a:t>
            </a:r>
            <a:r>
              <a:rPr lang="ko-KR" alt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로직을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구현할 것인지 고민하고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작성하고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수정을 거듭하여 해결을 해보는 것이 가장 중요하다고 생각한다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>
              <a:lnSpc>
                <a:spcPct val="120000"/>
              </a:lnSpc>
            </a:pP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앞으로 포기하지 않고 계속 도전하여 더 좋은 결과물을 만들어야겠다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02314" y="9633960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4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414052" y="4946181"/>
            <a:ext cx="4097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kern="0" spc="-200" dirty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진수란</a:t>
            </a:r>
            <a:r>
              <a:rPr lang="en-US" altLang="ko-KR" sz="2000" kern="0" spc="-200" dirty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?</a:t>
            </a:r>
            <a:r>
              <a:rPr lang="ko-KR" altLang="en-US" sz="2000" kern="0" spc="-200" dirty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 </a:t>
            </a:r>
            <a:r>
              <a:rPr lang="en-US" altLang="ko-KR" sz="2000" kern="0" spc="-200" dirty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/ 10</a:t>
            </a:r>
            <a:r>
              <a:rPr lang="ko-KR" altLang="en-US" sz="2000" kern="0" spc="-200" dirty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진수</a:t>
            </a:r>
            <a:r>
              <a:rPr lang="en-US" altLang="ko-KR" sz="2000" kern="0" spc="-200" dirty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 / 2</a:t>
            </a:r>
            <a:r>
              <a:rPr lang="ko-KR" altLang="en-US" sz="2000" kern="0" spc="-200" dirty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진수 </a:t>
            </a:r>
            <a:r>
              <a:rPr lang="en-US" altLang="ko-KR" sz="2000" kern="0" spc="-200" dirty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/ 8</a:t>
            </a:r>
            <a:r>
              <a:rPr lang="ko-KR" altLang="en-US" sz="2000" kern="0" spc="-200" dirty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진수 </a:t>
            </a:r>
            <a:r>
              <a:rPr lang="en-US" altLang="ko-KR" sz="2000" kern="0" spc="-200" dirty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/ 16</a:t>
            </a:r>
            <a:r>
              <a:rPr lang="ko-KR" altLang="en-US" sz="2000" kern="0" spc="-200" dirty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에스코어 드림 4 Regular" pitchFamily="34" charset="0"/>
              </a:rPr>
              <a:t>진수</a:t>
            </a:r>
            <a:endParaRPr lang="en-US" altLang="ko-KR" sz="2000" dirty="0">
              <a:solidFill>
                <a:srgbClr val="25BC7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8160" y="4327292"/>
            <a:ext cx="44294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 </a:t>
            </a:r>
            <a:r>
              <a:rPr lang="ko-KR" altLang="en-US" sz="10000" dirty="0" smtClean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ko-KR" altLang="en-US" sz="10000" dirty="0">
              <a:solidFill>
                <a:srgbClr val="25BC7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1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309865" y="3951596"/>
            <a:ext cx="9683639" cy="2423849"/>
            <a:chOff x="4038600" y="3009900"/>
            <a:chExt cx="9683639" cy="2423849"/>
          </a:xfrm>
        </p:grpSpPr>
        <p:sp>
          <p:nvSpPr>
            <p:cNvPr id="25" name="TextBox 24"/>
            <p:cNvSpPr txBox="1"/>
            <p:nvPr/>
          </p:nvSpPr>
          <p:spPr>
            <a:xfrm>
              <a:off x="4124740" y="3033092"/>
              <a:ext cx="9597499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0" dirty="0" smtClean="0">
                  <a:solidFill>
                    <a:srgbClr val="25BC74">
                      <a:alpha val="29000"/>
                    </a:srgb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감사합니다</a:t>
              </a:r>
              <a:r>
                <a:rPr lang="en-US" altLang="ko-KR" sz="15000" dirty="0" smtClean="0">
                  <a:solidFill>
                    <a:srgbClr val="25BC74">
                      <a:alpha val="29000"/>
                    </a:srgb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endParaRPr lang="ko-KR" altLang="en-US" sz="15000" dirty="0">
                <a:solidFill>
                  <a:srgbClr val="25BC74">
                    <a:alpha val="29000"/>
                  </a:srgb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038600" y="3009900"/>
              <a:ext cx="9597499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0" dirty="0" smtClean="0">
                  <a:solidFill>
                    <a:srgbClr val="25BC74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감사합니다</a:t>
              </a:r>
              <a:r>
                <a:rPr lang="en-US" altLang="ko-KR" sz="15000" dirty="0" smtClean="0">
                  <a:solidFill>
                    <a:srgbClr val="25BC74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endParaRPr lang="ko-KR" altLang="en-US" sz="15000" dirty="0">
                <a:solidFill>
                  <a:srgbClr val="25BC7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5697200" y="897072"/>
            <a:ext cx="1696278" cy="1941803"/>
            <a:chOff x="15697200" y="897072"/>
            <a:chExt cx="1696278" cy="1941803"/>
          </a:xfrm>
        </p:grpSpPr>
        <p:pic>
          <p:nvPicPr>
            <p:cNvPr id="9" name="그림 8">
              <a:hlinkClick r:id="rId2"/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13382" r="12745" b="13179"/>
            <a:stretch/>
          </p:blipFill>
          <p:spPr>
            <a:xfrm>
              <a:off x="15697200" y="897072"/>
              <a:ext cx="1696278" cy="1664804"/>
            </a:xfrm>
            <a:prstGeom prst="rect">
              <a:avLst/>
            </a:prstGeom>
          </p:spPr>
        </p:pic>
        <p:sp>
          <p:nvSpPr>
            <p:cNvPr id="10" name="TextBox 9">
              <a:hlinkClick r:id="rId2"/>
            </p:cNvPr>
            <p:cNvSpPr txBox="1"/>
            <p:nvPr/>
          </p:nvSpPr>
          <p:spPr>
            <a:xfrm>
              <a:off x="15786958" y="2561876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진수 계산기 바로가기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3"/>
          <p:cNvSpPr txBox="1"/>
          <p:nvPr/>
        </p:nvSpPr>
        <p:spPr>
          <a:xfrm>
            <a:off x="1615387" y="1333744"/>
            <a:ext cx="9994309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 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진수란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3098" y="3439804"/>
            <a:ext cx="8361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진수란</a:t>
            </a:r>
            <a:r>
              <a:rPr lang="en-US" altLang="ko-K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진법으로 나타내어진 수를 의미한다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3098" y="4471622"/>
            <a:ext cx="13201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진법이란</a:t>
            </a:r>
            <a:r>
              <a:rPr lang="en-US" altLang="ko-K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부터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까지의 숫자를 사용하여 수를 표현하는 방법이다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2350" y="5491021"/>
            <a:ext cx="57983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진법으로 나타낸 수가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진수이다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7608" y="6287267"/>
            <a:ext cx="135120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진법이란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0~1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까지의 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숫자를 사용해서 수를 표현한다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진법이란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0~7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까지의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숫자를 사용해서 수를 표현한다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진법이란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0~9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까지의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숫자를 사용하고 남는 자리는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A~F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까지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문자를 사용해서 수를 표현한다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02314" y="9633960"/>
            <a:ext cx="3802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2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3"/>
          <p:cNvSpPr txBox="1"/>
          <p:nvPr/>
        </p:nvSpPr>
        <p:spPr>
          <a:xfrm>
            <a:off x="1615387" y="1333744"/>
            <a:ext cx="9994309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3098" y="3356885"/>
            <a:ext cx="683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844" y="4484204"/>
            <a:ext cx="12344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표현할 수 있는 숫자가 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1, 2, 3 , 4, 5, 6, 7, 8, 9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 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개라서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진수이다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0~9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까지의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숫자를 세다가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더 이상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표현 수가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없을 때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높은 자릿수를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증가시켜 다음의 수를 표현한다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02314" y="9633960"/>
            <a:ext cx="3802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9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3"/>
          <p:cNvSpPr txBox="1"/>
          <p:nvPr/>
        </p:nvSpPr>
        <p:spPr>
          <a:xfrm>
            <a:off x="1615387" y="1333744"/>
            <a:ext cx="9994309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3098" y="3356885"/>
            <a:ext cx="683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71803" y="4376107"/>
            <a:ext cx="11658597" cy="4302413"/>
            <a:chOff x="4419600" y="4076700"/>
            <a:chExt cx="11658597" cy="4302413"/>
          </a:xfrm>
        </p:grpSpPr>
        <p:sp>
          <p:nvSpPr>
            <p:cNvPr id="62" name="TextBox 61"/>
            <p:cNvSpPr txBox="1"/>
            <p:nvPr/>
          </p:nvSpPr>
          <p:spPr>
            <a:xfrm>
              <a:off x="6364356" y="4076700"/>
              <a:ext cx="676788" cy="369332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10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114056" y="4573211"/>
              <a:ext cx="4918334" cy="369332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부터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9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까지 숫자 모두 사용 후 표현할 숫자가 없음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1758" y="5677337"/>
              <a:ext cx="5647700" cy="369332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높은 자릿수를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증가시켜서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10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부터 또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씩 늘려가며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표현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489877" y="6681820"/>
              <a:ext cx="4588320" cy="646331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일의 자리와 십의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자리에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0~9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까지 모두 사용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후 더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이상 표현할 숫자가 없음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79065" y="7897327"/>
              <a:ext cx="4860626" cy="369332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다시 높은 자릿수를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증가시켜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씩 늘려가며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표현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4419600" y="4477640"/>
              <a:ext cx="6853158" cy="3901473"/>
              <a:chOff x="4594986" y="3705640"/>
              <a:chExt cx="6853158" cy="3901473"/>
            </a:xfrm>
            <a:noFill/>
          </p:grpSpPr>
          <p:sp>
            <p:nvSpPr>
              <p:cNvPr id="55" name="TextBox 54"/>
              <p:cNvSpPr txBox="1"/>
              <p:nvPr/>
            </p:nvSpPr>
            <p:spPr>
              <a:xfrm>
                <a:off x="4594986" y="3705640"/>
                <a:ext cx="4256293" cy="553998"/>
              </a:xfrm>
              <a:prstGeom prst="rect">
                <a:avLst/>
              </a:prstGeom>
              <a:grpFill/>
              <a:ln w="952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0, 1, 2, 3, 4, 5, 6, 7, 8, 9</a:t>
                </a:r>
                <a:endPara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94986" y="4821465"/>
                <a:ext cx="2165978" cy="553998"/>
              </a:xfrm>
              <a:prstGeom prst="rect">
                <a:avLst/>
              </a:prstGeom>
              <a:grpFill/>
              <a:ln w="952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10, 11, 12..</a:t>
                </a:r>
                <a:endPara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594986" y="5937290"/>
                <a:ext cx="6853158" cy="553998"/>
              </a:xfrm>
              <a:prstGeom prst="rect">
                <a:avLst/>
              </a:prstGeom>
              <a:grpFill/>
              <a:ln w="952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90, </a:t>
                </a:r>
                <a:r>
                  <a:rPr lang="en-US" altLang="ko-KR" sz="3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9</a:t>
                </a:r>
                <a:r>
                  <a:rPr lang="en-US" altLang="ko-KR" sz="3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1, 92, 93, 94, 95, 96, 97, 98, 99</a:t>
                </a:r>
                <a:endPara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594986" y="7053115"/>
                <a:ext cx="2959465" cy="553998"/>
              </a:xfrm>
              <a:prstGeom prst="rect">
                <a:avLst/>
              </a:prstGeom>
              <a:grpFill/>
              <a:ln w="9525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100, 101, 102..</a:t>
                </a:r>
                <a:endPara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cxnSp>
          <p:nvCxnSpPr>
            <p:cNvPr id="60" name="직선 연결선 59"/>
            <p:cNvCxnSpPr/>
            <p:nvPr/>
          </p:nvCxnSpPr>
          <p:spPr>
            <a:xfrm>
              <a:off x="8709992" y="4372632"/>
              <a:ext cx="0" cy="186798"/>
            </a:xfrm>
            <a:prstGeom prst="line">
              <a:avLst/>
            </a:prstGeom>
            <a:solidFill>
              <a:srgbClr val="25BC74">
                <a:alpha val="15000"/>
              </a:srgbClr>
            </a:solidFill>
            <a:ln w="9525">
              <a:solidFill>
                <a:srgbClr val="0033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4625008" y="4372632"/>
              <a:ext cx="0" cy="186798"/>
            </a:xfrm>
            <a:prstGeom prst="line">
              <a:avLst/>
            </a:prstGeom>
            <a:solidFill>
              <a:srgbClr val="25BC74">
                <a:alpha val="15000"/>
              </a:srgbClr>
            </a:solidFill>
            <a:ln w="9525">
              <a:solidFill>
                <a:srgbClr val="0033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H="1">
              <a:off x="8873553" y="4744625"/>
              <a:ext cx="267007" cy="0"/>
            </a:xfrm>
            <a:prstGeom prst="straightConnector1">
              <a:avLst/>
            </a:prstGeom>
            <a:solidFill>
              <a:srgbClr val="25BC74">
                <a:alpha val="15000"/>
              </a:srgbClr>
            </a:solidFill>
            <a:ln w="38100">
              <a:solidFill>
                <a:srgbClr val="0033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1443252" y="4978630"/>
              <a:ext cx="0" cy="368038"/>
            </a:xfrm>
            <a:prstGeom prst="line">
              <a:avLst/>
            </a:prstGeom>
            <a:solidFill>
              <a:srgbClr val="25BC74">
                <a:alpha val="15000"/>
              </a:srgbClr>
            </a:solidFill>
            <a:ln w="38100">
              <a:solidFill>
                <a:srgbClr val="0033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4827104" y="5346668"/>
              <a:ext cx="6629400" cy="0"/>
            </a:xfrm>
            <a:prstGeom prst="line">
              <a:avLst/>
            </a:prstGeom>
            <a:solidFill>
              <a:srgbClr val="25BC74">
                <a:alpha val="15000"/>
              </a:srgbClr>
            </a:solidFill>
            <a:ln w="38100">
              <a:solidFill>
                <a:srgbClr val="0033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4840356" y="5333416"/>
              <a:ext cx="0" cy="304800"/>
            </a:xfrm>
            <a:prstGeom prst="straightConnector1">
              <a:avLst/>
            </a:prstGeom>
            <a:solidFill>
              <a:srgbClr val="25BC74">
                <a:alpha val="15000"/>
              </a:srgbClr>
            </a:solidFill>
            <a:ln w="38100">
              <a:solidFill>
                <a:srgbClr val="0033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H="1">
              <a:off x="11188714" y="7003692"/>
              <a:ext cx="267007" cy="0"/>
            </a:xfrm>
            <a:prstGeom prst="straightConnector1">
              <a:avLst/>
            </a:prstGeom>
            <a:solidFill>
              <a:srgbClr val="25BC74">
                <a:alpha val="15000"/>
              </a:srgbClr>
            </a:solidFill>
            <a:ln w="38100">
              <a:solidFill>
                <a:srgbClr val="0033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2523304" y="7294736"/>
              <a:ext cx="0" cy="368038"/>
            </a:xfrm>
            <a:prstGeom prst="line">
              <a:avLst/>
            </a:prstGeom>
            <a:solidFill>
              <a:srgbClr val="25BC74">
                <a:alpha val="15000"/>
              </a:srgbClr>
            </a:solidFill>
            <a:ln w="38100">
              <a:solidFill>
                <a:srgbClr val="0033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4979504" y="7649522"/>
              <a:ext cx="7557052" cy="0"/>
            </a:xfrm>
            <a:prstGeom prst="line">
              <a:avLst/>
            </a:prstGeom>
            <a:solidFill>
              <a:srgbClr val="25BC74">
                <a:alpha val="15000"/>
              </a:srgbClr>
            </a:solidFill>
            <a:ln w="38100">
              <a:solidFill>
                <a:srgbClr val="0033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4992756" y="7636270"/>
              <a:ext cx="0" cy="304800"/>
            </a:xfrm>
            <a:prstGeom prst="straightConnector1">
              <a:avLst/>
            </a:prstGeom>
            <a:solidFill>
              <a:srgbClr val="25BC74">
                <a:alpha val="15000"/>
              </a:srgbClr>
            </a:solidFill>
            <a:ln w="38100">
              <a:solidFill>
                <a:srgbClr val="0033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625008" y="4372632"/>
              <a:ext cx="4088296" cy="0"/>
            </a:xfrm>
            <a:prstGeom prst="line">
              <a:avLst/>
            </a:prstGeom>
            <a:solidFill>
              <a:srgbClr val="25BC74">
                <a:alpha val="15000"/>
              </a:srgbClr>
            </a:solidFill>
            <a:ln w="9525">
              <a:solidFill>
                <a:srgbClr val="0033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6702314" y="9633960"/>
            <a:ext cx="3802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3"/>
          <p:cNvSpPr txBox="1"/>
          <p:nvPr/>
        </p:nvSpPr>
        <p:spPr>
          <a:xfrm>
            <a:off x="1615387" y="1333744"/>
            <a:ext cx="9994309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3097" y="3356885"/>
            <a:ext cx="7004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9156" y="4484204"/>
            <a:ext cx="119236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표현할 수 있는 숫자가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0, 1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 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개라서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진수이다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0~1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까지 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숫자를 세다가 더 이상 표현 수가 없을 때 높은 자릿수를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증가시켜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 다음 수를 표현한다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02314" y="9633960"/>
            <a:ext cx="3802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7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3"/>
          <p:cNvSpPr txBox="1"/>
          <p:nvPr/>
        </p:nvSpPr>
        <p:spPr>
          <a:xfrm>
            <a:off x="1615387" y="1333744"/>
            <a:ext cx="9994309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3098" y="3356885"/>
            <a:ext cx="683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71800" y="4586908"/>
            <a:ext cx="13716000" cy="3901473"/>
            <a:chOff x="4456044" y="4838700"/>
            <a:chExt cx="13716000" cy="3901473"/>
          </a:xfrm>
        </p:grpSpPr>
        <p:grpSp>
          <p:nvGrpSpPr>
            <p:cNvPr id="46" name="그룹 45"/>
            <p:cNvGrpSpPr/>
            <p:nvPr/>
          </p:nvGrpSpPr>
          <p:grpSpPr>
            <a:xfrm>
              <a:off x="4456044" y="4838700"/>
              <a:ext cx="3656770" cy="3901473"/>
              <a:chOff x="4594986" y="3705640"/>
              <a:chExt cx="3656770" cy="3901473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4594986" y="3705640"/>
                <a:ext cx="87395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0, 1</a:t>
                </a:r>
                <a:endPara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594986" y="4821465"/>
                <a:ext cx="133882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10, 11</a:t>
                </a:r>
                <a:endPara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594986" y="5937290"/>
                <a:ext cx="364715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100, 101, 110, 111</a:t>
                </a:r>
                <a:endPara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594986" y="7053115"/>
                <a:ext cx="365677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1000, 1001, 1010..</a:t>
                </a:r>
                <a:endPara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5606141" y="4960775"/>
              <a:ext cx="5137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과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1, 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두 개를 모두 사용 후 더 이상 표현할 숫자 없음</a:t>
              </a: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 flipH="1">
              <a:off x="5254488" y="5118937"/>
              <a:ext cx="267007" cy="0"/>
            </a:xfrm>
            <a:prstGeom prst="straightConnector1">
              <a:avLst/>
            </a:prstGeom>
            <a:ln w="38100">
              <a:solidFill>
                <a:srgbClr val="00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406202" y="5521587"/>
              <a:ext cx="4586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높은 자릿수를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증가시켜서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씩 늘려가며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표현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 flipH="1">
              <a:off x="5722978" y="6263929"/>
              <a:ext cx="267007" cy="0"/>
            </a:xfrm>
            <a:prstGeom prst="straightConnector1">
              <a:avLst/>
            </a:prstGeom>
            <a:ln w="38100">
              <a:solidFill>
                <a:srgbClr val="00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096001" y="6094512"/>
              <a:ext cx="5137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과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1, 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두 개를 모두 사용 후 더 이상 표현할 숫자 없음</a:t>
              </a:r>
            </a:p>
          </p:txBody>
        </p:sp>
        <p:cxnSp>
          <p:nvCxnSpPr>
            <p:cNvPr id="78" name="꺾인 연결선 77"/>
            <p:cNvCxnSpPr/>
            <p:nvPr/>
          </p:nvCxnSpPr>
          <p:spPr>
            <a:xfrm rot="5400000">
              <a:off x="4708530" y="5560968"/>
              <a:ext cx="561830" cy="225289"/>
            </a:xfrm>
            <a:prstGeom prst="bentConnector3">
              <a:avLst/>
            </a:prstGeom>
            <a:ln w="38100">
              <a:solidFill>
                <a:srgbClr val="00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499378" y="6477096"/>
              <a:ext cx="0" cy="325592"/>
            </a:xfrm>
            <a:prstGeom prst="line">
              <a:avLst/>
            </a:prstGeom>
            <a:ln w="381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4989445" y="6815940"/>
              <a:ext cx="3523185" cy="0"/>
            </a:xfrm>
            <a:prstGeom prst="line">
              <a:avLst/>
            </a:prstGeom>
            <a:ln w="381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989445" y="6802688"/>
              <a:ext cx="0" cy="280914"/>
            </a:xfrm>
            <a:prstGeom prst="straightConnector1">
              <a:avLst/>
            </a:prstGeom>
            <a:ln w="38100">
              <a:solidFill>
                <a:srgbClr val="00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202588" y="7539840"/>
              <a:ext cx="99694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높은 자릿수를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증가시켜서 다시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씩 늘려가며 표현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시작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여기서는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씩 늘려갈 때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과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 만나면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가 되는 것이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아니라 다음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자릿수에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 올라간다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.</a:t>
              </a:r>
            </a:p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(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과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만 표현 가능하기 때문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7633252" y="7624056"/>
              <a:ext cx="0" cy="325592"/>
            </a:xfrm>
            <a:prstGeom prst="line">
              <a:avLst/>
            </a:prstGeom>
            <a:ln w="381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H="1" flipV="1">
              <a:off x="4976194" y="7923144"/>
              <a:ext cx="2670310" cy="19231"/>
            </a:xfrm>
            <a:prstGeom prst="line">
              <a:avLst/>
            </a:prstGeom>
            <a:ln w="3810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976193" y="7909892"/>
              <a:ext cx="0" cy="280914"/>
            </a:xfrm>
            <a:prstGeom prst="straightConnector1">
              <a:avLst/>
            </a:prstGeom>
            <a:ln w="38100">
              <a:solidFill>
                <a:srgbClr val="00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6702314" y="9633960"/>
            <a:ext cx="3802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5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59156" y="4480892"/>
            <a:ext cx="11989904" cy="2103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표현할 수 있는 숫자가 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0, 1, 2, 3, 4, 5, 6, 7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 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개라서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진수이다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0~7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까지 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숫자를 세다가 더 이상 표현 수가 없을 때 높은 자릿수를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증가시켜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 다음 수를 표현한다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Object 53"/>
          <p:cNvSpPr txBox="1"/>
          <p:nvPr/>
        </p:nvSpPr>
        <p:spPr>
          <a:xfrm>
            <a:off x="1615387" y="1333744"/>
            <a:ext cx="9994309" cy="1025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 </a:t>
            </a: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3098" y="3356885"/>
            <a:ext cx="683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진수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02314" y="9633960"/>
            <a:ext cx="3802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rgbClr val="2BAF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endParaRPr lang="ko-KR" altLang="en-US" sz="2500" dirty="0">
              <a:solidFill>
                <a:srgbClr val="2BAF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5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1173</Words>
  <Application>Microsoft Office PowerPoint</Application>
  <PresentationFormat>사용자 지정</PresentationFormat>
  <Paragraphs>280</Paragraphs>
  <Slides>30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LINE</cp:lastModifiedBy>
  <cp:revision>72</cp:revision>
  <dcterms:created xsi:type="dcterms:W3CDTF">2021-03-25T19:32:08Z</dcterms:created>
  <dcterms:modified xsi:type="dcterms:W3CDTF">2021-05-21T03:06:13Z</dcterms:modified>
</cp:coreProperties>
</file>