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71" r:id="rId6"/>
    <p:sldId id="272" r:id="rId7"/>
    <p:sldId id="261" r:id="rId8"/>
    <p:sldId id="267" r:id="rId9"/>
    <p:sldId id="273" r:id="rId10"/>
    <p:sldId id="274" r:id="rId11"/>
    <p:sldId id="275" r:id="rId12"/>
    <p:sldId id="262" r:id="rId13"/>
    <p:sldId id="276" r:id="rId14"/>
    <p:sldId id="268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69" r:id="rId24"/>
    <p:sldId id="270" r:id="rId25"/>
    <p:sldId id="266" r:id="rId2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DAAA2"/>
    <a:srgbClr val="FFFBF0"/>
    <a:srgbClr val="0D6ABA"/>
    <a:srgbClr val="FFF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714" y="-120"/>
      </p:cViewPr>
      <p:guideLst>
        <p:guide orient="horz" pos="324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961F0-2152-42F3-B2BF-299146C68633}" type="datetimeFigureOut">
              <a:rPr lang="ko-KR" altLang="en-US" smtClean="0"/>
              <a:t>2021-05-21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50480-04E6-4A34-954E-BDC038D6A0D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471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0480-04E6-4A34-954E-BDC038D6A0DC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6153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0480-04E6-4A34-954E-BDC038D6A0DC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7418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0480-04E6-4A34-954E-BDC038D6A0DC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77773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0480-04E6-4A34-954E-BDC038D6A0DC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8664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0480-04E6-4A34-954E-BDC038D6A0DC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6879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0480-04E6-4A34-954E-BDC038D6A0DC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9842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0480-04E6-4A34-954E-BDC038D6A0DC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5151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0480-04E6-4A34-954E-BDC038D6A0DC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7674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0480-04E6-4A34-954E-BDC038D6A0DC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0621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0480-04E6-4A34-954E-BDC038D6A0DC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5595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0480-04E6-4A34-954E-BDC038D6A0DC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7765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0480-04E6-4A34-954E-BDC038D6A0DC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5309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0480-04E6-4A34-954E-BDC038D6A0DC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5849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sky-world.co.kr/Portfolio/matrixcalculator/matrixcalculator.html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ky-world.co.kr/Portfolio/matrixcalculator/matrixcalculator.html" TargetMode="Externa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ky-world.co.kr/Portfolio/matrixcalculator/matrixcalculator.html" TargetMode="External"/><Relationship Id="rId5" Type="http://schemas.openxmlformats.org/officeDocument/2006/relationships/image" Target="../media/image15.JP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sky-world.co.kr/Portfolio/matrixcalculator/matrixcalculator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3.JP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sky-world.co.kr/Portfolio/matrixcalculator/matrixcalculator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sky-world.co.kr/Portfolio/matrixcalculator/matrixcalculator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G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ky-world.co.kr/Portfolio/matrixcalculator/matrixcalculator.html" TargetMode="Externa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ky-world.co.kr/Portfolio/matrixcalculator/matrixcalculator.html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ky-world.co.kr/Portfolio/matrixcalculator/matrixcalculator.html" TargetMode="Externa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sky-world.co.kr/Portfolio/matrixcalculator/matrixcalculator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G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ky-world.co.kr/Portfolio/matrixcalculator/matrixcalculator.html" TargetMode="External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sky-world.co.kr/Portfolio/matrixcalculator/matrixcalculator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sky-world.co.kr/Portfolio/matrixcalculator/matrixcalculator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sky-world.co.kr/Portfolio/matrixcalculator/matrixcalculator.html" TargetMode="Externa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ky-world.co.kr/Portfolio/matrixcalculator/matrixcalculator.html" TargetMode="Externa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D6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48808" y="4093911"/>
            <a:ext cx="9210984" cy="208046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12900" kern="0" spc="300" dirty="0" smtClean="0">
                <a:solidFill>
                  <a:srgbClr val="FFFBF0"/>
                </a:solidFill>
                <a:latin typeface="1훈솜사탕 R" panose="02020603020101020101" pitchFamily="18" charset="-127"/>
                <a:ea typeface="1훈솜사탕 R" panose="02020603020101020101" pitchFamily="18" charset="-127"/>
                <a:cs typeface="여기어때 잘난체 OTF" pitchFamily="34" charset="0"/>
              </a:rPr>
              <a:t>행렬 계산기</a:t>
            </a:r>
            <a:endParaRPr lang="en-US" dirty="0"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943141" y="9342513"/>
            <a:ext cx="1843947" cy="95974"/>
            <a:chOff x="943141" y="9342513"/>
            <a:chExt cx="1843947" cy="9597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405192" y="2500411"/>
            <a:ext cx="1486837" cy="1486837"/>
            <a:chOff x="8951935" y="3039430"/>
            <a:chExt cx="1486837" cy="148683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51935" y="3039430"/>
              <a:ext cx="1486837" cy="1486837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1734800" y="497557"/>
            <a:ext cx="8305800" cy="77712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400" kern="0" spc="100" dirty="0" smtClean="0">
                <a:solidFill>
                  <a:srgbClr val="FFFBF0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라인컴퓨터아트학원</a:t>
            </a:r>
            <a:endParaRPr lang="en-US" altLang="ko-KR" sz="3400" kern="0" spc="100" dirty="0" smtClean="0">
              <a:solidFill>
                <a:srgbClr val="FFFBF0"/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  <a:p>
            <a:pPr algn="just"/>
            <a:r>
              <a:rPr lang="en-US" sz="3400" kern="0" spc="100" dirty="0" smtClean="0">
                <a:solidFill>
                  <a:srgbClr val="FFFBF0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JAVA</a:t>
            </a:r>
            <a:r>
              <a:rPr lang="ko-KR" altLang="en-US" sz="3400" kern="0" spc="100" dirty="0" smtClean="0">
                <a:solidFill>
                  <a:srgbClr val="FFFBF0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기반 스마트웹 디지털컨버젼스</a:t>
            </a:r>
            <a:endParaRPr lang="en-US" altLang="ko-KR" sz="3400" kern="0" spc="100" dirty="0" smtClean="0">
              <a:solidFill>
                <a:srgbClr val="FFFBF0"/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  <a:p>
            <a:pPr algn="just"/>
            <a:r>
              <a:rPr lang="ko-KR" altLang="en-US" sz="3400" kern="0" spc="100" dirty="0" smtClean="0">
                <a:solidFill>
                  <a:srgbClr val="FFFBF0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김하늘</a:t>
            </a:r>
            <a:endParaRPr lang="en-US" dirty="0"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3" name="모서리가 둥근 직사각형 2">
            <a:hlinkClick r:id="rId5"/>
          </p:cNvPr>
          <p:cNvSpPr/>
          <p:nvPr/>
        </p:nvSpPr>
        <p:spPr>
          <a:xfrm>
            <a:off x="13258800" y="9342513"/>
            <a:ext cx="3352800" cy="53340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DA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DAAA2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행렬 계산기 바로가기</a:t>
            </a:r>
            <a:endParaRPr lang="ko-KR" altLang="en-US" sz="2400" dirty="0">
              <a:solidFill>
                <a:srgbClr val="FDAAA2"/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모서리가 둥근 직사각형 29"/>
          <p:cNvSpPr/>
          <p:nvPr/>
        </p:nvSpPr>
        <p:spPr>
          <a:xfrm>
            <a:off x="4983055" y="5856596"/>
            <a:ext cx="8352000" cy="2610000"/>
          </a:xfrm>
          <a:prstGeom prst="roundRect">
            <a:avLst>
              <a:gd name="adj" fmla="val 5652"/>
            </a:avLst>
          </a:prstGeom>
          <a:solidFill>
            <a:schemeClr val="bg1"/>
          </a:solidFill>
          <a:ln w="76200">
            <a:solidFill>
              <a:srgbClr val="FDA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943141" y="9342513"/>
            <a:ext cx="1843947" cy="95974"/>
            <a:chOff x="943141" y="9342513"/>
            <a:chExt cx="1843947" cy="9597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sp>
        <p:nvSpPr>
          <p:cNvPr id="12" name="대각선 방향의 모서리가 둥근 사각형 11"/>
          <p:cNvSpPr/>
          <p:nvPr/>
        </p:nvSpPr>
        <p:spPr>
          <a:xfrm>
            <a:off x="2299252" y="352840"/>
            <a:ext cx="13716000" cy="1371600"/>
          </a:xfrm>
          <a:prstGeom prst="round2DiagRect">
            <a:avLst/>
          </a:prstGeom>
          <a:solidFill>
            <a:srgbClr val="FDA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latin typeface="1훈솜사탕 R" panose="02020603020101020101" pitchFamily="18" charset="-127"/>
                <a:ea typeface="1훈솜사탕 R" panose="02020603020101020101" pitchFamily="18" charset="-127"/>
              </a:rPr>
              <a:t>행렬 계산기 소개</a:t>
            </a:r>
            <a:endParaRPr lang="ko-KR" altLang="en-US" sz="6000" dirty="0"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09192" y="2410240"/>
            <a:ext cx="17107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이용방법</a:t>
            </a:r>
            <a:endParaRPr lang="ko-KR" altLang="en-US" sz="3000" dirty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3332100" y="3090186"/>
            <a:ext cx="11638800" cy="1807200"/>
          </a:xfrm>
          <a:prstGeom prst="roundRect">
            <a:avLst>
              <a:gd name="adj" fmla="val 5652"/>
            </a:avLst>
          </a:prstGeom>
          <a:solidFill>
            <a:schemeClr val="bg1"/>
          </a:solidFill>
          <a:ln w="76200">
            <a:solidFill>
              <a:srgbClr val="FDA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3512700" y="3266747"/>
            <a:ext cx="11277600" cy="1454078"/>
            <a:chOff x="3508514" y="3311560"/>
            <a:chExt cx="11277600" cy="145407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4307"/>
            <a:stretch/>
          </p:blipFill>
          <p:spPr>
            <a:xfrm>
              <a:off x="3508514" y="3311560"/>
              <a:ext cx="11277600" cy="1454078"/>
            </a:xfrm>
            <a:prstGeom prst="rect">
              <a:avLst/>
            </a:prstGeom>
          </p:spPr>
        </p:pic>
        <p:sp>
          <p:nvSpPr>
            <p:cNvPr id="18" name="모서리가 둥근 직사각형 17"/>
            <p:cNvSpPr/>
            <p:nvPr/>
          </p:nvSpPr>
          <p:spPr>
            <a:xfrm>
              <a:off x="12600296" y="3953011"/>
              <a:ext cx="533400" cy="304800"/>
            </a:xfrm>
            <a:prstGeom prst="roundRect">
              <a:avLst/>
            </a:prstGeom>
            <a:solidFill>
              <a:srgbClr val="FFFBF0">
                <a:alpha val="31000"/>
              </a:srgbClr>
            </a:solidFill>
            <a:ln>
              <a:solidFill>
                <a:srgbClr val="FDAA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12272096" y="3826115"/>
              <a:ext cx="252000" cy="25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3</a:t>
              </a:r>
              <a:endParaRPr lang="ko-KR" altLang="en-US" dirty="0">
                <a:latin typeface="1훈솜사탕 R" panose="02020603020101020101" pitchFamily="18" charset="-127"/>
                <a:ea typeface="1훈솜사탕 R" panose="02020603020101020101" pitchFamily="18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382904" y="5165108"/>
            <a:ext cx="7675827" cy="400110"/>
            <a:chOff x="7362017" y="5508530"/>
            <a:chExt cx="7675827" cy="400110"/>
          </a:xfrm>
        </p:grpSpPr>
        <p:sp>
          <p:nvSpPr>
            <p:cNvPr id="7" name="TextBox 6"/>
            <p:cNvSpPr txBox="1"/>
            <p:nvPr/>
          </p:nvSpPr>
          <p:spPr>
            <a:xfrm>
              <a:off x="7614017" y="5508530"/>
              <a:ext cx="74238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RANDOM </a:t>
              </a:r>
              <a:r>
                <a:rPr lang="ko-KR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버튼 클릭 시 그려진 행렬의 값이 </a:t>
              </a:r>
              <a:r>
                <a:rPr lang="en-US" altLang="ko-KR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1~99</a:t>
              </a:r>
              <a:r>
                <a:rPr lang="ko-KR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까지의 랜덤 값으로 변경된다</a:t>
              </a:r>
              <a:r>
                <a:rPr lang="en-US" altLang="ko-KR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.</a:t>
              </a:r>
              <a:endPara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7362017" y="5577300"/>
              <a:ext cx="252000" cy="25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3</a:t>
              </a:r>
              <a:endParaRPr lang="ko-KR" altLang="en-US" dirty="0">
                <a:latin typeface="1훈솜사탕 R" panose="02020603020101020101" pitchFamily="18" charset="-127"/>
                <a:ea typeface="1훈솜사탕 R" panose="02020603020101020101" pitchFamily="18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163028" y="6037465"/>
            <a:ext cx="7992054" cy="2248262"/>
            <a:chOff x="5144390" y="6048001"/>
            <a:chExt cx="7992054" cy="2248262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4390" y="6048001"/>
              <a:ext cx="7992054" cy="2248262"/>
            </a:xfrm>
            <a:prstGeom prst="rect">
              <a:avLst/>
            </a:prstGeom>
          </p:spPr>
        </p:pic>
        <p:sp>
          <p:nvSpPr>
            <p:cNvPr id="31" name="모서리가 둥근 직사각형 30"/>
            <p:cNvSpPr/>
            <p:nvPr/>
          </p:nvSpPr>
          <p:spPr>
            <a:xfrm>
              <a:off x="11062648" y="6840036"/>
              <a:ext cx="1195800" cy="790768"/>
            </a:xfrm>
            <a:prstGeom prst="roundRect">
              <a:avLst/>
            </a:prstGeom>
            <a:solidFill>
              <a:srgbClr val="FFFBF0">
                <a:alpha val="31000"/>
              </a:srgbClr>
            </a:solidFill>
            <a:ln>
              <a:solidFill>
                <a:srgbClr val="FDAA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6233129" y="6833548"/>
              <a:ext cx="777271" cy="1177688"/>
            </a:xfrm>
            <a:prstGeom prst="roundRect">
              <a:avLst/>
            </a:prstGeom>
            <a:solidFill>
              <a:srgbClr val="FFFBF0">
                <a:alpha val="31000"/>
              </a:srgbClr>
            </a:solidFill>
            <a:ln>
              <a:solidFill>
                <a:srgbClr val="FDAA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/>
            <p:cNvSpPr/>
            <p:nvPr/>
          </p:nvSpPr>
          <p:spPr>
            <a:xfrm>
              <a:off x="5884696" y="6714036"/>
              <a:ext cx="252000" cy="25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4</a:t>
              </a:r>
              <a:endParaRPr lang="ko-KR" altLang="en-US" dirty="0">
                <a:latin typeface="1훈솜사탕 R" panose="02020603020101020101" pitchFamily="18" charset="-127"/>
                <a:ea typeface="1훈솜사탕 R" panose="02020603020101020101" pitchFamily="18" charset="-127"/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10714215" y="6689248"/>
              <a:ext cx="252000" cy="25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4</a:t>
              </a:r>
              <a:endParaRPr lang="ko-KR" altLang="en-US" dirty="0">
                <a:latin typeface="1훈솜사탕 R" panose="02020603020101020101" pitchFamily="18" charset="-127"/>
                <a:ea typeface="1훈솜사탕 R" panose="02020603020101020101" pitchFamily="18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7027445" y="8647638"/>
            <a:ext cx="4242195" cy="400110"/>
            <a:chOff x="7362017" y="5508530"/>
            <a:chExt cx="4242195" cy="400110"/>
          </a:xfrm>
        </p:grpSpPr>
        <p:sp>
          <p:nvSpPr>
            <p:cNvPr id="36" name="TextBox 35"/>
            <p:cNvSpPr txBox="1"/>
            <p:nvPr/>
          </p:nvSpPr>
          <p:spPr>
            <a:xfrm>
              <a:off x="7614017" y="5508530"/>
              <a:ext cx="39901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그려진 행렬에 직접 값을 기입할 수 있다</a:t>
              </a:r>
              <a:r>
                <a:rPr lang="en-US" altLang="ko-KR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.</a:t>
              </a:r>
              <a:endPara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7362017" y="5577300"/>
              <a:ext cx="252000" cy="25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4</a:t>
              </a:r>
              <a:endParaRPr lang="ko-KR" altLang="en-US" dirty="0">
                <a:latin typeface="1훈솜사탕 R" panose="02020603020101020101" pitchFamily="18" charset="-127"/>
                <a:ea typeface="1훈솜사탕 R" panose="02020603020101020101" pitchFamily="18" charset="-127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7602200" y="9563100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6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38" name="모서리가 둥근 직사각형 37">
            <a:hlinkClick r:id="rId6"/>
          </p:cNvPr>
          <p:cNvSpPr/>
          <p:nvPr/>
        </p:nvSpPr>
        <p:spPr>
          <a:xfrm>
            <a:off x="13258800" y="9342513"/>
            <a:ext cx="3352800" cy="53340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DA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DAAA2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행렬 계산기 바로가기</a:t>
            </a:r>
            <a:endParaRPr lang="ko-KR" altLang="en-US" sz="2400" dirty="0">
              <a:solidFill>
                <a:srgbClr val="FDAAA2"/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071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모서리가 둥근 직사각형 43"/>
          <p:cNvSpPr/>
          <p:nvPr/>
        </p:nvSpPr>
        <p:spPr>
          <a:xfrm>
            <a:off x="5862668" y="7131583"/>
            <a:ext cx="6591600" cy="1558800"/>
          </a:xfrm>
          <a:prstGeom prst="roundRect">
            <a:avLst>
              <a:gd name="adj" fmla="val 5652"/>
            </a:avLst>
          </a:prstGeom>
          <a:solidFill>
            <a:schemeClr val="bg1"/>
          </a:solidFill>
          <a:ln w="76200">
            <a:solidFill>
              <a:srgbClr val="FDA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943141" y="9342513"/>
            <a:ext cx="1843947" cy="95974"/>
            <a:chOff x="943141" y="9342513"/>
            <a:chExt cx="1843947" cy="9597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sp>
        <p:nvSpPr>
          <p:cNvPr id="12" name="대각선 방향의 모서리가 둥근 사각형 11"/>
          <p:cNvSpPr/>
          <p:nvPr/>
        </p:nvSpPr>
        <p:spPr>
          <a:xfrm>
            <a:off x="2299252" y="352840"/>
            <a:ext cx="13716000" cy="1371600"/>
          </a:xfrm>
          <a:prstGeom prst="round2DiagRect">
            <a:avLst/>
          </a:prstGeom>
          <a:solidFill>
            <a:srgbClr val="FDA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latin typeface="1훈솜사탕 R" panose="02020603020101020101" pitchFamily="18" charset="-127"/>
                <a:ea typeface="1훈솜사탕 R" panose="02020603020101020101" pitchFamily="18" charset="-127"/>
              </a:rPr>
              <a:t>행렬 계산기 소개</a:t>
            </a:r>
            <a:endParaRPr lang="ko-KR" altLang="en-US" sz="6000" dirty="0"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09192" y="2410240"/>
            <a:ext cx="17107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이용방법</a:t>
            </a:r>
            <a:endParaRPr lang="ko-KR" altLang="en-US" sz="3000" dirty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269036" y="3086099"/>
            <a:ext cx="11131200" cy="2217600"/>
          </a:xfrm>
          <a:prstGeom prst="roundRect">
            <a:avLst>
              <a:gd name="adj" fmla="val 5652"/>
            </a:avLst>
          </a:prstGeom>
          <a:solidFill>
            <a:schemeClr val="bg1"/>
          </a:solidFill>
          <a:ln w="76200">
            <a:solidFill>
              <a:srgbClr val="FDA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6749446" y="5511821"/>
            <a:ext cx="4862558" cy="400110"/>
            <a:chOff x="7362017" y="5508530"/>
            <a:chExt cx="4862558" cy="400110"/>
          </a:xfrm>
        </p:grpSpPr>
        <p:sp>
          <p:nvSpPr>
            <p:cNvPr id="41" name="TextBox 40"/>
            <p:cNvSpPr txBox="1"/>
            <p:nvPr/>
          </p:nvSpPr>
          <p:spPr>
            <a:xfrm>
              <a:off x="7614017" y="5508530"/>
              <a:ext cx="4610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연산하려는 값을 기입 후 연산 버튼을 클릭한다</a:t>
              </a:r>
              <a:r>
                <a:rPr lang="en-US" altLang="ko-KR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.</a:t>
              </a:r>
              <a:endPara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7362017" y="5577300"/>
              <a:ext cx="252000" cy="25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4</a:t>
              </a:r>
              <a:endParaRPr lang="ko-KR" altLang="en-US" dirty="0">
                <a:latin typeface="1훈솜사탕 R" panose="02020603020101020101" pitchFamily="18" charset="-127"/>
                <a:ea typeface="1훈솜사탕 R" panose="02020603020101020101" pitchFamily="18" charset="-127"/>
              </a:endParaRPr>
            </a:p>
          </p:txBody>
        </p:sp>
      </p:grpSp>
      <p:sp>
        <p:nvSpPr>
          <p:cNvPr id="11" name="타원 10"/>
          <p:cNvSpPr/>
          <p:nvPr/>
        </p:nvSpPr>
        <p:spPr>
          <a:xfrm rot="21293689">
            <a:off x="5498035" y="6931664"/>
            <a:ext cx="1066800" cy="609600"/>
          </a:xfrm>
          <a:prstGeom prst="ellipse">
            <a:avLst/>
          </a:prstGeom>
          <a:solidFill>
            <a:srgbClr val="FFFBF0"/>
          </a:solidFill>
          <a:ln>
            <a:solidFill>
              <a:srgbClr val="FDA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 rot="20986723">
            <a:off x="5502284" y="6908670"/>
            <a:ext cx="1058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주의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!</a:t>
            </a:r>
            <a:endParaRPr lang="ko-KR" altLang="en-US" sz="3600" dirty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42070" y="7310819"/>
            <a:ext cx="62327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덧셈과 뺄셈은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A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와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B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의 행과 열의 수가 동일해야 한다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곱셈은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A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의 열과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B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의 행의 수가 동일해야 한다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.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 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6792433" y="6057900"/>
            <a:ext cx="4777598" cy="400110"/>
            <a:chOff x="7362017" y="5508530"/>
            <a:chExt cx="4777598" cy="400110"/>
          </a:xfrm>
        </p:grpSpPr>
        <p:sp>
          <p:nvSpPr>
            <p:cNvPr id="46" name="TextBox 45"/>
            <p:cNvSpPr txBox="1"/>
            <p:nvPr/>
          </p:nvSpPr>
          <p:spPr>
            <a:xfrm>
              <a:off x="7614017" y="5508530"/>
              <a:ext cx="45255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RESET </a:t>
              </a:r>
              <a:r>
                <a:rPr lang="ko-KR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버튼은 클릭 시 값을 모두 지울 수 있다</a:t>
              </a: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.</a:t>
              </a:r>
              <a:endPara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7362017" y="5577300"/>
              <a:ext cx="252000" cy="25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5</a:t>
              </a:r>
              <a:endParaRPr lang="ko-KR" altLang="en-US" dirty="0">
                <a:latin typeface="1훈솜사탕 R" panose="02020603020101020101" pitchFamily="18" charset="-127"/>
                <a:ea typeface="1훈솜사탕 R" panose="02020603020101020101" pitchFamily="18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918" y="3266851"/>
            <a:ext cx="10769436" cy="1856096"/>
          </a:xfrm>
          <a:prstGeom prst="rect">
            <a:avLst/>
          </a:prstGeom>
        </p:spPr>
      </p:pic>
      <p:sp>
        <p:nvSpPr>
          <p:cNvPr id="38" name="모서리가 둥근 직사각형 37"/>
          <p:cNvSpPr/>
          <p:nvPr/>
        </p:nvSpPr>
        <p:spPr>
          <a:xfrm>
            <a:off x="12361330" y="3594558"/>
            <a:ext cx="1830728" cy="330304"/>
          </a:xfrm>
          <a:prstGeom prst="roundRect">
            <a:avLst/>
          </a:prstGeom>
          <a:solidFill>
            <a:srgbClr val="FFFBF0">
              <a:alpha val="31000"/>
            </a:srgbClr>
          </a:solidFill>
          <a:ln>
            <a:solidFill>
              <a:srgbClr val="FDA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12060426" y="3481310"/>
            <a:ext cx="252000" cy="25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1훈솜사탕 R" panose="02020603020101020101" pitchFamily="18" charset="-127"/>
                <a:ea typeface="1훈솜사탕 R" panose="02020603020101020101" pitchFamily="18" charset="-127"/>
              </a:rPr>
              <a:t>4</a:t>
            </a:r>
            <a:endParaRPr lang="ko-KR" altLang="en-US" dirty="0"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3341854" y="3154865"/>
            <a:ext cx="252000" cy="25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1훈솜사탕 R" panose="02020603020101020101" pitchFamily="18" charset="-127"/>
                <a:ea typeface="1훈솜사탕 R" panose="02020603020101020101" pitchFamily="18" charset="-127"/>
              </a:rPr>
              <a:t>5</a:t>
            </a:r>
            <a:endParaRPr lang="ko-KR" altLang="en-US" dirty="0"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3626616" y="3273976"/>
            <a:ext cx="533400" cy="304800"/>
          </a:xfrm>
          <a:prstGeom prst="roundRect">
            <a:avLst/>
          </a:prstGeom>
          <a:solidFill>
            <a:srgbClr val="FFFBF0">
              <a:alpha val="31000"/>
            </a:srgbClr>
          </a:solidFill>
          <a:ln>
            <a:solidFill>
              <a:srgbClr val="FDA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7602200" y="9563100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7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33" name="모서리가 둥근 직사각형 32">
            <a:hlinkClick r:id="rId6"/>
          </p:cNvPr>
          <p:cNvSpPr/>
          <p:nvPr/>
        </p:nvSpPr>
        <p:spPr>
          <a:xfrm>
            <a:off x="13258800" y="9342513"/>
            <a:ext cx="3352800" cy="53340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DA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DAAA2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행렬 계산기 바로가기</a:t>
            </a:r>
            <a:endParaRPr lang="ko-KR" altLang="en-US" sz="2400" dirty="0">
              <a:solidFill>
                <a:srgbClr val="FDAAA2"/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96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D6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그룹 1007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943141" y="9342513"/>
            <a:ext cx="1843947" cy="95974"/>
            <a:chOff x="943141" y="9342513"/>
            <a:chExt cx="1843947" cy="9597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11811000" y="2797867"/>
            <a:ext cx="365356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0" dirty="0" smtClean="0">
                <a:solidFill>
                  <a:srgbClr val="FFFBF0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03</a:t>
            </a:r>
            <a:endParaRPr lang="ko-KR" altLang="en-US" sz="30000" dirty="0">
              <a:solidFill>
                <a:srgbClr val="FFFBF0"/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873969" y="4256396"/>
            <a:ext cx="9459588" cy="1774603"/>
            <a:chOff x="1873969" y="4677167"/>
            <a:chExt cx="9459588" cy="1774603"/>
          </a:xfrm>
        </p:grpSpPr>
        <p:sp>
          <p:nvSpPr>
            <p:cNvPr id="31" name="Object 22"/>
            <p:cNvSpPr txBox="1"/>
            <p:nvPr/>
          </p:nvSpPr>
          <p:spPr>
            <a:xfrm>
              <a:off x="2291783" y="5452012"/>
              <a:ext cx="8982505" cy="41141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ko-KR" altLang="en-US" sz="3000" kern="0" spc="-100" dirty="0" smtClean="0">
                  <a:solidFill>
                    <a:srgbClr val="FFFBF0"/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코딩</a:t>
              </a:r>
              <a:endParaRPr lang="en-US" sz="3000" dirty="0">
                <a:solidFill>
                  <a:srgbClr val="FFFBF0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endParaRPr>
            </a:p>
          </p:txBody>
        </p:sp>
        <p:sp>
          <p:nvSpPr>
            <p:cNvPr id="32" name="Object 26"/>
            <p:cNvSpPr txBox="1"/>
            <p:nvPr/>
          </p:nvSpPr>
          <p:spPr>
            <a:xfrm>
              <a:off x="1873969" y="4677167"/>
              <a:ext cx="7425262" cy="933309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4100" kern="0" spc="100" dirty="0" smtClean="0">
                  <a:solidFill>
                    <a:srgbClr val="FFFBF0"/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  <a:cs typeface="여기어때 잘난체 OTF" pitchFamily="34" charset="0"/>
                </a:rPr>
                <a:t>Chapter 03</a:t>
              </a:r>
              <a:endParaRPr lang="en-US" dirty="0">
                <a:solidFill>
                  <a:srgbClr val="FFFBF0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endParaRPr>
            </a:p>
          </p:txBody>
        </p:sp>
        <p:sp>
          <p:nvSpPr>
            <p:cNvPr id="35" name="Object 22"/>
            <p:cNvSpPr txBox="1"/>
            <p:nvPr/>
          </p:nvSpPr>
          <p:spPr>
            <a:xfrm>
              <a:off x="2351052" y="6040352"/>
              <a:ext cx="8982505" cy="41141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>
                <a:lnSpc>
                  <a:spcPct val="120000"/>
                </a:lnSpc>
              </a:pPr>
              <a:r>
                <a:rPr lang="en-US" altLang="ko-KR" sz="2400" dirty="0" smtClean="0">
                  <a:solidFill>
                    <a:srgbClr val="FFFBF0"/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-</a:t>
              </a:r>
              <a:r>
                <a:rPr lang="ko-KR" altLang="en-US" sz="2400" dirty="0">
                  <a:solidFill>
                    <a:srgbClr val="FFFBF0"/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 </a:t>
              </a:r>
              <a:r>
                <a:rPr lang="en-US" altLang="ko-KR" sz="2400" dirty="0" smtClean="0">
                  <a:solidFill>
                    <a:srgbClr val="FFFBF0"/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HTML / JAVASCRIPT / SASS</a:t>
              </a:r>
              <a:endParaRPr lang="en-US" altLang="ko-KR" sz="2400" dirty="0">
                <a:solidFill>
                  <a:srgbClr val="FFFBF0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endParaRPr>
            </a:p>
          </p:txBody>
        </p:sp>
      </p:grpSp>
      <p:cxnSp>
        <p:nvCxnSpPr>
          <p:cNvPr id="37" name="직선 연결선 36"/>
          <p:cNvCxnSpPr/>
          <p:nvPr/>
        </p:nvCxnSpPr>
        <p:spPr>
          <a:xfrm>
            <a:off x="2286000" y="5619581"/>
            <a:ext cx="762000" cy="0"/>
          </a:xfrm>
          <a:prstGeom prst="line">
            <a:avLst/>
          </a:prstGeom>
          <a:ln w="38100" cmpd="thickThin">
            <a:solidFill>
              <a:srgbClr val="FFFB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1006"/>
          <p:cNvGrpSpPr/>
          <p:nvPr/>
        </p:nvGrpSpPr>
        <p:grpSpPr>
          <a:xfrm>
            <a:off x="6998686" y="2938719"/>
            <a:ext cx="4406357" cy="4406357"/>
            <a:chOff x="6998686" y="2938719"/>
            <a:chExt cx="4406357" cy="4406357"/>
          </a:xfrm>
        </p:grpSpPr>
        <p:pic>
          <p:nvPicPr>
            <p:cNvPr id="3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98686" y="2938719"/>
              <a:ext cx="4406357" cy="440635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943141" y="9342513"/>
            <a:ext cx="1843947" cy="95974"/>
            <a:chOff x="943141" y="9342513"/>
            <a:chExt cx="1843947" cy="9597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sp>
        <p:nvSpPr>
          <p:cNvPr id="12" name="대각선 방향의 모서리가 둥근 사각형 11"/>
          <p:cNvSpPr/>
          <p:nvPr/>
        </p:nvSpPr>
        <p:spPr>
          <a:xfrm>
            <a:off x="2299252" y="352840"/>
            <a:ext cx="13716000" cy="1371600"/>
          </a:xfrm>
          <a:prstGeom prst="round2DiagRect">
            <a:avLst/>
          </a:prstGeom>
          <a:solidFill>
            <a:srgbClr val="FDA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latin typeface="1훈솜사탕 R" panose="02020603020101020101" pitchFamily="18" charset="-127"/>
                <a:ea typeface="1훈솜사탕 R" panose="02020603020101020101" pitchFamily="18" charset="-127"/>
              </a:rPr>
              <a:t>코딩</a:t>
            </a:r>
            <a:endParaRPr lang="ko-KR" altLang="en-US" sz="6000" dirty="0"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09192" y="2410240"/>
            <a:ext cx="12939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HTML</a:t>
            </a:r>
            <a:endParaRPr lang="ko-KR" altLang="en-US" sz="3000" dirty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452"/>
          <a:stretch/>
        </p:blipFill>
        <p:spPr>
          <a:xfrm>
            <a:off x="2276518" y="7250596"/>
            <a:ext cx="13734963" cy="727012"/>
          </a:xfrm>
          <a:prstGeom prst="rect">
            <a:avLst/>
          </a:prstGeom>
          <a:ln w="63500">
            <a:solidFill>
              <a:srgbClr val="FDAAA2"/>
            </a:solidFill>
          </a:ln>
        </p:spPr>
      </p:pic>
      <p:sp>
        <p:nvSpPr>
          <p:cNvPr id="6" name="오른쪽 중괄호 5"/>
          <p:cNvSpPr/>
          <p:nvPr/>
        </p:nvSpPr>
        <p:spPr>
          <a:xfrm>
            <a:off x="11632096" y="3404152"/>
            <a:ext cx="228600" cy="2057400"/>
          </a:xfrm>
          <a:prstGeom prst="rightBrace">
            <a:avLst/>
          </a:prstGeom>
          <a:ln w="38100">
            <a:solidFill>
              <a:srgbClr val="FDAA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오른쪽 중괄호 19"/>
          <p:cNvSpPr/>
          <p:nvPr/>
        </p:nvSpPr>
        <p:spPr>
          <a:xfrm>
            <a:off x="11632096" y="5854148"/>
            <a:ext cx="228600" cy="563216"/>
          </a:xfrm>
          <a:prstGeom prst="rightBrace">
            <a:avLst/>
          </a:prstGeom>
          <a:ln w="38100">
            <a:solidFill>
              <a:srgbClr val="FDAA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241696" y="3682448"/>
            <a:ext cx="3962400" cy="1500808"/>
          </a:xfrm>
          <a:prstGeom prst="rect">
            <a:avLst/>
          </a:prstGeom>
          <a:solidFill>
            <a:schemeClr val="bg1"/>
          </a:solidFill>
          <a:ln>
            <a:solidFill>
              <a:srgbClr val="FDA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외부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CSS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링크 및 글꼴 링크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문서의 타이틀 설정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파비콘 설정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제이쿼리 로드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5" t="11186" r="5303" b="10824"/>
          <a:stretch/>
        </p:blipFill>
        <p:spPr>
          <a:xfrm>
            <a:off x="2312504" y="3099351"/>
            <a:ext cx="9067800" cy="3429001"/>
          </a:xfrm>
          <a:prstGeom prst="rect">
            <a:avLst/>
          </a:prstGeom>
          <a:ln w="63500">
            <a:solidFill>
              <a:srgbClr val="FDAAA2"/>
            </a:solidFill>
          </a:ln>
        </p:spPr>
      </p:pic>
      <p:sp>
        <p:nvSpPr>
          <p:cNvPr id="23" name="직사각형 22"/>
          <p:cNvSpPr/>
          <p:nvPr/>
        </p:nvSpPr>
        <p:spPr>
          <a:xfrm>
            <a:off x="12241696" y="5862430"/>
            <a:ext cx="3962400" cy="546652"/>
          </a:xfrm>
          <a:prstGeom prst="rect">
            <a:avLst/>
          </a:prstGeom>
          <a:solidFill>
            <a:schemeClr val="bg1"/>
          </a:solidFill>
          <a:ln>
            <a:solidFill>
              <a:srgbClr val="FDA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상단 대표 제목 작성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602200" y="9563100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8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22" name="모서리가 둥근 직사각형 21">
            <a:hlinkClick r:id="rId7"/>
          </p:cNvPr>
          <p:cNvSpPr/>
          <p:nvPr/>
        </p:nvSpPr>
        <p:spPr>
          <a:xfrm>
            <a:off x="13258800" y="9342513"/>
            <a:ext cx="3352800" cy="53340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DA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DAAA2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행렬 계산기 바로가기</a:t>
            </a:r>
            <a:endParaRPr lang="ko-KR" altLang="en-US" sz="2400" dirty="0">
              <a:solidFill>
                <a:srgbClr val="FDAAA2"/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119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943141" y="9342513"/>
            <a:ext cx="1843947" cy="95974"/>
            <a:chOff x="943141" y="9342513"/>
            <a:chExt cx="1843947" cy="9597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sp>
        <p:nvSpPr>
          <p:cNvPr id="12" name="대각선 방향의 모서리가 둥근 사각형 11"/>
          <p:cNvSpPr/>
          <p:nvPr/>
        </p:nvSpPr>
        <p:spPr>
          <a:xfrm>
            <a:off x="2299252" y="352840"/>
            <a:ext cx="13716000" cy="1371600"/>
          </a:xfrm>
          <a:prstGeom prst="round2DiagRect">
            <a:avLst/>
          </a:prstGeom>
          <a:solidFill>
            <a:srgbClr val="FDA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latin typeface="1훈솜사탕 R" panose="02020603020101020101" pitchFamily="18" charset="-127"/>
                <a:ea typeface="1훈솜사탕 R" panose="02020603020101020101" pitchFamily="18" charset="-127"/>
              </a:rPr>
              <a:t>코딩</a:t>
            </a:r>
            <a:endParaRPr lang="ko-KR" altLang="en-US" sz="6000" dirty="0"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09192" y="2410240"/>
            <a:ext cx="12939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HTML</a:t>
            </a:r>
            <a:endParaRPr lang="ko-KR" altLang="en-US" sz="3000" dirty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0" t="6760" r="6205" b="7946"/>
          <a:stretch/>
        </p:blipFill>
        <p:spPr>
          <a:xfrm>
            <a:off x="2309193" y="3095104"/>
            <a:ext cx="6453807" cy="5151204"/>
          </a:xfrm>
          <a:prstGeom prst="rect">
            <a:avLst/>
          </a:prstGeom>
          <a:ln w="63500">
            <a:solidFill>
              <a:srgbClr val="FDAAA2"/>
            </a:solidFill>
          </a:ln>
        </p:spPr>
      </p:pic>
      <p:sp>
        <p:nvSpPr>
          <p:cNvPr id="18" name="오른쪽 중괄호 17"/>
          <p:cNvSpPr/>
          <p:nvPr/>
        </p:nvSpPr>
        <p:spPr>
          <a:xfrm>
            <a:off x="9004852" y="4507396"/>
            <a:ext cx="203752" cy="571454"/>
          </a:xfrm>
          <a:prstGeom prst="rightBrace">
            <a:avLst/>
          </a:prstGeom>
          <a:ln w="38100">
            <a:solidFill>
              <a:srgbClr val="FDAA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오른쪽 중괄호 19"/>
          <p:cNvSpPr/>
          <p:nvPr/>
        </p:nvSpPr>
        <p:spPr>
          <a:xfrm>
            <a:off x="9004852" y="5536004"/>
            <a:ext cx="228600" cy="1295400"/>
          </a:xfrm>
          <a:prstGeom prst="rightBrace">
            <a:avLst/>
          </a:prstGeom>
          <a:ln w="38100">
            <a:solidFill>
              <a:srgbClr val="FDAA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오른쪽 중괄호 20"/>
          <p:cNvSpPr/>
          <p:nvPr/>
        </p:nvSpPr>
        <p:spPr>
          <a:xfrm>
            <a:off x="9004852" y="7204076"/>
            <a:ext cx="221974" cy="682624"/>
          </a:xfrm>
          <a:prstGeom prst="rightBrace">
            <a:avLst/>
          </a:prstGeom>
          <a:ln w="38100">
            <a:solidFill>
              <a:srgbClr val="FDAA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오른쪽 중괄호 21"/>
          <p:cNvSpPr/>
          <p:nvPr/>
        </p:nvSpPr>
        <p:spPr>
          <a:xfrm>
            <a:off x="9004852" y="3682426"/>
            <a:ext cx="228600" cy="553276"/>
          </a:xfrm>
          <a:prstGeom prst="rightBrace">
            <a:avLst/>
          </a:prstGeom>
          <a:ln w="38100">
            <a:solidFill>
              <a:srgbClr val="FDAA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9435549" y="3685738"/>
            <a:ext cx="5191539" cy="546652"/>
          </a:xfrm>
          <a:prstGeom prst="rect">
            <a:avLst/>
          </a:prstGeom>
          <a:solidFill>
            <a:schemeClr val="bg1"/>
          </a:solidFill>
          <a:ln>
            <a:solidFill>
              <a:srgbClr val="FDA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section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영역의 시작 및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A/B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영역 구분을 위한 중간 제목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435549" y="7272062"/>
            <a:ext cx="4343401" cy="546652"/>
          </a:xfrm>
          <a:prstGeom prst="rect">
            <a:avLst/>
          </a:prstGeom>
          <a:solidFill>
            <a:schemeClr val="bg1"/>
          </a:solidFill>
          <a:ln>
            <a:solidFill>
              <a:srgbClr val="FDA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A/B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행렬의 연산 버튼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(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더하기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빼기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곱하기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435549" y="4519797"/>
            <a:ext cx="4936435" cy="546652"/>
          </a:xfrm>
          <a:prstGeom prst="rect">
            <a:avLst/>
          </a:prstGeom>
          <a:solidFill>
            <a:schemeClr val="bg1"/>
          </a:solidFill>
          <a:ln>
            <a:solidFill>
              <a:srgbClr val="FDA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행렬을 그릴 수 있는 버튼과 지울 수 있는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RESET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버튼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435549" y="5910378"/>
            <a:ext cx="4429539" cy="546652"/>
          </a:xfrm>
          <a:prstGeom prst="rect">
            <a:avLst/>
          </a:prstGeom>
          <a:solidFill>
            <a:schemeClr val="bg1"/>
          </a:solidFill>
          <a:ln>
            <a:solidFill>
              <a:srgbClr val="FDA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그리려는 행렬의 개수를 입력받는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INPUT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 영역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6" b="76828"/>
          <a:stretch/>
        </p:blipFill>
        <p:spPr>
          <a:xfrm>
            <a:off x="3761879" y="8449362"/>
            <a:ext cx="10789009" cy="735614"/>
          </a:xfrm>
          <a:prstGeom prst="rect">
            <a:avLst/>
          </a:prstGeom>
          <a:ln w="38100">
            <a:solidFill>
              <a:srgbClr val="FDAAA2"/>
            </a:solidFill>
          </a:ln>
        </p:spPr>
      </p:pic>
      <p:sp>
        <p:nvSpPr>
          <p:cNvPr id="35" name="TextBox 34"/>
          <p:cNvSpPr txBox="1"/>
          <p:nvPr/>
        </p:nvSpPr>
        <p:spPr>
          <a:xfrm>
            <a:off x="17602200" y="95631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9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29" name="모서리가 둥근 직사각형 28">
            <a:hlinkClick r:id="rId7"/>
          </p:cNvPr>
          <p:cNvSpPr/>
          <p:nvPr/>
        </p:nvSpPr>
        <p:spPr>
          <a:xfrm>
            <a:off x="13258800" y="9342513"/>
            <a:ext cx="3352800" cy="53340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DA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DAAA2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행렬 계산기 바로가기</a:t>
            </a:r>
            <a:endParaRPr lang="ko-KR" altLang="en-US" sz="2400" dirty="0">
              <a:solidFill>
                <a:srgbClr val="FDAAA2"/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429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943141" y="9342513"/>
            <a:ext cx="1843947" cy="95974"/>
            <a:chOff x="943141" y="9342513"/>
            <a:chExt cx="1843947" cy="9597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sp>
        <p:nvSpPr>
          <p:cNvPr id="12" name="대각선 방향의 모서리가 둥근 사각형 11"/>
          <p:cNvSpPr/>
          <p:nvPr/>
        </p:nvSpPr>
        <p:spPr>
          <a:xfrm>
            <a:off x="2299252" y="352840"/>
            <a:ext cx="13716000" cy="1371600"/>
          </a:xfrm>
          <a:prstGeom prst="round2DiagRect">
            <a:avLst/>
          </a:prstGeom>
          <a:solidFill>
            <a:srgbClr val="FDA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latin typeface="1훈솜사탕 R" panose="02020603020101020101" pitchFamily="18" charset="-127"/>
                <a:ea typeface="1훈솜사탕 R" panose="02020603020101020101" pitchFamily="18" charset="-127"/>
              </a:rPr>
              <a:t>코딩</a:t>
            </a:r>
            <a:endParaRPr lang="ko-KR" altLang="en-US" sz="6000" dirty="0"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09192" y="2410240"/>
            <a:ext cx="12939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HTML</a:t>
            </a:r>
            <a:endParaRPr lang="ko-KR" altLang="en-US" sz="3000" dirty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8" t="8794" r="6852" b="9733"/>
          <a:stretch/>
        </p:blipFill>
        <p:spPr>
          <a:xfrm>
            <a:off x="2312504" y="3103381"/>
            <a:ext cx="6225208" cy="4059918"/>
          </a:xfrm>
          <a:prstGeom prst="rect">
            <a:avLst/>
          </a:prstGeom>
          <a:ln w="63500">
            <a:solidFill>
              <a:srgbClr val="FDAAA2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740" y="7421037"/>
            <a:ext cx="10058400" cy="1686930"/>
          </a:xfrm>
          <a:prstGeom prst="rect">
            <a:avLst/>
          </a:prstGeom>
          <a:ln w="38100">
            <a:solidFill>
              <a:srgbClr val="FDAAA2"/>
            </a:solidFill>
          </a:ln>
        </p:spPr>
      </p:pic>
      <p:sp>
        <p:nvSpPr>
          <p:cNvPr id="27" name="오른쪽 중괄호 26"/>
          <p:cNvSpPr/>
          <p:nvPr/>
        </p:nvSpPr>
        <p:spPr>
          <a:xfrm>
            <a:off x="8812696" y="3682426"/>
            <a:ext cx="228600" cy="553276"/>
          </a:xfrm>
          <a:prstGeom prst="rightBrace">
            <a:avLst/>
          </a:prstGeom>
          <a:ln w="38100">
            <a:solidFill>
              <a:srgbClr val="FDAA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9243393" y="3685738"/>
            <a:ext cx="3329607" cy="546652"/>
          </a:xfrm>
          <a:prstGeom prst="rect">
            <a:avLst/>
          </a:prstGeom>
          <a:solidFill>
            <a:schemeClr val="bg1"/>
          </a:solidFill>
          <a:ln>
            <a:solidFill>
              <a:srgbClr val="FDA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입력 오류 시 알려주는 대표 팝업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32" name="오른쪽 중괄호 31"/>
          <p:cNvSpPr/>
          <p:nvPr/>
        </p:nvSpPr>
        <p:spPr>
          <a:xfrm>
            <a:off x="8812696" y="4481844"/>
            <a:ext cx="228600" cy="1576055"/>
          </a:xfrm>
          <a:prstGeom prst="rightBrace">
            <a:avLst/>
          </a:prstGeom>
          <a:ln w="38100">
            <a:solidFill>
              <a:srgbClr val="FDAA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236767" y="4996545"/>
            <a:ext cx="2421833" cy="546652"/>
          </a:xfrm>
          <a:prstGeom prst="rect">
            <a:avLst/>
          </a:prstGeom>
          <a:solidFill>
            <a:schemeClr val="bg1"/>
          </a:solidFill>
          <a:ln>
            <a:solidFill>
              <a:srgbClr val="FDA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행렬이 그려지는 영역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34" name="오른쪽 중괄호 33"/>
          <p:cNvSpPr/>
          <p:nvPr/>
        </p:nvSpPr>
        <p:spPr>
          <a:xfrm>
            <a:off x="8816009" y="6351252"/>
            <a:ext cx="228600" cy="553276"/>
          </a:xfrm>
          <a:prstGeom prst="rightBrace">
            <a:avLst/>
          </a:prstGeom>
          <a:ln w="38100">
            <a:solidFill>
              <a:srgbClr val="FDAA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9243393" y="6354564"/>
            <a:ext cx="2567607" cy="546652"/>
          </a:xfrm>
          <a:prstGeom prst="rect">
            <a:avLst/>
          </a:prstGeom>
          <a:solidFill>
            <a:schemeClr val="bg1"/>
          </a:solidFill>
          <a:ln>
            <a:solidFill>
              <a:srgbClr val="FDA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메인 자바스크립트 로드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602200" y="9563100"/>
            <a:ext cx="48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10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24" name="모서리가 둥근 직사각형 23">
            <a:hlinkClick r:id="rId7"/>
          </p:cNvPr>
          <p:cNvSpPr/>
          <p:nvPr/>
        </p:nvSpPr>
        <p:spPr>
          <a:xfrm>
            <a:off x="13258800" y="9342513"/>
            <a:ext cx="3352800" cy="53340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DA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DAAA2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행렬 계산기 바로가기</a:t>
            </a:r>
            <a:endParaRPr lang="ko-KR" altLang="en-US" sz="2400" dirty="0">
              <a:solidFill>
                <a:srgbClr val="FDAAA2"/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772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943141" y="9342513"/>
            <a:ext cx="1843947" cy="95974"/>
            <a:chOff x="943141" y="9342513"/>
            <a:chExt cx="1843947" cy="9597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sp>
        <p:nvSpPr>
          <p:cNvPr id="12" name="대각선 방향의 모서리가 둥근 사각형 11"/>
          <p:cNvSpPr/>
          <p:nvPr/>
        </p:nvSpPr>
        <p:spPr>
          <a:xfrm>
            <a:off x="2299252" y="352840"/>
            <a:ext cx="13716000" cy="1371600"/>
          </a:xfrm>
          <a:prstGeom prst="round2DiagRect">
            <a:avLst/>
          </a:prstGeom>
          <a:solidFill>
            <a:srgbClr val="FDA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latin typeface="1훈솜사탕 R" panose="02020603020101020101" pitchFamily="18" charset="-127"/>
                <a:ea typeface="1훈솜사탕 R" panose="02020603020101020101" pitchFamily="18" charset="-127"/>
              </a:rPr>
              <a:t>코딩</a:t>
            </a:r>
            <a:endParaRPr lang="ko-KR" altLang="en-US" sz="6000" dirty="0"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09192" y="2410240"/>
            <a:ext cx="23150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JAVASCRIPT</a:t>
            </a:r>
            <a:endParaRPr lang="ko-KR" altLang="en-US" sz="3000" dirty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5" t="5610" r="5303" b="6566"/>
          <a:stretch/>
        </p:blipFill>
        <p:spPr>
          <a:xfrm>
            <a:off x="2309192" y="3096758"/>
            <a:ext cx="8368748" cy="6048002"/>
          </a:xfrm>
          <a:prstGeom prst="rect">
            <a:avLst/>
          </a:prstGeom>
          <a:ln w="63500">
            <a:solidFill>
              <a:srgbClr val="FDAAA2"/>
            </a:solidFill>
          </a:ln>
        </p:spPr>
      </p:pic>
      <p:sp>
        <p:nvSpPr>
          <p:cNvPr id="22" name="오른쪽 중괄호 21"/>
          <p:cNvSpPr/>
          <p:nvPr/>
        </p:nvSpPr>
        <p:spPr>
          <a:xfrm>
            <a:off x="10999303" y="3463788"/>
            <a:ext cx="202097" cy="1374912"/>
          </a:xfrm>
          <a:prstGeom prst="rightBrace">
            <a:avLst/>
          </a:prstGeom>
          <a:ln w="38100">
            <a:solidFill>
              <a:srgbClr val="FDAA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1433312" y="3877918"/>
            <a:ext cx="3124200" cy="546652"/>
          </a:xfrm>
          <a:prstGeom prst="rect">
            <a:avLst/>
          </a:prstGeom>
          <a:solidFill>
            <a:schemeClr val="bg1"/>
          </a:solidFill>
          <a:ln>
            <a:solidFill>
              <a:srgbClr val="FDA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class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객체의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constructor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선언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24" name="오른쪽 중괄호 23"/>
          <p:cNvSpPr/>
          <p:nvPr/>
        </p:nvSpPr>
        <p:spPr>
          <a:xfrm>
            <a:off x="10999302" y="5433302"/>
            <a:ext cx="202098" cy="3596397"/>
          </a:xfrm>
          <a:prstGeom prst="rightBrace">
            <a:avLst/>
          </a:prstGeom>
          <a:ln w="38100">
            <a:solidFill>
              <a:srgbClr val="FDAA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1499570" y="6805337"/>
            <a:ext cx="4515681" cy="852326"/>
          </a:xfrm>
          <a:prstGeom prst="rect">
            <a:avLst/>
          </a:prstGeom>
          <a:solidFill>
            <a:schemeClr val="bg1"/>
          </a:solidFill>
          <a:ln>
            <a:solidFill>
              <a:srgbClr val="FDA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OUTPUT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버튼 클릭 시 그려지는 행렬의 메소드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/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</a:b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(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값은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0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으로 표시됨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)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 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602200" y="9563100"/>
            <a:ext cx="425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11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21" name="모서리가 둥근 직사각형 20">
            <a:hlinkClick r:id="rId6"/>
          </p:cNvPr>
          <p:cNvSpPr/>
          <p:nvPr/>
        </p:nvSpPr>
        <p:spPr>
          <a:xfrm>
            <a:off x="13258800" y="9342513"/>
            <a:ext cx="3352800" cy="53340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DA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DAAA2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행렬 계산기 바로가기</a:t>
            </a:r>
            <a:endParaRPr lang="ko-KR" altLang="en-US" sz="2400" dirty="0">
              <a:solidFill>
                <a:srgbClr val="FDAAA2"/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814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943141" y="9342513"/>
            <a:ext cx="1843947" cy="95974"/>
            <a:chOff x="943141" y="9342513"/>
            <a:chExt cx="1843947" cy="9597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sp>
        <p:nvSpPr>
          <p:cNvPr id="12" name="대각선 방향의 모서리가 둥근 사각형 11"/>
          <p:cNvSpPr/>
          <p:nvPr/>
        </p:nvSpPr>
        <p:spPr>
          <a:xfrm>
            <a:off x="2299252" y="352840"/>
            <a:ext cx="13716000" cy="1371600"/>
          </a:xfrm>
          <a:prstGeom prst="round2DiagRect">
            <a:avLst/>
          </a:prstGeom>
          <a:solidFill>
            <a:srgbClr val="FDA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latin typeface="1훈솜사탕 R" panose="02020603020101020101" pitchFamily="18" charset="-127"/>
                <a:ea typeface="1훈솜사탕 R" panose="02020603020101020101" pitchFamily="18" charset="-127"/>
              </a:rPr>
              <a:t>코딩</a:t>
            </a:r>
            <a:endParaRPr lang="ko-KR" altLang="en-US" sz="6000" dirty="0"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09192" y="2410240"/>
            <a:ext cx="23150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JAVASCRIPT</a:t>
            </a:r>
            <a:endParaRPr lang="ko-KR" altLang="en-US" sz="3000" dirty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5" t="5989" r="5303" b="7764"/>
          <a:stretch/>
        </p:blipFill>
        <p:spPr>
          <a:xfrm>
            <a:off x="2305928" y="3099352"/>
            <a:ext cx="9067800" cy="5486400"/>
          </a:xfrm>
          <a:prstGeom prst="rect">
            <a:avLst/>
          </a:prstGeom>
          <a:ln w="63500">
            <a:solidFill>
              <a:srgbClr val="FDAAA2"/>
            </a:solidFill>
          </a:ln>
        </p:spPr>
      </p:pic>
      <p:sp>
        <p:nvSpPr>
          <p:cNvPr id="20" name="오른쪽 중괄호 19"/>
          <p:cNvSpPr/>
          <p:nvPr/>
        </p:nvSpPr>
        <p:spPr>
          <a:xfrm>
            <a:off x="11658600" y="3619500"/>
            <a:ext cx="152400" cy="3962400"/>
          </a:xfrm>
          <a:prstGeom prst="rightBrace">
            <a:avLst/>
          </a:prstGeom>
          <a:ln w="38100">
            <a:solidFill>
              <a:srgbClr val="FDAA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2095872" y="5174537"/>
            <a:ext cx="4515681" cy="852326"/>
          </a:xfrm>
          <a:prstGeom prst="rect">
            <a:avLst/>
          </a:prstGeom>
          <a:solidFill>
            <a:schemeClr val="bg1"/>
          </a:solidFill>
          <a:ln>
            <a:solidFill>
              <a:srgbClr val="FDA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RANDOM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버튼 클릭 시 그려지는 행렬의 메소드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/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</a:b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(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값은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0~99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까지 랜덤으로 표시됨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)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 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27" name="오른쪽 중괄호 26"/>
          <p:cNvSpPr/>
          <p:nvPr/>
        </p:nvSpPr>
        <p:spPr>
          <a:xfrm>
            <a:off x="11655287" y="7890012"/>
            <a:ext cx="182217" cy="609600"/>
          </a:xfrm>
          <a:prstGeom prst="rightBrace">
            <a:avLst/>
          </a:prstGeom>
          <a:ln w="38100">
            <a:solidFill>
              <a:srgbClr val="FDAA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2095872" y="7921486"/>
            <a:ext cx="4873537" cy="546652"/>
          </a:xfrm>
          <a:prstGeom prst="rect">
            <a:avLst/>
          </a:prstGeom>
          <a:solidFill>
            <a:schemeClr val="bg1"/>
          </a:solidFill>
          <a:ln>
            <a:solidFill>
              <a:srgbClr val="FDA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열의 구분을 하기 위해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width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를 열의 개수만큼 제한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602200" y="9563100"/>
            <a:ext cx="48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12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23" name="모서리가 둥근 직사각형 22">
            <a:hlinkClick r:id="rId6"/>
          </p:cNvPr>
          <p:cNvSpPr/>
          <p:nvPr/>
        </p:nvSpPr>
        <p:spPr>
          <a:xfrm>
            <a:off x="13258800" y="9342513"/>
            <a:ext cx="3352800" cy="53340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DA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DAAA2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행렬 계산기 바로가기</a:t>
            </a:r>
            <a:endParaRPr lang="ko-KR" altLang="en-US" sz="2400" dirty="0">
              <a:solidFill>
                <a:srgbClr val="FDAAA2"/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264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943141" y="9342513"/>
            <a:ext cx="1843947" cy="95974"/>
            <a:chOff x="943141" y="9342513"/>
            <a:chExt cx="1843947" cy="9597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sp>
        <p:nvSpPr>
          <p:cNvPr id="12" name="대각선 방향의 모서리가 둥근 사각형 11"/>
          <p:cNvSpPr/>
          <p:nvPr/>
        </p:nvSpPr>
        <p:spPr>
          <a:xfrm>
            <a:off x="2299252" y="352840"/>
            <a:ext cx="13716000" cy="1371600"/>
          </a:xfrm>
          <a:prstGeom prst="round2DiagRect">
            <a:avLst/>
          </a:prstGeom>
          <a:solidFill>
            <a:srgbClr val="FDA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latin typeface="1훈솜사탕 R" panose="02020603020101020101" pitchFamily="18" charset="-127"/>
                <a:ea typeface="1훈솜사탕 R" panose="02020603020101020101" pitchFamily="18" charset="-127"/>
              </a:rPr>
              <a:t>코딩</a:t>
            </a:r>
            <a:endParaRPr lang="ko-KR" altLang="en-US" sz="6000" dirty="0"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09192" y="2410240"/>
            <a:ext cx="23150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JAVASCRIPT</a:t>
            </a:r>
            <a:endParaRPr lang="ko-KR" altLang="en-US" sz="3000" dirty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20" name="오른쪽 중괄호 19"/>
          <p:cNvSpPr/>
          <p:nvPr/>
        </p:nvSpPr>
        <p:spPr>
          <a:xfrm>
            <a:off x="11837504" y="3099352"/>
            <a:ext cx="125896" cy="2272748"/>
          </a:xfrm>
          <a:prstGeom prst="rightBrace">
            <a:avLst/>
          </a:prstGeom>
          <a:ln w="38100">
            <a:solidFill>
              <a:srgbClr val="FDAA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2268200" y="3962400"/>
            <a:ext cx="4495800" cy="546652"/>
          </a:xfrm>
          <a:prstGeom prst="rect">
            <a:avLst/>
          </a:prstGeom>
          <a:solidFill>
            <a:schemeClr val="bg1"/>
          </a:solidFill>
          <a:ln>
            <a:solidFill>
              <a:srgbClr val="FDA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그려진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행렬의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ID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의 값을 가져와서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MINUS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연산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6" t="7005" r="4347" b="7940"/>
          <a:stretch/>
        </p:blipFill>
        <p:spPr>
          <a:xfrm>
            <a:off x="2312504" y="3099352"/>
            <a:ext cx="9220200" cy="4648200"/>
          </a:xfrm>
          <a:prstGeom prst="rect">
            <a:avLst/>
          </a:prstGeom>
          <a:ln w="63500">
            <a:solidFill>
              <a:srgbClr val="FDAAA2"/>
            </a:solidFill>
          </a:ln>
        </p:spPr>
      </p:pic>
      <p:sp>
        <p:nvSpPr>
          <p:cNvPr id="22" name="오른쪽 중괄호 21"/>
          <p:cNvSpPr/>
          <p:nvPr/>
        </p:nvSpPr>
        <p:spPr>
          <a:xfrm>
            <a:off x="11834141" y="5474804"/>
            <a:ext cx="125896" cy="2272748"/>
          </a:xfrm>
          <a:prstGeom prst="rightBrace">
            <a:avLst/>
          </a:prstGeom>
          <a:ln w="38100">
            <a:solidFill>
              <a:srgbClr val="FDAA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2268200" y="6337852"/>
            <a:ext cx="4495800" cy="546652"/>
          </a:xfrm>
          <a:prstGeom prst="rect">
            <a:avLst/>
          </a:prstGeom>
          <a:solidFill>
            <a:schemeClr val="bg1"/>
          </a:solidFill>
          <a:ln>
            <a:solidFill>
              <a:srgbClr val="FDA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그려진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행렬의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ID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의 값을 가져와서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PLUS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연산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602200" y="9563100"/>
            <a:ext cx="45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13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24" name="모서리가 둥근 직사각형 23">
            <a:hlinkClick r:id="rId6"/>
          </p:cNvPr>
          <p:cNvSpPr/>
          <p:nvPr/>
        </p:nvSpPr>
        <p:spPr>
          <a:xfrm>
            <a:off x="13258800" y="9342513"/>
            <a:ext cx="3352800" cy="53340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DA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DAAA2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행렬 계산기 바로가기</a:t>
            </a:r>
            <a:endParaRPr lang="ko-KR" altLang="en-US" sz="2400" dirty="0">
              <a:solidFill>
                <a:srgbClr val="FDAAA2"/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458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943141" y="9342513"/>
            <a:ext cx="1843947" cy="95974"/>
            <a:chOff x="943141" y="9342513"/>
            <a:chExt cx="1843947" cy="9597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sp>
        <p:nvSpPr>
          <p:cNvPr id="12" name="대각선 방향의 모서리가 둥근 사각형 11"/>
          <p:cNvSpPr/>
          <p:nvPr/>
        </p:nvSpPr>
        <p:spPr>
          <a:xfrm>
            <a:off x="2299252" y="352840"/>
            <a:ext cx="13716000" cy="1371600"/>
          </a:xfrm>
          <a:prstGeom prst="round2DiagRect">
            <a:avLst/>
          </a:prstGeom>
          <a:solidFill>
            <a:srgbClr val="FDA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latin typeface="1훈솜사탕 R" panose="02020603020101020101" pitchFamily="18" charset="-127"/>
                <a:ea typeface="1훈솜사탕 R" panose="02020603020101020101" pitchFamily="18" charset="-127"/>
              </a:rPr>
              <a:t>코딩</a:t>
            </a:r>
            <a:endParaRPr lang="ko-KR" altLang="en-US" sz="6000" dirty="0"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09192" y="2410240"/>
            <a:ext cx="23150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JAVASCRIPT</a:t>
            </a:r>
            <a:endParaRPr lang="ko-KR" altLang="en-US" sz="3000" dirty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7" t="9517" r="8012" b="11564"/>
          <a:stretch/>
        </p:blipFill>
        <p:spPr>
          <a:xfrm>
            <a:off x="2305879" y="3107634"/>
            <a:ext cx="6178825" cy="4341877"/>
          </a:xfrm>
          <a:prstGeom prst="rect">
            <a:avLst/>
          </a:prstGeom>
          <a:ln w="63500">
            <a:solidFill>
              <a:srgbClr val="FDAAA2"/>
            </a:solidFill>
          </a:ln>
        </p:spPr>
      </p:pic>
      <p:sp>
        <p:nvSpPr>
          <p:cNvPr id="21" name="오른쪽 중괄호 20"/>
          <p:cNvSpPr/>
          <p:nvPr/>
        </p:nvSpPr>
        <p:spPr>
          <a:xfrm>
            <a:off x="8756374" y="3659256"/>
            <a:ext cx="152400" cy="1828800"/>
          </a:xfrm>
          <a:prstGeom prst="rightBrace">
            <a:avLst/>
          </a:prstGeom>
          <a:ln w="38100">
            <a:solidFill>
              <a:srgbClr val="FDAA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9177130" y="4300330"/>
            <a:ext cx="5794514" cy="546652"/>
          </a:xfrm>
          <a:prstGeom prst="rect">
            <a:avLst/>
          </a:prstGeom>
          <a:solidFill>
            <a:schemeClr val="bg1"/>
          </a:solidFill>
          <a:ln>
            <a:solidFill>
              <a:srgbClr val="FDA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팝업이 필요한 곳에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ID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와 오류 문구를 넣어 필요할 때 사용 가능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26" name="오른쪽 중괄호 25"/>
          <p:cNvSpPr/>
          <p:nvPr/>
        </p:nvSpPr>
        <p:spPr>
          <a:xfrm>
            <a:off x="8756374" y="5981700"/>
            <a:ext cx="159026" cy="1239211"/>
          </a:xfrm>
          <a:prstGeom prst="rightBrace">
            <a:avLst/>
          </a:prstGeom>
          <a:ln w="38100">
            <a:solidFill>
              <a:srgbClr val="FDAA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9124122" y="6327979"/>
            <a:ext cx="5794514" cy="546652"/>
          </a:xfrm>
          <a:prstGeom prst="rect">
            <a:avLst/>
          </a:prstGeom>
          <a:solidFill>
            <a:schemeClr val="bg1"/>
          </a:solidFill>
          <a:ln>
            <a:solidFill>
              <a:srgbClr val="FDA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그리려는 행렬의 값 입력 시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keyup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이벤트를 사용하여 팝업 노출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216" y="7220911"/>
            <a:ext cx="4124325" cy="1390650"/>
          </a:xfrm>
          <a:prstGeom prst="rect">
            <a:avLst/>
          </a:prstGeom>
          <a:ln w="38100">
            <a:solidFill>
              <a:srgbClr val="FDAAA2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554889" y="7080179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중간생략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602200" y="9563100"/>
            <a:ext cx="511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14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23" name="모서리가 둥근 직사각형 22">
            <a:hlinkClick r:id="rId7"/>
          </p:cNvPr>
          <p:cNvSpPr/>
          <p:nvPr/>
        </p:nvSpPr>
        <p:spPr>
          <a:xfrm>
            <a:off x="13258800" y="9342513"/>
            <a:ext cx="3352800" cy="53340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DA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DAAA2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행렬 계산기 바로가기</a:t>
            </a:r>
            <a:endParaRPr lang="ko-KR" altLang="en-US" sz="2400" dirty="0">
              <a:solidFill>
                <a:srgbClr val="FDAAA2"/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291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DAA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포인트가 5개인 별 27"/>
          <p:cNvSpPr/>
          <p:nvPr/>
        </p:nvSpPr>
        <p:spPr>
          <a:xfrm>
            <a:off x="11920330" y="7734300"/>
            <a:ext cx="609600" cy="609600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포인트가 5개인 별 26"/>
          <p:cNvSpPr/>
          <p:nvPr/>
        </p:nvSpPr>
        <p:spPr>
          <a:xfrm>
            <a:off x="11658600" y="5981700"/>
            <a:ext cx="609600" cy="609600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포인트가 5개인 별 24"/>
          <p:cNvSpPr/>
          <p:nvPr/>
        </p:nvSpPr>
        <p:spPr>
          <a:xfrm>
            <a:off x="15849600" y="4174960"/>
            <a:ext cx="609600" cy="609600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포인트가 5개인 별 7"/>
          <p:cNvSpPr/>
          <p:nvPr/>
        </p:nvSpPr>
        <p:spPr>
          <a:xfrm>
            <a:off x="13411200" y="2095500"/>
            <a:ext cx="609600" cy="609600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943141" y="9342513"/>
            <a:ext cx="1843947" cy="95974"/>
            <a:chOff x="943141" y="9342513"/>
            <a:chExt cx="1843947" cy="9597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2189846" y="4148331"/>
            <a:ext cx="4399465" cy="2012340"/>
            <a:chOff x="2203098" y="4227843"/>
            <a:chExt cx="4399465" cy="2012340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2203098" y="6202617"/>
              <a:ext cx="4399465" cy="37566"/>
              <a:chOff x="2203098" y="6202617"/>
              <a:chExt cx="4399465" cy="37566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2203098" y="6202617"/>
                <a:ext cx="4399465" cy="37566"/>
              </a:xfrm>
              <a:prstGeom prst="rect">
                <a:avLst/>
              </a:prstGeom>
            </p:spPr>
          </p:pic>
        </p:grpSp>
        <p:grpSp>
          <p:nvGrpSpPr>
            <p:cNvPr id="1002" name="그룹 1002"/>
            <p:cNvGrpSpPr/>
            <p:nvPr/>
          </p:nvGrpSpPr>
          <p:grpSpPr>
            <a:xfrm>
              <a:off x="4071401" y="4227843"/>
              <a:ext cx="662858" cy="662858"/>
              <a:chOff x="3938332" y="3536798"/>
              <a:chExt cx="662858" cy="66285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938332" y="3536798"/>
                <a:ext cx="662858" cy="662858"/>
              </a:xfrm>
              <a:prstGeom prst="rect">
                <a:avLst/>
              </a:prstGeom>
            </p:spPr>
          </p:pic>
        </p:grpSp>
        <p:sp>
          <p:nvSpPr>
            <p:cNvPr id="5" name="TextBox 4"/>
            <p:cNvSpPr txBox="1"/>
            <p:nvPr/>
          </p:nvSpPr>
          <p:spPr>
            <a:xfrm>
              <a:off x="2842948" y="4584120"/>
              <a:ext cx="3119765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0" dirty="0" smtClean="0">
                  <a:solidFill>
                    <a:srgbClr val="FFFCF1"/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INDEX</a:t>
              </a:r>
              <a:endParaRPr lang="ko-KR" altLang="en-US" sz="10000" dirty="0">
                <a:solidFill>
                  <a:srgbClr val="FFFCF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165608" y="1580005"/>
            <a:ext cx="7436651" cy="710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7000" dirty="0" smtClean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1. </a:t>
            </a:r>
            <a:r>
              <a:rPr lang="ko-KR" altLang="en-US" sz="7000" dirty="0" smtClean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행렬이란</a:t>
            </a:r>
            <a:r>
              <a:rPr lang="en-US" altLang="ko-KR" sz="7000" dirty="0" smtClean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? </a:t>
            </a:r>
            <a:r>
              <a:rPr lang="en-US" altLang="ko-KR" sz="4000" dirty="0" smtClean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1p</a:t>
            </a:r>
          </a:p>
          <a:p>
            <a:pPr>
              <a:lnSpc>
                <a:spcPct val="120000"/>
              </a:lnSpc>
            </a:pPr>
            <a:r>
              <a:rPr lang="en-US" altLang="ko-KR" sz="4000" dirty="0" smtClean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     </a:t>
            </a:r>
            <a:r>
              <a:rPr lang="en-US" altLang="ko-KR" sz="3000" dirty="0" smtClean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- </a:t>
            </a:r>
            <a:r>
              <a:rPr lang="ko-KR" altLang="en-US" sz="3000" dirty="0" smtClean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행렬의 모양</a:t>
            </a:r>
            <a:r>
              <a:rPr lang="en-US" altLang="ko-KR" sz="30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 </a:t>
            </a:r>
            <a:r>
              <a:rPr lang="en-US" altLang="ko-KR" sz="3000" dirty="0" smtClean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/ </a:t>
            </a:r>
            <a:r>
              <a:rPr lang="ko-KR" altLang="en-US" sz="3000" dirty="0" smtClean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덧셈과 뺄셈 </a:t>
            </a:r>
            <a:r>
              <a:rPr lang="en-US" altLang="ko-KR" sz="3000" dirty="0" smtClean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/ </a:t>
            </a:r>
            <a:r>
              <a:rPr lang="ko-KR" altLang="en-US" sz="3000" dirty="0" smtClean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곱셈</a:t>
            </a:r>
            <a:endParaRPr lang="en-US" altLang="ko-KR" sz="3000" dirty="0" smtClean="0">
              <a:solidFill>
                <a:schemeClr val="bg1"/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7000" dirty="0" smtClean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2. </a:t>
            </a:r>
            <a:r>
              <a:rPr lang="ko-KR" altLang="en-US" sz="7000" dirty="0" smtClean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행렬 계산기 소개 </a:t>
            </a:r>
            <a:r>
              <a:rPr lang="en-US" altLang="ko-KR" sz="4000" dirty="0" smtClean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4p</a:t>
            </a:r>
          </a:p>
          <a:p>
            <a:pPr>
              <a:lnSpc>
                <a:spcPct val="120000"/>
              </a:lnSpc>
            </a:pPr>
            <a:r>
              <a:rPr lang="en-US" altLang="ko-KR" sz="30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 </a:t>
            </a:r>
            <a:r>
              <a:rPr lang="en-US" altLang="ko-KR" sz="3000" dirty="0" smtClean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      - </a:t>
            </a:r>
            <a:r>
              <a:rPr lang="ko-KR" altLang="en-US" sz="3000" dirty="0" smtClean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전체 화면 </a:t>
            </a:r>
            <a:r>
              <a:rPr lang="en-US" altLang="ko-KR" sz="3000" dirty="0" smtClean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/ </a:t>
            </a:r>
            <a:r>
              <a:rPr lang="ko-KR" altLang="en-US" sz="3000" dirty="0" smtClean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이용방법</a:t>
            </a:r>
            <a:endParaRPr lang="en-US" altLang="ko-KR" sz="3000" dirty="0" smtClean="0">
              <a:solidFill>
                <a:schemeClr val="bg1"/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7000" dirty="0" smtClean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3. </a:t>
            </a:r>
            <a:r>
              <a:rPr lang="ko-KR" altLang="en-US" sz="7000" dirty="0" smtClean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코딩 </a:t>
            </a:r>
            <a:r>
              <a:rPr lang="en-US" altLang="ko-KR" sz="3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8</a:t>
            </a:r>
            <a:r>
              <a:rPr lang="en-US" altLang="ko-KR" sz="3600" dirty="0" smtClean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p</a:t>
            </a:r>
          </a:p>
          <a:p>
            <a:pPr>
              <a:lnSpc>
                <a:spcPct val="120000"/>
              </a:lnSpc>
            </a:pPr>
            <a:r>
              <a:rPr lang="en-US" altLang="ko-KR" sz="3000" dirty="0" smtClean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       - HTML / JAVASCRIPT / SASS</a:t>
            </a:r>
          </a:p>
          <a:p>
            <a:pPr>
              <a:lnSpc>
                <a:spcPct val="120000"/>
              </a:lnSpc>
            </a:pPr>
            <a:r>
              <a:rPr lang="en-US" altLang="ko-KR" sz="7000" dirty="0" smtClean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4. </a:t>
            </a:r>
            <a:r>
              <a:rPr lang="ko-KR" altLang="en-US" sz="7000" dirty="0" smtClean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후기 </a:t>
            </a:r>
            <a:r>
              <a:rPr lang="en-US" altLang="ko-KR" sz="4000" dirty="0" smtClean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18p</a:t>
            </a:r>
            <a:endParaRPr lang="ko-KR" altLang="en-US" sz="4000" dirty="0">
              <a:solidFill>
                <a:schemeClr val="bg1"/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943141" y="9342513"/>
            <a:ext cx="1843947" cy="95974"/>
            <a:chOff x="943141" y="9342513"/>
            <a:chExt cx="1843947" cy="9597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sp>
        <p:nvSpPr>
          <p:cNvPr id="12" name="대각선 방향의 모서리가 둥근 사각형 11"/>
          <p:cNvSpPr/>
          <p:nvPr/>
        </p:nvSpPr>
        <p:spPr>
          <a:xfrm>
            <a:off x="2299252" y="352840"/>
            <a:ext cx="13716000" cy="1371600"/>
          </a:xfrm>
          <a:prstGeom prst="round2DiagRect">
            <a:avLst/>
          </a:prstGeom>
          <a:solidFill>
            <a:srgbClr val="FDA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latin typeface="1훈솜사탕 R" panose="02020603020101020101" pitchFamily="18" charset="-127"/>
                <a:ea typeface="1훈솜사탕 R" panose="02020603020101020101" pitchFamily="18" charset="-127"/>
              </a:rPr>
              <a:t>코딩</a:t>
            </a:r>
            <a:endParaRPr lang="ko-KR" altLang="en-US" sz="6000" dirty="0"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09192" y="2410240"/>
            <a:ext cx="23150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JAVASCRIPT</a:t>
            </a:r>
            <a:endParaRPr lang="ko-KR" altLang="en-US" sz="3000" dirty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21" name="오른쪽 중괄호 20"/>
          <p:cNvSpPr/>
          <p:nvPr/>
        </p:nvSpPr>
        <p:spPr>
          <a:xfrm>
            <a:off x="11562521" y="3659256"/>
            <a:ext cx="152400" cy="1828800"/>
          </a:xfrm>
          <a:prstGeom prst="rightBrace">
            <a:avLst/>
          </a:prstGeom>
          <a:ln w="38100">
            <a:solidFill>
              <a:srgbClr val="FDAA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1979964" y="4300330"/>
            <a:ext cx="5493028" cy="546652"/>
          </a:xfrm>
          <a:prstGeom prst="rect">
            <a:avLst/>
          </a:prstGeom>
          <a:solidFill>
            <a:schemeClr val="bg1"/>
          </a:solidFill>
          <a:ln>
            <a:solidFill>
              <a:srgbClr val="FDA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행렬의 개수 입력 값을 변수에 담고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, A/B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영역별 객체 복제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26" name="오른쪽 중괄호 25"/>
          <p:cNvSpPr/>
          <p:nvPr/>
        </p:nvSpPr>
        <p:spPr>
          <a:xfrm>
            <a:off x="11582399" y="5829300"/>
            <a:ext cx="132522" cy="3362740"/>
          </a:xfrm>
          <a:prstGeom prst="rightBrace">
            <a:avLst/>
          </a:prstGeom>
          <a:ln w="38100">
            <a:solidFill>
              <a:srgbClr val="FDAA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1979964" y="7084070"/>
            <a:ext cx="5317436" cy="853200"/>
          </a:xfrm>
          <a:prstGeom prst="rect">
            <a:avLst/>
          </a:prstGeom>
          <a:solidFill>
            <a:schemeClr val="bg1"/>
          </a:solidFill>
          <a:ln>
            <a:solidFill>
              <a:srgbClr val="FDA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곱하기 연산은 함수로 만들어 이벤트 영역 내 배치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곱한 수가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3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자리가 넘을 경우 정규식을 사용하여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,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구분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2" t="6743" r="5664" b="6997"/>
          <a:stretch/>
        </p:blipFill>
        <p:spPr>
          <a:xfrm>
            <a:off x="2305878" y="3096040"/>
            <a:ext cx="8991600" cy="6096000"/>
          </a:xfrm>
          <a:prstGeom prst="rect">
            <a:avLst/>
          </a:prstGeom>
          <a:ln w="63500">
            <a:solidFill>
              <a:srgbClr val="FDAAA2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17602200" y="9563100"/>
            <a:ext cx="445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15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20" name="모서리가 둥근 직사각형 19">
            <a:hlinkClick r:id="rId6"/>
          </p:cNvPr>
          <p:cNvSpPr/>
          <p:nvPr/>
        </p:nvSpPr>
        <p:spPr>
          <a:xfrm>
            <a:off x="13258800" y="9342513"/>
            <a:ext cx="3352800" cy="53340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DA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DAAA2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행렬 계산기 바로가기</a:t>
            </a:r>
            <a:endParaRPr lang="ko-KR" altLang="en-US" sz="2400" dirty="0">
              <a:solidFill>
                <a:srgbClr val="FDAAA2"/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692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943141" y="9342513"/>
            <a:ext cx="1843947" cy="95974"/>
            <a:chOff x="943141" y="9342513"/>
            <a:chExt cx="1843947" cy="9597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sp>
        <p:nvSpPr>
          <p:cNvPr id="12" name="대각선 방향의 모서리가 둥근 사각형 11"/>
          <p:cNvSpPr/>
          <p:nvPr/>
        </p:nvSpPr>
        <p:spPr>
          <a:xfrm>
            <a:off x="2299252" y="352840"/>
            <a:ext cx="13716000" cy="1371600"/>
          </a:xfrm>
          <a:prstGeom prst="round2DiagRect">
            <a:avLst/>
          </a:prstGeom>
          <a:solidFill>
            <a:srgbClr val="FDA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latin typeface="1훈솜사탕 R" panose="02020603020101020101" pitchFamily="18" charset="-127"/>
                <a:ea typeface="1훈솜사탕 R" panose="02020603020101020101" pitchFamily="18" charset="-127"/>
              </a:rPr>
              <a:t>코딩</a:t>
            </a:r>
            <a:endParaRPr lang="ko-KR" altLang="en-US" sz="6000" dirty="0"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09192" y="2410240"/>
            <a:ext cx="23150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JAVASCRIPT</a:t>
            </a:r>
            <a:endParaRPr lang="ko-KR" altLang="en-US" sz="3000" dirty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916016" y="7697227"/>
            <a:ext cx="5989984" cy="1479713"/>
          </a:xfrm>
          <a:prstGeom prst="rect">
            <a:avLst/>
          </a:prstGeom>
          <a:solidFill>
            <a:schemeClr val="bg1"/>
          </a:solidFill>
          <a:ln>
            <a:solidFill>
              <a:srgbClr val="FDA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RESET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버튼 클릭 시 모든 값에 대한 초기화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연산 버튼 클릭 시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A/B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영역이 그려져 있는지 확인 후 연산 진행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/>
            </a:r>
            <a:b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</a:b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(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그려져 있지 않을 경우 팝업 노출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연산 불가할 경우 팝업 노출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7" t="8493" r="3789" b="10113"/>
          <a:stretch/>
        </p:blipFill>
        <p:spPr>
          <a:xfrm>
            <a:off x="2312503" y="3106914"/>
            <a:ext cx="11985351" cy="4322586"/>
          </a:xfrm>
          <a:prstGeom prst="rect">
            <a:avLst/>
          </a:prstGeom>
          <a:ln w="63500">
            <a:solidFill>
              <a:srgbClr val="FDAAA2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4" t="10022" r="8136" b="10978"/>
          <a:stretch/>
        </p:blipFill>
        <p:spPr>
          <a:xfrm>
            <a:off x="10230689" y="5302790"/>
            <a:ext cx="5377071" cy="3826925"/>
          </a:xfrm>
          <a:prstGeom prst="rect">
            <a:avLst/>
          </a:prstGeom>
          <a:ln w="63500">
            <a:solidFill>
              <a:srgbClr val="FDAAA2"/>
            </a:solidFill>
          </a:ln>
        </p:spPr>
      </p:pic>
      <p:sp>
        <p:nvSpPr>
          <p:cNvPr id="24" name="직사각형 23"/>
          <p:cNvSpPr/>
          <p:nvPr/>
        </p:nvSpPr>
        <p:spPr>
          <a:xfrm>
            <a:off x="12115800" y="3658200"/>
            <a:ext cx="4572000" cy="546652"/>
          </a:xfrm>
          <a:prstGeom prst="rect">
            <a:avLst/>
          </a:prstGeom>
          <a:solidFill>
            <a:schemeClr val="bg1"/>
          </a:solidFill>
          <a:ln>
            <a:solidFill>
              <a:srgbClr val="FDA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행렬의 개수 제한 및 복제한 객체의 메소드 사용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242585" y="706071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중간생략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679301" y="876038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중간생략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602200" y="9563100"/>
            <a:ext cx="47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16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22" name="모서리가 둥근 직사각형 21">
            <a:hlinkClick r:id="rId7"/>
          </p:cNvPr>
          <p:cNvSpPr/>
          <p:nvPr/>
        </p:nvSpPr>
        <p:spPr>
          <a:xfrm>
            <a:off x="13258800" y="9342513"/>
            <a:ext cx="3352800" cy="53340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DA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DAAA2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행렬 계산기 바로가기</a:t>
            </a:r>
            <a:endParaRPr lang="ko-KR" altLang="en-US" sz="2400" dirty="0">
              <a:solidFill>
                <a:srgbClr val="FDAAA2"/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426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943141" y="9342513"/>
            <a:ext cx="1843947" cy="95974"/>
            <a:chOff x="943141" y="9342513"/>
            <a:chExt cx="1843947" cy="9597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sp>
        <p:nvSpPr>
          <p:cNvPr id="12" name="대각선 방향의 모서리가 둥근 사각형 11"/>
          <p:cNvSpPr/>
          <p:nvPr/>
        </p:nvSpPr>
        <p:spPr>
          <a:xfrm>
            <a:off x="2299252" y="352840"/>
            <a:ext cx="13716000" cy="1371600"/>
          </a:xfrm>
          <a:prstGeom prst="round2DiagRect">
            <a:avLst/>
          </a:prstGeom>
          <a:solidFill>
            <a:srgbClr val="FDA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latin typeface="1훈솜사탕 R" panose="02020603020101020101" pitchFamily="18" charset="-127"/>
                <a:ea typeface="1훈솜사탕 R" panose="02020603020101020101" pitchFamily="18" charset="-127"/>
              </a:rPr>
              <a:t>코딩</a:t>
            </a:r>
            <a:endParaRPr lang="ko-KR" altLang="en-US" sz="6000" dirty="0"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09192" y="2410240"/>
            <a:ext cx="11865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SASS</a:t>
            </a:r>
            <a:endParaRPr lang="ko-KR" altLang="en-US" sz="3000" dirty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8" t="13085" r="7576" b="14649"/>
          <a:stretch/>
        </p:blipFill>
        <p:spPr>
          <a:xfrm>
            <a:off x="2309192" y="3099353"/>
            <a:ext cx="6119192" cy="2761760"/>
          </a:xfrm>
          <a:prstGeom prst="rect">
            <a:avLst/>
          </a:prstGeom>
          <a:ln w="63500">
            <a:solidFill>
              <a:srgbClr val="FDAAA2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4" t="6061" r="11618" b="6819"/>
          <a:stretch/>
        </p:blipFill>
        <p:spPr>
          <a:xfrm>
            <a:off x="9161494" y="3099352"/>
            <a:ext cx="3792506" cy="6814661"/>
          </a:xfrm>
          <a:prstGeom prst="rect">
            <a:avLst/>
          </a:prstGeom>
          <a:ln w="63500">
            <a:solidFill>
              <a:srgbClr val="FDAAA2"/>
            </a:solidFill>
          </a:ln>
        </p:spPr>
      </p:pic>
      <p:sp>
        <p:nvSpPr>
          <p:cNvPr id="21" name="직사각형 20"/>
          <p:cNvSpPr/>
          <p:nvPr/>
        </p:nvSpPr>
        <p:spPr>
          <a:xfrm>
            <a:off x="2667000" y="6210300"/>
            <a:ext cx="5317436" cy="1231360"/>
          </a:xfrm>
          <a:prstGeom prst="rect">
            <a:avLst/>
          </a:prstGeom>
          <a:solidFill>
            <a:schemeClr val="bg1"/>
          </a:solidFill>
          <a:ln>
            <a:solidFill>
              <a:srgbClr val="FDA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대표 색상 설정 및 리셋과 전체 글꼴 설정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전체 화면 사용으로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html, body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를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100%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설정 후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background-color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지정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3258800" y="5157571"/>
            <a:ext cx="3759466" cy="2698222"/>
          </a:xfrm>
          <a:prstGeom prst="rect">
            <a:avLst/>
          </a:prstGeom>
          <a:solidFill>
            <a:schemeClr val="bg1"/>
          </a:solidFill>
          <a:ln>
            <a:solidFill>
              <a:srgbClr val="FDA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전체 버튼에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CSS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설정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연산 버튼은 글꼴에 따라 크기가 상이하여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ID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를 사용하여 글꼴 크기 및 줄 간격 설정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행렬 개수를 받는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INPUT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들에 대해서 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@extend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를 사용하여 동일하게 주고 추가 필요한 속성에 대해 작성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602200" y="9563100"/>
            <a:ext cx="47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17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23" name="모서리가 둥근 직사각형 22">
            <a:hlinkClick r:id="rId7"/>
          </p:cNvPr>
          <p:cNvSpPr/>
          <p:nvPr/>
        </p:nvSpPr>
        <p:spPr>
          <a:xfrm>
            <a:off x="13258800" y="9342513"/>
            <a:ext cx="3352800" cy="53340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DA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DAAA2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행렬 계산기 바로가기</a:t>
            </a:r>
            <a:endParaRPr lang="ko-KR" altLang="en-US" sz="2400" dirty="0">
              <a:solidFill>
                <a:srgbClr val="FDAAA2"/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742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그룹 1007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943141" y="9342513"/>
            <a:ext cx="1843947" cy="95974"/>
            <a:chOff x="943141" y="9342513"/>
            <a:chExt cx="1843947" cy="9597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11811000" y="2797867"/>
            <a:ext cx="430117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0" dirty="0" smtClean="0">
                <a:solidFill>
                  <a:srgbClr val="FFFBF0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04</a:t>
            </a:r>
            <a:endParaRPr lang="ko-KR" altLang="en-US" sz="30000" dirty="0">
              <a:solidFill>
                <a:srgbClr val="FFFBF0"/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873969" y="4256396"/>
            <a:ext cx="9400319" cy="1186263"/>
            <a:chOff x="1873969" y="4677167"/>
            <a:chExt cx="9400319" cy="1186263"/>
          </a:xfrm>
        </p:grpSpPr>
        <p:sp>
          <p:nvSpPr>
            <p:cNvPr id="31" name="Object 22"/>
            <p:cNvSpPr txBox="1"/>
            <p:nvPr/>
          </p:nvSpPr>
          <p:spPr>
            <a:xfrm>
              <a:off x="2291783" y="5452012"/>
              <a:ext cx="8982505" cy="41141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ko-KR" altLang="en-US" sz="3000" kern="0" spc="-100" dirty="0" smtClean="0">
                  <a:solidFill>
                    <a:srgbClr val="FFFBF0"/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후기</a:t>
              </a:r>
              <a:endParaRPr lang="en-US" sz="3000" dirty="0">
                <a:solidFill>
                  <a:srgbClr val="FFFBF0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endParaRPr>
            </a:p>
          </p:txBody>
        </p:sp>
        <p:sp>
          <p:nvSpPr>
            <p:cNvPr id="32" name="Object 26"/>
            <p:cNvSpPr txBox="1"/>
            <p:nvPr/>
          </p:nvSpPr>
          <p:spPr>
            <a:xfrm>
              <a:off x="1873969" y="4677167"/>
              <a:ext cx="7425262" cy="933309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4100" kern="0" spc="100" dirty="0" smtClean="0">
                  <a:solidFill>
                    <a:srgbClr val="FFFBF0"/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  <a:cs typeface="여기어때 잘난체 OTF" pitchFamily="34" charset="0"/>
                </a:rPr>
                <a:t>Chapter 04</a:t>
              </a:r>
              <a:endParaRPr lang="en-US" dirty="0">
                <a:solidFill>
                  <a:srgbClr val="FFFBF0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endParaRPr>
            </a:p>
          </p:txBody>
        </p:sp>
      </p:grpSp>
      <p:cxnSp>
        <p:nvCxnSpPr>
          <p:cNvPr id="37" name="직선 연결선 36"/>
          <p:cNvCxnSpPr/>
          <p:nvPr/>
        </p:nvCxnSpPr>
        <p:spPr>
          <a:xfrm>
            <a:off x="2286000" y="5619581"/>
            <a:ext cx="762000" cy="0"/>
          </a:xfrm>
          <a:prstGeom prst="line">
            <a:avLst/>
          </a:prstGeom>
          <a:ln w="38100" cmpd="thickThin">
            <a:solidFill>
              <a:srgbClr val="FFFB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1006"/>
          <p:cNvGrpSpPr/>
          <p:nvPr/>
        </p:nvGrpSpPr>
        <p:grpSpPr>
          <a:xfrm>
            <a:off x="6998686" y="2938719"/>
            <a:ext cx="4406357" cy="4406357"/>
            <a:chOff x="6998686" y="2938719"/>
            <a:chExt cx="4406357" cy="4406357"/>
          </a:xfrm>
        </p:grpSpPr>
        <p:pic>
          <p:nvPicPr>
            <p:cNvPr id="3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98686" y="2938719"/>
              <a:ext cx="4406357" cy="44063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09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943141" y="9342513"/>
            <a:ext cx="1843947" cy="95974"/>
            <a:chOff x="943141" y="9342513"/>
            <a:chExt cx="1843947" cy="9597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sp>
        <p:nvSpPr>
          <p:cNvPr id="12" name="대각선 방향의 모서리가 둥근 사각형 11"/>
          <p:cNvSpPr/>
          <p:nvPr/>
        </p:nvSpPr>
        <p:spPr>
          <a:xfrm>
            <a:off x="2299252" y="352840"/>
            <a:ext cx="13716000" cy="1371600"/>
          </a:xfrm>
          <a:prstGeom prst="round2DiagRect">
            <a:avLst/>
          </a:prstGeom>
          <a:solidFill>
            <a:srgbClr val="FDA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latin typeface="1훈솜사탕 R" panose="02020603020101020101" pitchFamily="18" charset="-127"/>
                <a:ea typeface="1훈솜사탕 R" panose="02020603020101020101" pitchFamily="18" charset="-127"/>
              </a:rPr>
              <a:t>후기</a:t>
            </a:r>
            <a:endParaRPr lang="ko-KR" altLang="en-US" sz="6000" dirty="0"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99252" y="2400300"/>
            <a:ext cx="13716000" cy="6172200"/>
          </a:xfrm>
          <a:prstGeom prst="rect">
            <a:avLst/>
          </a:prstGeom>
          <a:solidFill>
            <a:schemeClr val="bg1"/>
          </a:solidFill>
          <a:ln w="63500">
            <a:solidFill>
              <a:srgbClr val="FDA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360000" rIns="360000" bIns="360000" rtlCol="0" anchor="t"/>
          <a:lstStyle/>
          <a:p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처음 과제가 주어졌을 때 어렵다고 느껴져 많이 더딘 프로젝트였다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.</a:t>
            </a:r>
          </a:p>
          <a:p>
            <a:endParaRPr lang="en-US" altLang="ko-KR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  <a:p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어떤 식으로 로직을 구성해야 하는지 처음에는 막막하기만 했었지만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, 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많은 고민과 수정을 거쳐 완성이 되었고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, 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로직을 구현하고 객체 사용에 대해 이해하고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 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경험한 프로젝트여서 나에게 뜻깊은 과제였다고 생각한다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.</a:t>
            </a:r>
          </a:p>
          <a:p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  <a:p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생각대로 되지 않을 때 많이 힘들었지만 어려웠던 것들이 순차적으로 해결이 되면서 그만큼 성장한 계기가 되었다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.</a:t>
            </a:r>
          </a:p>
          <a:p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  <a:p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어떤 프로젝트가 주어진다고 해도 겁먹지 말고 차근차근 해나갈 수 있다고 생각한다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.</a:t>
            </a:r>
          </a:p>
          <a:p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다음에는 좀 더 깔끔하고 순서 있는 로직을 구현해야겠다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.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 </a:t>
            </a:r>
            <a:endParaRPr lang="en-US" altLang="ko-KR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602200" y="9563100"/>
            <a:ext cx="492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18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20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DAA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943141" y="9342513"/>
            <a:ext cx="1843947" cy="95974"/>
            <a:chOff x="943141" y="9342513"/>
            <a:chExt cx="1843947" cy="9597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1865115" y="3473422"/>
            <a:ext cx="14158578" cy="3357592"/>
            <a:chOff x="1865115" y="3473422"/>
            <a:chExt cx="14158578" cy="3357592"/>
          </a:xfrm>
        </p:grpSpPr>
        <p:sp>
          <p:nvSpPr>
            <p:cNvPr id="2" name="Object 2"/>
            <p:cNvSpPr txBox="1"/>
            <p:nvPr/>
          </p:nvSpPr>
          <p:spPr>
            <a:xfrm>
              <a:off x="1865115" y="3473422"/>
              <a:ext cx="11850897" cy="3357592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20000" kern="0" spc="400" dirty="0" smtClean="0">
                  <a:solidFill>
                    <a:srgbClr val="FFFBF0"/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  <a:cs typeface="여기어때 잘난체 OTF" pitchFamily="34" charset="0"/>
                </a:rPr>
                <a:t>THANK</a:t>
              </a:r>
              <a:endParaRPr lang="en-US" sz="20000" dirty="0">
                <a:latin typeface="1훈솜사탕 R" panose="02020603020101020101" pitchFamily="18" charset="-127"/>
                <a:ea typeface="1훈솜사탕 R" panose="02020603020101020101" pitchFamily="18" charset="-127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9982200" y="3473422"/>
              <a:ext cx="6041493" cy="3357592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r"/>
              <a:r>
                <a:rPr lang="en-US" sz="20000" kern="0" spc="400" dirty="0" smtClean="0">
                  <a:solidFill>
                    <a:srgbClr val="FFFBF0"/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  <a:cs typeface="여기어때 잘난체 OTF" pitchFamily="34" charset="0"/>
                </a:rPr>
                <a:t>YOU!</a:t>
              </a:r>
              <a:endParaRPr lang="en-US" sz="20000" dirty="0">
                <a:latin typeface="1훈솜사탕 R" panose="02020603020101020101" pitchFamily="18" charset="-127"/>
                <a:ea typeface="1훈솜사탕 R" panose="02020603020101020101" pitchFamily="18" charset="-127"/>
              </a:endParaRPr>
            </a:p>
          </p:txBody>
        </p:sp>
        <p:grpSp>
          <p:nvGrpSpPr>
            <p:cNvPr id="1006" name="그룹 1006"/>
            <p:cNvGrpSpPr/>
            <p:nvPr/>
          </p:nvGrpSpPr>
          <p:grpSpPr>
            <a:xfrm>
              <a:off x="9134424" y="4304442"/>
              <a:ext cx="1695552" cy="1695552"/>
              <a:chOff x="9252030" y="3980989"/>
              <a:chExt cx="1695552" cy="1695552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252030" y="3980989"/>
                <a:ext cx="1695552" cy="1695552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428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943141" y="9342513"/>
            <a:ext cx="1843947" cy="95974"/>
            <a:chOff x="943141" y="9342513"/>
            <a:chExt cx="1843947" cy="9597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1811000" y="2797867"/>
            <a:ext cx="338426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0" dirty="0" smtClean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01</a:t>
            </a:r>
            <a:endParaRPr lang="ko-KR" altLang="en-US" sz="30000" dirty="0">
              <a:solidFill>
                <a:schemeClr val="bg1"/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873969" y="4256396"/>
            <a:ext cx="9459588" cy="1774603"/>
            <a:chOff x="1873969" y="4677167"/>
            <a:chExt cx="9459588" cy="1774603"/>
          </a:xfrm>
        </p:grpSpPr>
        <p:sp>
          <p:nvSpPr>
            <p:cNvPr id="22" name="Object 22"/>
            <p:cNvSpPr txBox="1"/>
            <p:nvPr/>
          </p:nvSpPr>
          <p:spPr>
            <a:xfrm>
              <a:off x="2291783" y="5452012"/>
              <a:ext cx="8982505" cy="41141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ko-KR" altLang="en-US" sz="3000" kern="0" spc="-100" dirty="0" smtClean="0">
                  <a:solidFill>
                    <a:schemeClr val="bg1"/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행렬이란</a:t>
              </a:r>
              <a:r>
                <a:rPr lang="en-US" altLang="ko-KR" sz="3000" kern="0" spc="-100" dirty="0" smtClean="0">
                  <a:solidFill>
                    <a:schemeClr val="bg1"/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?</a:t>
              </a:r>
              <a:endParaRPr lang="en-US" sz="30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endParaRPr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1873969" y="4677167"/>
              <a:ext cx="7425262" cy="933309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4100" kern="0" spc="100" dirty="0" smtClean="0">
                  <a:solidFill>
                    <a:schemeClr val="bg1"/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  <a:cs typeface="여기어때 잘난체 OTF" pitchFamily="34" charset="0"/>
                </a:rPr>
                <a:t>Chapter 01</a:t>
              </a:r>
              <a:endParaRPr lang="en-US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endParaRPr>
            </a:p>
          </p:txBody>
        </p:sp>
        <p:sp>
          <p:nvSpPr>
            <p:cNvPr id="27" name="Object 22"/>
            <p:cNvSpPr txBox="1"/>
            <p:nvPr/>
          </p:nvSpPr>
          <p:spPr>
            <a:xfrm>
              <a:off x="2351052" y="6040352"/>
              <a:ext cx="8982505" cy="41141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>
                <a:lnSpc>
                  <a:spcPct val="120000"/>
                </a:lnSpc>
              </a:pPr>
              <a:r>
                <a:rPr lang="en-US" altLang="ko-KR" sz="2400" dirty="0">
                  <a:solidFill>
                    <a:schemeClr val="bg1"/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- </a:t>
              </a:r>
              <a:r>
                <a:rPr lang="ko-KR" altLang="en-US" sz="2400" dirty="0">
                  <a:solidFill>
                    <a:schemeClr val="bg1"/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행렬의 모양</a:t>
              </a:r>
              <a:r>
                <a:rPr lang="en-US" altLang="ko-KR" sz="2400" dirty="0">
                  <a:solidFill>
                    <a:schemeClr val="bg1"/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 / </a:t>
              </a:r>
              <a:r>
                <a:rPr lang="ko-KR" altLang="en-US" sz="2400" dirty="0">
                  <a:solidFill>
                    <a:schemeClr val="bg1"/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더하기</a:t>
              </a:r>
              <a:r>
                <a:rPr lang="en-US" altLang="ko-KR" sz="2400" dirty="0">
                  <a:solidFill>
                    <a:schemeClr val="bg1"/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&amp;</a:t>
              </a:r>
              <a:r>
                <a:rPr lang="ko-KR" altLang="en-US" sz="2400" dirty="0">
                  <a:solidFill>
                    <a:schemeClr val="bg1"/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빼기 </a:t>
              </a:r>
              <a:r>
                <a:rPr lang="en-US" altLang="ko-KR" sz="2400" dirty="0">
                  <a:solidFill>
                    <a:schemeClr val="bg1"/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/ </a:t>
              </a:r>
              <a:r>
                <a:rPr lang="ko-KR" altLang="en-US" sz="2400" dirty="0">
                  <a:solidFill>
                    <a:schemeClr val="bg1"/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곱하기</a:t>
              </a:r>
              <a:endParaRPr lang="en-US" altLang="ko-KR" sz="24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endParaRPr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2286000" y="5619581"/>
            <a:ext cx="1447800" cy="0"/>
          </a:xfrm>
          <a:prstGeom prst="line">
            <a:avLst/>
          </a:prstGeom>
          <a:ln w="38100" cmpd="thickThin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006"/>
          <p:cNvGrpSpPr/>
          <p:nvPr/>
        </p:nvGrpSpPr>
        <p:grpSpPr>
          <a:xfrm>
            <a:off x="6998686" y="2938719"/>
            <a:ext cx="4406357" cy="4406357"/>
            <a:chOff x="6998686" y="2938719"/>
            <a:chExt cx="4406357" cy="4406357"/>
          </a:xfrm>
        </p:grpSpPr>
        <p:pic>
          <p:nvPicPr>
            <p:cNvPr id="21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98686" y="2938719"/>
              <a:ext cx="4406357" cy="440635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sp>
        <p:nvSpPr>
          <p:cNvPr id="8" name="대각선 방향의 모서리가 둥근 사각형 7"/>
          <p:cNvSpPr/>
          <p:nvPr/>
        </p:nvSpPr>
        <p:spPr>
          <a:xfrm>
            <a:off x="2299252" y="352840"/>
            <a:ext cx="13716000" cy="1371600"/>
          </a:xfrm>
          <a:prstGeom prst="round2DiagRect">
            <a:avLst/>
          </a:prstGeom>
          <a:solidFill>
            <a:srgbClr val="FDA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latin typeface="1훈솜사탕 R" panose="02020603020101020101" pitchFamily="18" charset="-127"/>
                <a:ea typeface="1훈솜사탕 R" panose="02020603020101020101" pitchFamily="18" charset="-127"/>
              </a:rPr>
              <a:t>행렬이란</a:t>
            </a:r>
            <a:r>
              <a:rPr lang="en-US" altLang="ko-KR" sz="6000" dirty="0" smtClean="0">
                <a:latin typeface="1훈솜사탕 R" panose="02020603020101020101" pitchFamily="18" charset="-127"/>
                <a:ea typeface="1훈솜사탕 R" panose="02020603020101020101" pitchFamily="18" charset="-127"/>
              </a:rPr>
              <a:t>?</a:t>
            </a:r>
            <a:endParaRPr lang="ko-KR" altLang="en-US" sz="6000" dirty="0"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09192" y="2410240"/>
            <a:ext cx="21275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행렬의 모양</a:t>
            </a:r>
            <a:endParaRPr lang="ko-KR" altLang="en-US" sz="3000" dirty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969645" y="9342513"/>
            <a:ext cx="1843947" cy="95974"/>
            <a:chOff x="943141" y="9342513"/>
            <a:chExt cx="1843947" cy="9597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grpSp>
        <p:nvGrpSpPr>
          <p:cNvPr id="30" name="그룹 29"/>
          <p:cNvGrpSpPr/>
          <p:nvPr/>
        </p:nvGrpSpPr>
        <p:grpSpPr>
          <a:xfrm>
            <a:off x="3325336" y="2781300"/>
            <a:ext cx="11639680" cy="4524106"/>
            <a:chOff x="2990720" y="3233387"/>
            <a:chExt cx="11639680" cy="4524106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9117496" y="4178080"/>
              <a:ext cx="540719" cy="264844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8507906" y="4178080"/>
              <a:ext cx="540719" cy="264844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4365839" y="4151576"/>
              <a:ext cx="1832865" cy="839523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4365839" y="5056038"/>
              <a:ext cx="1832865" cy="839523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4365839" y="5960501"/>
              <a:ext cx="1832865" cy="839523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3733666" y="3233387"/>
              <a:ext cx="10896734" cy="4524106"/>
              <a:chOff x="2464769" y="2143394"/>
              <a:chExt cx="10896734" cy="4524106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2464769" y="2143394"/>
                <a:ext cx="3094018" cy="4524106"/>
                <a:chOff x="2464769" y="2185150"/>
                <a:chExt cx="3094018" cy="4524106"/>
              </a:xfrm>
            </p:grpSpPr>
            <p:sp>
              <p:nvSpPr>
                <p:cNvPr id="3" name="TextBox 2"/>
                <p:cNvSpPr txBox="1"/>
                <p:nvPr/>
              </p:nvSpPr>
              <p:spPr>
                <a:xfrm>
                  <a:off x="3163468" y="2977175"/>
                  <a:ext cx="1760418" cy="28623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60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1훈솜사탕 R" panose="02020603020101020101" pitchFamily="18" charset="-127"/>
                      <a:ea typeface="1훈솜사탕 R" panose="02020603020101020101" pitchFamily="18" charset="-127"/>
                    </a:rPr>
                    <a:t>1 2 3</a:t>
                  </a:r>
                </a:p>
                <a:p>
                  <a:r>
                    <a:rPr lang="en-US" altLang="ko-KR" sz="60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1훈솜사탕 R" panose="02020603020101020101" pitchFamily="18" charset="-127"/>
                      <a:ea typeface="1훈솜사탕 R" panose="02020603020101020101" pitchFamily="18" charset="-127"/>
                    </a:rPr>
                    <a:t>4 5 6</a:t>
                  </a:r>
                </a:p>
                <a:p>
                  <a:r>
                    <a:rPr lang="en-US" altLang="ko-KR" sz="60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1훈솜사탕 R" panose="02020603020101020101" pitchFamily="18" charset="-127"/>
                      <a:ea typeface="1훈솜사탕 R" panose="02020603020101020101" pitchFamily="18" charset="-127"/>
                    </a:rPr>
                    <a:t>7 8 9</a:t>
                  </a:r>
                </a:p>
              </p:txBody>
            </p:sp>
            <p:sp>
              <p:nvSpPr>
                <p:cNvPr id="4" name="원호 3"/>
                <p:cNvSpPr/>
                <p:nvPr/>
              </p:nvSpPr>
              <p:spPr>
                <a:xfrm rot="2589602">
                  <a:off x="2464769" y="2925793"/>
                  <a:ext cx="2779130" cy="3783463"/>
                </a:xfrm>
                <a:prstGeom prst="arc">
                  <a:avLst>
                    <a:gd name="adj1" fmla="val 15920786"/>
                    <a:gd name="adj2" fmla="val 20925086"/>
                  </a:avLst>
                </a:prstGeom>
                <a:ln w="571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5" name="원호 14"/>
                <p:cNvSpPr/>
                <p:nvPr/>
              </p:nvSpPr>
              <p:spPr>
                <a:xfrm rot="13476245">
                  <a:off x="2779657" y="2185150"/>
                  <a:ext cx="2779130" cy="3783463"/>
                </a:xfrm>
                <a:prstGeom prst="arc">
                  <a:avLst>
                    <a:gd name="adj1" fmla="val 15920786"/>
                    <a:gd name="adj2" fmla="val 20925086"/>
                  </a:avLst>
                </a:prstGeom>
                <a:ln w="571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6" name="그룹 5"/>
              <p:cNvGrpSpPr/>
              <p:nvPr/>
            </p:nvGrpSpPr>
            <p:grpSpPr>
              <a:xfrm>
                <a:off x="5964138" y="2143394"/>
                <a:ext cx="3683442" cy="4524106"/>
                <a:chOff x="5947265" y="2297794"/>
                <a:chExt cx="3683442" cy="4524106"/>
              </a:xfrm>
            </p:grpSpPr>
            <p:sp>
              <p:nvSpPr>
                <p:cNvPr id="17" name="TextBox 16"/>
                <p:cNvSpPr txBox="1"/>
                <p:nvPr/>
              </p:nvSpPr>
              <p:spPr>
                <a:xfrm>
                  <a:off x="7261892" y="3089819"/>
                  <a:ext cx="1375698" cy="28623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60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1훈솜사탕 R" panose="02020603020101020101" pitchFamily="18" charset="-127"/>
                      <a:ea typeface="1훈솜사탕 R" panose="02020603020101020101" pitchFamily="18" charset="-127"/>
                    </a:rPr>
                    <a:t>1 2 </a:t>
                  </a:r>
                </a:p>
                <a:p>
                  <a:r>
                    <a:rPr lang="en-US" altLang="ko-KR" sz="60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1훈솜사탕 R" panose="02020603020101020101" pitchFamily="18" charset="-127"/>
                      <a:ea typeface="1훈솜사탕 R" panose="02020603020101020101" pitchFamily="18" charset="-127"/>
                    </a:rPr>
                    <a:t>3 4 </a:t>
                  </a:r>
                </a:p>
                <a:p>
                  <a:r>
                    <a:rPr lang="en-US" altLang="ko-KR" sz="60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1훈솜사탕 R" panose="02020603020101020101" pitchFamily="18" charset="-127"/>
                      <a:ea typeface="1훈솜사탕 R" panose="02020603020101020101" pitchFamily="18" charset="-127"/>
                    </a:rPr>
                    <a:t>5 6 </a:t>
                  </a:r>
                </a:p>
              </p:txBody>
            </p:sp>
            <p:sp>
              <p:nvSpPr>
                <p:cNvPr id="18" name="원호 17"/>
                <p:cNvSpPr/>
                <p:nvPr/>
              </p:nvSpPr>
              <p:spPr>
                <a:xfrm rot="2589602">
                  <a:off x="5947265" y="3038437"/>
                  <a:ext cx="2779130" cy="3783463"/>
                </a:xfrm>
                <a:prstGeom prst="arc">
                  <a:avLst>
                    <a:gd name="adj1" fmla="val 15920786"/>
                    <a:gd name="adj2" fmla="val 20925086"/>
                  </a:avLst>
                </a:prstGeom>
                <a:ln w="571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0" name="원호 19"/>
                <p:cNvSpPr/>
                <p:nvPr/>
              </p:nvSpPr>
              <p:spPr>
                <a:xfrm rot="13476245">
                  <a:off x="6851577" y="2297794"/>
                  <a:ext cx="2779130" cy="3783463"/>
                </a:xfrm>
                <a:prstGeom prst="arc">
                  <a:avLst>
                    <a:gd name="adj1" fmla="val 15920786"/>
                    <a:gd name="adj2" fmla="val 20925086"/>
                  </a:avLst>
                </a:prstGeom>
                <a:ln w="571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21" name="그룹 20"/>
              <p:cNvGrpSpPr/>
              <p:nvPr/>
            </p:nvGrpSpPr>
            <p:grpSpPr>
              <a:xfrm>
                <a:off x="8895453" y="2676491"/>
                <a:ext cx="4466050" cy="3457912"/>
                <a:chOff x="5603567" y="2445456"/>
                <a:chExt cx="4466050" cy="3457912"/>
              </a:xfrm>
            </p:grpSpPr>
            <p:sp>
              <p:nvSpPr>
                <p:cNvPr id="22" name="TextBox 21"/>
                <p:cNvSpPr txBox="1"/>
                <p:nvPr/>
              </p:nvSpPr>
              <p:spPr>
                <a:xfrm>
                  <a:off x="7222136" y="3089819"/>
                  <a:ext cx="1930337" cy="19389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60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1훈솜사탕 R" panose="02020603020101020101" pitchFamily="18" charset="-127"/>
                      <a:ea typeface="1훈솜사탕 R" panose="02020603020101020101" pitchFamily="18" charset="-127"/>
                    </a:rPr>
                    <a:t>1 2 3</a:t>
                  </a:r>
                </a:p>
                <a:p>
                  <a:r>
                    <a:rPr lang="en-US" altLang="ko-KR" sz="60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1훈솜사탕 R" panose="02020603020101020101" pitchFamily="18" charset="-127"/>
                      <a:ea typeface="1훈솜사탕 R" panose="02020603020101020101" pitchFamily="18" charset="-127"/>
                    </a:rPr>
                    <a:t>4 5 6 </a:t>
                  </a:r>
                </a:p>
              </p:txBody>
            </p:sp>
            <p:sp>
              <p:nvSpPr>
                <p:cNvPr id="23" name="원호 22"/>
                <p:cNvSpPr/>
                <p:nvPr/>
              </p:nvSpPr>
              <p:spPr>
                <a:xfrm rot="3478387">
                  <a:off x="6105734" y="2622071"/>
                  <a:ext cx="2779130" cy="3783463"/>
                </a:xfrm>
                <a:prstGeom prst="arc">
                  <a:avLst>
                    <a:gd name="adj1" fmla="val 15920786"/>
                    <a:gd name="adj2" fmla="val 18634225"/>
                  </a:avLst>
                </a:prstGeom>
                <a:ln w="571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4" name="원호 23"/>
                <p:cNvSpPr/>
                <p:nvPr/>
              </p:nvSpPr>
              <p:spPr>
                <a:xfrm rot="13644860">
                  <a:off x="7231913" y="1653339"/>
                  <a:ext cx="2045587" cy="3629821"/>
                </a:xfrm>
                <a:prstGeom prst="arc">
                  <a:avLst>
                    <a:gd name="adj1" fmla="val 15920786"/>
                    <a:gd name="adj2" fmla="val 18940331"/>
                  </a:avLst>
                </a:prstGeom>
                <a:ln w="571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sp>
            <p:nvSpPr>
              <p:cNvPr id="7" name="TextBox 6"/>
              <p:cNvSpPr txBox="1"/>
              <p:nvPr/>
            </p:nvSpPr>
            <p:spPr>
              <a:xfrm>
                <a:off x="3459383" y="5997111"/>
                <a:ext cx="11047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1훈솜사탕 R" panose="02020603020101020101" pitchFamily="18" charset="-127"/>
                    <a:ea typeface="1훈솜사탕 R" panose="02020603020101020101" pitchFamily="18" charset="-127"/>
                  </a:rPr>
                  <a:t>3</a:t>
                </a:r>
                <a:r>
                  <a:rPr lang="ko-KR" alt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1훈솜사탕 R" panose="02020603020101020101" pitchFamily="18" charset="-127"/>
                    <a:ea typeface="1훈솜사탕 R" panose="02020603020101020101" pitchFamily="18" charset="-127"/>
                  </a:rPr>
                  <a:t>행 </a:t>
                </a:r>
                <a:r>
                  <a:rPr lang="en-US" altLang="ko-KR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1훈솜사탕 R" panose="02020603020101020101" pitchFamily="18" charset="-127"/>
                    <a:ea typeface="1훈솜사탕 R" panose="02020603020101020101" pitchFamily="18" charset="-127"/>
                  </a:rPr>
                  <a:t>3</a:t>
                </a:r>
                <a:r>
                  <a:rPr lang="ko-KR" alt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1훈솜사탕 R" panose="02020603020101020101" pitchFamily="18" charset="-127"/>
                    <a:ea typeface="1훈솜사탕 R" panose="02020603020101020101" pitchFamily="18" charset="-127"/>
                  </a:rPr>
                  <a:t>열 </a:t>
                </a:r>
                <a:endParaRPr lang="ko-KR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253464" y="5997111"/>
                <a:ext cx="11320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1훈솜사탕 R" panose="02020603020101020101" pitchFamily="18" charset="-127"/>
                    <a:ea typeface="1훈솜사탕 R" panose="02020603020101020101" pitchFamily="18" charset="-127"/>
                  </a:rPr>
                  <a:t>3</a:t>
                </a:r>
                <a:r>
                  <a:rPr lang="ko-KR" alt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1훈솜사탕 R" panose="02020603020101020101" pitchFamily="18" charset="-127"/>
                    <a:ea typeface="1훈솜사탕 R" panose="02020603020101020101" pitchFamily="18" charset="-127"/>
                  </a:rPr>
                  <a:t>행 </a:t>
                </a:r>
                <a:r>
                  <a:rPr lang="en-US" altLang="ko-KR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1훈솜사탕 R" panose="02020603020101020101" pitchFamily="18" charset="-127"/>
                    <a:ea typeface="1훈솜사탕 R" panose="02020603020101020101" pitchFamily="18" charset="-127"/>
                  </a:rPr>
                  <a:t>2</a:t>
                </a:r>
                <a:r>
                  <a:rPr lang="ko-KR" alt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1훈솜사탕 R" panose="02020603020101020101" pitchFamily="18" charset="-127"/>
                    <a:ea typeface="1훈솜사탕 R" panose="02020603020101020101" pitchFamily="18" charset="-127"/>
                  </a:rPr>
                  <a:t>열 </a:t>
                </a:r>
                <a:endParaRPr lang="ko-KR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0767391" y="5997111"/>
                <a:ext cx="11320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1훈솜사탕 R" panose="02020603020101020101" pitchFamily="18" charset="-127"/>
                    <a:ea typeface="1훈솜사탕 R" panose="02020603020101020101" pitchFamily="18" charset="-127"/>
                  </a:rPr>
                  <a:t>2</a:t>
                </a:r>
                <a:r>
                  <a:rPr lang="ko-KR" alt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1훈솜사탕 R" panose="02020603020101020101" pitchFamily="18" charset="-127"/>
                    <a:ea typeface="1훈솜사탕 R" panose="02020603020101020101" pitchFamily="18" charset="-127"/>
                  </a:rPr>
                  <a:t>행 </a:t>
                </a:r>
                <a:r>
                  <a:rPr lang="en-US" altLang="ko-KR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1훈솜사탕 R" panose="02020603020101020101" pitchFamily="18" charset="-127"/>
                    <a:ea typeface="1훈솜사탕 R" panose="02020603020101020101" pitchFamily="18" charset="-127"/>
                  </a:rPr>
                  <a:t>3</a:t>
                </a:r>
                <a:r>
                  <a:rPr lang="ko-KR" alt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1훈솜사탕 R" panose="02020603020101020101" pitchFamily="18" charset="-127"/>
                    <a:ea typeface="1훈솜사탕 R" panose="02020603020101020101" pitchFamily="18" charset="-127"/>
                  </a:rPr>
                  <a:t>열 </a:t>
                </a:r>
                <a:endParaRPr lang="ko-KR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2990720" y="4371282"/>
              <a:ext cx="4780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1</a:t>
              </a:r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행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90720" y="5275744"/>
              <a:ext cx="5180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2</a:t>
              </a:r>
              <a:r>
                <a:rPr lang="ko-KR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행</a:t>
              </a:r>
              <a:endPara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90720" y="6180207"/>
              <a:ext cx="4956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3</a:t>
              </a:r>
              <a:r>
                <a:rPr lang="ko-KR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행</a:t>
              </a:r>
              <a:endPara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537474" y="3661880"/>
              <a:ext cx="4780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1</a:t>
              </a:r>
              <a:r>
                <a:rPr lang="ko-KR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열</a:t>
              </a:r>
              <a:endPara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148344" y="3661880"/>
              <a:ext cx="5180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2</a:t>
              </a:r>
              <a:r>
                <a:rPr lang="ko-KR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열</a:t>
              </a:r>
              <a:endPara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1693310" y="4438983"/>
              <a:ext cx="556754" cy="193899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  <a:alpha val="53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12287669" y="4438983"/>
              <a:ext cx="556754" cy="193899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  <a:alpha val="53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12882028" y="4438983"/>
              <a:ext cx="556754" cy="193899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  <a:alpha val="53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761275" y="3828990"/>
              <a:ext cx="4780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1</a:t>
              </a:r>
              <a:r>
                <a:rPr lang="ko-KR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열</a:t>
              </a:r>
              <a:endPara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312290" y="3828990"/>
              <a:ext cx="5180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2</a:t>
              </a:r>
              <a:r>
                <a:rPr lang="ko-KR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열</a:t>
              </a:r>
              <a:endPara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903381" y="3828990"/>
              <a:ext cx="4956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3</a:t>
              </a:r>
              <a:r>
                <a:rPr lang="ko-KR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열</a:t>
              </a:r>
              <a:endPara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 rot="5400000">
              <a:off x="12234346" y="3994017"/>
              <a:ext cx="653090" cy="195691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  <a:alpha val="46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모서리가 둥근 직사각형 46"/>
            <p:cNvSpPr/>
            <p:nvPr/>
          </p:nvSpPr>
          <p:spPr>
            <a:xfrm rot="5400000">
              <a:off x="12244790" y="4903683"/>
              <a:ext cx="653090" cy="193899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  <a:alpha val="46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3986413" y="4795532"/>
              <a:ext cx="4780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1</a:t>
              </a:r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행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3986413" y="5699994"/>
              <a:ext cx="5180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2</a:t>
              </a:r>
              <a:r>
                <a:rPr lang="ko-KR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행</a:t>
              </a:r>
              <a:endPara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597363" y="7658100"/>
            <a:ext cx="111059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행렬은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몇 개의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숫자들을 사각형 모양으로 배치하고 괄호로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양옆을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닫아 놓은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모습을</a:t>
            </a: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가로줄을 </a:t>
            </a:r>
            <a:r>
              <a:rPr lang="en-US" altLang="ko-KR" sz="2800" dirty="0">
                <a:solidFill>
                  <a:schemeClr val="accent6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'</a:t>
            </a:r>
            <a:r>
              <a:rPr lang="ko-KR" altLang="en-US" sz="2800" dirty="0">
                <a:solidFill>
                  <a:schemeClr val="accent6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행</a:t>
            </a:r>
            <a:r>
              <a:rPr lang="en-US" altLang="ko-KR" sz="2800" dirty="0">
                <a:solidFill>
                  <a:schemeClr val="accent6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(Row)'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이라고 하고 세로줄을 </a:t>
            </a:r>
            <a:r>
              <a:rPr lang="en-US" altLang="ko-KR" sz="2800" dirty="0" smtClean="0">
                <a:solidFill>
                  <a:schemeClr val="accent6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‘</a:t>
            </a:r>
            <a:r>
              <a:rPr lang="ko-KR" altLang="en-US" sz="2800" dirty="0" smtClean="0">
                <a:solidFill>
                  <a:schemeClr val="accent6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열</a:t>
            </a:r>
            <a:r>
              <a:rPr lang="en-US" altLang="ko-KR" sz="2800" dirty="0">
                <a:solidFill>
                  <a:schemeClr val="accent6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(Column</a:t>
            </a:r>
            <a:r>
              <a:rPr lang="en-US" altLang="ko-KR" sz="2800" dirty="0" smtClean="0">
                <a:solidFill>
                  <a:schemeClr val="accent6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)’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이라고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한다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.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602200" y="9563100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1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6117495" y="3390900"/>
            <a:ext cx="6848239" cy="1574069"/>
            <a:chOff x="6117495" y="3390900"/>
            <a:chExt cx="6848239" cy="1574069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11250409" y="3390900"/>
              <a:ext cx="712322" cy="69945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6117495" y="3390900"/>
              <a:ext cx="712322" cy="69945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2240160" y="3390900"/>
              <a:ext cx="712322" cy="69945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7106462" y="3390900"/>
              <a:ext cx="712322" cy="69945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6117495" y="4265510"/>
              <a:ext cx="712322" cy="69945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7119714" y="4265510"/>
              <a:ext cx="712322" cy="69945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11250409" y="4265510"/>
              <a:ext cx="712322" cy="69945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12253412" y="4265510"/>
              <a:ext cx="712322" cy="69945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172775" y="2476500"/>
            <a:ext cx="9947417" cy="3460507"/>
            <a:chOff x="2640480" y="3019840"/>
            <a:chExt cx="9947417" cy="3460507"/>
          </a:xfrm>
        </p:grpSpPr>
        <p:grpSp>
          <p:nvGrpSpPr>
            <p:cNvPr id="4" name="그룹 3"/>
            <p:cNvGrpSpPr/>
            <p:nvPr/>
          </p:nvGrpSpPr>
          <p:grpSpPr>
            <a:xfrm>
              <a:off x="3048000" y="3022435"/>
              <a:ext cx="4411185" cy="3457912"/>
              <a:chOff x="1972987" y="3022435"/>
              <a:chExt cx="4411185" cy="3457912"/>
            </a:xfrm>
          </p:grpSpPr>
          <p:grpSp>
            <p:nvGrpSpPr>
              <p:cNvPr id="78" name="그룹 77"/>
              <p:cNvGrpSpPr/>
              <p:nvPr/>
            </p:nvGrpSpPr>
            <p:grpSpPr>
              <a:xfrm>
                <a:off x="1972987" y="3022435"/>
                <a:ext cx="4411185" cy="3457912"/>
                <a:chOff x="5684936" y="2445456"/>
                <a:chExt cx="4411185" cy="3457912"/>
              </a:xfrm>
            </p:grpSpPr>
            <p:sp>
              <p:nvSpPr>
                <p:cNvPr id="82" name="TextBox 81"/>
                <p:cNvSpPr txBox="1"/>
                <p:nvPr/>
              </p:nvSpPr>
              <p:spPr>
                <a:xfrm>
                  <a:off x="7222136" y="3089819"/>
                  <a:ext cx="1935145" cy="19389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60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1훈솜사탕 R" panose="02020603020101020101" pitchFamily="18" charset="-127"/>
                      <a:ea typeface="1훈솜사탕 R" panose="02020603020101020101" pitchFamily="18" charset="-127"/>
                    </a:rPr>
                    <a:t>a</a:t>
                  </a:r>
                  <a:r>
                    <a:rPr lang="en-US" altLang="ko-KR" sz="60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1훈솜사탕 R" panose="02020603020101020101" pitchFamily="18" charset="-127"/>
                      <a:ea typeface="1훈솜사탕 R" panose="02020603020101020101" pitchFamily="18" charset="-127"/>
                    </a:rPr>
                    <a:t>   a</a:t>
                  </a:r>
                </a:p>
                <a:p>
                  <a:r>
                    <a:rPr lang="en-US" altLang="ko-KR" sz="60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1훈솜사탕 R" panose="02020603020101020101" pitchFamily="18" charset="-127"/>
                      <a:ea typeface="1훈솜사탕 R" panose="02020603020101020101" pitchFamily="18" charset="-127"/>
                    </a:rPr>
                    <a:t>a</a:t>
                  </a:r>
                  <a:r>
                    <a:rPr lang="en-US" altLang="ko-KR" sz="60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1훈솜사탕 R" panose="02020603020101020101" pitchFamily="18" charset="-127"/>
                      <a:ea typeface="1훈솜사탕 R" panose="02020603020101020101" pitchFamily="18" charset="-127"/>
                    </a:rPr>
                    <a:t>   a  </a:t>
                  </a:r>
                </a:p>
              </p:txBody>
            </p:sp>
            <p:sp>
              <p:nvSpPr>
                <p:cNvPr id="83" name="원호 82"/>
                <p:cNvSpPr/>
                <p:nvPr/>
              </p:nvSpPr>
              <p:spPr>
                <a:xfrm rot="3478387">
                  <a:off x="6187103" y="2622071"/>
                  <a:ext cx="2779130" cy="3783463"/>
                </a:xfrm>
                <a:prstGeom prst="arc">
                  <a:avLst>
                    <a:gd name="adj1" fmla="val 16056226"/>
                    <a:gd name="adj2" fmla="val 18619235"/>
                  </a:avLst>
                </a:prstGeom>
                <a:ln w="571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84" name="원호 83"/>
                <p:cNvSpPr/>
                <p:nvPr/>
              </p:nvSpPr>
              <p:spPr>
                <a:xfrm rot="13644860">
                  <a:off x="7258417" y="1653339"/>
                  <a:ext cx="2045587" cy="3629821"/>
                </a:xfrm>
                <a:prstGeom prst="arc">
                  <a:avLst>
                    <a:gd name="adj1" fmla="val 15849409"/>
                    <a:gd name="adj2" fmla="val 18718888"/>
                  </a:avLst>
                </a:prstGeom>
                <a:ln w="571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sp>
            <p:nvSpPr>
              <p:cNvPr id="3" name="TextBox 2"/>
              <p:cNvSpPr txBox="1"/>
              <p:nvPr/>
            </p:nvSpPr>
            <p:spPr>
              <a:xfrm>
                <a:off x="3864719" y="4236184"/>
                <a:ext cx="3577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1훈솜사탕 R" panose="02020603020101020101" pitchFamily="18" charset="-127"/>
                    <a:ea typeface="1훈솜사탕 R" panose="02020603020101020101" pitchFamily="18" charset="-127"/>
                  </a:rPr>
                  <a:t>11</a:t>
                </a:r>
                <a:endPara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4841530" y="4236184"/>
                <a:ext cx="3978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1훈솜사탕 R" panose="02020603020101020101" pitchFamily="18" charset="-127"/>
                    <a:ea typeface="1훈솜사탕 R" panose="02020603020101020101" pitchFamily="18" charset="-127"/>
                  </a:rPr>
                  <a:t>12</a:t>
                </a:r>
                <a:endPara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3864719" y="5157905"/>
                <a:ext cx="3978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1훈솜사탕 R" panose="02020603020101020101" pitchFamily="18" charset="-127"/>
                    <a:ea typeface="1훈솜사탕 R" panose="02020603020101020101" pitchFamily="18" charset="-127"/>
                  </a:rPr>
                  <a:t>21</a:t>
                </a:r>
                <a:endPara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4841850" y="5157905"/>
                <a:ext cx="4379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1훈솜사탕 R" panose="02020603020101020101" pitchFamily="18" charset="-127"/>
                    <a:ea typeface="1훈솜사탕 R" panose="02020603020101020101" pitchFamily="18" charset="-127"/>
                  </a:rPr>
                  <a:t>22</a:t>
                </a:r>
                <a:endPara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endParaRP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8176712" y="3019840"/>
              <a:ext cx="4411185" cy="3457912"/>
              <a:chOff x="1972987" y="3022435"/>
              <a:chExt cx="4411185" cy="3457912"/>
            </a:xfrm>
          </p:grpSpPr>
          <p:grpSp>
            <p:nvGrpSpPr>
              <p:cNvPr id="95" name="그룹 94"/>
              <p:cNvGrpSpPr/>
              <p:nvPr/>
            </p:nvGrpSpPr>
            <p:grpSpPr>
              <a:xfrm>
                <a:off x="1972987" y="3022435"/>
                <a:ext cx="4411185" cy="3457912"/>
                <a:chOff x="5684936" y="2445456"/>
                <a:chExt cx="4411185" cy="3457912"/>
              </a:xfrm>
            </p:grpSpPr>
            <p:sp>
              <p:nvSpPr>
                <p:cNvPr id="100" name="TextBox 99"/>
                <p:cNvSpPr txBox="1"/>
                <p:nvPr/>
              </p:nvSpPr>
              <p:spPr>
                <a:xfrm>
                  <a:off x="7222136" y="3089819"/>
                  <a:ext cx="1935145" cy="19389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60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1훈솜사탕 R" panose="02020603020101020101" pitchFamily="18" charset="-127"/>
                      <a:ea typeface="1훈솜사탕 R" panose="02020603020101020101" pitchFamily="18" charset="-127"/>
                    </a:rPr>
                    <a:t>b   b</a:t>
                  </a:r>
                </a:p>
                <a:p>
                  <a:r>
                    <a:rPr lang="en-US" altLang="ko-KR" sz="60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1훈솜사탕 R" panose="02020603020101020101" pitchFamily="18" charset="-127"/>
                      <a:ea typeface="1훈솜사탕 R" panose="02020603020101020101" pitchFamily="18" charset="-127"/>
                    </a:rPr>
                    <a:t>b   b  </a:t>
                  </a:r>
                </a:p>
              </p:txBody>
            </p:sp>
            <p:sp>
              <p:nvSpPr>
                <p:cNvPr id="101" name="원호 100"/>
                <p:cNvSpPr/>
                <p:nvPr/>
              </p:nvSpPr>
              <p:spPr>
                <a:xfrm rot="3478387">
                  <a:off x="6187103" y="2622071"/>
                  <a:ext cx="2779130" cy="3783463"/>
                </a:xfrm>
                <a:prstGeom prst="arc">
                  <a:avLst>
                    <a:gd name="adj1" fmla="val 16056226"/>
                    <a:gd name="adj2" fmla="val 18619235"/>
                  </a:avLst>
                </a:prstGeom>
                <a:ln w="571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02" name="원호 101"/>
                <p:cNvSpPr/>
                <p:nvPr/>
              </p:nvSpPr>
              <p:spPr>
                <a:xfrm rot="13644860">
                  <a:off x="7258417" y="1653339"/>
                  <a:ext cx="2045587" cy="3629821"/>
                </a:xfrm>
                <a:prstGeom prst="arc">
                  <a:avLst>
                    <a:gd name="adj1" fmla="val 15849409"/>
                    <a:gd name="adj2" fmla="val 18718888"/>
                  </a:avLst>
                </a:prstGeom>
                <a:ln w="571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sp>
            <p:nvSpPr>
              <p:cNvPr id="96" name="TextBox 95"/>
              <p:cNvSpPr txBox="1"/>
              <p:nvPr/>
            </p:nvSpPr>
            <p:spPr>
              <a:xfrm>
                <a:off x="3864719" y="4236184"/>
                <a:ext cx="3577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1훈솜사탕 R" panose="02020603020101020101" pitchFamily="18" charset="-127"/>
                    <a:ea typeface="1훈솜사탕 R" panose="02020603020101020101" pitchFamily="18" charset="-127"/>
                  </a:rPr>
                  <a:t>11</a:t>
                </a:r>
                <a:endPara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4841530" y="4236184"/>
                <a:ext cx="3978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1훈솜사탕 R" panose="02020603020101020101" pitchFamily="18" charset="-127"/>
                    <a:ea typeface="1훈솜사탕 R" panose="02020603020101020101" pitchFamily="18" charset="-127"/>
                  </a:rPr>
                  <a:t>12</a:t>
                </a:r>
                <a:endPara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3864719" y="5157905"/>
                <a:ext cx="3978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1훈솜사탕 R" panose="02020603020101020101" pitchFamily="18" charset="-127"/>
                    <a:ea typeface="1훈솜사탕 R" panose="02020603020101020101" pitchFamily="18" charset="-127"/>
                  </a:rPr>
                  <a:t>21</a:t>
                </a:r>
                <a:endPara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4841850" y="5157905"/>
                <a:ext cx="4379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1훈솜사탕 R" panose="02020603020101020101" pitchFamily="18" charset="-127"/>
                    <a:ea typeface="1훈솜사탕 R" panose="02020603020101020101" pitchFamily="18" charset="-127"/>
                  </a:rPr>
                  <a:t>22</a:t>
                </a:r>
                <a:endPara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7107506" y="4703465"/>
              <a:ext cx="3257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,</a:t>
              </a:r>
              <a:endPara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40480" y="4151227"/>
              <a:ext cx="250475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A =</a:t>
              </a:r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795592" y="4148632"/>
              <a:ext cx="250475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B</a:t>
              </a:r>
              <a:r>
                <a:rPr lang="en-US" altLang="ko-KR" sz="7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 =</a:t>
              </a:r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endParaRPr>
            </a:p>
          </p:txBody>
        </p:sp>
      </p:grpSp>
      <p:grpSp>
        <p:nvGrpSpPr>
          <p:cNvPr id="1003" name="그룹 1003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sp>
        <p:nvSpPr>
          <p:cNvPr id="8" name="대각선 방향의 모서리가 둥근 사각형 7"/>
          <p:cNvSpPr/>
          <p:nvPr/>
        </p:nvSpPr>
        <p:spPr>
          <a:xfrm>
            <a:off x="2299252" y="352840"/>
            <a:ext cx="13716000" cy="1371600"/>
          </a:xfrm>
          <a:prstGeom prst="round2DiagRect">
            <a:avLst/>
          </a:prstGeom>
          <a:solidFill>
            <a:srgbClr val="FDA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latin typeface="1훈솜사탕 R" panose="02020603020101020101" pitchFamily="18" charset="-127"/>
                <a:ea typeface="1훈솜사탕 R" panose="02020603020101020101" pitchFamily="18" charset="-127"/>
              </a:rPr>
              <a:t>행렬이란</a:t>
            </a:r>
            <a:r>
              <a:rPr lang="en-US" altLang="ko-KR" sz="6000" dirty="0" smtClean="0">
                <a:latin typeface="1훈솜사탕 R" panose="02020603020101020101" pitchFamily="18" charset="-127"/>
                <a:ea typeface="1훈솜사탕 R" panose="02020603020101020101" pitchFamily="18" charset="-127"/>
              </a:rPr>
              <a:t>?</a:t>
            </a:r>
            <a:endParaRPr lang="ko-KR" altLang="en-US" sz="6000" dirty="0"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09192" y="2410240"/>
            <a:ext cx="21275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덧셈과 뺄셈</a:t>
            </a:r>
            <a:endParaRPr lang="ko-KR" altLang="en-US" sz="3000" dirty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436704" y="5143500"/>
            <a:ext cx="7447810" cy="3494432"/>
            <a:chOff x="6456491" y="5797091"/>
            <a:chExt cx="7447810" cy="3494432"/>
          </a:xfrm>
        </p:grpSpPr>
        <p:sp>
          <p:nvSpPr>
            <p:cNvPr id="35" name="TextBox 34"/>
            <p:cNvSpPr txBox="1"/>
            <p:nvPr/>
          </p:nvSpPr>
          <p:spPr>
            <a:xfrm>
              <a:off x="6456491" y="6871717"/>
              <a:ext cx="301326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A ± B =</a:t>
              </a:r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802951" y="6404908"/>
              <a:ext cx="1720343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a</a:t>
              </a:r>
              <a:r>
                <a:rPr lang="en-US" altLang="ko-KR" sz="6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   </a:t>
              </a:r>
              <a:r>
                <a:rPr lang="en-US" altLang="ko-KR" sz="6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b</a:t>
              </a:r>
              <a:endParaRPr lang="en-US" altLang="ko-KR" sz="6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endParaRPr>
            </a:p>
            <a:p>
              <a:r>
                <a:rPr lang="en-US" altLang="ko-KR" sz="6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a</a:t>
              </a:r>
              <a:r>
                <a:rPr lang="en-US" altLang="ko-KR" sz="6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   </a:t>
              </a:r>
              <a:r>
                <a:rPr lang="en-US" altLang="ko-KR" sz="6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b</a:t>
              </a:r>
              <a:r>
                <a:rPr lang="en-US" altLang="ko-KR" sz="6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 </a:t>
              </a:r>
            </a:p>
          </p:txBody>
        </p:sp>
        <p:sp>
          <p:nvSpPr>
            <p:cNvPr id="57" name="원호 56"/>
            <p:cNvSpPr/>
            <p:nvPr/>
          </p:nvSpPr>
          <p:spPr>
            <a:xfrm rot="13644860">
              <a:off x="9839232" y="5004974"/>
              <a:ext cx="2045587" cy="3629821"/>
            </a:xfrm>
            <a:prstGeom prst="arc">
              <a:avLst>
                <a:gd name="adj1" fmla="val 15849409"/>
                <a:gd name="adj2" fmla="val 18718888"/>
              </a:avLst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0157483" y="6863772"/>
              <a:ext cx="3577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11</a:t>
              </a:r>
              <a:endPara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1134294" y="6863772"/>
              <a:ext cx="3577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11</a:t>
              </a:r>
              <a:endPara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157483" y="7785493"/>
              <a:ext cx="3978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21</a:t>
              </a:r>
              <a:endPara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174370" y="7785493"/>
              <a:ext cx="3978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21</a:t>
              </a:r>
              <a:endPara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739192" y="6404908"/>
              <a:ext cx="169290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a</a:t>
              </a:r>
              <a:r>
                <a:rPr lang="en-US" altLang="ko-KR" sz="6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   b</a:t>
              </a:r>
            </a:p>
            <a:p>
              <a:r>
                <a:rPr lang="en-US" altLang="ko-KR" sz="6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a</a:t>
              </a:r>
              <a:r>
                <a:rPr lang="en-US" altLang="ko-KR" sz="6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   b  </a:t>
              </a:r>
            </a:p>
          </p:txBody>
        </p:sp>
        <p:sp>
          <p:nvSpPr>
            <p:cNvPr id="48" name="원호 47"/>
            <p:cNvSpPr/>
            <p:nvPr/>
          </p:nvSpPr>
          <p:spPr>
            <a:xfrm rot="3478387">
              <a:off x="10623005" y="6010226"/>
              <a:ext cx="2779130" cy="3783463"/>
            </a:xfrm>
            <a:prstGeom prst="arc">
              <a:avLst>
                <a:gd name="adj1" fmla="val 16056226"/>
                <a:gd name="adj2" fmla="val 18619235"/>
              </a:avLst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083783" y="6863772"/>
              <a:ext cx="3978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12</a:t>
              </a:r>
              <a:endPara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3060594" y="6863772"/>
              <a:ext cx="3978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12</a:t>
              </a:r>
              <a:endPara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083783" y="7785493"/>
              <a:ext cx="437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22</a:t>
              </a:r>
              <a:endPara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3100670" y="7785493"/>
              <a:ext cx="437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22</a:t>
              </a:r>
              <a:endPara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348857" y="6405712"/>
              <a:ext cx="580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±</a:t>
              </a:r>
              <a:endParaRPr lang="ko-KR" altLang="en-US" sz="6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380286" y="7327433"/>
              <a:ext cx="580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±</a:t>
              </a:r>
              <a:endParaRPr lang="ko-KR" altLang="en-US" sz="6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297107" y="6405712"/>
              <a:ext cx="580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±</a:t>
              </a:r>
              <a:endParaRPr lang="ko-KR" altLang="en-US" sz="6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2320094" y="7327433"/>
              <a:ext cx="580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±</a:t>
              </a:r>
              <a:endParaRPr lang="ko-KR" altLang="en-US" sz="6000" dirty="0"/>
            </a:p>
          </p:txBody>
        </p:sp>
      </p:grpSp>
      <p:grpSp>
        <p:nvGrpSpPr>
          <p:cNvPr id="65" name="그룹 1007"/>
          <p:cNvGrpSpPr/>
          <p:nvPr/>
        </p:nvGrpSpPr>
        <p:grpSpPr>
          <a:xfrm>
            <a:off x="969645" y="9342513"/>
            <a:ext cx="1843947" cy="95974"/>
            <a:chOff x="943141" y="9342513"/>
            <a:chExt cx="1843947" cy="95974"/>
          </a:xfrm>
        </p:grpSpPr>
        <p:pic>
          <p:nvPicPr>
            <p:cNvPr id="66" name="Object 2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sp>
        <p:nvSpPr>
          <p:cNvPr id="32" name="TextBox 31"/>
          <p:cNvSpPr txBox="1"/>
          <p:nvPr/>
        </p:nvSpPr>
        <p:spPr>
          <a:xfrm>
            <a:off x="3882888" y="8163752"/>
            <a:ext cx="10525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A</a:t>
            </a:r>
            <a:r>
              <a:rPr lang="ko-KR" altLang="en-US" sz="2800" dirty="0" smtClean="0">
                <a:solidFill>
                  <a:schemeClr val="accent6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와 </a:t>
            </a:r>
            <a:r>
              <a:rPr lang="en-US" altLang="ko-KR" sz="2800" dirty="0" smtClean="0">
                <a:solidFill>
                  <a:schemeClr val="accent6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B</a:t>
            </a:r>
            <a:r>
              <a:rPr lang="ko-KR" altLang="en-US" sz="2800" dirty="0" smtClean="0">
                <a:solidFill>
                  <a:schemeClr val="accent6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의 행과 </a:t>
            </a:r>
            <a:r>
              <a:rPr lang="ko-KR" altLang="en-US" sz="2800" dirty="0">
                <a:solidFill>
                  <a:schemeClr val="accent6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열의 개수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가 같아야 하며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,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 동일 위치의 값끼리 더하거나 뺄 수 있다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.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7602200" y="9563100"/>
            <a:ext cx="362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2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597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6655604" y="5606374"/>
            <a:ext cx="3586875" cy="58316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10782097" y="5627404"/>
            <a:ext cx="3615753" cy="5831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6655604" y="6523821"/>
            <a:ext cx="3586875" cy="5831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10782097" y="6523821"/>
            <a:ext cx="3615753" cy="5831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sp>
        <p:nvSpPr>
          <p:cNvPr id="8" name="대각선 방향의 모서리가 둥근 사각형 7"/>
          <p:cNvSpPr/>
          <p:nvPr/>
        </p:nvSpPr>
        <p:spPr>
          <a:xfrm>
            <a:off x="2299252" y="352840"/>
            <a:ext cx="13716000" cy="1371600"/>
          </a:xfrm>
          <a:prstGeom prst="round2DiagRect">
            <a:avLst/>
          </a:prstGeom>
          <a:solidFill>
            <a:srgbClr val="FDA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latin typeface="1훈솜사탕 R" panose="02020603020101020101" pitchFamily="18" charset="-127"/>
                <a:ea typeface="1훈솜사탕 R" panose="02020603020101020101" pitchFamily="18" charset="-127"/>
              </a:rPr>
              <a:t>행렬이란</a:t>
            </a:r>
            <a:r>
              <a:rPr lang="en-US" altLang="ko-KR" sz="6000" dirty="0" smtClean="0">
                <a:latin typeface="1훈솜사탕 R" panose="02020603020101020101" pitchFamily="18" charset="-127"/>
                <a:ea typeface="1훈솜사탕 R" panose="02020603020101020101" pitchFamily="18" charset="-127"/>
              </a:rPr>
              <a:t>?</a:t>
            </a:r>
            <a:endParaRPr lang="ko-KR" altLang="en-US" sz="6000" dirty="0"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09192" y="2410240"/>
            <a:ext cx="10919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곱셈</a:t>
            </a:r>
            <a:endParaRPr lang="ko-KR" altLang="en-US" sz="3000" dirty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grpSp>
        <p:nvGrpSpPr>
          <p:cNvPr id="65" name="그룹 1007"/>
          <p:cNvGrpSpPr/>
          <p:nvPr/>
        </p:nvGrpSpPr>
        <p:grpSpPr>
          <a:xfrm>
            <a:off x="969645" y="9342513"/>
            <a:ext cx="1843947" cy="95974"/>
            <a:chOff x="943141" y="9342513"/>
            <a:chExt cx="1843947" cy="95974"/>
          </a:xfrm>
        </p:grpSpPr>
        <p:pic>
          <p:nvPicPr>
            <p:cNvPr id="66" name="Object 2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grpSp>
        <p:nvGrpSpPr>
          <p:cNvPr id="104" name="그룹 103"/>
          <p:cNvGrpSpPr/>
          <p:nvPr/>
        </p:nvGrpSpPr>
        <p:grpSpPr>
          <a:xfrm>
            <a:off x="4172775" y="2476500"/>
            <a:ext cx="9947417" cy="3460507"/>
            <a:chOff x="2640480" y="3019840"/>
            <a:chExt cx="9947417" cy="3460507"/>
          </a:xfrm>
        </p:grpSpPr>
        <p:grpSp>
          <p:nvGrpSpPr>
            <p:cNvPr id="105" name="그룹 104"/>
            <p:cNvGrpSpPr/>
            <p:nvPr/>
          </p:nvGrpSpPr>
          <p:grpSpPr>
            <a:xfrm>
              <a:off x="3048000" y="3022435"/>
              <a:ext cx="4411185" cy="3457912"/>
              <a:chOff x="1972987" y="3022435"/>
              <a:chExt cx="4411185" cy="3457912"/>
            </a:xfrm>
          </p:grpSpPr>
          <p:grpSp>
            <p:nvGrpSpPr>
              <p:cNvPr id="118" name="그룹 117"/>
              <p:cNvGrpSpPr/>
              <p:nvPr/>
            </p:nvGrpSpPr>
            <p:grpSpPr>
              <a:xfrm>
                <a:off x="1972987" y="3022435"/>
                <a:ext cx="4411185" cy="3457912"/>
                <a:chOff x="5684936" y="2445456"/>
                <a:chExt cx="4411185" cy="3457912"/>
              </a:xfrm>
            </p:grpSpPr>
            <p:sp>
              <p:nvSpPr>
                <p:cNvPr id="123" name="TextBox 122"/>
                <p:cNvSpPr txBox="1"/>
                <p:nvPr/>
              </p:nvSpPr>
              <p:spPr>
                <a:xfrm>
                  <a:off x="7222136" y="3089819"/>
                  <a:ext cx="1935145" cy="19389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60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1훈솜사탕 R" panose="02020603020101020101" pitchFamily="18" charset="-127"/>
                      <a:ea typeface="1훈솜사탕 R" panose="02020603020101020101" pitchFamily="18" charset="-127"/>
                    </a:rPr>
                    <a:t>a</a:t>
                  </a:r>
                  <a:r>
                    <a:rPr lang="en-US" altLang="ko-KR" sz="60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1훈솜사탕 R" panose="02020603020101020101" pitchFamily="18" charset="-127"/>
                      <a:ea typeface="1훈솜사탕 R" panose="02020603020101020101" pitchFamily="18" charset="-127"/>
                    </a:rPr>
                    <a:t>   a</a:t>
                  </a:r>
                </a:p>
                <a:p>
                  <a:r>
                    <a:rPr lang="en-US" altLang="ko-KR" sz="60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1훈솜사탕 R" panose="02020603020101020101" pitchFamily="18" charset="-127"/>
                      <a:ea typeface="1훈솜사탕 R" panose="02020603020101020101" pitchFamily="18" charset="-127"/>
                    </a:rPr>
                    <a:t>a</a:t>
                  </a:r>
                  <a:r>
                    <a:rPr lang="en-US" altLang="ko-KR" sz="60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1훈솜사탕 R" panose="02020603020101020101" pitchFamily="18" charset="-127"/>
                      <a:ea typeface="1훈솜사탕 R" panose="02020603020101020101" pitchFamily="18" charset="-127"/>
                    </a:rPr>
                    <a:t>   a  </a:t>
                  </a:r>
                </a:p>
              </p:txBody>
            </p:sp>
            <p:sp>
              <p:nvSpPr>
                <p:cNvPr id="124" name="원호 123"/>
                <p:cNvSpPr/>
                <p:nvPr/>
              </p:nvSpPr>
              <p:spPr>
                <a:xfrm rot="3478387">
                  <a:off x="6187103" y="2622071"/>
                  <a:ext cx="2779130" cy="3783463"/>
                </a:xfrm>
                <a:prstGeom prst="arc">
                  <a:avLst>
                    <a:gd name="adj1" fmla="val 16056226"/>
                    <a:gd name="adj2" fmla="val 18619235"/>
                  </a:avLst>
                </a:prstGeom>
                <a:ln w="571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25" name="원호 124"/>
                <p:cNvSpPr/>
                <p:nvPr/>
              </p:nvSpPr>
              <p:spPr>
                <a:xfrm rot="13644860">
                  <a:off x="7258417" y="1653339"/>
                  <a:ext cx="2045587" cy="3629821"/>
                </a:xfrm>
                <a:prstGeom prst="arc">
                  <a:avLst>
                    <a:gd name="adj1" fmla="val 15849409"/>
                    <a:gd name="adj2" fmla="val 18718888"/>
                  </a:avLst>
                </a:prstGeom>
                <a:ln w="571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sp>
            <p:nvSpPr>
              <p:cNvPr id="119" name="TextBox 118"/>
              <p:cNvSpPr txBox="1"/>
              <p:nvPr/>
            </p:nvSpPr>
            <p:spPr>
              <a:xfrm>
                <a:off x="3864719" y="4236184"/>
                <a:ext cx="3577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1훈솜사탕 R" panose="02020603020101020101" pitchFamily="18" charset="-127"/>
                    <a:ea typeface="1훈솜사탕 R" panose="02020603020101020101" pitchFamily="18" charset="-127"/>
                  </a:rPr>
                  <a:t>11</a:t>
                </a:r>
                <a:endPara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4841530" y="4236184"/>
                <a:ext cx="3978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1훈솜사탕 R" panose="02020603020101020101" pitchFamily="18" charset="-127"/>
                    <a:ea typeface="1훈솜사탕 R" panose="02020603020101020101" pitchFamily="18" charset="-127"/>
                  </a:rPr>
                  <a:t>12</a:t>
                </a:r>
                <a:endPara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3864719" y="5157905"/>
                <a:ext cx="3978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1훈솜사탕 R" panose="02020603020101020101" pitchFamily="18" charset="-127"/>
                    <a:ea typeface="1훈솜사탕 R" panose="02020603020101020101" pitchFamily="18" charset="-127"/>
                  </a:rPr>
                  <a:t>21</a:t>
                </a:r>
                <a:endPara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4841850" y="5157905"/>
                <a:ext cx="4379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1훈솜사탕 R" panose="02020603020101020101" pitchFamily="18" charset="-127"/>
                    <a:ea typeface="1훈솜사탕 R" panose="02020603020101020101" pitchFamily="18" charset="-127"/>
                  </a:rPr>
                  <a:t>22</a:t>
                </a:r>
                <a:endPara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endParaRPr>
              </a:p>
            </p:txBody>
          </p:sp>
        </p:grpSp>
        <p:grpSp>
          <p:nvGrpSpPr>
            <p:cNvPr id="106" name="그룹 105"/>
            <p:cNvGrpSpPr/>
            <p:nvPr/>
          </p:nvGrpSpPr>
          <p:grpSpPr>
            <a:xfrm>
              <a:off x="8176712" y="3019840"/>
              <a:ext cx="4411185" cy="3457912"/>
              <a:chOff x="1972987" y="3022435"/>
              <a:chExt cx="4411185" cy="3457912"/>
            </a:xfrm>
          </p:grpSpPr>
          <p:grpSp>
            <p:nvGrpSpPr>
              <p:cNvPr id="110" name="그룹 109"/>
              <p:cNvGrpSpPr/>
              <p:nvPr/>
            </p:nvGrpSpPr>
            <p:grpSpPr>
              <a:xfrm>
                <a:off x="1972987" y="3022435"/>
                <a:ext cx="4411185" cy="3457912"/>
                <a:chOff x="5684936" y="2445456"/>
                <a:chExt cx="4411185" cy="3457912"/>
              </a:xfrm>
            </p:grpSpPr>
            <p:sp>
              <p:nvSpPr>
                <p:cNvPr id="115" name="TextBox 114"/>
                <p:cNvSpPr txBox="1"/>
                <p:nvPr/>
              </p:nvSpPr>
              <p:spPr>
                <a:xfrm>
                  <a:off x="7222136" y="3089819"/>
                  <a:ext cx="1935145" cy="19389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60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1훈솜사탕 R" panose="02020603020101020101" pitchFamily="18" charset="-127"/>
                      <a:ea typeface="1훈솜사탕 R" panose="02020603020101020101" pitchFamily="18" charset="-127"/>
                    </a:rPr>
                    <a:t>b   b</a:t>
                  </a:r>
                </a:p>
                <a:p>
                  <a:r>
                    <a:rPr lang="en-US" altLang="ko-KR" sz="60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1훈솜사탕 R" panose="02020603020101020101" pitchFamily="18" charset="-127"/>
                      <a:ea typeface="1훈솜사탕 R" panose="02020603020101020101" pitchFamily="18" charset="-127"/>
                    </a:rPr>
                    <a:t>b   b  </a:t>
                  </a:r>
                </a:p>
              </p:txBody>
            </p:sp>
            <p:sp>
              <p:nvSpPr>
                <p:cNvPr id="116" name="원호 115"/>
                <p:cNvSpPr/>
                <p:nvPr/>
              </p:nvSpPr>
              <p:spPr>
                <a:xfrm rot="3478387">
                  <a:off x="6187103" y="2622071"/>
                  <a:ext cx="2779130" cy="3783463"/>
                </a:xfrm>
                <a:prstGeom prst="arc">
                  <a:avLst>
                    <a:gd name="adj1" fmla="val 16056226"/>
                    <a:gd name="adj2" fmla="val 18619235"/>
                  </a:avLst>
                </a:prstGeom>
                <a:ln w="571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17" name="원호 116"/>
                <p:cNvSpPr/>
                <p:nvPr/>
              </p:nvSpPr>
              <p:spPr>
                <a:xfrm rot="13644860">
                  <a:off x="7258417" y="1653339"/>
                  <a:ext cx="2045587" cy="3629821"/>
                </a:xfrm>
                <a:prstGeom prst="arc">
                  <a:avLst>
                    <a:gd name="adj1" fmla="val 15849409"/>
                    <a:gd name="adj2" fmla="val 18718888"/>
                  </a:avLst>
                </a:prstGeom>
                <a:ln w="571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sp>
            <p:nvSpPr>
              <p:cNvPr id="111" name="TextBox 110"/>
              <p:cNvSpPr txBox="1"/>
              <p:nvPr/>
            </p:nvSpPr>
            <p:spPr>
              <a:xfrm>
                <a:off x="3864719" y="4236184"/>
                <a:ext cx="3577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1훈솜사탕 R" panose="02020603020101020101" pitchFamily="18" charset="-127"/>
                    <a:ea typeface="1훈솜사탕 R" panose="02020603020101020101" pitchFamily="18" charset="-127"/>
                  </a:rPr>
                  <a:t>11</a:t>
                </a:r>
                <a:endPara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4841530" y="4236184"/>
                <a:ext cx="3978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1훈솜사탕 R" panose="02020603020101020101" pitchFamily="18" charset="-127"/>
                    <a:ea typeface="1훈솜사탕 R" panose="02020603020101020101" pitchFamily="18" charset="-127"/>
                  </a:rPr>
                  <a:t>12</a:t>
                </a:r>
                <a:endPara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864719" y="5157905"/>
                <a:ext cx="3978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1훈솜사탕 R" panose="02020603020101020101" pitchFamily="18" charset="-127"/>
                    <a:ea typeface="1훈솜사탕 R" panose="02020603020101020101" pitchFamily="18" charset="-127"/>
                  </a:rPr>
                  <a:t>21</a:t>
                </a:r>
                <a:endPara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4841850" y="5157905"/>
                <a:ext cx="4379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1훈솜사탕 R" panose="02020603020101020101" pitchFamily="18" charset="-127"/>
                    <a:ea typeface="1훈솜사탕 R" panose="02020603020101020101" pitchFamily="18" charset="-127"/>
                  </a:rPr>
                  <a:t>22</a:t>
                </a:r>
                <a:endPara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endParaRPr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7107506" y="4703465"/>
              <a:ext cx="3257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,</a:t>
              </a:r>
              <a:endPara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640480" y="4151227"/>
              <a:ext cx="250475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A =</a:t>
              </a:r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795592" y="4148632"/>
              <a:ext cx="250475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B</a:t>
              </a:r>
              <a:r>
                <a:rPr lang="en-US" altLang="ko-KR" sz="7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 =</a:t>
              </a:r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endParaRPr>
            </a:p>
          </p:txBody>
        </p:sp>
      </p:grpSp>
      <p:sp>
        <p:nvSpPr>
          <p:cNvPr id="174" name="TextBox 173"/>
          <p:cNvSpPr txBox="1"/>
          <p:nvPr/>
        </p:nvSpPr>
        <p:spPr>
          <a:xfrm>
            <a:off x="2950192" y="7658100"/>
            <a:ext cx="123947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6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A</a:t>
            </a:r>
            <a:r>
              <a:rPr lang="ko-KR" altLang="en-US" sz="2800" dirty="0">
                <a:solidFill>
                  <a:schemeClr val="accent6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의 열과 </a:t>
            </a:r>
            <a:r>
              <a:rPr lang="en-US" altLang="ko-KR" sz="2800" dirty="0">
                <a:solidFill>
                  <a:schemeClr val="accent6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B</a:t>
            </a:r>
            <a:r>
              <a:rPr lang="ko-KR" altLang="en-US" sz="2800" dirty="0">
                <a:solidFill>
                  <a:schemeClr val="accent6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의 행의 수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가 같아야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하고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,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A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의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1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행의 첫 번째 값과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B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의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1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열의 첫 번째 값과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곱하고</a:t>
            </a: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  <a:p>
            <a:pPr algn="ctr"/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A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의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2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행의 두 번째 값과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B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의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2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열의 두 번째 값과 곱한 값을 더하여 한 개의 값을 구할 수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있으며</a:t>
            </a: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마지막에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도달할 때까지 반복한다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.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581400" y="4762500"/>
            <a:ext cx="11133412" cy="3494432"/>
            <a:chOff x="3657600" y="5143500"/>
            <a:chExt cx="11133412" cy="3494432"/>
          </a:xfrm>
        </p:grpSpPr>
        <p:sp>
          <p:nvSpPr>
            <p:cNvPr id="136" name="TextBox 135"/>
            <p:cNvSpPr txBox="1"/>
            <p:nvPr/>
          </p:nvSpPr>
          <p:spPr>
            <a:xfrm>
              <a:off x="3657600" y="6218126"/>
              <a:ext cx="301326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A x B =</a:t>
              </a:r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675784" y="5758864"/>
              <a:ext cx="1720343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a</a:t>
              </a:r>
              <a:r>
                <a:rPr lang="en-US" altLang="ko-KR" sz="6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   </a:t>
              </a:r>
              <a:r>
                <a:rPr lang="en-US" altLang="ko-KR" sz="6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b</a:t>
              </a:r>
              <a:endParaRPr lang="en-US" altLang="ko-KR" sz="6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endParaRPr>
            </a:p>
            <a:p>
              <a:r>
                <a:rPr lang="en-US" altLang="ko-KR" sz="6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a</a:t>
              </a:r>
              <a:r>
                <a:rPr lang="en-US" altLang="ko-KR" sz="6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   </a:t>
              </a:r>
              <a:r>
                <a:rPr lang="en-US" altLang="ko-KR" sz="6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b</a:t>
              </a:r>
              <a:r>
                <a:rPr lang="en-US" altLang="ko-KR" sz="6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 </a:t>
              </a:r>
            </a:p>
          </p:txBody>
        </p:sp>
        <p:sp>
          <p:nvSpPr>
            <p:cNvPr id="138" name="원호 137"/>
            <p:cNvSpPr/>
            <p:nvPr/>
          </p:nvSpPr>
          <p:spPr>
            <a:xfrm rot="13644860">
              <a:off x="6931032" y="4351383"/>
              <a:ext cx="2045587" cy="3629821"/>
            </a:xfrm>
            <a:prstGeom prst="arc">
              <a:avLst>
                <a:gd name="adj1" fmla="val 15849409"/>
                <a:gd name="adj2" fmla="val 18718888"/>
              </a:avLst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7030316" y="6210181"/>
              <a:ext cx="3577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11</a:t>
              </a:r>
              <a:endPara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8007127" y="6210181"/>
              <a:ext cx="3577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11</a:t>
              </a:r>
              <a:endPara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7030316" y="7131902"/>
              <a:ext cx="3978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21</a:t>
              </a:r>
              <a:endPara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8047203" y="7131902"/>
              <a:ext cx="3577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1</a:t>
              </a:r>
              <a:r>
                <a:rPr lang="en-US" altLang="ko-KR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1</a:t>
              </a:r>
              <a:endPara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8612025" y="5758864"/>
              <a:ext cx="169290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a</a:t>
              </a:r>
              <a:r>
                <a:rPr lang="en-US" altLang="ko-KR" sz="6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   b</a:t>
              </a:r>
            </a:p>
            <a:p>
              <a:r>
                <a:rPr lang="en-US" altLang="ko-KR" sz="6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a</a:t>
              </a:r>
              <a:r>
                <a:rPr lang="en-US" altLang="ko-KR" sz="6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   b  </a:t>
              </a:r>
            </a:p>
          </p:txBody>
        </p:sp>
        <p:sp>
          <p:nvSpPr>
            <p:cNvPr id="144" name="원호 143"/>
            <p:cNvSpPr/>
            <p:nvPr/>
          </p:nvSpPr>
          <p:spPr>
            <a:xfrm rot="3478387">
              <a:off x="11509716" y="5356635"/>
              <a:ext cx="2779130" cy="3783463"/>
            </a:xfrm>
            <a:prstGeom prst="arc">
              <a:avLst>
                <a:gd name="adj1" fmla="val 16056226"/>
                <a:gd name="adj2" fmla="val 18619235"/>
              </a:avLst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8956616" y="6210181"/>
              <a:ext cx="3978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12</a:t>
              </a:r>
              <a:endPara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9933427" y="6210181"/>
              <a:ext cx="3978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21</a:t>
              </a:r>
              <a:endPara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8956616" y="7131902"/>
              <a:ext cx="437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22</a:t>
              </a:r>
              <a:endPara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9933747" y="7131902"/>
              <a:ext cx="3978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21</a:t>
              </a:r>
              <a:endPara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367462" y="5752121"/>
              <a:ext cx="47961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x</a:t>
              </a:r>
              <a:endParaRPr lang="ko-KR" altLang="en-US" sz="60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7398891" y="6673842"/>
              <a:ext cx="47961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x</a:t>
              </a:r>
              <a:endParaRPr lang="ko-KR" altLang="en-US" sz="60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9315712" y="5752121"/>
              <a:ext cx="47961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x</a:t>
              </a:r>
              <a:endParaRPr lang="ko-KR" altLang="en-US" sz="60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9338699" y="6673842"/>
              <a:ext cx="47961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x</a:t>
              </a:r>
              <a:endParaRPr lang="ko-KR" altLang="en-US" sz="60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0818541" y="5758864"/>
              <a:ext cx="1720343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a</a:t>
              </a:r>
              <a:r>
                <a:rPr lang="en-US" altLang="ko-KR" sz="6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   </a:t>
              </a:r>
              <a:r>
                <a:rPr lang="en-US" altLang="ko-KR" sz="6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b</a:t>
              </a:r>
              <a:endParaRPr lang="en-US" altLang="ko-KR" sz="6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endParaRPr>
            </a:p>
            <a:p>
              <a:r>
                <a:rPr lang="en-US" altLang="ko-KR" sz="6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a</a:t>
              </a:r>
              <a:r>
                <a:rPr lang="en-US" altLang="ko-KR" sz="6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   </a:t>
              </a:r>
              <a:r>
                <a:rPr lang="en-US" altLang="ko-KR" sz="6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b</a:t>
              </a:r>
              <a:r>
                <a:rPr lang="en-US" altLang="ko-KR" sz="6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 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1173073" y="6191224"/>
              <a:ext cx="3577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11</a:t>
              </a:r>
              <a:endPara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2149884" y="6191224"/>
              <a:ext cx="3978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12</a:t>
              </a:r>
              <a:endPara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1173073" y="7112945"/>
              <a:ext cx="3978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21</a:t>
              </a:r>
              <a:endPara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12189960" y="7112945"/>
              <a:ext cx="3978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12</a:t>
              </a:r>
              <a:endPara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12754782" y="5758864"/>
              <a:ext cx="169290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a</a:t>
              </a:r>
              <a:r>
                <a:rPr lang="en-US" altLang="ko-KR" sz="6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   b</a:t>
              </a:r>
            </a:p>
            <a:p>
              <a:r>
                <a:rPr lang="en-US" altLang="ko-KR" sz="6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a</a:t>
              </a:r>
              <a:r>
                <a:rPr lang="en-US" altLang="ko-KR" sz="6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   b  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13099373" y="6191224"/>
              <a:ext cx="3978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12</a:t>
              </a:r>
              <a:endPara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14076184" y="6191224"/>
              <a:ext cx="437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2</a:t>
              </a:r>
              <a:r>
                <a:rPr lang="en-US" altLang="ko-KR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2</a:t>
              </a:r>
              <a:endPara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13099373" y="7112945"/>
              <a:ext cx="437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22</a:t>
              </a:r>
              <a:endPara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4076504" y="7126197"/>
              <a:ext cx="437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22</a:t>
              </a:r>
              <a:endPara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1417455" y="5733164"/>
              <a:ext cx="47961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x</a:t>
              </a:r>
              <a:endParaRPr lang="ko-KR" altLang="en-US" sz="60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11448884" y="6654885"/>
              <a:ext cx="47961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x</a:t>
              </a:r>
              <a:endParaRPr lang="ko-KR" altLang="en-US" sz="6000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3365705" y="5733164"/>
              <a:ext cx="47961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x</a:t>
              </a:r>
              <a:endParaRPr lang="ko-KR" altLang="en-US" sz="6000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13388692" y="6654885"/>
              <a:ext cx="47961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x</a:t>
              </a:r>
              <a:endParaRPr lang="ko-KR" altLang="en-US" sz="6000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8249010" y="5923505"/>
              <a:ext cx="47641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+</a:t>
              </a:r>
              <a:endParaRPr lang="ko-KR" altLang="en-US" sz="4400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8249480" y="6812459"/>
              <a:ext cx="47641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+</a:t>
              </a:r>
              <a:endParaRPr lang="ko-KR" altLang="en-US" sz="4400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12400918" y="5926817"/>
              <a:ext cx="47641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+</a:t>
              </a:r>
              <a:endParaRPr lang="ko-KR" altLang="en-US" sz="4400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2401388" y="6815771"/>
              <a:ext cx="47641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+</a:t>
              </a:r>
              <a:endParaRPr lang="ko-KR" altLang="en-US" sz="4400" dirty="0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17602200" y="9563100"/>
            <a:ext cx="330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3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45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495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943141" y="9342513"/>
            <a:ext cx="1843947" cy="95974"/>
            <a:chOff x="943141" y="9342513"/>
            <a:chExt cx="1843947" cy="9597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sp>
        <p:nvSpPr>
          <p:cNvPr id="34" name="TextBox 33"/>
          <p:cNvSpPr txBox="1"/>
          <p:nvPr/>
        </p:nvSpPr>
        <p:spPr>
          <a:xfrm>
            <a:off x="11811000" y="2797867"/>
            <a:ext cx="399660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0" dirty="0" smtClean="0">
                <a:solidFill>
                  <a:srgbClr val="FFFBF0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02</a:t>
            </a:r>
            <a:endParaRPr lang="ko-KR" altLang="en-US" sz="30000" dirty="0">
              <a:solidFill>
                <a:srgbClr val="FFFBF0"/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1873969" y="4256396"/>
            <a:ext cx="9459588" cy="1774603"/>
            <a:chOff x="1873969" y="4677167"/>
            <a:chExt cx="9459588" cy="1774603"/>
          </a:xfrm>
        </p:grpSpPr>
        <p:sp>
          <p:nvSpPr>
            <p:cNvPr id="36" name="Object 22"/>
            <p:cNvSpPr txBox="1"/>
            <p:nvPr/>
          </p:nvSpPr>
          <p:spPr>
            <a:xfrm>
              <a:off x="2291783" y="5452012"/>
              <a:ext cx="8982505" cy="41141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ko-KR" altLang="en-US" sz="3000" kern="0" spc="-100" dirty="0" smtClean="0">
                  <a:solidFill>
                    <a:srgbClr val="FFFBF0"/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행렬 계산기 소개</a:t>
              </a:r>
              <a:endParaRPr lang="en-US" sz="3000" dirty="0">
                <a:solidFill>
                  <a:srgbClr val="FFFBF0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endParaRPr>
            </a:p>
          </p:txBody>
        </p:sp>
        <p:sp>
          <p:nvSpPr>
            <p:cNvPr id="37" name="Object 26"/>
            <p:cNvSpPr txBox="1"/>
            <p:nvPr/>
          </p:nvSpPr>
          <p:spPr>
            <a:xfrm>
              <a:off x="1873969" y="4677167"/>
              <a:ext cx="7425262" cy="933309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4100" kern="0" spc="100" dirty="0" smtClean="0">
                  <a:solidFill>
                    <a:srgbClr val="FFFBF0"/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  <a:cs typeface="여기어때 잘난체 OTF" pitchFamily="34" charset="0"/>
                </a:rPr>
                <a:t>Chapter 02</a:t>
              </a:r>
              <a:endParaRPr lang="en-US" dirty="0">
                <a:solidFill>
                  <a:srgbClr val="FFFBF0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endParaRPr>
            </a:p>
          </p:txBody>
        </p:sp>
        <p:sp>
          <p:nvSpPr>
            <p:cNvPr id="38" name="Object 22"/>
            <p:cNvSpPr txBox="1"/>
            <p:nvPr/>
          </p:nvSpPr>
          <p:spPr>
            <a:xfrm>
              <a:off x="2351052" y="6040352"/>
              <a:ext cx="8982505" cy="41141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>
                <a:lnSpc>
                  <a:spcPct val="120000"/>
                </a:lnSpc>
              </a:pPr>
              <a:r>
                <a:rPr lang="en-US" altLang="ko-KR" sz="2400" dirty="0" smtClean="0">
                  <a:solidFill>
                    <a:srgbClr val="FFFBF0"/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- </a:t>
              </a:r>
              <a:r>
                <a:rPr lang="ko-KR" altLang="en-US" sz="2400" dirty="0" smtClean="0">
                  <a:solidFill>
                    <a:srgbClr val="FFFBF0"/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전체 화면 </a:t>
              </a:r>
              <a:r>
                <a:rPr lang="en-US" altLang="ko-KR" sz="2400" dirty="0" smtClean="0">
                  <a:solidFill>
                    <a:srgbClr val="FFFBF0"/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/ </a:t>
              </a:r>
              <a:r>
                <a:rPr lang="ko-KR" altLang="en-US" sz="2400" dirty="0" smtClean="0">
                  <a:solidFill>
                    <a:srgbClr val="FFFBF0"/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이용방법</a:t>
              </a:r>
              <a:endParaRPr lang="en-US" altLang="ko-KR" sz="2400" dirty="0">
                <a:solidFill>
                  <a:srgbClr val="FFFBF0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endParaRPr>
            </a:p>
          </p:txBody>
        </p:sp>
      </p:grpSp>
      <p:cxnSp>
        <p:nvCxnSpPr>
          <p:cNvPr id="39" name="직선 연결선 38"/>
          <p:cNvCxnSpPr/>
          <p:nvPr/>
        </p:nvCxnSpPr>
        <p:spPr>
          <a:xfrm>
            <a:off x="2286000" y="5619581"/>
            <a:ext cx="2438400" cy="0"/>
          </a:xfrm>
          <a:prstGeom prst="line">
            <a:avLst/>
          </a:prstGeom>
          <a:ln w="38100" cmpd="thickThin">
            <a:solidFill>
              <a:srgbClr val="FFFB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1006"/>
          <p:cNvGrpSpPr/>
          <p:nvPr/>
        </p:nvGrpSpPr>
        <p:grpSpPr>
          <a:xfrm>
            <a:off x="6998686" y="2938719"/>
            <a:ext cx="4406357" cy="4406357"/>
            <a:chOff x="6998686" y="2938719"/>
            <a:chExt cx="4406357" cy="4406357"/>
          </a:xfrm>
        </p:grpSpPr>
        <p:pic>
          <p:nvPicPr>
            <p:cNvPr id="41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98686" y="2938719"/>
              <a:ext cx="4406357" cy="440635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943141" y="9342513"/>
            <a:ext cx="1843947" cy="95974"/>
            <a:chOff x="943141" y="9342513"/>
            <a:chExt cx="1843947" cy="9597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sp>
        <p:nvSpPr>
          <p:cNvPr id="12" name="대각선 방향의 모서리가 둥근 사각형 11"/>
          <p:cNvSpPr/>
          <p:nvPr/>
        </p:nvSpPr>
        <p:spPr>
          <a:xfrm>
            <a:off x="2299252" y="352840"/>
            <a:ext cx="13716000" cy="1371600"/>
          </a:xfrm>
          <a:prstGeom prst="round2DiagRect">
            <a:avLst/>
          </a:prstGeom>
          <a:solidFill>
            <a:srgbClr val="FDA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latin typeface="1훈솜사탕 R" panose="02020603020101020101" pitchFamily="18" charset="-127"/>
                <a:ea typeface="1훈솜사탕 R" panose="02020603020101020101" pitchFamily="18" charset="-127"/>
              </a:rPr>
              <a:t>행렬 계산기 소개</a:t>
            </a:r>
            <a:endParaRPr lang="ko-KR" altLang="en-US" sz="6000" dirty="0"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09192" y="2410240"/>
            <a:ext cx="18181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전체 화면</a:t>
            </a:r>
            <a:endParaRPr lang="ko-KR" altLang="en-US" sz="3000" dirty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3327932" y="3086141"/>
            <a:ext cx="11638800" cy="6019200"/>
          </a:xfrm>
          <a:prstGeom prst="roundRect">
            <a:avLst>
              <a:gd name="adj" fmla="val 5652"/>
            </a:avLst>
          </a:prstGeom>
          <a:solidFill>
            <a:schemeClr val="bg1"/>
          </a:solidFill>
          <a:ln w="76200">
            <a:solidFill>
              <a:srgbClr val="FDA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532" y="3266057"/>
            <a:ext cx="11277600" cy="565936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602200" y="9563100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4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17" name="모서리가 둥근 직사각형 16">
            <a:hlinkClick r:id="rId5"/>
          </p:cNvPr>
          <p:cNvSpPr/>
          <p:nvPr/>
        </p:nvSpPr>
        <p:spPr>
          <a:xfrm>
            <a:off x="13258800" y="9342513"/>
            <a:ext cx="3352800" cy="53340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DA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DAAA2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행렬 계산기 바로가기</a:t>
            </a:r>
            <a:endParaRPr lang="ko-KR" altLang="en-US" sz="2400" dirty="0">
              <a:solidFill>
                <a:srgbClr val="FDAAA2"/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816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모서리가 둥근 직사각형 29"/>
          <p:cNvSpPr/>
          <p:nvPr/>
        </p:nvSpPr>
        <p:spPr>
          <a:xfrm>
            <a:off x="5014587" y="6551028"/>
            <a:ext cx="8287200" cy="2610000"/>
          </a:xfrm>
          <a:prstGeom prst="roundRect">
            <a:avLst>
              <a:gd name="adj" fmla="val 5652"/>
            </a:avLst>
          </a:prstGeom>
          <a:solidFill>
            <a:schemeClr val="bg1"/>
          </a:solidFill>
          <a:ln w="76200">
            <a:solidFill>
              <a:srgbClr val="FDA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943141" y="9342513"/>
            <a:ext cx="1843947" cy="95974"/>
            <a:chOff x="943141" y="9342513"/>
            <a:chExt cx="1843947" cy="9597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sp>
        <p:nvSpPr>
          <p:cNvPr id="12" name="대각선 방향의 모서리가 둥근 사각형 11"/>
          <p:cNvSpPr/>
          <p:nvPr/>
        </p:nvSpPr>
        <p:spPr>
          <a:xfrm>
            <a:off x="2299252" y="352840"/>
            <a:ext cx="13716000" cy="1371600"/>
          </a:xfrm>
          <a:prstGeom prst="round2DiagRect">
            <a:avLst/>
          </a:prstGeom>
          <a:solidFill>
            <a:srgbClr val="FDA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latin typeface="1훈솜사탕 R" panose="02020603020101020101" pitchFamily="18" charset="-127"/>
                <a:ea typeface="1훈솜사탕 R" panose="02020603020101020101" pitchFamily="18" charset="-127"/>
              </a:rPr>
              <a:t>행렬 계산기 소개</a:t>
            </a:r>
            <a:endParaRPr lang="ko-KR" altLang="en-US" sz="6000" dirty="0"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09192" y="2410240"/>
            <a:ext cx="17107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이용방법</a:t>
            </a:r>
            <a:endParaRPr lang="ko-KR" altLang="en-US" sz="3000" dirty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3332100" y="3086098"/>
            <a:ext cx="11638800" cy="1814400"/>
          </a:xfrm>
          <a:prstGeom prst="roundRect">
            <a:avLst>
              <a:gd name="adj" fmla="val 5652"/>
            </a:avLst>
          </a:prstGeom>
          <a:solidFill>
            <a:schemeClr val="bg1"/>
          </a:solidFill>
          <a:ln w="76200">
            <a:solidFill>
              <a:srgbClr val="FDA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3512700" y="3266259"/>
            <a:ext cx="11277600" cy="1454078"/>
            <a:chOff x="3508514" y="3311560"/>
            <a:chExt cx="11277600" cy="145407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4307"/>
            <a:stretch/>
          </p:blipFill>
          <p:spPr>
            <a:xfrm>
              <a:off x="3508514" y="3311560"/>
              <a:ext cx="11277600" cy="1454078"/>
            </a:xfrm>
            <a:prstGeom prst="rect">
              <a:avLst/>
            </a:prstGeom>
          </p:spPr>
        </p:pic>
        <p:grpSp>
          <p:nvGrpSpPr>
            <p:cNvPr id="11" name="그룹 10"/>
            <p:cNvGrpSpPr/>
            <p:nvPr/>
          </p:nvGrpSpPr>
          <p:grpSpPr>
            <a:xfrm>
              <a:off x="3980517" y="3826115"/>
              <a:ext cx="8624382" cy="721433"/>
              <a:chOff x="3980517" y="3826115"/>
              <a:chExt cx="8624382" cy="721433"/>
            </a:xfrm>
          </p:grpSpPr>
          <p:sp>
            <p:nvSpPr>
              <p:cNvPr id="2" name="모서리가 둥근 직사각형 1"/>
              <p:cNvSpPr/>
              <p:nvPr/>
            </p:nvSpPr>
            <p:spPr>
              <a:xfrm>
                <a:off x="4294496" y="4242748"/>
                <a:ext cx="2209800" cy="304800"/>
              </a:xfrm>
              <a:prstGeom prst="roundRect">
                <a:avLst/>
              </a:prstGeom>
              <a:solidFill>
                <a:srgbClr val="FFFBF0">
                  <a:alpha val="31000"/>
                </a:srgbClr>
              </a:solidFill>
              <a:ln>
                <a:solidFill>
                  <a:srgbClr val="FDAAA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모서리가 둥근 직사각형 16"/>
              <p:cNvSpPr/>
              <p:nvPr/>
            </p:nvSpPr>
            <p:spPr>
              <a:xfrm>
                <a:off x="8025452" y="4242748"/>
                <a:ext cx="2209800" cy="304800"/>
              </a:xfrm>
              <a:prstGeom prst="roundRect">
                <a:avLst/>
              </a:prstGeom>
              <a:solidFill>
                <a:srgbClr val="FFFBF0">
                  <a:alpha val="31000"/>
                </a:srgbClr>
              </a:solidFill>
              <a:ln>
                <a:solidFill>
                  <a:srgbClr val="FDAAA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모서리가 둥근 직사각형 17"/>
              <p:cNvSpPr/>
              <p:nvPr/>
            </p:nvSpPr>
            <p:spPr>
              <a:xfrm>
                <a:off x="12071499" y="3953011"/>
                <a:ext cx="533400" cy="304800"/>
              </a:xfrm>
              <a:prstGeom prst="roundRect">
                <a:avLst/>
              </a:prstGeom>
              <a:solidFill>
                <a:srgbClr val="FFFBF0">
                  <a:alpha val="31000"/>
                </a:srgbClr>
              </a:solidFill>
              <a:ln>
                <a:solidFill>
                  <a:srgbClr val="FDAAA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3980517" y="4129500"/>
                <a:ext cx="252000" cy="252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1훈솜사탕 R" panose="02020603020101020101" pitchFamily="18" charset="-127"/>
                    <a:ea typeface="1훈솜사탕 R" panose="02020603020101020101" pitchFamily="18" charset="-127"/>
                  </a:rPr>
                  <a:t>1</a:t>
                </a:r>
                <a:endParaRPr lang="ko-KR" altLang="en-US" dirty="0">
                  <a:latin typeface="1훈솜사탕 R" panose="02020603020101020101" pitchFamily="18" charset="-127"/>
                  <a:ea typeface="1훈솜사탕 R" panose="02020603020101020101" pitchFamily="18" charset="-127"/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7752417" y="4129500"/>
                <a:ext cx="252000" cy="252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1훈솜사탕 R" panose="02020603020101020101" pitchFamily="18" charset="-127"/>
                    <a:ea typeface="1훈솜사탕 R" panose="02020603020101020101" pitchFamily="18" charset="-127"/>
                  </a:rPr>
                  <a:t>1</a:t>
                </a:r>
                <a:endParaRPr lang="ko-KR" altLang="en-US" dirty="0">
                  <a:latin typeface="1훈솜사탕 R" panose="02020603020101020101" pitchFamily="18" charset="-127"/>
                  <a:ea typeface="1훈솜사탕 R" panose="02020603020101020101" pitchFamily="18" charset="-127"/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11764907" y="3826115"/>
                <a:ext cx="252000" cy="252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1훈솜사탕 R" panose="02020603020101020101" pitchFamily="18" charset="-127"/>
                    <a:ea typeface="1훈솜사탕 R" panose="02020603020101020101" pitchFamily="18" charset="-127"/>
                  </a:rPr>
                  <a:t>2</a:t>
                </a:r>
                <a:endParaRPr lang="ko-KR" altLang="en-US" dirty="0">
                  <a:latin typeface="1훈솜사탕 R" panose="02020603020101020101" pitchFamily="18" charset="-127"/>
                  <a:ea typeface="1훈솜사탕 R" panose="02020603020101020101" pitchFamily="18" charset="-127"/>
                </a:endParaRPr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6922824" y="5098832"/>
            <a:ext cx="4448983" cy="854170"/>
            <a:chOff x="7362017" y="5508530"/>
            <a:chExt cx="4448983" cy="854170"/>
          </a:xfrm>
        </p:grpSpPr>
        <p:sp>
          <p:nvSpPr>
            <p:cNvPr id="7" name="TextBox 6"/>
            <p:cNvSpPr txBox="1"/>
            <p:nvPr/>
          </p:nvSpPr>
          <p:spPr>
            <a:xfrm>
              <a:off x="7614017" y="5508530"/>
              <a:ext cx="41969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그리려고 하는 행과 열의 개수를 입력한다</a:t>
              </a:r>
              <a:r>
                <a:rPr lang="en-US" altLang="ko-KR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.</a:t>
              </a:r>
              <a:endPara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7362017" y="5577300"/>
              <a:ext cx="252000" cy="25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1</a:t>
              </a:r>
              <a:endParaRPr lang="ko-KR" altLang="en-US" dirty="0">
                <a:latin typeface="1훈솜사탕 R" panose="02020603020101020101" pitchFamily="18" charset="-127"/>
                <a:ea typeface="1훈솜사탕 R" panose="02020603020101020101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14017" y="5962590"/>
              <a:ext cx="26484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OUTPUT </a:t>
              </a:r>
              <a:r>
                <a:rPr lang="ko-KR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버튼을 클릭한다</a:t>
              </a:r>
              <a:r>
                <a:rPr lang="en-US" altLang="ko-KR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.</a:t>
              </a:r>
              <a:endPara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7362017" y="6031360"/>
              <a:ext cx="252000" cy="25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2</a:t>
              </a:r>
              <a:endParaRPr lang="ko-KR" altLang="en-US" dirty="0">
                <a:latin typeface="1훈솜사탕 R" panose="02020603020101020101" pitchFamily="18" charset="-127"/>
                <a:ea typeface="1훈솜사탕 R" panose="02020603020101020101" pitchFamily="18" charset="-127"/>
              </a:endParaRPr>
            </a:p>
          </p:txBody>
        </p:sp>
      </p:grpSp>
      <p:sp>
        <p:nvSpPr>
          <p:cNvPr id="8" name="오른쪽 화살표 7"/>
          <p:cNvSpPr/>
          <p:nvPr/>
        </p:nvSpPr>
        <p:spPr>
          <a:xfrm rot="5400000">
            <a:off x="9026825" y="6058059"/>
            <a:ext cx="254346" cy="32806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160" y="6731897"/>
            <a:ext cx="7992054" cy="224826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7602200" y="956310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5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34" name="모서리가 둥근 직사각형 33">
            <a:hlinkClick r:id="rId6"/>
          </p:cNvPr>
          <p:cNvSpPr/>
          <p:nvPr/>
        </p:nvSpPr>
        <p:spPr>
          <a:xfrm>
            <a:off x="13258800" y="9342513"/>
            <a:ext cx="3352800" cy="53340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DA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DAAA2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행렬 계산기 바로가기</a:t>
            </a:r>
            <a:endParaRPr lang="ko-KR" altLang="en-US" sz="2400" dirty="0">
              <a:solidFill>
                <a:srgbClr val="FDAAA2"/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45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847</Words>
  <Application>Microsoft Office PowerPoint</Application>
  <PresentationFormat>사용자 지정</PresentationFormat>
  <Paragraphs>287</Paragraphs>
  <Slides>25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LINE</cp:lastModifiedBy>
  <cp:revision>55</cp:revision>
  <dcterms:created xsi:type="dcterms:W3CDTF">2021-03-30T21:07:34Z</dcterms:created>
  <dcterms:modified xsi:type="dcterms:W3CDTF">2021-05-21T02:20:27Z</dcterms:modified>
</cp:coreProperties>
</file>