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852" r:id="rId4"/>
  </p:sldMasterIdLst>
  <p:notesMasterIdLst>
    <p:notesMasterId r:id="rId13"/>
  </p:notesMasterIdLst>
  <p:handoutMasterIdLst>
    <p:handoutMasterId r:id="rId14"/>
  </p:handoutMasterIdLst>
  <p:sldIdLst>
    <p:sldId id="256" r:id="rId5"/>
    <p:sldId id="261" r:id="rId6"/>
    <p:sldId id="272" r:id="rId7"/>
    <p:sldId id="266" r:id="rId8"/>
    <p:sldId id="274" r:id="rId9"/>
    <p:sldId id="275" r:id="rId10"/>
    <p:sldId id="276" r:id="rId11"/>
    <p:sldId id="27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75"/>
  </p:normalViewPr>
  <p:slideViewPr>
    <p:cSldViewPr snapToGrid="0" snapToObjects="1">
      <p:cViewPr varScale="1">
        <p:scale>
          <a:sx n="67" d="100"/>
          <a:sy n="67" d="100"/>
        </p:scale>
        <p:origin x="644" y="4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663F-0F71-4941-839F-4D376A50B15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C142CB8-EC67-47AC-810C-39EACC3AA53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1F8F58-3262-4466-8DB1-B329F63F404F}" type="datetimeFigureOut">
              <a:rPr lang="en-US" smtClean="0"/>
              <a:t>7/1/2019</a:t>
            </a:fld>
            <a:endParaRPr lang="en-US" dirty="0"/>
          </a:p>
        </p:txBody>
      </p:sp>
      <p:sp>
        <p:nvSpPr>
          <p:cNvPr id="4" name="Footer Placeholder 3">
            <a:extLst>
              <a:ext uri="{FF2B5EF4-FFF2-40B4-BE49-F238E27FC236}">
                <a16:creationId xmlns:a16="http://schemas.microsoft.com/office/drawing/2014/main" id="{87EB2D2D-60E4-477E-84AF-48DE5C24FA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5F6F142-CFE2-4AA2-8A1E-CADC565C24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F595F6-1BED-4F30-933F-F0CD66CEE780}" type="slidenum">
              <a:rPr lang="en-US" smtClean="0"/>
              <a:t>‹#›</a:t>
            </a:fld>
            <a:endParaRPr lang="en-US" dirty="0"/>
          </a:p>
        </p:txBody>
      </p:sp>
    </p:spTree>
    <p:extLst>
      <p:ext uri="{BB962C8B-B14F-4D97-AF65-F5344CB8AC3E}">
        <p14:creationId xmlns:p14="http://schemas.microsoft.com/office/powerpoint/2010/main" val="3501541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CF71C-E8D2-4E49-B04C-B160BC17D861}" type="datetimeFigureOut">
              <a:rPr lang="en-US" smtClean="0"/>
              <a:t>7/1/2019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D76E09-41B7-FE4E-B099-04DFD58B8CF1}" type="slidenum">
              <a:rPr lang="en-US" smtClean="0"/>
              <a:t>‹#›</a:t>
            </a:fld>
            <a:endParaRPr lang="en-US" dirty="0"/>
          </a:p>
        </p:txBody>
      </p:sp>
    </p:spTree>
    <p:extLst>
      <p:ext uri="{BB962C8B-B14F-4D97-AF65-F5344CB8AC3E}">
        <p14:creationId xmlns:p14="http://schemas.microsoft.com/office/powerpoint/2010/main" val="1629511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1</a:t>
            </a:fld>
            <a:endParaRPr lang="en-US" dirty="0"/>
          </a:p>
        </p:txBody>
      </p:sp>
    </p:spTree>
    <p:extLst>
      <p:ext uri="{BB962C8B-B14F-4D97-AF65-F5344CB8AC3E}">
        <p14:creationId xmlns:p14="http://schemas.microsoft.com/office/powerpoint/2010/main" val="922166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2</a:t>
            </a:fld>
            <a:endParaRPr lang="en-US" dirty="0"/>
          </a:p>
        </p:txBody>
      </p:sp>
    </p:spTree>
    <p:extLst>
      <p:ext uri="{BB962C8B-B14F-4D97-AF65-F5344CB8AC3E}">
        <p14:creationId xmlns:p14="http://schemas.microsoft.com/office/powerpoint/2010/main" val="2508422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3</a:t>
            </a:fld>
            <a:endParaRPr lang="en-US" dirty="0"/>
          </a:p>
        </p:txBody>
      </p:sp>
    </p:spTree>
    <p:extLst>
      <p:ext uri="{BB962C8B-B14F-4D97-AF65-F5344CB8AC3E}">
        <p14:creationId xmlns:p14="http://schemas.microsoft.com/office/powerpoint/2010/main" val="3850280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4</a:t>
            </a:fld>
            <a:endParaRPr lang="en-US" dirty="0"/>
          </a:p>
        </p:txBody>
      </p:sp>
    </p:spTree>
    <p:extLst>
      <p:ext uri="{BB962C8B-B14F-4D97-AF65-F5344CB8AC3E}">
        <p14:creationId xmlns:p14="http://schemas.microsoft.com/office/powerpoint/2010/main" val="1933628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8</a:t>
            </a:fld>
            <a:endParaRPr lang="en-US" dirty="0"/>
          </a:p>
        </p:txBody>
      </p:sp>
    </p:spTree>
    <p:extLst>
      <p:ext uri="{BB962C8B-B14F-4D97-AF65-F5344CB8AC3E}">
        <p14:creationId xmlns:p14="http://schemas.microsoft.com/office/powerpoint/2010/main" val="52332274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6D0534-BB92-D249-82B9-49A38E7BB51A}" type="datetime1">
              <a:rPr lang="en-US" smtClean="0"/>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32673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922B72-5EFB-2B4D-BBDF-916337A53DC6}" type="datetime1">
              <a:rPr lang="en-US" smtClean="0"/>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16891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6B05E1-C71E-544E-9F74-844878BC4783}" type="datetime1">
              <a:rPr lang="en-US" smtClean="0"/>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76527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EE8AFE-A49F-3347-91BC-9E8CE1BCC4B4}" type="datetime1">
              <a:rPr lang="en-US" smtClean="0"/>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05088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EA109CB-DDDB-7949-A85C-355CAB3D7576}" type="datetime1">
              <a:rPr lang="en-US" smtClean="0"/>
              <a:t>7/1/2019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8566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E56BB9-C860-D945-A0DA-AC84E1154E6B}" type="datetime1">
              <a:rPr lang="en-US" smtClean="0"/>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88177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C5F966-147F-B24F-8855-ADF4B9638779}" type="datetime1">
              <a:rPr lang="en-US" smtClean="0"/>
              <a:t>7/1/2019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62686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2BB21E-6508-274A-8215-090AB0A8BFD7}" type="datetime1">
              <a:rPr lang="en-US" smtClean="0"/>
              <a:t>7/1/2019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81467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5E3B75-9C36-5140-9B2C-4AB02DB5CE55}" type="datetime1">
              <a:rPr lang="en-US" smtClean="0"/>
              <a:t>7/1/2019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77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7E5107-D26A-8749-91B4-BDF6C1B6361A}" type="datetime1">
              <a:rPr lang="en-US" smtClean="0"/>
              <a:t>7/1/2019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11674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CC6945-859D-154B-9E61-3980F2B5BC84}" type="datetime1">
              <a:rPr lang="en-US" smtClean="0"/>
              <a:t>7/1/2019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13728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E2B6D2D-DD65-7542-B616-C09BD0686257}" type="datetime1">
              <a:rPr lang="en-US" smtClean="0"/>
              <a:t>7/1/2019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75904696"/>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microsoft.com/office/2007/relationships/hdphoto" Target="../media/hdphoto2.wdp"/><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microsoft.com/office/2007/relationships/hdphoto" Target="../media/hdphoto2.wdp"/><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vocados and peppers on a cutting board">
            <a:extLst>
              <a:ext uri="{FF2B5EF4-FFF2-40B4-BE49-F238E27FC236}">
                <a16:creationId xmlns:a16="http://schemas.microsoft.com/office/drawing/2014/main" id="{573EC269-9A59-49F8-B377-784E209B3A04}"/>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0802" y="19060"/>
            <a:ext cx="12191980" cy="6857989"/>
          </a:xfrm>
          <a:prstGeom prst="rect">
            <a:avLst/>
          </a:prstGeom>
        </p:spPr>
      </p:pic>
      <p:sp>
        <p:nvSpPr>
          <p:cNvPr id="20" name="Rectangle 19">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051560" y="1432223"/>
            <a:ext cx="9966960" cy="3035808"/>
          </a:xfrm>
        </p:spPr>
        <p:txBody>
          <a:bodyPr anchor="b">
            <a:normAutofit/>
          </a:bodyPr>
          <a:lstStyle/>
          <a:p>
            <a:r>
              <a:rPr lang="en-US" dirty="0">
                <a:solidFill>
                  <a:srgbClr val="FFFFFF"/>
                </a:solidFill>
              </a:rPr>
              <a:t>Beet Waste	</a:t>
            </a:r>
          </a:p>
        </p:txBody>
      </p:sp>
      <p:sp>
        <p:nvSpPr>
          <p:cNvPr id="8" name="Subtitle 7">
            <a:extLst>
              <a:ext uri="{FF2B5EF4-FFF2-40B4-BE49-F238E27FC236}">
                <a16:creationId xmlns:a16="http://schemas.microsoft.com/office/drawing/2014/main" id="{57FFE273-805C-47CC-98BD-C63CD14BF635}"/>
              </a:ext>
            </a:extLst>
          </p:cNvPr>
          <p:cNvSpPr>
            <a:spLocks noGrp="1"/>
          </p:cNvSpPr>
          <p:nvPr>
            <p:ph type="subTitle" idx="1"/>
          </p:nvPr>
        </p:nvSpPr>
        <p:spPr>
          <a:xfrm>
            <a:off x="1069848" y="4389120"/>
            <a:ext cx="7891272" cy="1069848"/>
          </a:xfrm>
        </p:spPr>
        <p:txBody>
          <a:bodyPr>
            <a:normAutofit/>
          </a:bodyPr>
          <a:lstStyle/>
          <a:p>
            <a:r>
              <a:rPr lang="en-US" dirty="0">
                <a:solidFill>
                  <a:srgbClr val="FFFFFF"/>
                </a:solidFill>
              </a:rPr>
              <a:t>Group Project 1</a:t>
            </a:r>
          </a:p>
          <a:p>
            <a:r>
              <a:rPr lang="en-US" dirty="0">
                <a:solidFill>
                  <a:srgbClr val="FFFFFF"/>
                </a:solidFill>
              </a:rPr>
              <a:t>Kimberly Spiegel</a:t>
            </a:r>
          </a:p>
        </p:txBody>
      </p:sp>
      <p:pic>
        <p:nvPicPr>
          <p:cNvPr id="3" name="Picture 2">
            <a:extLst>
              <a:ext uri="{FF2B5EF4-FFF2-40B4-BE49-F238E27FC236}">
                <a16:creationId xmlns:a16="http://schemas.microsoft.com/office/drawing/2014/main" id="{61B754AE-11FD-4654-984C-251E97FDD977}"/>
              </a:ext>
            </a:extLst>
          </p:cNvPr>
          <p:cNvPicPr>
            <a:picLocks noChangeAspect="1"/>
          </p:cNvPicPr>
          <p:nvPr/>
        </p:nvPicPr>
        <p:blipFill>
          <a:blip r:embed="rId6"/>
          <a:stretch>
            <a:fillRect/>
          </a:stretch>
        </p:blipFill>
        <p:spPr>
          <a:xfrm rot="18912642">
            <a:off x="8925206" y="2331477"/>
            <a:ext cx="1153573" cy="826121"/>
          </a:xfrm>
          <a:prstGeom prst="rect">
            <a:avLst/>
          </a:prstGeom>
        </p:spPr>
      </p:pic>
    </p:spTree>
    <p:extLst>
      <p:ext uri="{BB962C8B-B14F-4D97-AF65-F5344CB8AC3E}">
        <p14:creationId xmlns:p14="http://schemas.microsoft.com/office/powerpoint/2010/main" val="531247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Lettuce">
            <a:extLst>
              <a:ext uri="{FF2B5EF4-FFF2-40B4-BE49-F238E27FC236}">
                <a16:creationId xmlns:a16="http://schemas.microsoft.com/office/drawing/2014/main" id="{E993FA7A-9A61-804B-A5E4-16683DB6CC47}"/>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524" y="3447"/>
            <a:ext cx="12191980" cy="6857989"/>
          </a:xfrm>
          <a:prstGeom prst="rect">
            <a:avLst/>
          </a:prstGeom>
        </p:spPr>
      </p:pic>
      <p:sp>
        <p:nvSpPr>
          <p:cNvPr id="46" name="Rectangle 37">
            <a:extLst>
              <a:ext uri="{FF2B5EF4-FFF2-40B4-BE49-F238E27FC236}">
                <a16:creationId xmlns:a16="http://schemas.microsoft.com/office/drawing/2014/main" id="{F79FF99C-BAA9-404F-9C96-6DD456B4F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39">
            <a:extLst>
              <a:ext uri="{FF2B5EF4-FFF2-40B4-BE49-F238E27FC236}">
                <a16:creationId xmlns:a16="http://schemas.microsoft.com/office/drawing/2014/main" id="{49C44AFD-C72D-4D9C-84C6-73E615CE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1069848" y="484632"/>
            <a:ext cx="10058400" cy="1609344"/>
          </a:xfrm>
        </p:spPr>
        <p:txBody>
          <a:bodyPr anchor="ctr">
            <a:normAutofit/>
          </a:bodyPr>
          <a:lstStyle/>
          <a:p>
            <a:r>
              <a:rPr lang="en-US" dirty="0">
                <a:solidFill>
                  <a:schemeClr val="tx1"/>
                </a:solidFill>
              </a:rPr>
              <a:t>Motivation</a:t>
            </a:r>
          </a:p>
        </p:txBody>
      </p:sp>
      <p:grpSp>
        <p:nvGrpSpPr>
          <p:cNvPr id="48" name="Group 41">
            <a:extLst>
              <a:ext uri="{FF2B5EF4-FFF2-40B4-BE49-F238E27FC236}">
                <a16:creationId xmlns:a16="http://schemas.microsoft.com/office/drawing/2014/main" id="{1D25B14F-36E0-41E8-956F-CABEF1ADD6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43" name="Oval 42">
              <a:extLst>
                <a:ext uri="{FF2B5EF4-FFF2-40B4-BE49-F238E27FC236}">
                  <a16:creationId xmlns:a16="http://schemas.microsoft.com/office/drawing/2014/main" id="{4AFB9EA5-DE4D-4E6B-A302-F55174E4B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4" name="Oval 43">
              <a:extLst>
                <a:ext uri="{FF2B5EF4-FFF2-40B4-BE49-F238E27FC236}">
                  <a16:creationId xmlns:a16="http://schemas.microsoft.com/office/drawing/2014/main" id="{E44092F4-4D9B-4D0A-8832-C29E786F8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Slide Number Placeholder 2">
            <a:extLst>
              <a:ext uri="{FF2B5EF4-FFF2-40B4-BE49-F238E27FC236}">
                <a16:creationId xmlns:a16="http://schemas.microsoft.com/office/drawing/2014/main" id="{77FF10F5-F7BB-EA4C-BFFD-8D8D77D54FF1}"/>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smtClean="0"/>
              <a:pPr>
                <a:spcAft>
                  <a:spcPts val="600"/>
                </a:spcAft>
              </a:pPr>
              <a:t>2</a:t>
            </a:fld>
            <a:endParaRPr lang="en-US" dirty="0"/>
          </a:p>
        </p:txBody>
      </p:sp>
      <p:sp>
        <p:nvSpPr>
          <p:cNvPr id="4" name="Content Placeholder 3">
            <a:extLst>
              <a:ext uri="{FF2B5EF4-FFF2-40B4-BE49-F238E27FC236}">
                <a16:creationId xmlns:a16="http://schemas.microsoft.com/office/drawing/2014/main" id="{27AFCE30-875B-4CA6-A1CF-574C7A4069D6}"/>
              </a:ext>
            </a:extLst>
          </p:cNvPr>
          <p:cNvSpPr>
            <a:spLocks noGrp="1"/>
          </p:cNvSpPr>
          <p:nvPr>
            <p:ph idx="1"/>
          </p:nvPr>
        </p:nvSpPr>
        <p:spPr/>
        <p:txBody>
          <a:bodyPr/>
          <a:lstStyle/>
          <a:p>
            <a:r>
              <a:rPr lang="en-US" dirty="0"/>
              <a:t>“America throws out more than 400 pounds of food per person per year”</a:t>
            </a:r>
          </a:p>
          <a:p>
            <a:pPr lvl="1"/>
            <a:r>
              <a:rPr lang="en-US" b="1" dirty="0"/>
              <a:t> </a:t>
            </a:r>
            <a:r>
              <a:rPr lang="en-US" dirty="0"/>
              <a:t>That’s</a:t>
            </a:r>
            <a:r>
              <a:rPr lang="en-US" b="1" dirty="0"/>
              <a:t> </a:t>
            </a:r>
            <a:r>
              <a:rPr lang="en-US" dirty="0"/>
              <a:t>$165 billion per year spent on wasted food</a:t>
            </a:r>
            <a:r>
              <a:rPr lang="en-US" b="1" dirty="0"/>
              <a:t>.</a:t>
            </a:r>
            <a:r>
              <a:rPr lang="en-US" dirty="0"/>
              <a:t> 160 billion pounds of discarded food also clogs up landfills.</a:t>
            </a:r>
            <a:r>
              <a:rPr lang="en-US" b="1" dirty="0"/>
              <a:t> </a:t>
            </a:r>
            <a:endParaRPr lang="en-US" dirty="0"/>
          </a:p>
          <a:p>
            <a:pPr lvl="1"/>
            <a:r>
              <a:rPr lang="en-US" dirty="0"/>
              <a:t> </a:t>
            </a:r>
            <a:r>
              <a:rPr lang="en-US" sz="2000" dirty="0"/>
              <a:t>“And when that food is wasted, so are the resources that go into producing it, including 21 percent of freshwater used by the U.S. agricultural industry. Wasted food also generates climate change pollution equivalent to 37 million cars per year.” </a:t>
            </a:r>
          </a:p>
          <a:p>
            <a:r>
              <a:rPr lang="en-US" dirty="0"/>
              <a:t>12.3 percent of American households remain food insecure – meaning that 1 in 8 households in the United States had difficulty at some time during the year in providing enough food for all their member</a:t>
            </a:r>
          </a:p>
          <a:p>
            <a:pPr lvl="1"/>
            <a:r>
              <a:rPr lang="en-US" dirty="0"/>
              <a:t>41 million Americans face hunger, including nearly 13 million children</a:t>
            </a:r>
          </a:p>
          <a:p>
            <a:endParaRPr lang="en-US" dirty="0"/>
          </a:p>
          <a:p>
            <a:endParaRPr lang="en-US" dirty="0"/>
          </a:p>
        </p:txBody>
      </p:sp>
      <p:sp>
        <p:nvSpPr>
          <p:cNvPr id="12" name="TextBox 11">
            <a:extLst>
              <a:ext uri="{FF2B5EF4-FFF2-40B4-BE49-F238E27FC236}">
                <a16:creationId xmlns:a16="http://schemas.microsoft.com/office/drawing/2014/main" id="{3310F3E8-E95A-4047-A711-F57FB447D43E}"/>
              </a:ext>
            </a:extLst>
          </p:cNvPr>
          <p:cNvSpPr txBox="1"/>
          <p:nvPr/>
        </p:nvSpPr>
        <p:spPr>
          <a:xfrm>
            <a:off x="1732984" y="6394730"/>
            <a:ext cx="9395264" cy="276999"/>
          </a:xfrm>
          <a:prstGeom prst="rect">
            <a:avLst/>
          </a:prstGeom>
          <a:noFill/>
        </p:spPr>
        <p:txBody>
          <a:bodyPr wrap="none" rtlCol="0">
            <a:spAutoFit/>
          </a:bodyPr>
          <a:lstStyle/>
          <a:p>
            <a:r>
              <a:rPr lang="en-US" sz="1200" i="1" dirty="0"/>
              <a:t> Wasted: How America Is Losing up to 40 Percent of Its Food from Farm to Fork to Landfill</a:t>
            </a:r>
            <a:r>
              <a:rPr lang="en-US" sz="1200" dirty="0"/>
              <a:t>, The Natural Resources Defense Council (NRDC)</a:t>
            </a:r>
          </a:p>
        </p:txBody>
      </p:sp>
      <p:sp>
        <p:nvSpPr>
          <p:cNvPr id="13" name="TextBox 12">
            <a:extLst>
              <a:ext uri="{FF2B5EF4-FFF2-40B4-BE49-F238E27FC236}">
                <a16:creationId xmlns:a16="http://schemas.microsoft.com/office/drawing/2014/main" id="{89000BB7-1CB3-4E33-95E1-EB47BCB3FAB3}"/>
              </a:ext>
            </a:extLst>
          </p:cNvPr>
          <p:cNvSpPr txBox="1"/>
          <p:nvPr/>
        </p:nvSpPr>
        <p:spPr>
          <a:xfrm>
            <a:off x="1808162" y="6134284"/>
            <a:ext cx="6018442" cy="276999"/>
          </a:xfrm>
          <a:prstGeom prst="rect">
            <a:avLst/>
          </a:prstGeom>
          <a:noFill/>
        </p:spPr>
        <p:txBody>
          <a:bodyPr wrap="none" rtlCol="0">
            <a:spAutoFit/>
          </a:bodyPr>
          <a:lstStyle/>
          <a:p>
            <a:r>
              <a:rPr lang="en-US" sz="1200" i="1" dirty="0"/>
              <a:t>Household Food Security in the United States in 2016, </a:t>
            </a:r>
            <a:r>
              <a:rPr lang="en-US" sz="1200" dirty="0"/>
              <a:t>USDA’s Economic Research Service</a:t>
            </a:r>
            <a:endParaRPr lang="en-US" sz="1200" i="1" dirty="0"/>
          </a:p>
        </p:txBody>
      </p:sp>
    </p:spTree>
    <p:extLst>
      <p:ext uri="{BB962C8B-B14F-4D97-AF65-F5344CB8AC3E}">
        <p14:creationId xmlns:p14="http://schemas.microsoft.com/office/powerpoint/2010/main" val="131581336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1069848" y="484632"/>
            <a:ext cx="10058400" cy="1609344"/>
          </a:xfrm>
        </p:spPr>
        <p:txBody>
          <a:bodyPr>
            <a:normAutofit/>
          </a:bodyPr>
          <a:lstStyle/>
          <a:p>
            <a:r>
              <a:rPr lang="en-US" dirty="0"/>
              <a:t>Concept</a:t>
            </a:r>
          </a:p>
        </p:txBody>
      </p:sp>
      <p:sp>
        <p:nvSpPr>
          <p:cNvPr id="18" name="Rectangle 17">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9B12268D-E54B-4D47-B9B1-5A86B64C66E2}"/>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smtClean="0"/>
              <a:pPr>
                <a:spcAft>
                  <a:spcPts val="600"/>
                </a:spcAft>
              </a:pPr>
              <a:t>3</a:t>
            </a:fld>
            <a:endParaRPr lang="en-US" dirty="0"/>
          </a:p>
        </p:txBody>
      </p:sp>
      <p:sp>
        <p:nvSpPr>
          <p:cNvPr id="4" name="Content Placeholder 3">
            <a:extLst>
              <a:ext uri="{FF2B5EF4-FFF2-40B4-BE49-F238E27FC236}">
                <a16:creationId xmlns:a16="http://schemas.microsoft.com/office/drawing/2014/main" id="{B14DC661-EA18-40AE-9640-23415C3014A5}"/>
              </a:ext>
            </a:extLst>
          </p:cNvPr>
          <p:cNvSpPr>
            <a:spLocks noGrp="1"/>
          </p:cNvSpPr>
          <p:nvPr>
            <p:ph idx="1"/>
          </p:nvPr>
        </p:nvSpPr>
        <p:spPr/>
        <p:txBody>
          <a:bodyPr/>
          <a:lstStyle/>
          <a:p>
            <a:r>
              <a:rPr lang="en-US" sz="2800" dirty="0"/>
              <a:t>Beet Waste is a one-stop-shop solution for users to manage their household’s food</a:t>
            </a:r>
          </a:p>
          <a:p>
            <a:r>
              <a:rPr lang="en-US" sz="2800" dirty="0"/>
              <a:t>Uses expiration dates to help the user keep track of perishable goods</a:t>
            </a:r>
          </a:p>
          <a:p>
            <a:r>
              <a:rPr lang="en-US" sz="2800" dirty="0"/>
              <a:t>Educates consumers on ways they can reduce, reuse, and recycle</a:t>
            </a:r>
          </a:p>
          <a:p>
            <a:r>
              <a:rPr lang="en-US" sz="2800" dirty="0"/>
              <a:t>Connects users with their communities to help those in need </a:t>
            </a:r>
          </a:p>
          <a:p>
            <a:pPr marL="0" indent="0">
              <a:buNone/>
            </a:pPr>
            <a:endParaRPr lang="en-US" dirty="0"/>
          </a:p>
        </p:txBody>
      </p:sp>
    </p:spTree>
    <p:extLst>
      <p:ext uri="{BB962C8B-B14F-4D97-AF65-F5344CB8AC3E}">
        <p14:creationId xmlns:p14="http://schemas.microsoft.com/office/powerpoint/2010/main" val="1463734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mushrooms">
            <a:extLst>
              <a:ext uri="{FF2B5EF4-FFF2-40B4-BE49-F238E27FC236}">
                <a16:creationId xmlns:a16="http://schemas.microsoft.com/office/drawing/2014/main" id="{D97B32EE-3A4B-2F49-A7F1-929098AB011B}"/>
              </a:ext>
            </a:extLst>
          </p:cNvPr>
          <p:cNvPicPr>
            <a:picLocks noChangeAspect="1"/>
          </p:cNvPicPr>
          <p:nvPr/>
        </p:nvPicPr>
        <p:blipFill rotWithShape="1">
          <a:blip r:embed="rId3">
            <a:extLst>
              <a:ext uri="{28A0092B-C50C-407E-A947-70E740481C1C}">
                <a14:useLocalDpi xmlns:a14="http://schemas.microsoft.com/office/drawing/2010/main" val="0"/>
              </a:ext>
            </a:extLst>
          </a:blip>
          <a:srcRect r="-2"/>
          <a:stretch/>
        </p:blipFill>
        <p:spPr>
          <a:xfrm>
            <a:off x="2930184" y="-2655"/>
            <a:ext cx="2996169" cy="3358597"/>
          </a:xfrm>
          <a:prstGeom prst="rect">
            <a:avLst/>
          </a:prstGeom>
        </p:spPr>
      </p:pic>
      <p:pic>
        <p:nvPicPr>
          <p:cNvPr id="12" name="Picture 11" descr="tomatoes and baby tomatoes">
            <a:extLst>
              <a:ext uri="{FF2B5EF4-FFF2-40B4-BE49-F238E27FC236}">
                <a16:creationId xmlns:a16="http://schemas.microsoft.com/office/drawing/2014/main" id="{125DEDD5-30B7-4040-BAD5-B964E0635F9B}"/>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3504904"/>
            <a:ext cx="5926333" cy="3353096"/>
          </a:xfrm>
          <a:prstGeom prst="rect">
            <a:avLst/>
          </a:prstGeom>
        </p:spPr>
      </p:pic>
      <p:sp>
        <p:nvSpPr>
          <p:cNvPr id="81" name="Rectangle 80">
            <a:extLst>
              <a:ext uri="{FF2B5EF4-FFF2-40B4-BE49-F238E27FC236}">
                <a16:creationId xmlns:a16="http://schemas.microsoft.com/office/drawing/2014/main" id="{11564CA4-59C9-4DAC-950E-61D1FA278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7220" y="0"/>
            <a:ext cx="6104779" cy="6857999"/>
          </a:xfrm>
          <a:prstGeom prst="rect">
            <a:avLst/>
          </a:prstGeom>
          <a:blipFill dpi="0" rotWithShape="1">
            <a:blip r:embed="rId5">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a:xfrm>
            <a:off x="6400800" y="484632"/>
            <a:ext cx="5299586" cy="1609344"/>
          </a:xfrm>
          <a:ln>
            <a:noFill/>
          </a:ln>
        </p:spPr>
        <p:txBody>
          <a:bodyPr>
            <a:normAutofit/>
          </a:bodyPr>
          <a:lstStyle/>
          <a:p>
            <a:r>
              <a:rPr lang="en-US" sz="4000" dirty="0"/>
              <a:t>Technologies Used	</a:t>
            </a:r>
          </a:p>
        </p:txBody>
      </p:sp>
      <p:pic>
        <p:nvPicPr>
          <p:cNvPr id="10" name="Picture 9" descr="carrots">
            <a:extLst>
              <a:ext uri="{FF2B5EF4-FFF2-40B4-BE49-F238E27FC236}">
                <a16:creationId xmlns:a16="http://schemas.microsoft.com/office/drawing/2014/main" id="{BF2128BA-4DEB-F44E-AEEA-6551A932B9B6}"/>
              </a:ext>
            </a:extLst>
          </p:cNvPr>
          <p:cNvPicPr>
            <a:picLocks noChangeAspect="1"/>
          </p:cNvPicPr>
          <p:nvPr/>
        </p:nvPicPr>
        <p:blipFill rotWithShape="1">
          <a:blip r:embed="rId6">
            <a:extLst>
              <a:ext uri="{28A0092B-C50C-407E-A947-70E740481C1C}">
                <a14:useLocalDpi xmlns:a14="http://schemas.microsoft.com/office/drawing/2010/main" val="0"/>
              </a:ext>
            </a:extLst>
          </a:blip>
          <a:srcRect r="-2"/>
          <a:stretch/>
        </p:blipFill>
        <p:spPr>
          <a:xfrm>
            <a:off x="20" y="10"/>
            <a:ext cx="2769297" cy="3355932"/>
          </a:xfrm>
          <a:prstGeom prst="rect">
            <a:avLst/>
          </a:prstGeom>
        </p:spPr>
      </p:pic>
      <p:grpSp>
        <p:nvGrpSpPr>
          <p:cNvPr id="83" name="Group 82">
            <a:extLst>
              <a:ext uri="{FF2B5EF4-FFF2-40B4-BE49-F238E27FC236}">
                <a16:creationId xmlns:a16="http://schemas.microsoft.com/office/drawing/2014/main" id="{E74380E0-C298-4F18-9189-C236E8B829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84" name="Oval 83">
              <a:extLst>
                <a:ext uri="{FF2B5EF4-FFF2-40B4-BE49-F238E27FC236}">
                  <a16:creationId xmlns:a16="http://schemas.microsoft.com/office/drawing/2014/main" id="{979684C7-75DC-42F1-850A-E9C49ECA73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7">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5" name="Oval 84">
              <a:extLst>
                <a:ext uri="{FF2B5EF4-FFF2-40B4-BE49-F238E27FC236}">
                  <a16:creationId xmlns:a16="http://schemas.microsoft.com/office/drawing/2014/main" id="{4130853F-4D98-4539-8461-9F20283675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Slide Number Placeholder 2">
            <a:extLst>
              <a:ext uri="{FF2B5EF4-FFF2-40B4-BE49-F238E27FC236}">
                <a16:creationId xmlns:a16="http://schemas.microsoft.com/office/drawing/2014/main" id="{FA2AE3EF-C217-7B49-BEE6-967B63E1ED9A}"/>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smtClean="0"/>
              <a:pPr>
                <a:spcAft>
                  <a:spcPts val="600"/>
                </a:spcAft>
              </a:pPr>
              <a:t>4</a:t>
            </a:fld>
            <a:endParaRPr lang="en-US" dirty="0"/>
          </a:p>
        </p:txBody>
      </p:sp>
      <p:sp>
        <p:nvSpPr>
          <p:cNvPr id="4" name="Content Placeholder 3">
            <a:extLst>
              <a:ext uri="{FF2B5EF4-FFF2-40B4-BE49-F238E27FC236}">
                <a16:creationId xmlns:a16="http://schemas.microsoft.com/office/drawing/2014/main" id="{3DD08FB6-A86D-486E-8E43-308FE8E7B68B}"/>
              </a:ext>
            </a:extLst>
          </p:cNvPr>
          <p:cNvSpPr>
            <a:spLocks noGrp="1"/>
          </p:cNvSpPr>
          <p:nvPr>
            <p:ph idx="1"/>
          </p:nvPr>
        </p:nvSpPr>
        <p:spPr>
          <a:xfrm>
            <a:off x="6486524" y="1762125"/>
            <a:ext cx="5048251" cy="4611243"/>
          </a:xfrm>
        </p:spPr>
        <p:txBody>
          <a:bodyPr/>
          <a:lstStyle/>
          <a:p>
            <a:r>
              <a:rPr lang="en-US" sz="2400" dirty="0"/>
              <a:t>HTML5, CSS3, JavaScript</a:t>
            </a:r>
          </a:p>
          <a:p>
            <a:r>
              <a:rPr lang="en-US" sz="2400" dirty="0"/>
              <a:t>GitHub</a:t>
            </a:r>
          </a:p>
          <a:p>
            <a:r>
              <a:rPr lang="en-US" sz="2400" dirty="0"/>
              <a:t>Bootstrap</a:t>
            </a:r>
          </a:p>
          <a:p>
            <a:r>
              <a:rPr lang="en-US" sz="2400" dirty="0"/>
              <a:t>jQuery</a:t>
            </a:r>
          </a:p>
          <a:p>
            <a:r>
              <a:rPr lang="en-US" sz="2400" dirty="0"/>
              <a:t>Moment.js</a:t>
            </a:r>
          </a:p>
          <a:p>
            <a:r>
              <a:rPr lang="en-US" sz="2400" dirty="0"/>
              <a:t>Firebase</a:t>
            </a:r>
          </a:p>
          <a:p>
            <a:r>
              <a:rPr lang="en-US" sz="2400" dirty="0"/>
              <a:t>Google Custom Search</a:t>
            </a:r>
          </a:p>
          <a:p>
            <a:r>
              <a:rPr lang="en-US" sz="2400" dirty="0"/>
              <a:t>Google Maps</a:t>
            </a:r>
          </a:p>
          <a:p>
            <a:r>
              <a:rPr lang="en-US" sz="2400" dirty="0"/>
              <a:t>Information Machine, Inc.</a:t>
            </a:r>
          </a:p>
          <a:p>
            <a:endParaRPr lang="en-US" dirty="0"/>
          </a:p>
        </p:txBody>
      </p:sp>
    </p:spTree>
    <p:extLst>
      <p:ext uri="{BB962C8B-B14F-4D97-AF65-F5344CB8AC3E}">
        <p14:creationId xmlns:p14="http://schemas.microsoft.com/office/powerpoint/2010/main" val="4233814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8790A-9E2B-4C45-8F6F-0648F059AC09}"/>
              </a:ext>
            </a:extLst>
          </p:cNvPr>
          <p:cNvSpPr>
            <a:spLocks noGrp="1"/>
          </p:cNvSpPr>
          <p:nvPr>
            <p:ph type="title"/>
          </p:nvPr>
        </p:nvSpPr>
        <p:spPr/>
        <p:txBody>
          <a:bodyPr/>
          <a:lstStyle/>
          <a:p>
            <a:r>
              <a:rPr lang="en-US" dirty="0"/>
              <a:t>Data Flow</a:t>
            </a:r>
          </a:p>
        </p:txBody>
      </p:sp>
      <p:sp>
        <p:nvSpPr>
          <p:cNvPr id="4" name="Slide Number Placeholder 3">
            <a:extLst>
              <a:ext uri="{FF2B5EF4-FFF2-40B4-BE49-F238E27FC236}">
                <a16:creationId xmlns:a16="http://schemas.microsoft.com/office/drawing/2014/main" id="{0CABEA15-842A-4E3D-A15D-280F581F3947}"/>
              </a:ext>
            </a:extLst>
          </p:cNvPr>
          <p:cNvSpPr>
            <a:spLocks noGrp="1"/>
          </p:cNvSpPr>
          <p:nvPr>
            <p:ph type="sldNum" sz="quarter" idx="12"/>
          </p:nvPr>
        </p:nvSpPr>
        <p:spPr/>
        <p:txBody>
          <a:bodyPr/>
          <a:lstStyle/>
          <a:p>
            <a:fld id="{4FAB73BC-B049-4115-A692-8D63A059BFB8}" type="slidenum">
              <a:rPr lang="en-US" smtClean="0"/>
              <a:t>5</a:t>
            </a:fld>
            <a:endParaRPr lang="en-US" dirty="0"/>
          </a:p>
        </p:txBody>
      </p:sp>
      <p:sp>
        <p:nvSpPr>
          <p:cNvPr id="5" name="TextBox 4">
            <a:extLst>
              <a:ext uri="{FF2B5EF4-FFF2-40B4-BE49-F238E27FC236}">
                <a16:creationId xmlns:a16="http://schemas.microsoft.com/office/drawing/2014/main" id="{670E0D86-8A8B-470E-A7D9-2CF1DBB1FC50}"/>
              </a:ext>
            </a:extLst>
          </p:cNvPr>
          <p:cNvSpPr txBox="1"/>
          <p:nvPr/>
        </p:nvSpPr>
        <p:spPr>
          <a:xfrm>
            <a:off x="655511" y="2085975"/>
            <a:ext cx="2590800" cy="646331"/>
          </a:xfrm>
          <a:prstGeom prst="rect">
            <a:avLst/>
          </a:prstGeom>
          <a:solidFill>
            <a:schemeClr val="accent1">
              <a:lumMod val="40000"/>
              <a:lumOff val="60000"/>
            </a:schemeClr>
          </a:solidFill>
        </p:spPr>
        <p:txBody>
          <a:bodyPr wrap="square" rtlCol="0">
            <a:spAutoFit/>
          </a:bodyPr>
          <a:lstStyle/>
          <a:p>
            <a:pPr algn="ctr"/>
            <a:r>
              <a:rPr lang="en-US" sz="1800" dirty="0"/>
              <a:t>User enters item information</a:t>
            </a:r>
          </a:p>
        </p:txBody>
      </p:sp>
      <p:cxnSp>
        <p:nvCxnSpPr>
          <p:cNvPr id="6" name="Straight Arrow Connector 5">
            <a:extLst>
              <a:ext uri="{FF2B5EF4-FFF2-40B4-BE49-F238E27FC236}">
                <a16:creationId xmlns:a16="http://schemas.microsoft.com/office/drawing/2014/main" id="{D885459C-1C25-4D59-97D1-D4B37FB310AB}"/>
              </a:ext>
            </a:extLst>
          </p:cNvPr>
          <p:cNvCxnSpPr>
            <a:cxnSpLocks/>
            <a:endCxn id="7" idx="0"/>
          </p:cNvCxnSpPr>
          <p:nvPr/>
        </p:nvCxnSpPr>
        <p:spPr>
          <a:xfrm flipH="1">
            <a:off x="1911223" y="2732306"/>
            <a:ext cx="39688" cy="125867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BA24F4-D672-4C61-905A-54D7F6F24A6F}"/>
              </a:ext>
            </a:extLst>
          </p:cNvPr>
          <p:cNvSpPr txBox="1"/>
          <p:nvPr/>
        </p:nvSpPr>
        <p:spPr>
          <a:xfrm>
            <a:off x="615823" y="3990976"/>
            <a:ext cx="2590800" cy="1015663"/>
          </a:xfrm>
          <a:prstGeom prst="rect">
            <a:avLst/>
          </a:prstGeom>
          <a:solidFill>
            <a:schemeClr val="accent2">
              <a:lumMod val="40000"/>
              <a:lumOff val="60000"/>
            </a:schemeClr>
          </a:solidFill>
        </p:spPr>
        <p:txBody>
          <a:bodyPr wrap="square" rtlCol="0">
            <a:spAutoFit/>
          </a:bodyPr>
          <a:lstStyle/>
          <a:p>
            <a:pPr algn="ctr"/>
            <a:r>
              <a:rPr lang="en-US" sz="2000" dirty="0"/>
              <a:t>item, amount and input date pushed to firebase on submit</a:t>
            </a:r>
          </a:p>
        </p:txBody>
      </p:sp>
      <p:sp>
        <p:nvSpPr>
          <p:cNvPr id="8" name="TextBox 7">
            <a:extLst>
              <a:ext uri="{FF2B5EF4-FFF2-40B4-BE49-F238E27FC236}">
                <a16:creationId xmlns:a16="http://schemas.microsoft.com/office/drawing/2014/main" id="{28FF7FAC-B58F-4764-9558-37471A00AB04}"/>
              </a:ext>
            </a:extLst>
          </p:cNvPr>
          <p:cNvSpPr txBox="1"/>
          <p:nvPr/>
        </p:nvSpPr>
        <p:spPr>
          <a:xfrm>
            <a:off x="3855910" y="2916972"/>
            <a:ext cx="3078163" cy="1015663"/>
          </a:xfrm>
          <a:prstGeom prst="rect">
            <a:avLst/>
          </a:prstGeom>
          <a:solidFill>
            <a:schemeClr val="accent2">
              <a:lumMod val="40000"/>
              <a:lumOff val="60000"/>
            </a:schemeClr>
          </a:solidFill>
        </p:spPr>
        <p:txBody>
          <a:bodyPr wrap="square" rtlCol="0">
            <a:spAutoFit/>
          </a:bodyPr>
          <a:lstStyle/>
          <a:p>
            <a:pPr algn="ctr"/>
            <a:r>
              <a:rPr lang="en-US" sz="2000" dirty="0"/>
              <a:t>set expiration date (default is 2wks), display information  </a:t>
            </a:r>
          </a:p>
        </p:txBody>
      </p:sp>
      <p:cxnSp>
        <p:nvCxnSpPr>
          <p:cNvPr id="9" name="Straight Arrow Connector 8">
            <a:extLst>
              <a:ext uri="{FF2B5EF4-FFF2-40B4-BE49-F238E27FC236}">
                <a16:creationId xmlns:a16="http://schemas.microsoft.com/office/drawing/2014/main" id="{BB15A43E-1A86-41B2-96D3-D9090E923749}"/>
              </a:ext>
            </a:extLst>
          </p:cNvPr>
          <p:cNvCxnSpPr>
            <a:cxnSpLocks/>
            <a:endCxn id="8" idx="1"/>
          </p:cNvCxnSpPr>
          <p:nvPr/>
        </p:nvCxnSpPr>
        <p:spPr>
          <a:xfrm flipV="1">
            <a:off x="2636711" y="3424804"/>
            <a:ext cx="1219199" cy="52042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51C493C-DE29-480D-91F4-10E922BF6584}"/>
              </a:ext>
            </a:extLst>
          </p:cNvPr>
          <p:cNvSpPr txBox="1"/>
          <p:nvPr/>
        </p:nvSpPr>
        <p:spPr>
          <a:xfrm>
            <a:off x="8232965" y="1224944"/>
            <a:ext cx="3078163" cy="1477328"/>
          </a:xfrm>
          <a:prstGeom prst="rect">
            <a:avLst/>
          </a:prstGeom>
          <a:solidFill>
            <a:schemeClr val="accent5">
              <a:lumMod val="40000"/>
              <a:lumOff val="60000"/>
            </a:schemeClr>
          </a:solidFill>
        </p:spPr>
        <p:txBody>
          <a:bodyPr wrap="square" rtlCol="0">
            <a:spAutoFit/>
          </a:bodyPr>
          <a:lstStyle/>
          <a:p>
            <a:pPr algn="ctr"/>
            <a:r>
              <a:rPr lang="en-US" sz="1800" dirty="0"/>
              <a:t>used, donated, composted, and pitched button will delete item and the amount will be added to the firebase amount</a:t>
            </a:r>
          </a:p>
        </p:txBody>
      </p:sp>
      <p:cxnSp>
        <p:nvCxnSpPr>
          <p:cNvPr id="11" name="Straight Arrow Connector 10">
            <a:extLst>
              <a:ext uri="{FF2B5EF4-FFF2-40B4-BE49-F238E27FC236}">
                <a16:creationId xmlns:a16="http://schemas.microsoft.com/office/drawing/2014/main" id="{DEE2170E-2BAF-4363-BF42-E032E773224C}"/>
              </a:ext>
            </a:extLst>
          </p:cNvPr>
          <p:cNvCxnSpPr>
            <a:cxnSpLocks/>
            <a:endCxn id="10" idx="1"/>
          </p:cNvCxnSpPr>
          <p:nvPr/>
        </p:nvCxnSpPr>
        <p:spPr>
          <a:xfrm flipV="1">
            <a:off x="6951535" y="1963608"/>
            <a:ext cx="1281430" cy="146119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2F6B773-029C-418E-B329-C7AB735B3A03}"/>
              </a:ext>
            </a:extLst>
          </p:cNvPr>
          <p:cNvSpPr txBox="1"/>
          <p:nvPr/>
        </p:nvSpPr>
        <p:spPr>
          <a:xfrm>
            <a:off x="8244079" y="2856698"/>
            <a:ext cx="3078163" cy="1754326"/>
          </a:xfrm>
          <a:prstGeom prst="rect">
            <a:avLst/>
          </a:prstGeom>
          <a:solidFill>
            <a:schemeClr val="accent5">
              <a:lumMod val="40000"/>
              <a:lumOff val="60000"/>
            </a:schemeClr>
          </a:solidFill>
        </p:spPr>
        <p:txBody>
          <a:bodyPr wrap="square" rtlCol="0">
            <a:spAutoFit/>
          </a:bodyPr>
          <a:lstStyle/>
          <a:p>
            <a:pPr algn="ctr"/>
            <a:r>
              <a:rPr lang="en-US" sz="1800" dirty="0"/>
              <a:t>Preserved button will delete item, send to a different child on firebase, and displayed on a different page with a new expiration date (add 6mos)</a:t>
            </a:r>
          </a:p>
        </p:txBody>
      </p:sp>
      <p:cxnSp>
        <p:nvCxnSpPr>
          <p:cNvPr id="13" name="Straight Arrow Connector 12">
            <a:extLst>
              <a:ext uri="{FF2B5EF4-FFF2-40B4-BE49-F238E27FC236}">
                <a16:creationId xmlns:a16="http://schemas.microsoft.com/office/drawing/2014/main" id="{FEE32353-04F3-4139-BC26-495568C01FF1}"/>
              </a:ext>
            </a:extLst>
          </p:cNvPr>
          <p:cNvCxnSpPr>
            <a:cxnSpLocks/>
            <a:stCxn id="8" idx="3"/>
            <a:endCxn id="12" idx="1"/>
          </p:cNvCxnSpPr>
          <p:nvPr/>
        </p:nvCxnSpPr>
        <p:spPr>
          <a:xfrm>
            <a:off x="6934073" y="3424804"/>
            <a:ext cx="1310006" cy="3090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A414432-F591-4622-91FF-84A8458B1CDD}"/>
              </a:ext>
            </a:extLst>
          </p:cNvPr>
          <p:cNvSpPr txBox="1"/>
          <p:nvPr/>
        </p:nvSpPr>
        <p:spPr>
          <a:xfrm>
            <a:off x="5227511" y="4916032"/>
            <a:ext cx="6083617" cy="1323439"/>
          </a:xfrm>
          <a:prstGeom prst="rect">
            <a:avLst/>
          </a:prstGeom>
          <a:solidFill>
            <a:schemeClr val="accent4">
              <a:lumMod val="40000"/>
              <a:lumOff val="60000"/>
            </a:schemeClr>
          </a:solidFill>
        </p:spPr>
        <p:txBody>
          <a:bodyPr wrap="square" rtlCol="0">
            <a:spAutoFit/>
          </a:bodyPr>
          <a:lstStyle/>
          <a:p>
            <a:r>
              <a:rPr lang="en-US" sz="2000" dirty="0"/>
              <a:t>Other features: </a:t>
            </a:r>
          </a:p>
          <a:p>
            <a:r>
              <a:rPr lang="en-US" sz="2000" dirty="0"/>
              <a:t>Google search will allow users to search for food preservation techniques from the National Center for Home Food Preservation</a:t>
            </a:r>
          </a:p>
        </p:txBody>
      </p:sp>
    </p:spTree>
    <p:extLst>
      <p:ext uri="{BB962C8B-B14F-4D97-AF65-F5344CB8AC3E}">
        <p14:creationId xmlns:p14="http://schemas.microsoft.com/office/powerpoint/2010/main" val="3764410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1F9A47-FB97-47F0-8B0C-5EC7D5A9C0DB}"/>
              </a:ext>
            </a:extLst>
          </p:cNvPr>
          <p:cNvSpPr>
            <a:spLocks noGrp="1"/>
          </p:cNvSpPr>
          <p:nvPr>
            <p:ph type="title"/>
          </p:nvPr>
        </p:nvSpPr>
        <p:spPr>
          <a:xfrm>
            <a:off x="8549640" y="152400"/>
            <a:ext cx="3200400" cy="1737360"/>
          </a:xfrm>
        </p:spPr>
        <p:txBody>
          <a:bodyPr/>
          <a:lstStyle/>
          <a:p>
            <a:r>
              <a:rPr lang="en-US" dirty="0"/>
              <a:t>Challenges</a:t>
            </a:r>
          </a:p>
        </p:txBody>
      </p:sp>
      <p:pic>
        <p:nvPicPr>
          <p:cNvPr id="9" name="Picture Placeholder 8" descr="Michael Scott wearing a suit and tie and grimmancing&#10;&#10;Description automatically generated">
            <a:extLst>
              <a:ext uri="{FF2B5EF4-FFF2-40B4-BE49-F238E27FC236}">
                <a16:creationId xmlns:a16="http://schemas.microsoft.com/office/drawing/2014/main" id="{52160422-977E-4A2B-80A9-A63F41D1ED39}"/>
              </a:ext>
            </a:extLst>
          </p:cNvPr>
          <p:cNvPicPr>
            <a:picLocks noGrp="1" noChangeAspect="1"/>
          </p:cNvPicPr>
          <p:nvPr>
            <p:ph type="pic" idx="1"/>
          </p:nvPr>
        </p:nvPicPr>
        <p:blipFill>
          <a:blip r:embed="rId2"/>
          <a:srcRect l="15894" r="15894"/>
          <a:stretch>
            <a:fillRect/>
          </a:stretch>
        </p:blipFill>
        <p:spPr/>
      </p:pic>
      <p:sp>
        <p:nvSpPr>
          <p:cNvPr id="7" name="Text Placeholder 6">
            <a:extLst>
              <a:ext uri="{FF2B5EF4-FFF2-40B4-BE49-F238E27FC236}">
                <a16:creationId xmlns:a16="http://schemas.microsoft.com/office/drawing/2014/main" id="{A66743EE-0B31-408A-82A8-B3E9C3709F14}"/>
              </a:ext>
            </a:extLst>
          </p:cNvPr>
          <p:cNvSpPr>
            <a:spLocks noGrp="1"/>
          </p:cNvSpPr>
          <p:nvPr>
            <p:ph type="body" sz="half" idx="2"/>
          </p:nvPr>
        </p:nvSpPr>
        <p:spPr>
          <a:xfrm>
            <a:off x="8549640" y="1958656"/>
            <a:ext cx="3200400" cy="4746944"/>
          </a:xfrm>
        </p:spPr>
        <p:txBody>
          <a:bodyPr>
            <a:normAutofit/>
          </a:bodyPr>
          <a:lstStyle/>
          <a:p>
            <a:pPr marL="342900" indent="-342900">
              <a:buFont typeface="Arial" panose="020B0604020202020204" pitchFamily="34" charset="0"/>
              <a:buChar char="•"/>
            </a:pPr>
            <a:r>
              <a:rPr lang="en-US" sz="2000" dirty="0"/>
              <a:t>Not all food pantries will accept perishable items or only will on certain days/times </a:t>
            </a:r>
          </a:p>
          <a:p>
            <a:pPr marL="342900" indent="-342900">
              <a:buFont typeface="Arial" panose="020B0604020202020204" pitchFamily="34" charset="0"/>
              <a:buChar char="•"/>
            </a:pPr>
            <a:r>
              <a:rPr lang="en-US" sz="2000" dirty="0"/>
              <a:t>The Machine Information, Inc. API was very time consuming</a:t>
            </a:r>
          </a:p>
          <a:p>
            <a:pPr marL="342900" indent="-342900">
              <a:buFont typeface="Arial" panose="020B0604020202020204" pitchFamily="34" charset="0"/>
              <a:buChar char="•"/>
            </a:pPr>
            <a:r>
              <a:rPr lang="en-US" sz="2000" i="1" dirty="0"/>
              <a:t>Occasionally</a:t>
            </a:r>
            <a:r>
              <a:rPr lang="en-US" sz="2000" dirty="0"/>
              <a:t> the buttons won’t work properly</a:t>
            </a:r>
          </a:p>
          <a:p>
            <a:pPr marL="342900" indent="-342900">
              <a:buFont typeface="Arial" panose="020B0604020202020204" pitchFamily="34" charset="0"/>
              <a:buChar char="•"/>
            </a:pPr>
            <a:r>
              <a:rPr lang="en-US" sz="2000" dirty="0"/>
              <a:t>Making Moment.js and Firebase play nice</a:t>
            </a:r>
          </a:p>
          <a:p>
            <a:endParaRPr lang="en-US" dirty="0"/>
          </a:p>
        </p:txBody>
      </p:sp>
      <p:sp>
        <p:nvSpPr>
          <p:cNvPr id="4" name="Slide Number Placeholder 3">
            <a:extLst>
              <a:ext uri="{FF2B5EF4-FFF2-40B4-BE49-F238E27FC236}">
                <a16:creationId xmlns:a16="http://schemas.microsoft.com/office/drawing/2014/main" id="{2D780C40-4EFF-48AD-9EA7-A1488CCC51D3}"/>
              </a:ext>
            </a:extLst>
          </p:cNvPr>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57181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9826C42-EBFC-4F22-84B1-0BA21DC046C7}"/>
              </a:ext>
            </a:extLst>
          </p:cNvPr>
          <p:cNvSpPr>
            <a:spLocks noGrp="1"/>
          </p:cNvSpPr>
          <p:nvPr>
            <p:ph type="title"/>
          </p:nvPr>
        </p:nvSpPr>
        <p:spPr/>
        <p:txBody>
          <a:bodyPr/>
          <a:lstStyle/>
          <a:p>
            <a:r>
              <a:rPr lang="en-US" dirty="0"/>
              <a:t>Future Versions</a:t>
            </a:r>
          </a:p>
        </p:txBody>
      </p:sp>
      <p:sp>
        <p:nvSpPr>
          <p:cNvPr id="9" name="Content Placeholder 8">
            <a:extLst>
              <a:ext uri="{FF2B5EF4-FFF2-40B4-BE49-F238E27FC236}">
                <a16:creationId xmlns:a16="http://schemas.microsoft.com/office/drawing/2014/main" id="{2DAFFF33-6A31-4FC8-84EF-F54ADBC35755}"/>
              </a:ext>
            </a:extLst>
          </p:cNvPr>
          <p:cNvSpPr>
            <a:spLocks noGrp="1"/>
          </p:cNvSpPr>
          <p:nvPr>
            <p:ph sz="half" idx="1"/>
          </p:nvPr>
        </p:nvSpPr>
        <p:spPr>
          <a:xfrm>
            <a:off x="1069848" y="2194559"/>
            <a:ext cx="4754880" cy="4443349"/>
          </a:xfrm>
        </p:spPr>
        <p:txBody>
          <a:bodyPr>
            <a:normAutofit/>
          </a:bodyPr>
          <a:lstStyle/>
          <a:p>
            <a:r>
              <a:rPr lang="en-US" sz="2400" dirty="0">
                <a:solidFill>
                  <a:schemeClr val="accent2">
                    <a:lumMod val="75000"/>
                  </a:schemeClr>
                </a:solidFill>
              </a:rPr>
              <a:t>Sign in to create a more personalized experience and create a new user walk through of the dashboard</a:t>
            </a:r>
          </a:p>
          <a:p>
            <a:r>
              <a:rPr lang="en-US" sz="2400" dirty="0">
                <a:solidFill>
                  <a:schemeClr val="accent2">
                    <a:lumMod val="75000"/>
                  </a:schemeClr>
                </a:solidFill>
              </a:rPr>
              <a:t>Use Machine Information, Inc. API to pull user’s purchases from selected grocery store</a:t>
            </a:r>
          </a:p>
          <a:p>
            <a:pPr lvl="1"/>
            <a:r>
              <a:rPr lang="en-US" sz="2000" dirty="0">
                <a:solidFill>
                  <a:schemeClr val="accent2">
                    <a:lumMod val="75000"/>
                  </a:schemeClr>
                </a:solidFill>
              </a:rPr>
              <a:t>This would also allow users to tracking money spent</a:t>
            </a:r>
          </a:p>
          <a:p>
            <a:r>
              <a:rPr lang="en-US" dirty="0">
                <a:solidFill>
                  <a:schemeClr val="accent2">
                    <a:lumMod val="75000"/>
                  </a:schemeClr>
                </a:solidFill>
              </a:rPr>
              <a:t>Create an option for restaurants, catering companies, schools, etc. to use as a tracking/community connection service</a:t>
            </a:r>
          </a:p>
        </p:txBody>
      </p:sp>
      <p:sp>
        <p:nvSpPr>
          <p:cNvPr id="10" name="Content Placeholder 9">
            <a:extLst>
              <a:ext uri="{FF2B5EF4-FFF2-40B4-BE49-F238E27FC236}">
                <a16:creationId xmlns:a16="http://schemas.microsoft.com/office/drawing/2014/main" id="{EC1BA144-2733-4485-B10F-287D28D44FF9}"/>
              </a:ext>
            </a:extLst>
          </p:cNvPr>
          <p:cNvSpPr>
            <a:spLocks noGrp="1"/>
          </p:cNvSpPr>
          <p:nvPr>
            <p:ph sz="half" idx="2"/>
          </p:nvPr>
        </p:nvSpPr>
        <p:spPr>
          <a:xfrm>
            <a:off x="6364224" y="2194559"/>
            <a:ext cx="4754880" cy="4443349"/>
          </a:xfrm>
        </p:spPr>
        <p:txBody>
          <a:bodyPr>
            <a:normAutofit/>
          </a:bodyPr>
          <a:lstStyle/>
          <a:p>
            <a:r>
              <a:rPr lang="en-US" sz="2400" dirty="0">
                <a:solidFill>
                  <a:schemeClr val="accent2">
                    <a:lumMod val="75000"/>
                  </a:schemeClr>
                </a:solidFill>
              </a:rPr>
              <a:t>Create a different branch of the website to allow food pantries, community gardens, etc. to connect with users to find food donations/compost</a:t>
            </a:r>
          </a:p>
          <a:p>
            <a:r>
              <a:rPr lang="en-US" sz="2400" dirty="0">
                <a:solidFill>
                  <a:schemeClr val="accent2">
                    <a:lumMod val="75000"/>
                  </a:schemeClr>
                </a:solidFill>
              </a:rPr>
              <a:t>Connect with Uber to loop around neighborhoods to pick up scheduled food donations</a:t>
            </a:r>
          </a:p>
          <a:p>
            <a:r>
              <a:rPr lang="en-US" sz="2400" dirty="0">
                <a:solidFill>
                  <a:schemeClr val="accent2">
                    <a:lumMod val="75000"/>
                  </a:schemeClr>
                </a:solidFill>
              </a:rPr>
              <a:t>Improved site accessibility (current score is a 78 according to Lighthouse) and improved design</a:t>
            </a:r>
          </a:p>
          <a:p>
            <a:endParaRPr lang="en-US" sz="2400" dirty="0"/>
          </a:p>
          <a:p>
            <a:endParaRPr lang="en-US" dirty="0"/>
          </a:p>
        </p:txBody>
      </p:sp>
      <p:sp>
        <p:nvSpPr>
          <p:cNvPr id="5" name="Slide Number Placeholder 4">
            <a:extLst>
              <a:ext uri="{FF2B5EF4-FFF2-40B4-BE49-F238E27FC236}">
                <a16:creationId xmlns:a16="http://schemas.microsoft.com/office/drawing/2014/main" id="{8B513CBA-8048-4FD5-A51D-73CE9793E3BE}"/>
              </a:ext>
            </a:extLst>
          </p:cNvPr>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1331602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vocados and peppers on a cutting board">
            <a:extLst>
              <a:ext uri="{FF2B5EF4-FFF2-40B4-BE49-F238E27FC236}">
                <a16:creationId xmlns:a16="http://schemas.microsoft.com/office/drawing/2014/main" id="{92C4C2DA-90B8-3144-9F35-4567B528019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80" cy="6857989"/>
          </a:xfrm>
          <a:prstGeom prst="rect">
            <a:avLst/>
          </a:prstGeom>
        </p:spPr>
      </p:pic>
      <p:sp>
        <p:nvSpPr>
          <p:cNvPr id="12" name="Rectangle 11">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051560" y="1432223"/>
            <a:ext cx="9966960" cy="3035808"/>
          </a:xfrm>
        </p:spPr>
        <p:txBody>
          <a:bodyPr anchor="b">
            <a:normAutofit/>
          </a:bodyPr>
          <a:lstStyle/>
          <a:p>
            <a:r>
              <a:rPr lang="en-US" dirty="0">
                <a:solidFill>
                  <a:srgbClr val="FFFFFF"/>
                </a:solidFill>
              </a:rPr>
              <a:t>Questions?</a:t>
            </a:r>
          </a:p>
        </p:txBody>
      </p:sp>
    </p:spTree>
    <p:extLst>
      <p:ext uri="{BB962C8B-B14F-4D97-AF65-F5344CB8AC3E}">
        <p14:creationId xmlns:p14="http://schemas.microsoft.com/office/powerpoint/2010/main" val="2565566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TM22439967_Produce Wood Type design_SL_V1.potx" id="{35BB27CA-615A-40E1-A096-E9349CFC8B2B}" vid="{5FFD3698-9BD9-456E-B334-C017F3AB16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FE37E5-361E-44A8-9195-3950757C1D52}">
  <ds:schemaRefs>
    <ds:schemaRef ds:uri="http://schemas.microsoft.com/office/2006/metadata/properties"/>
    <ds:schemaRef ds:uri="71af3243-3dd4-4a8d-8c0d-dd76da1f02a5"/>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infopath/2007/PartnerControls"/>
    <ds:schemaRef ds:uri="http://schemas.openxmlformats.org/package/2006/metadata/core-properties"/>
    <ds:schemaRef ds:uri="16c05727-aa75-4e4a-9b5f-8a80a1165891"/>
  </ds:schemaRefs>
</ds:datastoreItem>
</file>

<file path=customXml/itemProps2.xml><?xml version="1.0" encoding="utf-8"?>
<ds:datastoreItem xmlns:ds="http://schemas.openxmlformats.org/officeDocument/2006/customXml" ds:itemID="{497099A4-1E65-4BB3-9461-5372343E495B}">
  <ds:schemaRefs>
    <ds:schemaRef ds:uri="http://schemas.microsoft.com/sharepoint/v3/contenttype/forms"/>
  </ds:schemaRefs>
</ds:datastoreItem>
</file>

<file path=customXml/itemProps3.xml><?xml version="1.0" encoding="utf-8"?>
<ds:datastoreItem xmlns:ds="http://schemas.openxmlformats.org/officeDocument/2006/customXml" ds:itemID="{9C2D81DD-F02D-4DE1-A49B-B67C9C1F59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Produce Wood Type design</Template>
  <TotalTime>0</TotalTime>
  <Words>386</Words>
  <Application>Microsoft Office PowerPoint</Application>
  <PresentationFormat>Widescreen</PresentationFormat>
  <Paragraphs>59</Paragraphs>
  <Slides>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Rockwell</vt:lpstr>
      <vt:lpstr>Rockwell Condensed</vt:lpstr>
      <vt:lpstr>Rockwell Extra Bold</vt:lpstr>
      <vt:lpstr>Wingdings</vt:lpstr>
      <vt:lpstr>Wood Type</vt:lpstr>
      <vt:lpstr>Beet Waste </vt:lpstr>
      <vt:lpstr>Motivation</vt:lpstr>
      <vt:lpstr>Concept</vt:lpstr>
      <vt:lpstr>Technologies Used </vt:lpstr>
      <vt:lpstr>Data Flow</vt:lpstr>
      <vt:lpstr>Challenges</vt:lpstr>
      <vt:lpstr>Future Versions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2019-07-01T21:21:38Z</dcterms:created>
  <dcterms:modified xsi:type="dcterms:W3CDTF">2019-07-02T13:18:29Z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