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2/13/2019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2/13/2019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2/13/2019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Student result processing system</a:t>
            </a:r>
            <a:endParaRPr lang="en-US" dirty="0"/>
          </a:p>
        </p:txBody>
      </p:sp>
      <p:sp>
        <p:nvSpPr>
          <p:cNvPr id="5" name="TextBox 4"/>
          <p:cNvSpPr txBox="1"/>
          <p:nvPr/>
        </p:nvSpPr>
        <p:spPr>
          <a:xfrm>
            <a:off x="10023566" y="4372236"/>
            <a:ext cx="487680" cy="461665"/>
          </a:xfrm>
          <a:prstGeom prst="rect">
            <a:avLst/>
          </a:prstGeom>
          <a:noFill/>
        </p:spPr>
        <p:txBody>
          <a:bodyPr wrap="square" rtlCol="0">
            <a:spAutoFit/>
          </a:bodyPr>
          <a:lstStyle/>
          <a:p>
            <a:r>
              <a:rPr lang="en-US" sz="2400" b="1" dirty="0" smtClean="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706869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a:t>
            </a:r>
            <a:endParaRPr lang="en-US" dirty="0"/>
          </a:p>
        </p:txBody>
      </p:sp>
      <p:sp>
        <p:nvSpPr>
          <p:cNvPr id="4" name="Content Placeholder 3"/>
          <p:cNvSpPr txBox="1">
            <a:spLocks noGrp="1"/>
          </p:cNvSpPr>
          <p:nvPr>
            <p:ph idx="1"/>
          </p:nvPr>
        </p:nvSpPr>
        <p:spPr>
          <a:xfrm>
            <a:off x="802546" y="2148555"/>
            <a:ext cx="4880182" cy="800219"/>
          </a:xfrm>
          <a:prstGeom prst="rect">
            <a:avLst/>
          </a:prstGeom>
          <a:noFill/>
        </p:spPr>
        <p:txBody>
          <a:bodyPr wrap="none" rtlCol="0">
            <a:spAutoFit/>
          </a:bodyPr>
          <a:lstStyle/>
          <a:p>
            <a:pPr marL="0" indent="0" algn="just">
              <a:buNone/>
            </a:pPr>
            <a:r>
              <a:rPr lang="en-US" dirty="0"/>
              <a:t> </a:t>
            </a:r>
            <a:r>
              <a:rPr lang="en-US" dirty="0" smtClean="0"/>
              <a:t>   </a:t>
            </a:r>
            <a:r>
              <a:rPr lang="en-US" dirty="0" smtClean="0">
                <a:solidFill>
                  <a:schemeClr val="tx1">
                    <a:lumMod val="95000"/>
                    <a:lumOff val="5000"/>
                  </a:schemeClr>
                </a:solidFill>
                <a:latin typeface="Adobe Gothic Std B" panose="020B0800000000000000" pitchFamily="34" charset="-128"/>
                <a:ea typeface="Adobe Gothic Std B" panose="020B0800000000000000" pitchFamily="34" charset="-128"/>
              </a:rPr>
              <a:t> 1. Name :  </a:t>
            </a:r>
            <a:r>
              <a:rPr lang="en-US" dirty="0" err="1" smtClean="0">
                <a:solidFill>
                  <a:schemeClr val="tx1">
                    <a:lumMod val="95000"/>
                    <a:lumOff val="5000"/>
                  </a:schemeClr>
                </a:solidFill>
                <a:latin typeface="Adobe Gothic Std B" panose="020B0800000000000000" pitchFamily="34" charset="-128"/>
                <a:ea typeface="Adobe Gothic Std B" panose="020B0800000000000000" pitchFamily="34" charset="-128"/>
              </a:rPr>
              <a:t>Fatema</a:t>
            </a:r>
            <a:r>
              <a:rPr lang="en-US" dirty="0" smtClean="0">
                <a:solidFill>
                  <a:schemeClr val="tx1">
                    <a:lumMod val="95000"/>
                    <a:lumOff val="5000"/>
                  </a:schemeClr>
                </a:solidFill>
                <a:latin typeface="Adobe Gothic Std B" panose="020B0800000000000000" pitchFamily="34" charset="-128"/>
                <a:ea typeface="Adobe Gothic Std B" panose="020B0800000000000000" pitchFamily="34" charset="-128"/>
              </a:rPr>
              <a:t> Zohra </a:t>
            </a:r>
            <a:r>
              <a:rPr lang="en-US" dirty="0" err="1" smtClean="0">
                <a:solidFill>
                  <a:schemeClr val="tx1">
                    <a:lumMod val="95000"/>
                    <a:lumOff val="5000"/>
                  </a:schemeClr>
                </a:solidFill>
                <a:latin typeface="Adobe Gothic Std B" panose="020B0800000000000000" pitchFamily="34" charset="-128"/>
                <a:ea typeface="Adobe Gothic Std B" panose="020B0800000000000000" pitchFamily="34" charset="-128"/>
              </a:rPr>
              <a:t>Prottyasha</a:t>
            </a:r>
            <a:endParaRPr lang="en-US" dirty="0" smtClean="0">
              <a:solidFill>
                <a:schemeClr val="tx1">
                  <a:lumMod val="95000"/>
                  <a:lumOff val="5000"/>
                </a:schemeClr>
              </a:solidFill>
              <a:latin typeface="Adobe Gothic Std B" panose="020B0800000000000000" pitchFamily="34" charset="-128"/>
              <a:ea typeface="Adobe Gothic Std B" panose="020B0800000000000000" pitchFamily="34" charset="-128"/>
            </a:endParaRPr>
          </a:p>
          <a:p>
            <a:pPr marL="0" indent="0" algn="just">
              <a:buNone/>
            </a:pPr>
            <a:r>
              <a:rPr lang="en-US" dirty="0" smtClean="0">
                <a:solidFill>
                  <a:schemeClr val="tx1">
                    <a:lumMod val="95000"/>
                    <a:lumOff val="5000"/>
                  </a:schemeClr>
                </a:solidFill>
                <a:latin typeface="Adobe Gothic Std B" panose="020B0800000000000000" pitchFamily="34" charset="-128"/>
                <a:ea typeface="Adobe Gothic Std B" panose="020B0800000000000000" pitchFamily="34" charset="-128"/>
              </a:rPr>
              <a:t>          Student ID : </a:t>
            </a:r>
            <a:r>
              <a:rPr lang="en-US" dirty="0" smtClean="0">
                <a:solidFill>
                  <a:schemeClr val="tx1">
                    <a:lumMod val="95000"/>
                    <a:lumOff val="5000"/>
                  </a:schemeClr>
                </a:solidFill>
                <a:latin typeface="Adobe Gothic Std B" panose="020B0800000000000000" pitchFamily="34" charset="-128"/>
                <a:ea typeface="Adobe Gothic Std B" panose="020B0800000000000000" pitchFamily="34" charset="-128"/>
              </a:rPr>
              <a:t>170042039</a:t>
            </a:r>
            <a:endParaRPr lang="en-US" dirty="0" smtClean="0">
              <a:solidFill>
                <a:schemeClr val="tx1">
                  <a:lumMod val="95000"/>
                  <a:lumOff val="5000"/>
                </a:schemeClr>
              </a:solidFill>
              <a:latin typeface="Adobe Gothic Std B" panose="020B0800000000000000" pitchFamily="34" charset="-128"/>
              <a:ea typeface="Adobe Gothic Std B" panose="020B0800000000000000" pitchFamily="34" charset="-128"/>
            </a:endParaRPr>
          </a:p>
        </p:txBody>
      </p:sp>
      <p:sp>
        <p:nvSpPr>
          <p:cNvPr id="5" name="TextBox 4"/>
          <p:cNvSpPr txBox="1"/>
          <p:nvPr/>
        </p:nvSpPr>
        <p:spPr>
          <a:xfrm>
            <a:off x="4085950" y="3382049"/>
            <a:ext cx="3369833" cy="646331"/>
          </a:xfrm>
          <a:prstGeom prst="rect">
            <a:avLst/>
          </a:prstGeom>
          <a:noFill/>
        </p:spPr>
        <p:txBody>
          <a:bodyPr wrap="none" rtlCol="0">
            <a:spAutoFit/>
          </a:bodyPr>
          <a:lstStyle/>
          <a:p>
            <a:r>
              <a:rPr lang="en-US" dirty="0" smtClean="0">
                <a:latin typeface="Adobe Gothic Std B" panose="020B0800000000000000" pitchFamily="34" charset="-128"/>
                <a:ea typeface="Adobe Gothic Std B" panose="020B0800000000000000" pitchFamily="34" charset="-128"/>
              </a:rPr>
              <a:t>2. Name : </a:t>
            </a:r>
            <a:r>
              <a:rPr lang="en-US" dirty="0" err="1" smtClean="0">
                <a:latin typeface="Adobe Gothic Std B" panose="020B0800000000000000" pitchFamily="34" charset="-128"/>
                <a:ea typeface="Adobe Gothic Std B" panose="020B0800000000000000" pitchFamily="34" charset="-128"/>
              </a:rPr>
              <a:t>Maksuda</a:t>
            </a:r>
            <a:r>
              <a:rPr lang="en-US" dirty="0" smtClean="0">
                <a:latin typeface="Adobe Gothic Std B" panose="020B0800000000000000" pitchFamily="34" charset="-128"/>
                <a:ea typeface="Adobe Gothic Std B" panose="020B0800000000000000" pitchFamily="34" charset="-128"/>
              </a:rPr>
              <a:t> Islam Lima</a:t>
            </a:r>
          </a:p>
          <a:p>
            <a:r>
              <a:rPr lang="en-US" dirty="0" smtClean="0">
                <a:latin typeface="Adobe Gothic Std B" panose="020B0800000000000000" pitchFamily="34" charset="-128"/>
                <a:ea typeface="Adobe Gothic Std B" panose="020B0800000000000000" pitchFamily="34" charset="-128"/>
              </a:rPr>
              <a:t>     Student ID : 170042063</a:t>
            </a:r>
            <a:endParaRPr lang="en-US" dirty="0">
              <a:latin typeface="Adobe Gothic Std B" panose="020B0800000000000000" pitchFamily="34" charset="-128"/>
              <a:ea typeface="Adobe Gothic Std B" panose="020B0800000000000000" pitchFamily="34" charset="-128"/>
            </a:endParaRPr>
          </a:p>
        </p:txBody>
      </p:sp>
      <p:sp>
        <p:nvSpPr>
          <p:cNvPr id="7" name="TextBox 6"/>
          <p:cNvSpPr txBox="1"/>
          <p:nvPr/>
        </p:nvSpPr>
        <p:spPr>
          <a:xfrm>
            <a:off x="6194842" y="4673460"/>
            <a:ext cx="3047629" cy="923330"/>
          </a:xfrm>
          <a:prstGeom prst="rect">
            <a:avLst/>
          </a:prstGeom>
          <a:noFill/>
        </p:spPr>
        <p:txBody>
          <a:bodyPr wrap="none" rtlCol="0">
            <a:spAutoFit/>
          </a:bodyPr>
          <a:lstStyle/>
          <a:p>
            <a:r>
              <a:rPr lang="en-US" dirty="0">
                <a:latin typeface="Adobe Gothic Std B" panose="020B0800000000000000" pitchFamily="34" charset="-128"/>
                <a:ea typeface="Adobe Gothic Std B" panose="020B0800000000000000" pitchFamily="34" charset="-128"/>
              </a:rPr>
              <a:t>3</a:t>
            </a:r>
            <a:r>
              <a:rPr lang="en-US" dirty="0" smtClean="0">
                <a:latin typeface="Adobe Gothic Std B" panose="020B0800000000000000" pitchFamily="34" charset="-128"/>
                <a:ea typeface="Adobe Gothic Std B" panose="020B0800000000000000" pitchFamily="34" charset="-128"/>
              </a:rPr>
              <a:t>. Name : </a:t>
            </a:r>
            <a:r>
              <a:rPr lang="en-US" dirty="0" err="1" smtClean="0">
                <a:latin typeface="Adobe Gothic Std B" panose="020B0800000000000000" pitchFamily="34" charset="-128"/>
                <a:ea typeface="Adobe Gothic Std B" panose="020B0800000000000000" pitchFamily="34" charset="-128"/>
              </a:rPr>
              <a:t>Sharmin</a:t>
            </a:r>
            <a:r>
              <a:rPr lang="en-US" dirty="0" smtClean="0">
                <a:latin typeface="Adobe Gothic Std B" panose="020B0800000000000000" pitchFamily="34" charset="-128"/>
                <a:ea typeface="Adobe Gothic Std B" panose="020B0800000000000000" pitchFamily="34" charset="-128"/>
              </a:rPr>
              <a:t> </a:t>
            </a:r>
            <a:r>
              <a:rPr lang="en-US" dirty="0" err="1" smtClean="0">
                <a:latin typeface="Adobe Gothic Std B" panose="020B0800000000000000" pitchFamily="34" charset="-128"/>
                <a:ea typeface="Adobe Gothic Std B" panose="020B0800000000000000" pitchFamily="34" charset="-128"/>
              </a:rPr>
              <a:t>Naj</a:t>
            </a:r>
            <a:r>
              <a:rPr lang="en-US" dirty="0" smtClean="0">
                <a:latin typeface="Adobe Gothic Std B" panose="020B0800000000000000" pitchFamily="34" charset="-128"/>
                <a:ea typeface="Adobe Gothic Std B" panose="020B0800000000000000" pitchFamily="34" charset="-128"/>
              </a:rPr>
              <a:t> </a:t>
            </a:r>
            <a:r>
              <a:rPr lang="en-US" dirty="0" err="1" smtClean="0">
                <a:latin typeface="Adobe Gothic Std B" panose="020B0800000000000000" pitchFamily="34" charset="-128"/>
                <a:ea typeface="Adobe Gothic Std B" panose="020B0800000000000000" pitchFamily="34" charset="-128"/>
              </a:rPr>
              <a:t>Mou</a:t>
            </a:r>
            <a:endParaRPr lang="en-US" dirty="0" smtClean="0">
              <a:latin typeface="Adobe Gothic Std B" panose="020B0800000000000000" pitchFamily="34" charset="-128"/>
              <a:ea typeface="Adobe Gothic Std B" panose="020B0800000000000000" pitchFamily="34" charset="-128"/>
            </a:endParaRPr>
          </a:p>
          <a:p>
            <a:r>
              <a:rPr lang="en-US" dirty="0" smtClean="0">
                <a:latin typeface="Adobe Gothic Std B" panose="020B0800000000000000" pitchFamily="34" charset="-128"/>
                <a:ea typeface="Adobe Gothic Std B" panose="020B0800000000000000" pitchFamily="34" charset="-128"/>
              </a:rPr>
              <a:t>     Student ID : 170042074</a:t>
            </a:r>
          </a:p>
          <a:p>
            <a:endParaRPr lang="en-US" dirty="0"/>
          </a:p>
        </p:txBody>
      </p:sp>
      <p:sp>
        <p:nvSpPr>
          <p:cNvPr id="8" name="TextBox 7"/>
          <p:cNvSpPr txBox="1"/>
          <p:nvPr/>
        </p:nvSpPr>
        <p:spPr>
          <a:xfrm>
            <a:off x="11477897" y="6270170"/>
            <a:ext cx="309700" cy="369332"/>
          </a:xfrm>
          <a:prstGeom prst="rect">
            <a:avLst/>
          </a:prstGeom>
          <a:noFill/>
        </p:spPr>
        <p:txBody>
          <a:bodyPr wrap="none" rtlCol="0">
            <a:spAutoFit/>
          </a:bodyPr>
          <a:lstStyle/>
          <a:p>
            <a:r>
              <a:rPr lang="en-US" b="1" dirty="0" smtClean="0">
                <a:solidFill>
                  <a:schemeClr val="bg1"/>
                </a:solidFill>
              </a:rPr>
              <a:t>2</a:t>
            </a:r>
            <a:endParaRPr lang="en-US" b="1" dirty="0">
              <a:solidFill>
                <a:schemeClr val="bg1"/>
              </a:solidFill>
            </a:endParaRPr>
          </a:p>
        </p:txBody>
      </p:sp>
    </p:spTree>
    <p:extLst>
      <p:ext uri="{BB962C8B-B14F-4D97-AF65-F5344CB8AC3E}">
        <p14:creationId xmlns:p14="http://schemas.microsoft.com/office/powerpoint/2010/main" val="3913549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Scope of </a:t>
            </a:r>
            <a:r>
              <a:rPr lang="en-US" dirty="0" err="1" smtClean="0"/>
              <a:t>srps</a:t>
            </a:r>
            <a:r>
              <a:rPr lang="en-US" dirty="0"/>
              <a:t>:</a:t>
            </a:r>
          </a:p>
        </p:txBody>
      </p:sp>
      <p:sp>
        <p:nvSpPr>
          <p:cNvPr id="5" name="Content Placeholder 4"/>
          <p:cNvSpPr>
            <a:spLocks noGrp="1"/>
          </p:cNvSpPr>
          <p:nvPr>
            <p:ph idx="1"/>
          </p:nvPr>
        </p:nvSpPr>
        <p:spPr/>
        <p:txBody>
          <a:bodyPr>
            <a:normAutofit/>
          </a:bodyPr>
          <a:lstStyle/>
          <a:p>
            <a:r>
              <a:rPr lang="en-US" sz="2400" dirty="0" smtClean="0">
                <a:latin typeface="Arial" panose="020B0604020202020204" pitchFamily="34" charset="0"/>
                <a:ea typeface="Adobe Fangsong Std R" panose="02020400000000000000" pitchFamily="18" charset="-128"/>
                <a:cs typeface="Arial" panose="020B0604020202020204" pitchFamily="34" charset="0"/>
              </a:rPr>
              <a:t>1.Student </a:t>
            </a:r>
            <a:r>
              <a:rPr lang="en-US" sz="2400" dirty="0">
                <a:latin typeface="Arial" panose="020B0604020202020204" pitchFamily="34" charset="0"/>
                <a:ea typeface="Adobe Fangsong Std R" panose="02020400000000000000" pitchFamily="18" charset="-128"/>
                <a:cs typeface="Arial" panose="020B0604020202020204" pitchFamily="34" charset="0"/>
              </a:rPr>
              <a:t>result processing system or SRPS is a virtual assistant for teachers and students to help them with the students’ academic </a:t>
            </a:r>
            <a:r>
              <a:rPr lang="en-US" sz="2400" dirty="0" smtClean="0">
                <a:latin typeface="Arial" panose="020B0604020202020204" pitchFamily="34" charset="0"/>
                <a:ea typeface="Adobe Fangsong Std R" panose="02020400000000000000" pitchFamily="18" charset="-128"/>
                <a:cs typeface="Arial" panose="020B0604020202020204" pitchFamily="34" charset="0"/>
              </a:rPr>
              <a:t>records.</a:t>
            </a:r>
          </a:p>
          <a:p>
            <a:pPr marL="0" indent="0">
              <a:buNone/>
            </a:pPr>
            <a:endParaRPr lang="en-US" dirty="0" smtClean="0">
              <a:latin typeface="Arial" panose="020B0604020202020204" pitchFamily="34" charset="0"/>
              <a:ea typeface="Adobe Fangsong Std R" panose="02020400000000000000" pitchFamily="18" charset="-128"/>
              <a:cs typeface="Arial" panose="020B0604020202020204" pitchFamily="34" charset="0"/>
            </a:endParaRPr>
          </a:p>
          <a:p>
            <a:r>
              <a:rPr lang="en-US" sz="2400" dirty="0">
                <a:latin typeface="Arial" panose="020B0604020202020204" pitchFamily="34" charset="0"/>
                <a:ea typeface="Adobe Fangsong Std R" panose="02020400000000000000" pitchFamily="18" charset="-128"/>
                <a:cs typeface="Arial" panose="020B0604020202020204" pitchFamily="34" charset="0"/>
              </a:rPr>
              <a:t>2.It’s a web based application that can be accessed from anywhere by the appropriate user</a:t>
            </a:r>
            <a:r>
              <a:rPr lang="en-US" sz="2400" dirty="0" smtClean="0">
                <a:latin typeface="Arial" panose="020B0604020202020204" pitchFamily="34" charset="0"/>
                <a:ea typeface="Adobe Fangsong Std R" panose="02020400000000000000" pitchFamily="18" charset="-128"/>
                <a:cs typeface="Arial" panose="020B0604020202020204" pitchFamily="34" charset="0"/>
              </a:rPr>
              <a:t>.</a:t>
            </a:r>
          </a:p>
          <a:p>
            <a:endParaRPr lang="en-US" dirty="0">
              <a:latin typeface="Arial" panose="020B0604020202020204" pitchFamily="34" charset="0"/>
              <a:ea typeface="Adobe Fangsong Std R" panose="02020400000000000000" pitchFamily="18" charset="-128"/>
              <a:cs typeface="Arial" panose="020B0604020202020204" pitchFamily="34" charset="0"/>
            </a:endParaRPr>
          </a:p>
          <a:p>
            <a:r>
              <a:rPr lang="en-US" sz="2400" dirty="0">
                <a:latin typeface="Arial" panose="020B0604020202020204" pitchFamily="34" charset="0"/>
                <a:ea typeface="Adobe Fangsong Std R" panose="02020400000000000000" pitchFamily="18" charset="-128"/>
                <a:cs typeface="Arial" panose="020B0604020202020204" pitchFamily="34" charset="0"/>
              </a:rPr>
              <a:t>3.The user of this application will be divided into 3 categories -</a:t>
            </a:r>
          </a:p>
          <a:p>
            <a:pPr marL="0" indent="0">
              <a:buNone/>
            </a:pPr>
            <a:r>
              <a:rPr lang="en-US" sz="2400" dirty="0" smtClean="0">
                <a:latin typeface="Arial" panose="020B0604020202020204" pitchFamily="34" charset="0"/>
                <a:ea typeface="Adobe Fangsong Std R" panose="02020400000000000000" pitchFamily="18" charset="-128"/>
                <a:cs typeface="Arial" panose="020B0604020202020204" pitchFamily="34" charset="0"/>
              </a:rPr>
              <a:t>  Student</a:t>
            </a:r>
            <a:r>
              <a:rPr lang="en-US" sz="2400" dirty="0">
                <a:latin typeface="Arial" panose="020B0604020202020204" pitchFamily="34" charset="0"/>
                <a:ea typeface="Adobe Fangsong Std R" panose="02020400000000000000" pitchFamily="18" charset="-128"/>
                <a:cs typeface="Arial" panose="020B0604020202020204" pitchFamily="34" charset="0"/>
              </a:rPr>
              <a:t>, Teacher, </a:t>
            </a:r>
            <a:r>
              <a:rPr lang="en-US" sz="2400" dirty="0" smtClean="0">
                <a:latin typeface="Arial" panose="020B0604020202020204" pitchFamily="34" charset="0"/>
                <a:ea typeface="Adobe Fangsong Std R" panose="02020400000000000000" pitchFamily="18" charset="-128"/>
                <a:cs typeface="Arial" panose="020B0604020202020204" pitchFamily="34" charset="0"/>
              </a:rPr>
              <a:t>Admin</a:t>
            </a:r>
          </a:p>
          <a:p>
            <a:pPr marL="0" indent="0">
              <a:buNone/>
            </a:pPr>
            <a:endParaRPr lang="en-US" dirty="0" smtClean="0">
              <a:latin typeface="Arial" panose="020B0604020202020204" pitchFamily="34" charset="0"/>
              <a:cs typeface="Arial" panose="020B0604020202020204" pitchFamily="34" charset="0"/>
            </a:endParaRPr>
          </a:p>
        </p:txBody>
      </p:sp>
      <p:sp>
        <p:nvSpPr>
          <p:cNvPr id="7" name="TextBox 6"/>
          <p:cNvSpPr txBox="1"/>
          <p:nvPr/>
        </p:nvSpPr>
        <p:spPr>
          <a:xfrm>
            <a:off x="11486606" y="6270172"/>
            <a:ext cx="309700" cy="369332"/>
          </a:xfrm>
          <a:prstGeom prst="rect">
            <a:avLst/>
          </a:prstGeom>
          <a:noFill/>
        </p:spPr>
        <p:txBody>
          <a:bodyPr wrap="none" rtlCol="0">
            <a:spAutoFit/>
          </a:bodyPr>
          <a:lstStyle/>
          <a:p>
            <a:r>
              <a:rPr lang="en-US" b="1" dirty="0" smtClean="0">
                <a:solidFill>
                  <a:schemeClr val="bg1"/>
                </a:solidFill>
              </a:rPr>
              <a:t>3</a:t>
            </a:r>
            <a:endParaRPr lang="en-US" b="1" dirty="0">
              <a:solidFill>
                <a:schemeClr val="bg1"/>
              </a:solidFill>
            </a:endParaRPr>
          </a:p>
        </p:txBody>
      </p:sp>
    </p:spTree>
    <p:extLst>
      <p:ext uri="{BB962C8B-B14F-4D97-AF65-F5344CB8AC3E}">
        <p14:creationId xmlns:p14="http://schemas.microsoft.com/office/powerpoint/2010/main" val="1375454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70560"/>
            <a:ext cx="10058400" cy="5501640"/>
          </a:xfrm>
        </p:spPr>
        <p:txBody>
          <a:bodyPr/>
          <a:lstStyle/>
          <a:p>
            <a:r>
              <a:rPr lang="en-US" sz="2400" dirty="0">
                <a:latin typeface="Arial" panose="020B0604020202020204" pitchFamily="34" charset="0"/>
                <a:cs typeface="Arial" panose="020B0604020202020204" pitchFamily="34" charset="0"/>
              </a:rPr>
              <a:t>4. </a:t>
            </a:r>
            <a:r>
              <a:rPr lang="en-US" sz="2400" u="sng" dirty="0" smtClean="0">
                <a:latin typeface="Arial" panose="020B0604020202020204" pitchFamily="34" charset="0"/>
                <a:cs typeface="Arial" panose="020B0604020202020204" pitchFamily="34" charset="0"/>
              </a:rPr>
              <a:t>Teacher: </a:t>
            </a:r>
            <a:r>
              <a:rPr lang="en-US" sz="2400" dirty="0" smtClean="0">
                <a:latin typeface="Arial" panose="020B0604020202020204" pitchFamily="34" charset="0"/>
                <a:cs typeface="Arial" panose="020B0604020202020204" pitchFamily="34" charset="0"/>
              </a:rPr>
              <a:t>This </a:t>
            </a:r>
            <a:r>
              <a:rPr lang="en-US" sz="2400" dirty="0">
                <a:latin typeface="Arial" panose="020B0604020202020204" pitchFamily="34" charset="0"/>
                <a:cs typeface="Arial" panose="020B0604020202020204" pitchFamily="34" charset="0"/>
              </a:rPr>
              <a:t>application will help the teachers to record, calculate and manage students’ over all academic performance. They can store and publish all quiz marks, mid marks, final semester marks and the attendance marks as well</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endParaRPr lang="en-US" dirty="0"/>
          </a:p>
        </p:txBody>
      </p:sp>
      <p:sp>
        <p:nvSpPr>
          <p:cNvPr id="6" name="Rectangle 5"/>
          <p:cNvSpPr/>
          <p:nvPr/>
        </p:nvSpPr>
        <p:spPr>
          <a:xfrm>
            <a:off x="1915886" y="2256650"/>
            <a:ext cx="7439444" cy="4458789"/>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602" y="2256649"/>
            <a:ext cx="7359728" cy="4458789"/>
          </a:xfrm>
          <a:prstGeom prst="rect">
            <a:avLst/>
          </a:prstGeom>
        </p:spPr>
      </p:pic>
      <p:sp>
        <p:nvSpPr>
          <p:cNvPr id="9" name="TextBox 8"/>
          <p:cNvSpPr txBox="1"/>
          <p:nvPr/>
        </p:nvSpPr>
        <p:spPr>
          <a:xfrm>
            <a:off x="11460481" y="6252755"/>
            <a:ext cx="325730" cy="400110"/>
          </a:xfrm>
          <a:prstGeom prst="rect">
            <a:avLst/>
          </a:prstGeom>
          <a:noFill/>
        </p:spPr>
        <p:txBody>
          <a:bodyPr wrap="none" rtlCol="0">
            <a:spAutoFit/>
          </a:bodyPr>
          <a:lstStyle/>
          <a:p>
            <a:r>
              <a:rPr lang="en-US" sz="2000" b="1" dirty="0" smtClean="0">
                <a:solidFill>
                  <a:schemeClr val="bg1"/>
                </a:solidFill>
              </a:rPr>
              <a:t>4</a:t>
            </a:r>
            <a:endParaRPr lang="en-US" sz="2000" b="1" dirty="0">
              <a:solidFill>
                <a:schemeClr val="bg1"/>
              </a:solidFill>
            </a:endParaRPr>
          </a:p>
        </p:txBody>
      </p:sp>
    </p:spTree>
    <p:extLst>
      <p:ext uri="{BB962C8B-B14F-4D97-AF65-F5344CB8AC3E}">
        <p14:creationId xmlns:p14="http://schemas.microsoft.com/office/powerpoint/2010/main" val="393482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557349"/>
            <a:ext cx="10058400" cy="5614851"/>
          </a:xfrm>
        </p:spPr>
        <p:txBody>
          <a:bodyPr/>
          <a:lstStyle/>
          <a:p>
            <a:r>
              <a:rPr lang="en-US" sz="2400" dirty="0">
                <a:latin typeface="Arial" panose="020B0604020202020204" pitchFamily="34" charset="0"/>
                <a:ea typeface="Adobe Fangsong Std R" panose="02020400000000000000" pitchFamily="18" charset="-128"/>
                <a:cs typeface="Arial" panose="020B0604020202020204" pitchFamily="34" charset="0"/>
              </a:rPr>
              <a:t>5.</a:t>
            </a:r>
            <a:r>
              <a:rPr lang="en-US" sz="2400" dirty="0">
                <a:latin typeface="Arial" panose="020B0604020202020204" pitchFamily="34" charset="0"/>
                <a:cs typeface="Arial" panose="020B0604020202020204" pitchFamily="34" charset="0"/>
              </a:rPr>
              <a:t> </a:t>
            </a:r>
            <a:r>
              <a:rPr lang="en-US" sz="2400" u="sng" dirty="0" smtClean="0">
                <a:latin typeface="Arial" panose="020B0604020202020204" pitchFamily="34" charset="0"/>
                <a:cs typeface="Arial" panose="020B0604020202020204" pitchFamily="34" charset="0"/>
              </a:rPr>
              <a:t>Student: </a:t>
            </a: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student categorized users can see their published result along with the option of printing their transcript.</a:t>
            </a:r>
          </a:p>
          <a:p>
            <a:endParaRPr lang="en-US" dirty="0"/>
          </a:p>
        </p:txBody>
      </p:sp>
      <p:sp>
        <p:nvSpPr>
          <p:cNvPr id="4" name="Rectangle 3"/>
          <p:cNvSpPr/>
          <p:nvPr/>
        </p:nvSpPr>
        <p:spPr>
          <a:xfrm>
            <a:off x="3553096" y="2081349"/>
            <a:ext cx="5024847" cy="441524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704" y="2081349"/>
            <a:ext cx="3920687" cy="4400101"/>
          </a:xfrm>
          <a:prstGeom prst="rect">
            <a:avLst/>
          </a:prstGeom>
        </p:spPr>
      </p:pic>
      <p:sp>
        <p:nvSpPr>
          <p:cNvPr id="6" name="TextBox 5"/>
          <p:cNvSpPr txBox="1"/>
          <p:nvPr/>
        </p:nvSpPr>
        <p:spPr>
          <a:xfrm>
            <a:off x="11469188" y="6281395"/>
            <a:ext cx="324128" cy="400110"/>
          </a:xfrm>
          <a:prstGeom prst="rect">
            <a:avLst/>
          </a:prstGeom>
          <a:noFill/>
        </p:spPr>
        <p:txBody>
          <a:bodyPr wrap="none" rtlCol="0">
            <a:spAutoFit/>
          </a:bodyPr>
          <a:lstStyle/>
          <a:p>
            <a:r>
              <a:rPr lang="en-US" sz="2000" b="1" dirty="0" smtClean="0">
                <a:solidFill>
                  <a:schemeClr val="bg1"/>
                </a:solidFill>
              </a:rPr>
              <a:t>5</a:t>
            </a:r>
            <a:endParaRPr lang="en-US" sz="2000" b="1" dirty="0">
              <a:solidFill>
                <a:schemeClr val="bg1"/>
              </a:solidFill>
            </a:endParaRPr>
          </a:p>
        </p:txBody>
      </p:sp>
    </p:spTree>
    <p:extLst>
      <p:ext uri="{BB962C8B-B14F-4D97-AF65-F5344CB8AC3E}">
        <p14:creationId xmlns:p14="http://schemas.microsoft.com/office/powerpoint/2010/main" val="419239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452846"/>
            <a:ext cx="10058400" cy="5719354"/>
          </a:xfrm>
        </p:spPr>
        <p:txBody>
          <a:bodyPr/>
          <a:lstStyle/>
          <a:p>
            <a:r>
              <a:rPr lang="en-US" sz="2400" dirty="0">
                <a:latin typeface="Arial" panose="020B0604020202020204" pitchFamily="34" charset="0"/>
                <a:ea typeface="Adobe Fangsong Std R" panose="02020400000000000000" pitchFamily="18" charset="-128"/>
                <a:cs typeface="Arial" panose="020B0604020202020204" pitchFamily="34" charset="0"/>
              </a:rPr>
              <a:t>6.</a:t>
            </a:r>
            <a:r>
              <a:rPr lang="en-US" sz="2400" dirty="0">
                <a:latin typeface="Arial" panose="020B0604020202020204" pitchFamily="34" charset="0"/>
                <a:cs typeface="Arial" panose="020B0604020202020204" pitchFamily="34" charset="0"/>
              </a:rPr>
              <a:t> </a:t>
            </a:r>
            <a:r>
              <a:rPr lang="en-US" sz="2400" u="sng" dirty="0" smtClean="0">
                <a:latin typeface="Arial" panose="020B0604020202020204" pitchFamily="34" charset="0"/>
                <a:cs typeface="Arial" panose="020B0604020202020204" pitchFamily="34" charset="0"/>
              </a:rPr>
              <a:t>Admin: </a:t>
            </a: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admin will be the one assigning all the courses severally to the teachers and students ,  providing them their individual profiles , basically the admin is going to work as a middle man here.</a:t>
            </a:r>
          </a:p>
          <a:p>
            <a:endParaRPr lang="en-US" dirty="0"/>
          </a:p>
        </p:txBody>
      </p:sp>
      <p:sp>
        <p:nvSpPr>
          <p:cNvPr id="4" name="Rectangle 3"/>
          <p:cNvSpPr/>
          <p:nvPr/>
        </p:nvSpPr>
        <p:spPr>
          <a:xfrm>
            <a:off x="2586448" y="2098441"/>
            <a:ext cx="6793986" cy="442395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663" y="1998942"/>
            <a:ext cx="6562770" cy="4523453"/>
          </a:xfrm>
          <a:prstGeom prst="rect">
            <a:avLst/>
          </a:prstGeom>
        </p:spPr>
      </p:pic>
      <p:sp>
        <p:nvSpPr>
          <p:cNvPr id="6" name="TextBox 5"/>
          <p:cNvSpPr txBox="1"/>
          <p:nvPr/>
        </p:nvSpPr>
        <p:spPr>
          <a:xfrm>
            <a:off x="11477897" y="6252755"/>
            <a:ext cx="325730" cy="400110"/>
          </a:xfrm>
          <a:prstGeom prst="rect">
            <a:avLst/>
          </a:prstGeom>
          <a:noFill/>
        </p:spPr>
        <p:txBody>
          <a:bodyPr wrap="none" rtlCol="0">
            <a:spAutoFit/>
          </a:bodyPr>
          <a:lstStyle/>
          <a:p>
            <a:r>
              <a:rPr lang="en-US" sz="2000" b="1" dirty="0" smtClean="0">
                <a:solidFill>
                  <a:schemeClr val="bg1"/>
                </a:solidFill>
              </a:rPr>
              <a:t>6</a:t>
            </a:r>
            <a:endParaRPr lang="en-US" sz="2000" b="1" dirty="0">
              <a:solidFill>
                <a:schemeClr val="bg1"/>
              </a:solidFill>
            </a:endParaRPr>
          </a:p>
        </p:txBody>
      </p:sp>
    </p:spTree>
    <p:extLst>
      <p:ext uri="{BB962C8B-B14F-4D97-AF65-F5344CB8AC3E}">
        <p14:creationId xmlns:p14="http://schemas.microsoft.com/office/powerpoint/2010/main" val="2770130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97107729"/>
              </p:ext>
            </p:extLst>
          </p:nvPr>
        </p:nvGraphicFramePr>
        <p:xfrm>
          <a:off x="1069848" y="2093977"/>
          <a:ext cx="10058400" cy="3862685"/>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126923990"/>
                    </a:ext>
                  </a:extLst>
                </a:gridCol>
                <a:gridCol w="5029200">
                  <a:extLst>
                    <a:ext uri="{9D8B030D-6E8A-4147-A177-3AD203B41FA5}">
                      <a16:colId xmlns:a16="http://schemas.microsoft.com/office/drawing/2014/main" val="1457906764"/>
                    </a:ext>
                  </a:extLst>
                </a:gridCol>
              </a:tblGrid>
              <a:tr h="772537">
                <a:tc>
                  <a:txBody>
                    <a:bodyPr/>
                    <a:lstStyle/>
                    <a:p>
                      <a:r>
                        <a:rPr lang="en-US" dirty="0" smtClean="0"/>
                        <a:t>MONTH</a:t>
                      </a:r>
                      <a:endParaRPr lang="en-US" dirty="0"/>
                    </a:p>
                  </a:txBody>
                  <a:tcPr/>
                </a:tc>
                <a:tc>
                  <a:txBody>
                    <a:bodyPr/>
                    <a:lstStyle/>
                    <a:p>
                      <a:r>
                        <a:rPr lang="en-US" dirty="0" smtClean="0"/>
                        <a:t>MILESTONE</a:t>
                      </a:r>
                      <a:endParaRPr lang="en-US" dirty="0"/>
                    </a:p>
                  </a:txBody>
                  <a:tcPr/>
                </a:tc>
                <a:extLst>
                  <a:ext uri="{0D108BD9-81ED-4DB2-BD59-A6C34878D82A}">
                    <a16:rowId xmlns:a16="http://schemas.microsoft.com/office/drawing/2014/main" val="412354125"/>
                  </a:ext>
                </a:extLst>
              </a:tr>
              <a:tr h="772537">
                <a:tc>
                  <a:txBody>
                    <a:bodyPr/>
                    <a:lstStyle/>
                    <a:p>
                      <a:r>
                        <a:rPr lang="en-US" dirty="0" smtClean="0"/>
                        <a:t>January – February </a:t>
                      </a:r>
                      <a:endParaRPr lang="en-US" dirty="0"/>
                    </a:p>
                  </a:txBody>
                  <a:tcPr/>
                </a:tc>
                <a:tc>
                  <a:txBody>
                    <a:bodyPr/>
                    <a:lstStyle/>
                    <a:p>
                      <a:r>
                        <a:rPr lang="en-US"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UI</a:t>
                      </a:r>
                      <a:r>
                        <a:rPr lang="en-US"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r>
                        <a:rPr lang="en-US"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Design</a:t>
                      </a:r>
                      <a:endParaRPr lang="en-US" dirty="0"/>
                    </a:p>
                  </a:txBody>
                  <a:tcPr/>
                </a:tc>
                <a:extLst>
                  <a:ext uri="{0D108BD9-81ED-4DB2-BD59-A6C34878D82A}">
                    <a16:rowId xmlns:a16="http://schemas.microsoft.com/office/drawing/2014/main" val="3432183189"/>
                  </a:ext>
                </a:extLst>
              </a:tr>
              <a:tr h="772537">
                <a:tc>
                  <a:txBody>
                    <a:bodyPr/>
                    <a:lstStyle/>
                    <a:p>
                      <a:r>
                        <a:rPr lang="en-US" dirty="0" smtClean="0"/>
                        <a:t>February – March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Implementing UI design using html</a:t>
                      </a:r>
                    </a:p>
                  </a:txBody>
                  <a:tcPr/>
                </a:tc>
                <a:extLst>
                  <a:ext uri="{0D108BD9-81ED-4DB2-BD59-A6C34878D82A}">
                    <a16:rowId xmlns:a16="http://schemas.microsoft.com/office/drawing/2014/main" val="2949921526"/>
                  </a:ext>
                </a:extLst>
              </a:tr>
              <a:tr h="772537">
                <a:tc>
                  <a:txBody>
                    <a:bodyPr/>
                    <a:lstStyle/>
                    <a:p>
                      <a:r>
                        <a:rPr lang="en-US" dirty="0" smtClean="0"/>
                        <a:t>March</a:t>
                      </a:r>
                      <a:r>
                        <a:rPr lang="en-US" baseline="0" dirty="0" smtClean="0"/>
                        <a:t> – April </a:t>
                      </a:r>
                      <a:endParaRPr lang="en-US" dirty="0"/>
                    </a:p>
                  </a:txBody>
                  <a:tcPr/>
                </a:tc>
                <a:tc>
                  <a:txBody>
                    <a:bodyPr/>
                    <a:lstStyle/>
                    <a:p>
                      <a:r>
                        <a:rPr lang="en-US"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Connecting Database to UI using </a:t>
                      </a:r>
                      <a:r>
                        <a:rPr lang="en-US"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php</a:t>
                      </a:r>
                      <a:endParaRPr lang="en-US" dirty="0"/>
                    </a:p>
                  </a:txBody>
                  <a:tcPr/>
                </a:tc>
                <a:extLst>
                  <a:ext uri="{0D108BD9-81ED-4DB2-BD59-A6C34878D82A}">
                    <a16:rowId xmlns:a16="http://schemas.microsoft.com/office/drawing/2014/main" val="1098410614"/>
                  </a:ext>
                </a:extLst>
              </a:tr>
              <a:tr h="772537">
                <a:tc>
                  <a:txBody>
                    <a:bodyPr/>
                    <a:lstStyle/>
                    <a:p>
                      <a:r>
                        <a:rPr lang="en-US" dirty="0" smtClean="0"/>
                        <a:t>April</a:t>
                      </a:r>
                      <a:r>
                        <a:rPr lang="en-US" baseline="0" dirty="0" smtClean="0"/>
                        <a:t> – May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Completing the teacher and student part</a:t>
                      </a:r>
                    </a:p>
                  </a:txBody>
                  <a:tcPr/>
                </a:tc>
                <a:extLst>
                  <a:ext uri="{0D108BD9-81ED-4DB2-BD59-A6C34878D82A}">
                    <a16:rowId xmlns:a16="http://schemas.microsoft.com/office/drawing/2014/main" val="4040792347"/>
                  </a:ext>
                </a:extLst>
              </a:tr>
            </a:tbl>
          </a:graphicData>
        </a:graphic>
      </p:graphicFrame>
      <p:sp>
        <p:nvSpPr>
          <p:cNvPr id="9" name="TextBox 8"/>
          <p:cNvSpPr txBox="1"/>
          <p:nvPr/>
        </p:nvSpPr>
        <p:spPr>
          <a:xfrm>
            <a:off x="11477897" y="6252754"/>
            <a:ext cx="325730" cy="400110"/>
          </a:xfrm>
          <a:prstGeom prst="rect">
            <a:avLst/>
          </a:prstGeom>
          <a:noFill/>
        </p:spPr>
        <p:txBody>
          <a:bodyPr wrap="none" rtlCol="0">
            <a:spAutoFit/>
          </a:bodyPr>
          <a:lstStyle/>
          <a:p>
            <a:r>
              <a:rPr lang="en-US" sz="2000" b="1" dirty="0" smtClean="0">
                <a:solidFill>
                  <a:schemeClr val="bg1"/>
                </a:solidFill>
              </a:rPr>
              <a:t>7</a:t>
            </a:r>
            <a:endParaRPr lang="en-US" sz="2000" b="1" dirty="0">
              <a:solidFill>
                <a:schemeClr val="bg1"/>
              </a:solidFill>
            </a:endParaRPr>
          </a:p>
        </p:txBody>
      </p:sp>
    </p:spTree>
    <p:extLst>
      <p:ext uri="{BB962C8B-B14F-4D97-AF65-F5344CB8AC3E}">
        <p14:creationId xmlns:p14="http://schemas.microsoft.com/office/powerpoint/2010/main" val="2498439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sz="2400" dirty="0">
                <a:latin typeface="Arial" panose="020B0604020202020204" pitchFamily="34" charset="0"/>
                <a:cs typeface="Arial" panose="020B0604020202020204" pitchFamily="34" charset="0"/>
              </a:rPr>
              <a:t>So, this was the basic idea of our proposed web application , “Student Result Processing System” . We really look forward to meet up all these ideas we shared here today. </a:t>
            </a:r>
          </a:p>
          <a:p>
            <a:endParaRPr lang="en-US" dirty="0"/>
          </a:p>
          <a:p>
            <a:pPr marL="0" indent="0" algn="ctr">
              <a:buNone/>
            </a:pPr>
            <a:r>
              <a:rPr lang="en-US" sz="2800" b="1" dirty="0">
                <a:latin typeface="Arial" panose="020B0604020202020204" pitchFamily="34" charset="0"/>
                <a:cs typeface="Arial" panose="020B0604020202020204" pitchFamily="34" charset="0"/>
              </a:rPr>
              <a:t>Thank you All.</a:t>
            </a:r>
            <a:endParaRPr lang="en-US" sz="28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a:p>
            <a:endParaRPr lang="en-US" dirty="0"/>
          </a:p>
        </p:txBody>
      </p:sp>
      <p:sp>
        <p:nvSpPr>
          <p:cNvPr id="5" name="TextBox 4"/>
          <p:cNvSpPr txBox="1"/>
          <p:nvPr/>
        </p:nvSpPr>
        <p:spPr>
          <a:xfrm>
            <a:off x="11477897" y="6252754"/>
            <a:ext cx="325730" cy="400110"/>
          </a:xfrm>
          <a:prstGeom prst="rect">
            <a:avLst/>
          </a:prstGeom>
          <a:noFill/>
        </p:spPr>
        <p:txBody>
          <a:bodyPr wrap="none" rtlCol="0">
            <a:spAutoFit/>
          </a:bodyPr>
          <a:lstStyle/>
          <a:p>
            <a:r>
              <a:rPr lang="en-US" sz="2000" b="1" dirty="0">
                <a:solidFill>
                  <a:schemeClr val="bg1"/>
                </a:solidFill>
              </a:rPr>
              <a:t>8</a:t>
            </a:r>
            <a:endParaRPr lang="en-US" sz="2000" b="1" dirty="0">
              <a:solidFill>
                <a:schemeClr val="bg1"/>
              </a:solidFill>
            </a:endParaRPr>
          </a:p>
        </p:txBody>
      </p:sp>
    </p:spTree>
    <p:extLst>
      <p:ext uri="{BB962C8B-B14F-4D97-AF65-F5344CB8AC3E}">
        <p14:creationId xmlns:p14="http://schemas.microsoft.com/office/powerpoint/2010/main" val="41962780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55</TotalTime>
  <Words>298</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Adobe Fangsong Std R</vt:lpstr>
      <vt:lpstr>Adobe Gothic Std B</vt:lpstr>
      <vt:lpstr>Arial</vt:lpstr>
      <vt:lpstr>Rockwell</vt:lpstr>
      <vt:lpstr>Rockwell Condensed</vt:lpstr>
      <vt:lpstr>Wingdings</vt:lpstr>
      <vt:lpstr>Wood Type</vt:lpstr>
      <vt:lpstr>Student result processing system</vt:lpstr>
      <vt:lpstr>members:</vt:lpstr>
      <vt:lpstr>Overall Scope of srps:</vt:lpstr>
      <vt:lpstr>PowerPoint Presentation</vt:lpstr>
      <vt:lpstr>PowerPoint Presentation</vt:lpstr>
      <vt:lpstr>PowerPoint Presentation</vt:lpstr>
      <vt:lpstr>Timeline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result processing system</dc:title>
  <dc:creator>Windows User</dc:creator>
  <cp:lastModifiedBy>Windows User</cp:lastModifiedBy>
  <cp:revision>6</cp:revision>
  <dcterms:created xsi:type="dcterms:W3CDTF">2019-02-13T05:08:13Z</dcterms:created>
  <dcterms:modified xsi:type="dcterms:W3CDTF">2019-02-13T06:04:11Z</dcterms:modified>
</cp:coreProperties>
</file>