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49"/>
  </p:notesMasterIdLst>
  <p:handoutMasterIdLst>
    <p:handoutMasterId r:id="rId50"/>
  </p:handoutMasterIdLst>
  <p:sldIdLst>
    <p:sldId id="256" r:id="rId5"/>
    <p:sldId id="288" r:id="rId6"/>
    <p:sldId id="289" r:id="rId7"/>
    <p:sldId id="275" r:id="rId8"/>
    <p:sldId id="290" r:id="rId9"/>
    <p:sldId id="330" r:id="rId10"/>
    <p:sldId id="331" r:id="rId11"/>
    <p:sldId id="332" r:id="rId12"/>
    <p:sldId id="333" r:id="rId13"/>
    <p:sldId id="334" r:id="rId14"/>
    <p:sldId id="274" r:id="rId15"/>
    <p:sldId id="299" r:id="rId16"/>
    <p:sldId id="300" r:id="rId17"/>
    <p:sldId id="329" r:id="rId18"/>
    <p:sldId id="336" r:id="rId19"/>
    <p:sldId id="296" r:id="rId20"/>
    <p:sldId id="272" r:id="rId21"/>
    <p:sldId id="325" r:id="rId22"/>
    <p:sldId id="305" r:id="rId23"/>
    <p:sldId id="278" r:id="rId24"/>
    <p:sldId id="326" r:id="rId25"/>
    <p:sldId id="327" r:id="rId26"/>
    <p:sldId id="306" r:id="rId27"/>
    <p:sldId id="307" r:id="rId28"/>
    <p:sldId id="310" r:id="rId29"/>
    <p:sldId id="311" r:id="rId30"/>
    <p:sldId id="312" r:id="rId31"/>
    <p:sldId id="313" r:id="rId32"/>
    <p:sldId id="314" r:id="rId33"/>
    <p:sldId id="308" r:id="rId34"/>
    <p:sldId id="301" r:id="rId35"/>
    <p:sldId id="315" r:id="rId36"/>
    <p:sldId id="309" r:id="rId37"/>
    <p:sldId id="302" r:id="rId38"/>
    <p:sldId id="337" r:id="rId39"/>
    <p:sldId id="317" r:id="rId40"/>
    <p:sldId id="338" r:id="rId41"/>
    <p:sldId id="303" r:id="rId42"/>
    <p:sldId id="304" r:id="rId43"/>
    <p:sldId id="316" r:id="rId44"/>
    <p:sldId id="320" r:id="rId45"/>
    <p:sldId id="321" r:id="rId46"/>
    <p:sldId id="318" r:id="rId47"/>
    <p:sldId id="31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792" autoAdjust="0"/>
  </p:normalViewPr>
  <p:slideViewPr>
    <p:cSldViewPr snapToGrid="0">
      <p:cViewPr>
        <p:scale>
          <a:sx n="100" d="100"/>
          <a:sy n="100" d="100"/>
        </p:scale>
        <p:origin x="72" y="-1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7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E505937-A1D1-4FCF-B857-F28870C2B438}">
      <dgm:prSet phldrT="[Text]"/>
      <dgm:spPr/>
      <dgm:t>
        <a:bodyPr/>
        <a:lstStyle/>
        <a:p>
          <a:r>
            <a:rPr lang="en-US" dirty="0" err="1"/>
            <a:t>Achados</a:t>
          </a:r>
          <a:r>
            <a:rPr lang="en-US" dirty="0"/>
            <a:t> de </a:t>
          </a:r>
          <a:r>
            <a:rPr lang="en-US" dirty="0" err="1"/>
            <a:t>pesquisa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C7132FAD-B185-4405-ABD4-A30DEAC13416}" type="parTrans" cxnId="{2577AF47-547F-47F7-A484-871FB3256470}">
      <dgm:prSet/>
      <dgm:spPr/>
      <dgm:t>
        <a:bodyPr/>
        <a:lstStyle/>
        <a:p>
          <a:endParaRPr lang="en-US"/>
        </a:p>
      </dgm:t>
    </dgm:pt>
    <dgm:pt modelId="{3B7DB6A5-4C5E-46B9-A357-36BB8E4D8D85}" type="sibTrans" cxnId="{2577AF47-547F-47F7-A484-871FB3256470}">
      <dgm:prSet/>
      <dgm:spPr/>
      <dgm:t>
        <a:bodyPr/>
        <a:lstStyle/>
        <a:p>
          <a:endParaRPr lang="en-US"/>
        </a:p>
      </dgm:t>
    </dgm:pt>
    <dgm:pt modelId="{754976FE-E4B0-4743-B453-0E44EC68399E}">
      <dgm:prSet phldrT="[Text]"/>
      <dgm:spPr/>
      <dgm:t>
        <a:bodyPr/>
        <a:lstStyle/>
        <a:p>
          <a:r>
            <a:rPr lang="pt-BR" dirty="0"/>
            <a:t>(i) Organização de um </a:t>
          </a:r>
          <a:r>
            <a:rPr lang="pt-BR" dirty="0" err="1"/>
            <a:t>survey</a:t>
          </a:r>
          <a:r>
            <a:rPr lang="pt-BR" dirty="0"/>
            <a:t> com perguntas organizadas em categorias a partir da pesquisa bibliográfica;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D9FEAA5-C005-491D-B43A-D4F62D2E4495}" type="parTrans" cxnId="{76698416-48B6-446C-BC4D-BBB529F863E9}">
      <dgm:prSet/>
      <dgm:spPr/>
      <dgm:t>
        <a:bodyPr/>
        <a:lstStyle/>
        <a:p>
          <a:endParaRPr lang="en-US"/>
        </a:p>
      </dgm:t>
    </dgm:pt>
    <dgm:pt modelId="{C2AD5ED6-AB5F-4192-9A90-DE66475C951C}" type="sibTrans" cxnId="{76698416-48B6-446C-BC4D-BBB529F863E9}">
      <dgm:prSet/>
      <dgm:spPr/>
      <dgm:t>
        <a:bodyPr/>
        <a:lstStyle/>
        <a:p>
          <a:endParaRPr lang="en-US"/>
        </a:p>
      </dgm:t>
    </dgm:pt>
    <dgm:pt modelId="{893F0C48-D907-429E-8536-43989D28A3E3}">
      <dgm:prSet/>
      <dgm:spPr/>
      <dgm:t>
        <a:bodyPr/>
        <a:lstStyle/>
        <a:p>
          <a:r>
            <a:rPr lang="pt-BR" dirty="0" err="1"/>
            <a:t>(ii) Análise de dados sócio-demográficos dos grupos DevOps BR, DevOps Porto Alegre e Docker Porto Alegre;</a:t>
          </a:r>
        </a:p>
      </dgm:t>
    </dgm:pt>
    <dgm:pt modelId="{A5B17CF7-F302-41DC-B92E-4615F0DD7106}" type="parTrans" cxnId="{E1C088DB-265B-43FF-84D9-0D736093A728}">
      <dgm:prSet/>
      <dgm:spPr/>
      <dgm:t>
        <a:bodyPr/>
        <a:lstStyle/>
        <a:p>
          <a:endParaRPr lang="pt-BR"/>
        </a:p>
      </dgm:t>
    </dgm:pt>
    <dgm:pt modelId="{8F62FF0C-A289-4537-8B53-0297CDBBC375}" type="sibTrans" cxnId="{E1C088DB-265B-43FF-84D9-0D736093A728}">
      <dgm:prSet/>
      <dgm:spPr/>
      <dgm:t>
        <a:bodyPr/>
        <a:lstStyle/>
        <a:p>
          <a:endParaRPr lang="pt-BR"/>
        </a:p>
      </dgm:t>
    </dgm:pt>
    <dgm:pt modelId="{F9703118-8EC7-4F33-AAEC-AD1D8DDBB90E}">
      <dgm:prSet/>
      <dgm:spPr/>
      <dgm:t>
        <a:bodyPr/>
        <a:lstStyle/>
        <a:p>
          <a:r>
            <a:rPr lang="pt-BR" dirty="0" err="1"/>
            <a:t>(iii) Nível de colaboração entre as equipes de desenvolvimento e operação;</a:t>
          </a:r>
        </a:p>
      </dgm:t>
    </dgm:pt>
    <dgm:pt modelId="{176F3CE0-2F4A-4F04-9874-C9E8C2FA709A}" type="parTrans" cxnId="{A500AAF0-57E5-41B2-BA7D-2392BEB653A6}">
      <dgm:prSet/>
      <dgm:spPr/>
      <dgm:t>
        <a:bodyPr/>
        <a:lstStyle/>
        <a:p>
          <a:endParaRPr lang="pt-BR"/>
        </a:p>
      </dgm:t>
    </dgm:pt>
    <dgm:pt modelId="{F0B388A7-5F00-4AD6-B910-9DD96CB15D1D}" type="sibTrans" cxnId="{A500AAF0-57E5-41B2-BA7D-2392BEB653A6}">
      <dgm:prSet/>
      <dgm:spPr/>
      <dgm:t>
        <a:bodyPr/>
        <a:lstStyle/>
        <a:p>
          <a:endParaRPr lang="pt-BR"/>
        </a:p>
      </dgm:t>
    </dgm:pt>
    <dgm:pt modelId="{9BC97A44-9A50-47CC-AE3E-817C378F0BA0}">
      <dgm:prSet/>
      <dgm:spPr/>
      <dgm:t>
        <a:bodyPr/>
        <a:lstStyle/>
        <a:p>
          <a:r>
            <a:rPr lang="pt-BR" dirty="0" err="1"/>
            <a:t>(iv) Nível de maturidade sobre práticas DevOps;</a:t>
          </a:r>
        </a:p>
      </dgm:t>
    </dgm:pt>
    <dgm:pt modelId="{99F5867F-2008-4A1D-877C-0D36701C41F5}" type="parTrans" cxnId="{B6297012-9FC6-419A-B59F-E8ABFD3FD9A4}">
      <dgm:prSet/>
      <dgm:spPr/>
      <dgm:t>
        <a:bodyPr/>
        <a:lstStyle/>
        <a:p>
          <a:endParaRPr lang="pt-BR"/>
        </a:p>
      </dgm:t>
    </dgm:pt>
    <dgm:pt modelId="{571675F1-CE74-4C39-8789-FC266694187E}" type="sibTrans" cxnId="{B6297012-9FC6-419A-B59F-E8ABFD3FD9A4}">
      <dgm:prSet/>
      <dgm:spPr/>
      <dgm:t>
        <a:bodyPr/>
        <a:lstStyle/>
        <a:p>
          <a:endParaRPr lang="pt-BR"/>
        </a:p>
      </dgm:t>
    </dgm:pt>
    <dgm:pt modelId="{79A0294D-FABD-4482-81CE-D206642B5F9E}">
      <dgm:prSet/>
      <dgm:spPr/>
      <dgm:t>
        <a:bodyPr/>
        <a:lstStyle/>
        <a:p>
          <a:r>
            <a:rPr lang="pt-BR" dirty="0" err="1"/>
            <a:t>(v) Uma análise do uso de ferramentas DevOps;</a:t>
          </a:r>
        </a:p>
      </dgm:t>
    </dgm:pt>
    <dgm:pt modelId="{75AC04D2-9904-46AE-80C5-F8AFE293E7F4}" type="parTrans" cxnId="{72C0D5D0-80CE-4601-A99E-BE6982684DFD}">
      <dgm:prSet/>
      <dgm:spPr/>
      <dgm:t>
        <a:bodyPr/>
        <a:lstStyle/>
        <a:p>
          <a:endParaRPr lang="pt-BR"/>
        </a:p>
      </dgm:t>
    </dgm:pt>
    <dgm:pt modelId="{3F2A9C33-36CC-431F-B865-DA3F616BE660}" type="sibTrans" cxnId="{72C0D5D0-80CE-4601-A99E-BE6982684DFD}">
      <dgm:prSet/>
      <dgm:spPr/>
      <dgm:t>
        <a:bodyPr/>
        <a:lstStyle/>
        <a:p>
          <a:endParaRPr lang="pt-BR"/>
        </a:p>
      </dgm:t>
    </dgm:pt>
    <dgm:pt modelId="{AD98790B-84AE-406A-94C3-CB121C4FEC5D}">
      <dgm:prSet/>
      <dgm:spPr/>
      <dgm:t>
        <a:bodyPr/>
        <a:lstStyle/>
        <a:p>
          <a:r>
            <a:rPr lang="pt-BR" dirty="0" err="1"/>
            <a:t>(vi) uma análise qualitativa sobre a percepção da adoção da cultura DevOps.</a:t>
          </a:r>
        </a:p>
      </dgm:t>
    </dgm:pt>
    <dgm:pt modelId="{3344A174-78A2-4C61-920B-4837B50AF5B6}" type="parTrans" cxnId="{C024D1DC-4832-4B83-A597-D3647A53D639}">
      <dgm:prSet/>
      <dgm:spPr/>
      <dgm:t>
        <a:bodyPr/>
        <a:lstStyle/>
        <a:p>
          <a:endParaRPr lang="pt-BR"/>
        </a:p>
      </dgm:t>
    </dgm:pt>
    <dgm:pt modelId="{6475AFD4-37C5-433B-BDF7-DCCB298BD487}" type="sibTrans" cxnId="{C024D1DC-4832-4B83-A597-D3647A53D639}">
      <dgm:prSet/>
      <dgm:spPr/>
      <dgm:t>
        <a:bodyPr/>
        <a:lstStyle/>
        <a:p>
          <a:endParaRPr lang="pt-BR"/>
        </a:p>
      </dgm:t>
    </dgm:pt>
    <dgm:pt modelId="{0D5D61AC-5259-40CD-8E60-C7A60C9E094C}" type="pres">
      <dgm:prSet presAssocID="{CE05747F-C2B6-48F4-B230-931F3251F608}" presName="linear" presStyleCnt="0">
        <dgm:presLayoutVars>
          <dgm:animLvl val="lvl"/>
          <dgm:resizeHandles val="exact"/>
        </dgm:presLayoutVars>
      </dgm:prSet>
      <dgm:spPr/>
    </dgm:pt>
    <dgm:pt modelId="{E48273AB-5110-4FB3-8068-77F1E8C19D70}" type="pres">
      <dgm:prSet presAssocID="{7E505937-A1D1-4FCF-B857-F28870C2B43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60743BD-F44D-4BF3-9863-F5D166FDBEF5}" type="pres">
      <dgm:prSet presAssocID="{7E505937-A1D1-4FCF-B857-F28870C2B43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6297012-9FC6-419A-B59F-E8ABFD3FD9A4}" srcId="{7E505937-A1D1-4FCF-B857-F28870C2B438}" destId="{9BC97A44-9A50-47CC-AE3E-817C378F0BA0}" srcOrd="3" destOrd="0" parTransId="{99F5867F-2008-4A1D-877C-0D36701C41F5}" sibTransId="{571675F1-CE74-4C39-8789-FC266694187E}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E301B530-6C47-49E7-9C5D-AD1696D1C519}" type="presOf" srcId="{79A0294D-FABD-4482-81CE-D206642B5F9E}" destId="{160743BD-F44D-4BF3-9863-F5D166FDBEF5}" srcOrd="0" destOrd="4" presId="urn:microsoft.com/office/officeart/2005/8/layout/vList2"/>
    <dgm:cxn modelId="{12628B3F-4785-435E-9728-FFDCD38C4620}" type="presOf" srcId="{7E505937-A1D1-4FCF-B857-F28870C2B438}" destId="{E48273AB-5110-4FB3-8068-77F1E8C19D70}" srcOrd="0" destOrd="0" presId="urn:microsoft.com/office/officeart/2005/8/layout/vList2"/>
    <dgm:cxn modelId="{E59A6F43-2FE5-4086-A48C-4861F993BB31}" type="presOf" srcId="{CE05747F-C2B6-48F4-B230-931F3251F608}" destId="{0D5D61AC-5259-40CD-8E60-C7A60C9E094C}" srcOrd="0" destOrd="0" presId="urn:microsoft.com/office/officeart/2005/8/layout/vList2"/>
    <dgm:cxn modelId="{2BB84D45-9E66-4A95-A107-BFFCCCAC4ADB}" type="presOf" srcId="{9BC97A44-9A50-47CC-AE3E-817C378F0BA0}" destId="{160743BD-F44D-4BF3-9863-F5D166FDBEF5}" srcOrd="0" destOrd="3" presId="urn:microsoft.com/office/officeart/2005/8/layout/vList2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EC9D7B59-EADF-479F-BE21-CF5E883FCC16}" type="presOf" srcId="{F9703118-8EC7-4F33-AAEC-AD1D8DDBB90E}" destId="{160743BD-F44D-4BF3-9863-F5D166FDBEF5}" srcOrd="0" destOrd="2" presId="urn:microsoft.com/office/officeart/2005/8/layout/vList2"/>
    <dgm:cxn modelId="{645F6E7F-DC45-4D26-9A51-58279845D457}" type="presOf" srcId="{754976FE-E4B0-4743-B453-0E44EC68399E}" destId="{160743BD-F44D-4BF3-9863-F5D166FDBEF5}" srcOrd="0" destOrd="0" presId="urn:microsoft.com/office/officeart/2005/8/layout/vList2"/>
    <dgm:cxn modelId="{31ECBFC0-7FE1-4D74-AC6F-0A2857F7397B}" type="presOf" srcId="{893F0C48-D907-429E-8536-43989D28A3E3}" destId="{160743BD-F44D-4BF3-9863-F5D166FDBEF5}" srcOrd="0" destOrd="1" presId="urn:microsoft.com/office/officeart/2005/8/layout/vList2"/>
    <dgm:cxn modelId="{72C0D5D0-80CE-4601-A99E-BE6982684DFD}" srcId="{7E505937-A1D1-4FCF-B857-F28870C2B438}" destId="{79A0294D-FABD-4482-81CE-D206642B5F9E}" srcOrd="4" destOrd="0" parTransId="{75AC04D2-9904-46AE-80C5-F8AFE293E7F4}" sibTransId="{3F2A9C33-36CC-431F-B865-DA3F616BE660}"/>
    <dgm:cxn modelId="{E1C088DB-265B-43FF-84D9-0D736093A728}" srcId="{7E505937-A1D1-4FCF-B857-F28870C2B438}" destId="{893F0C48-D907-429E-8536-43989D28A3E3}" srcOrd="1" destOrd="0" parTransId="{A5B17CF7-F302-41DC-B92E-4615F0DD7106}" sibTransId="{8F62FF0C-A289-4537-8B53-0297CDBBC375}"/>
    <dgm:cxn modelId="{B7C4F3DB-B148-4315-A06B-442E2074D202}" type="presOf" srcId="{AD98790B-84AE-406A-94C3-CB121C4FEC5D}" destId="{160743BD-F44D-4BF3-9863-F5D166FDBEF5}" srcOrd="0" destOrd="5" presId="urn:microsoft.com/office/officeart/2005/8/layout/vList2"/>
    <dgm:cxn modelId="{C024D1DC-4832-4B83-A597-D3647A53D639}" srcId="{7E505937-A1D1-4FCF-B857-F28870C2B438}" destId="{AD98790B-84AE-406A-94C3-CB121C4FEC5D}" srcOrd="5" destOrd="0" parTransId="{3344A174-78A2-4C61-920B-4837B50AF5B6}" sibTransId="{6475AFD4-37C5-433B-BDF7-DCCB298BD487}"/>
    <dgm:cxn modelId="{A500AAF0-57E5-41B2-BA7D-2392BEB653A6}" srcId="{7E505937-A1D1-4FCF-B857-F28870C2B438}" destId="{F9703118-8EC7-4F33-AAEC-AD1D8DDBB90E}" srcOrd="2" destOrd="0" parTransId="{176F3CE0-2F4A-4F04-9874-C9E8C2FA709A}" sibTransId="{F0B388A7-5F00-4AD6-B910-9DD96CB15D1D}"/>
    <dgm:cxn modelId="{DDA59D3A-2368-4569-91F4-949247C7F0DC}" type="presParOf" srcId="{0D5D61AC-5259-40CD-8E60-C7A60C9E094C}" destId="{E48273AB-5110-4FB3-8068-77F1E8C19D70}" srcOrd="0" destOrd="0" presId="urn:microsoft.com/office/officeart/2005/8/layout/vList2"/>
    <dgm:cxn modelId="{264679E5-A89B-4D62-836B-53B39836A43E}" type="presParOf" srcId="{0D5D61AC-5259-40CD-8E60-C7A60C9E094C}" destId="{160743BD-F44D-4BF3-9863-F5D166FDBE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B41DC41-29F0-4922-BFC5-D6FC08605C24}">
      <dgm:prSet phldrT="[Text]"/>
      <dgm:spPr/>
      <dgm:t>
        <a:bodyPr/>
        <a:lstStyle/>
        <a:p>
          <a:r>
            <a:rPr lang="en-US" dirty="0" err="1"/>
            <a:t>Limitações</a:t>
          </a:r>
          <a:r>
            <a:rPr lang="en-US" dirty="0"/>
            <a:t> de </a:t>
          </a:r>
          <a:r>
            <a:rPr lang="en-US" dirty="0" err="1"/>
            <a:t>pesquisa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E9E3E3B-2FC2-4FCA-97C2-0743E0F5A1A8}" type="parTrans" cxnId="{EBEFFE02-D79C-4682-B676-2C45B3EDDB59}">
      <dgm:prSet/>
      <dgm:spPr/>
      <dgm:t>
        <a:bodyPr/>
        <a:lstStyle/>
        <a:p>
          <a:endParaRPr lang="en-US"/>
        </a:p>
      </dgm:t>
    </dgm:pt>
    <dgm:pt modelId="{B1482198-B815-4549-93A1-1975942E3B24}" type="sibTrans" cxnId="{EBEFFE02-D79C-4682-B676-2C45B3EDDB59}">
      <dgm:prSet/>
      <dgm:spPr/>
      <dgm:t>
        <a:bodyPr/>
        <a:lstStyle/>
        <a:p>
          <a:endParaRPr lang="en-US"/>
        </a:p>
      </dgm:t>
    </dgm:pt>
    <dgm:pt modelId="{4777BA7A-CB4C-4047-A5C1-19C4370C7AE7}">
      <dgm:prSet phldrT="[Text]"/>
      <dgm:spPr/>
      <dgm:t>
        <a:bodyPr/>
        <a:lstStyle/>
        <a:p>
          <a:r>
            <a:rPr lang="pt-BR" i="1" dirty="0"/>
            <a:t>Este estudo apresenta um limitação em sua pesquisa, a parir do momento que que utilizou parâmetros estatísticos como nível de confiança de 80% e desvio padrão de 11%. </a:t>
          </a:r>
          <a:endParaRPr lang="en-US" i="1" dirty="0"/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DBA40324-CF00-4C14-AB62-75C05DB6EAE5}" type="parTrans" cxnId="{991CB489-1893-438D-BC32-42AAD94F996C}">
      <dgm:prSet/>
      <dgm:spPr/>
      <dgm:t>
        <a:bodyPr/>
        <a:lstStyle/>
        <a:p>
          <a:endParaRPr lang="en-US"/>
        </a:p>
      </dgm:t>
    </dgm:pt>
    <dgm:pt modelId="{494B452E-9B16-41EA-8512-F0037B9C3E0D}" type="sibTrans" cxnId="{991CB489-1893-438D-BC32-42AAD94F996C}">
      <dgm:prSet/>
      <dgm:spPr/>
      <dgm:t>
        <a:bodyPr/>
        <a:lstStyle/>
        <a:p>
          <a:endParaRPr lang="en-US"/>
        </a:p>
      </dgm:t>
    </dgm:pt>
    <dgm:pt modelId="{F0C9F6CD-76A7-41FF-AC18-DFF3BF8524E3}">
      <dgm:prSet phldrT="[Text]"/>
      <dgm:spPr/>
      <dgm:t>
        <a:bodyPr/>
        <a:lstStyle/>
        <a:p>
          <a:r>
            <a:rPr lang="pt-BR" i="1" dirty="0"/>
            <a:t>Tal uso destes parâmetros foi necessário para garantir o caráter exploratório da pesquisa, considerando uma amostra de 30 respondentes. </a:t>
          </a:r>
          <a:endParaRPr lang="en-US" i="1" dirty="0"/>
        </a:p>
      </dgm:t>
      <dgm:extLst/>
    </dgm:pt>
    <dgm:pt modelId="{B22930A0-F871-4A00-80FE-4561D0DD486F}" type="parTrans" cxnId="{0C0E184C-E77A-4D68-8CFA-7555B23C1804}">
      <dgm:prSet/>
      <dgm:spPr/>
      <dgm:t>
        <a:bodyPr/>
        <a:lstStyle/>
        <a:p>
          <a:endParaRPr lang="pt-BR"/>
        </a:p>
      </dgm:t>
    </dgm:pt>
    <dgm:pt modelId="{6258A1C6-D387-4DF2-B524-5334359766FE}" type="sibTrans" cxnId="{0C0E184C-E77A-4D68-8CFA-7555B23C1804}">
      <dgm:prSet/>
      <dgm:spPr/>
      <dgm:t>
        <a:bodyPr/>
        <a:lstStyle/>
        <a:p>
          <a:endParaRPr lang="pt-BR"/>
        </a:p>
      </dgm:t>
    </dgm:pt>
    <dgm:pt modelId="{6207E3DC-9CA0-40AA-ABE9-DD857D39AADE}">
      <dgm:prSet phldrT="[Text]"/>
      <dgm:spPr/>
      <dgm:t>
        <a:bodyPr/>
        <a:lstStyle/>
        <a:p>
          <a:r>
            <a:rPr lang="pt-BR" i="1" dirty="0"/>
            <a:t>Assim, de modo a evitar generalizações, seria pertinente a realização de uma nova pesquisa, com os mesmos instrumentos de coleta de dados, como uma amostra representativa da mesma população, para validar/aperfeiçoar os resultados encontrados.</a:t>
          </a:r>
          <a:endParaRPr lang="en-US" i="1" dirty="0"/>
        </a:p>
      </dgm:t>
      <dgm:extLst/>
    </dgm:pt>
    <dgm:pt modelId="{B5F7F1D9-BD60-455F-9E73-22A34006D735}" type="parTrans" cxnId="{92B1CBDB-5E57-4DEB-A15A-DAEB78D4222D}">
      <dgm:prSet/>
      <dgm:spPr/>
      <dgm:t>
        <a:bodyPr/>
        <a:lstStyle/>
        <a:p>
          <a:endParaRPr lang="pt-BR"/>
        </a:p>
      </dgm:t>
    </dgm:pt>
    <dgm:pt modelId="{C7F8C87D-A2E7-49E8-9304-9E5D05F3D992}" type="sibTrans" cxnId="{92B1CBDB-5E57-4DEB-A15A-DAEB78D4222D}">
      <dgm:prSet/>
      <dgm:spPr/>
      <dgm:t>
        <a:bodyPr/>
        <a:lstStyle/>
        <a:p>
          <a:endParaRPr lang="pt-BR"/>
        </a:p>
      </dgm:t>
    </dgm:pt>
    <dgm:pt modelId="{7484D94B-CACD-487D-A253-2852AD0DB5CE}">
      <dgm:prSet phldrT="[Text]"/>
      <dgm:spPr/>
      <dgm:t>
        <a:bodyPr/>
        <a:lstStyle/>
        <a:p>
          <a:endParaRPr lang="en-US" i="1" dirty="0"/>
        </a:p>
      </dgm:t>
      <dgm:extLst/>
    </dgm:pt>
    <dgm:pt modelId="{43213912-52DC-4A91-9DB8-56861BEF4E5F}" type="parTrans" cxnId="{6FE97849-1FDF-438A-B595-0B5F12168C27}">
      <dgm:prSet/>
      <dgm:spPr/>
      <dgm:t>
        <a:bodyPr/>
        <a:lstStyle/>
        <a:p>
          <a:endParaRPr lang="pt-BR"/>
        </a:p>
      </dgm:t>
    </dgm:pt>
    <dgm:pt modelId="{E57B2A95-031C-42C2-AFE5-AEF70D2C4694}" type="sibTrans" cxnId="{6FE97849-1FDF-438A-B595-0B5F12168C27}">
      <dgm:prSet/>
      <dgm:spPr/>
      <dgm:t>
        <a:bodyPr/>
        <a:lstStyle/>
        <a:p>
          <a:endParaRPr lang="pt-BR"/>
        </a:p>
      </dgm:t>
    </dgm:pt>
    <dgm:pt modelId="{E7BA504C-2D98-43FA-8E30-8791BB931214}">
      <dgm:prSet phldrT="[Text]"/>
      <dgm:spPr/>
      <dgm:t>
        <a:bodyPr/>
        <a:lstStyle/>
        <a:p>
          <a:endParaRPr lang="en-US" i="1" dirty="0"/>
        </a:p>
      </dgm:t>
      <dgm:extLst/>
    </dgm:pt>
    <dgm:pt modelId="{893E959C-6F84-4C18-9641-3B189FCC6B3A}" type="parTrans" cxnId="{6E784AB0-0B9B-4BA6-8C8F-6BB29F961889}">
      <dgm:prSet/>
      <dgm:spPr/>
      <dgm:t>
        <a:bodyPr/>
        <a:lstStyle/>
        <a:p>
          <a:endParaRPr lang="pt-BR"/>
        </a:p>
      </dgm:t>
    </dgm:pt>
    <dgm:pt modelId="{88998691-2566-4327-9427-089B44C27EE0}" type="sibTrans" cxnId="{6E784AB0-0B9B-4BA6-8C8F-6BB29F961889}">
      <dgm:prSet/>
      <dgm:spPr/>
      <dgm:t>
        <a:bodyPr/>
        <a:lstStyle/>
        <a:p>
          <a:endParaRPr lang="pt-BR"/>
        </a:p>
      </dgm:t>
    </dgm:pt>
    <dgm:pt modelId="{0D5D61AC-5259-40CD-8E60-C7A60C9E094C}" type="pres">
      <dgm:prSet presAssocID="{CE05747F-C2B6-48F4-B230-931F3251F608}" presName="linear" presStyleCnt="0">
        <dgm:presLayoutVars>
          <dgm:animLvl val="lvl"/>
          <dgm:resizeHandles val="exact"/>
        </dgm:presLayoutVars>
      </dgm:prSet>
      <dgm:spPr/>
    </dgm:pt>
    <dgm:pt modelId="{E43C16AD-ED87-4AE7-B02C-E4364DEA3E01}" type="pres">
      <dgm:prSet presAssocID="{1B41DC41-29F0-4922-BFC5-D6FC08605C2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419255D-07C5-4751-8C60-74B067466F25}" type="pres">
      <dgm:prSet presAssocID="{1B41DC41-29F0-4922-BFC5-D6FC08605C2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BEFFE02-D79C-4682-B676-2C45B3EDDB59}" srcId="{CE05747F-C2B6-48F4-B230-931F3251F608}" destId="{1B41DC41-29F0-4922-BFC5-D6FC08605C24}" srcOrd="0" destOrd="0" parTransId="{CE9E3E3B-2FC2-4FCA-97C2-0743E0F5A1A8}" sibTransId="{B1482198-B815-4549-93A1-1975942E3B24}"/>
    <dgm:cxn modelId="{50E24C05-CD1E-4AB4-BC6E-365E45F20D95}" type="presOf" srcId="{7484D94B-CACD-487D-A253-2852AD0DB5CE}" destId="{6419255D-07C5-4751-8C60-74B067466F25}" srcOrd="0" destOrd="1" presId="urn:microsoft.com/office/officeart/2005/8/layout/vList2"/>
    <dgm:cxn modelId="{44FB9D18-01B7-4F71-BF56-B4B2A363F898}" type="presOf" srcId="{E7BA504C-2D98-43FA-8E30-8791BB931214}" destId="{6419255D-07C5-4751-8C60-74B067466F25}" srcOrd="0" destOrd="3" presId="urn:microsoft.com/office/officeart/2005/8/layout/vList2"/>
    <dgm:cxn modelId="{E59A6F43-2FE5-4086-A48C-4861F993BB31}" type="presOf" srcId="{CE05747F-C2B6-48F4-B230-931F3251F608}" destId="{0D5D61AC-5259-40CD-8E60-C7A60C9E094C}" srcOrd="0" destOrd="0" presId="urn:microsoft.com/office/officeart/2005/8/layout/vList2"/>
    <dgm:cxn modelId="{6FE97849-1FDF-438A-B595-0B5F12168C27}" srcId="{1B41DC41-29F0-4922-BFC5-D6FC08605C24}" destId="{7484D94B-CACD-487D-A253-2852AD0DB5CE}" srcOrd="1" destOrd="0" parTransId="{43213912-52DC-4A91-9DB8-56861BEF4E5F}" sibTransId="{E57B2A95-031C-42C2-AFE5-AEF70D2C4694}"/>
    <dgm:cxn modelId="{0C0E184C-E77A-4D68-8CFA-7555B23C1804}" srcId="{1B41DC41-29F0-4922-BFC5-D6FC08605C24}" destId="{F0C9F6CD-76A7-41FF-AC18-DFF3BF8524E3}" srcOrd="2" destOrd="0" parTransId="{B22930A0-F871-4A00-80FE-4561D0DD486F}" sibTransId="{6258A1C6-D387-4DF2-B524-5334359766FE}"/>
    <dgm:cxn modelId="{F6E9226C-7904-4767-B312-E8B5142AEC7C}" type="presOf" srcId="{6207E3DC-9CA0-40AA-ABE9-DD857D39AADE}" destId="{6419255D-07C5-4751-8C60-74B067466F25}" srcOrd="0" destOrd="4" presId="urn:microsoft.com/office/officeart/2005/8/layout/vList2"/>
    <dgm:cxn modelId="{6B5CEE56-5D58-41F8-BAB5-E16C130C7537}" type="presOf" srcId="{4777BA7A-CB4C-4047-A5C1-19C4370C7AE7}" destId="{6419255D-07C5-4751-8C60-74B067466F25}" srcOrd="0" destOrd="0" presId="urn:microsoft.com/office/officeart/2005/8/layout/vList2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7767D28A-B308-43E6-A1D3-FFEEDA0DE133}" type="presOf" srcId="{1B41DC41-29F0-4922-BFC5-D6FC08605C24}" destId="{E43C16AD-ED87-4AE7-B02C-E4364DEA3E01}" srcOrd="0" destOrd="0" presId="urn:microsoft.com/office/officeart/2005/8/layout/vList2"/>
    <dgm:cxn modelId="{6E784AB0-0B9B-4BA6-8C8F-6BB29F961889}" srcId="{1B41DC41-29F0-4922-BFC5-D6FC08605C24}" destId="{E7BA504C-2D98-43FA-8E30-8791BB931214}" srcOrd="3" destOrd="0" parTransId="{893E959C-6F84-4C18-9641-3B189FCC6B3A}" sibTransId="{88998691-2566-4327-9427-089B44C27EE0}"/>
    <dgm:cxn modelId="{92B1CBDB-5E57-4DEB-A15A-DAEB78D4222D}" srcId="{1B41DC41-29F0-4922-BFC5-D6FC08605C24}" destId="{6207E3DC-9CA0-40AA-ABE9-DD857D39AADE}" srcOrd="4" destOrd="0" parTransId="{B5F7F1D9-BD60-455F-9E73-22A34006D735}" sibTransId="{C7F8C87D-A2E7-49E8-9304-9E5D05F3D992}"/>
    <dgm:cxn modelId="{751795FB-8427-4B7F-A6C0-C98AB5CADAED}" type="presOf" srcId="{F0C9F6CD-76A7-41FF-AC18-DFF3BF8524E3}" destId="{6419255D-07C5-4751-8C60-74B067466F25}" srcOrd="0" destOrd="2" presId="urn:microsoft.com/office/officeart/2005/8/layout/vList2"/>
    <dgm:cxn modelId="{82502A5A-4E62-4019-92F6-54A9112A832D}" type="presParOf" srcId="{0D5D61AC-5259-40CD-8E60-C7A60C9E094C}" destId="{E43C16AD-ED87-4AE7-B02C-E4364DEA3E01}" srcOrd="0" destOrd="0" presId="urn:microsoft.com/office/officeart/2005/8/layout/vList2"/>
    <dgm:cxn modelId="{BD139D4C-DBAA-4949-BDFD-D676101C3E2E}" type="presParOf" srcId="{0D5D61AC-5259-40CD-8E60-C7A60C9E094C}" destId="{6419255D-07C5-4751-8C60-74B067466F2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B41DC41-29F0-4922-BFC5-D6FC08605C24}">
      <dgm:prSet phldrT="[Text]"/>
      <dgm:spPr/>
      <dgm:t>
        <a:bodyPr/>
        <a:lstStyle/>
        <a:p>
          <a:r>
            <a:rPr lang="en-US" dirty="0" err="1"/>
            <a:t>Trabalhos</a:t>
          </a:r>
          <a:r>
            <a:rPr lang="en-US" dirty="0"/>
            <a:t> </a:t>
          </a:r>
          <a:r>
            <a:rPr lang="en-US" dirty="0" err="1"/>
            <a:t>futuros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E9E3E3B-2FC2-4FCA-97C2-0743E0F5A1A8}" type="parTrans" cxnId="{EBEFFE02-D79C-4682-B676-2C45B3EDDB59}">
      <dgm:prSet/>
      <dgm:spPr/>
      <dgm:t>
        <a:bodyPr/>
        <a:lstStyle/>
        <a:p>
          <a:endParaRPr lang="en-US"/>
        </a:p>
      </dgm:t>
    </dgm:pt>
    <dgm:pt modelId="{B1482198-B815-4549-93A1-1975942E3B24}" type="sibTrans" cxnId="{EBEFFE02-D79C-4682-B676-2C45B3EDDB59}">
      <dgm:prSet/>
      <dgm:spPr/>
      <dgm:t>
        <a:bodyPr/>
        <a:lstStyle/>
        <a:p>
          <a:endParaRPr lang="en-US"/>
        </a:p>
      </dgm:t>
    </dgm:pt>
    <dgm:pt modelId="{4777BA7A-CB4C-4047-A5C1-19C4370C7AE7}">
      <dgm:prSet phldrT="[Text]"/>
      <dgm:spPr/>
      <dgm:t>
        <a:bodyPr/>
        <a:lstStyle/>
        <a:p>
          <a:r>
            <a:rPr lang="pt-BR" i="1" dirty="0"/>
            <a:t>(i) ampliação da amostra para a mesma população;</a:t>
          </a:r>
          <a:endParaRPr lang="en-US" i="1" dirty="0"/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DBA40324-CF00-4C14-AB62-75C05DB6EAE5}" type="parTrans" cxnId="{991CB489-1893-438D-BC32-42AAD94F996C}">
      <dgm:prSet/>
      <dgm:spPr/>
      <dgm:t>
        <a:bodyPr/>
        <a:lstStyle/>
        <a:p>
          <a:endParaRPr lang="en-US"/>
        </a:p>
      </dgm:t>
    </dgm:pt>
    <dgm:pt modelId="{494B452E-9B16-41EA-8512-F0037B9C3E0D}" type="sibTrans" cxnId="{991CB489-1893-438D-BC32-42AAD94F996C}">
      <dgm:prSet/>
      <dgm:spPr/>
      <dgm:t>
        <a:bodyPr/>
        <a:lstStyle/>
        <a:p>
          <a:endParaRPr lang="en-US"/>
        </a:p>
      </dgm:t>
    </dgm:pt>
    <dgm:pt modelId="{49AD9141-DEF5-4979-853D-835A191BBE1B}">
      <dgm:prSet phldrT="[Text]"/>
      <dgm:spPr/>
      <dgm:t>
        <a:bodyPr/>
        <a:lstStyle/>
        <a:p>
          <a:r>
            <a:rPr lang="pt-BR" i="1" dirty="0"/>
            <a:t>(</a:t>
          </a:r>
          <a:r>
            <a:rPr lang="pt-BR" i="1" dirty="0" err="1"/>
            <a:t>ii</a:t>
          </a:r>
          <a:r>
            <a:rPr lang="pt-BR" i="1" dirty="0"/>
            <a:t>) um estudo de caso único com alguma empresa que esteja utilizando a cultura </a:t>
          </a:r>
          <a:r>
            <a:rPr lang="pt-BR" i="1" dirty="0" err="1"/>
            <a:t>DevOps</a:t>
          </a:r>
          <a:r>
            <a:rPr lang="pt-BR" i="1" dirty="0"/>
            <a:t>; </a:t>
          </a:r>
          <a:endParaRPr lang="en-US" i="1" dirty="0"/>
        </a:p>
      </dgm:t>
    </dgm:pt>
    <dgm:pt modelId="{D426D2B4-E850-4158-AAB0-D8019CE4074C}" type="parTrans" cxnId="{AF7F880D-516B-4C45-967F-F7CD6D6CD689}">
      <dgm:prSet/>
      <dgm:spPr/>
      <dgm:t>
        <a:bodyPr/>
        <a:lstStyle/>
        <a:p>
          <a:endParaRPr lang="pt-BR"/>
        </a:p>
      </dgm:t>
    </dgm:pt>
    <dgm:pt modelId="{48D7923D-C5BB-4CF4-8C5A-84DE46D00170}" type="sibTrans" cxnId="{AF7F880D-516B-4C45-967F-F7CD6D6CD689}">
      <dgm:prSet/>
      <dgm:spPr/>
      <dgm:t>
        <a:bodyPr/>
        <a:lstStyle/>
        <a:p>
          <a:endParaRPr lang="pt-BR"/>
        </a:p>
      </dgm:t>
    </dgm:pt>
    <dgm:pt modelId="{AA831959-3416-40B0-802F-8ACDDED209F1}">
      <dgm:prSet/>
      <dgm:spPr/>
      <dgm:t>
        <a:bodyPr/>
        <a:lstStyle/>
        <a:p>
          <a:r>
            <a:rPr lang="pt-BR" i="1"/>
            <a:t>(iv) uma comparação dos resultados deste survey com outros estudos similares.</a:t>
          </a:r>
          <a:endParaRPr lang="pt-BR" i="1" dirty="0"/>
        </a:p>
      </dgm:t>
    </dgm:pt>
    <dgm:pt modelId="{A05D727F-40A9-4D77-87FD-601057A26257}" type="parTrans" cxnId="{5F089137-9458-40B8-968F-4D3EDA630336}">
      <dgm:prSet/>
      <dgm:spPr/>
      <dgm:t>
        <a:bodyPr/>
        <a:lstStyle/>
        <a:p>
          <a:endParaRPr lang="pt-BR"/>
        </a:p>
      </dgm:t>
    </dgm:pt>
    <dgm:pt modelId="{9BB82731-40CE-47D4-B634-5D1FCFE9CBD9}" type="sibTrans" cxnId="{5F089137-9458-40B8-968F-4D3EDA630336}">
      <dgm:prSet/>
      <dgm:spPr/>
      <dgm:t>
        <a:bodyPr/>
        <a:lstStyle/>
        <a:p>
          <a:endParaRPr lang="pt-BR"/>
        </a:p>
      </dgm:t>
    </dgm:pt>
    <dgm:pt modelId="{EF09EA1B-90CA-444E-927F-97AB207A9543}">
      <dgm:prSet/>
      <dgm:spPr/>
      <dgm:t>
        <a:bodyPr/>
        <a:lstStyle/>
        <a:p>
          <a:r>
            <a:rPr lang="pt-BR" i="1" dirty="0"/>
            <a:t>(</a:t>
          </a:r>
          <a:r>
            <a:rPr lang="pt-BR" i="1" dirty="0" err="1"/>
            <a:t>iii</a:t>
          </a:r>
          <a:r>
            <a:rPr lang="pt-BR" i="1" dirty="0"/>
            <a:t>) um estudo de caso múltiplo comparando empresas em momento diferentes/iguais da utilização da cultura </a:t>
          </a:r>
          <a:r>
            <a:rPr lang="pt-BR" i="1" dirty="0" err="1"/>
            <a:t>DevOps</a:t>
          </a:r>
          <a:r>
            <a:rPr lang="pt-BR" i="1" dirty="0"/>
            <a:t>; </a:t>
          </a:r>
        </a:p>
      </dgm:t>
    </dgm:pt>
    <dgm:pt modelId="{C0D8B1B7-46BD-4B62-8DA9-37F062E68CC4}" type="parTrans" cxnId="{FB2208A7-05CA-49AD-9CB7-66FBA6A8A6AA}">
      <dgm:prSet/>
      <dgm:spPr/>
      <dgm:t>
        <a:bodyPr/>
        <a:lstStyle/>
        <a:p>
          <a:endParaRPr lang="pt-BR"/>
        </a:p>
      </dgm:t>
    </dgm:pt>
    <dgm:pt modelId="{754157D8-9268-4AFD-BE1E-7B6E897879B8}" type="sibTrans" cxnId="{FB2208A7-05CA-49AD-9CB7-66FBA6A8A6AA}">
      <dgm:prSet/>
      <dgm:spPr/>
      <dgm:t>
        <a:bodyPr/>
        <a:lstStyle/>
        <a:p>
          <a:endParaRPr lang="pt-BR"/>
        </a:p>
      </dgm:t>
    </dgm:pt>
    <dgm:pt modelId="{0D5D61AC-5259-40CD-8E60-C7A60C9E094C}" type="pres">
      <dgm:prSet presAssocID="{CE05747F-C2B6-48F4-B230-931F3251F608}" presName="linear" presStyleCnt="0">
        <dgm:presLayoutVars>
          <dgm:animLvl val="lvl"/>
          <dgm:resizeHandles val="exact"/>
        </dgm:presLayoutVars>
      </dgm:prSet>
      <dgm:spPr/>
    </dgm:pt>
    <dgm:pt modelId="{E43C16AD-ED87-4AE7-B02C-E4364DEA3E01}" type="pres">
      <dgm:prSet presAssocID="{1B41DC41-29F0-4922-BFC5-D6FC08605C2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419255D-07C5-4751-8C60-74B067466F25}" type="pres">
      <dgm:prSet presAssocID="{1B41DC41-29F0-4922-BFC5-D6FC08605C2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BEFFE02-D79C-4682-B676-2C45B3EDDB59}" srcId="{CE05747F-C2B6-48F4-B230-931F3251F608}" destId="{1B41DC41-29F0-4922-BFC5-D6FC08605C24}" srcOrd="0" destOrd="0" parTransId="{CE9E3E3B-2FC2-4FCA-97C2-0743E0F5A1A8}" sibTransId="{B1482198-B815-4549-93A1-1975942E3B24}"/>
    <dgm:cxn modelId="{AF7F880D-516B-4C45-967F-F7CD6D6CD689}" srcId="{1B41DC41-29F0-4922-BFC5-D6FC08605C24}" destId="{49AD9141-DEF5-4979-853D-835A191BBE1B}" srcOrd="1" destOrd="0" parTransId="{D426D2B4-E850-4158-AAB0-D8019CE4074C}" sibTransId="{48D7923D-C5BB-4CF4-8C5A-84DE46D00170}"/>
    <dgm:cxn modelId="{5F089137-9458-40B8-968F-4D3EDA630336}" srcId="{1B41DC41-29F0-4922-BFC5-D6FC08605C24}" destId="{AA831959-3416-40B0-802F-8ACDDED209F1}" srcOrd="3" destOrd="0" parTransId="{A05D727F-40A9-4D77-87FD-601057A26257}" sibTransId="{9BB82731-40CE-47D4-B634-5D1FCFE9CBD9}"/>
    <dgm:cxn modelId="{E59A6F43-2FE5-4086-A48C-4861F993BB31}" type="presOf" srcId="{CE05747F-C2B6-48F4-B230-931F3251F608}" destId="{0D5D61AC-5259-40CD-8E60-C7A60C9E094C}" srcOrd="0" destOrd="0" presId="urn:microsoft.com/office/officeart/2005/8/layout/vList2"/>
    <dgm:cxn modelId="{6B5CEE56-5D58-41F8-BAB5-E16C130C7537}" type="presOf" srcId="{4777BA7A-CB4C-4047-A5C1-19C4370C7AE7}" destId="{6419255D-07C5-4751-8C60-74B067466F25}" srcOrd="0" destOrd="0" presId="urn:microsoft.com/office/officeart/2005/8/layout/vList2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7767D28A-B308-43E6-A1D3-FFEEDA0DE133}" type="presOf" srcId="{1B41DC41-29F0-4922-BFC5-D6FC08605C24}" destId="{E43C16AD-ED87-4AE7-B02C-E4364DEA3E01}" srcOrd="0" destOrd="0" presId="urn:microsoft.com/office/officeart/2005/8/layout/vList2"/>
    <dgm:cxn modelId="{7845BC8B-C4D4-47E9-9B01-D8B5A1C1DB76}" type="presOf" srcId="{AA831959-3416-40B0-802F-8ACDDED209F1}" destId="{6419255D-07C5-4751-8C60-74B067466F25}" srcOrd="0" destOrd="3" presId="urn:microsoft.com/office/officeart/2005/8/layout/vList2"/>
    <dgm:cxn modelId="{FB2208A7-05CA-49AD-9CB7-66FBA6A8A6AA}" srcId="{1B41DC41-29F0-4922-BFC5-D6FC08605C24}" destId="{EF09EA1B-90CA-444E-927F-97AB207A9543}" srcOrd="2" destOrd="0" parTransId="{C0D8B1B7-46BD-4B62-8DA9-37F062E68CC4}" sibTransId="{754157D8-9268-4AFD-BE1E-7B6E897879B8}"/>
    <dgm:cxn modelId="{5CEFCCB7-1912-48E1-B237-AD21EF7CB00E}" type="presOf" srcId="{49AD9141-DEF5-4979-853D-835A191BBE1B}" destId="{6419255D-07C5-4751-8C60-74B067466F25}" srcOrd="0" destOrd="1" presId="urn:microsoft.com/office/officeart/2005/8/layout/vList2"/>
    <dgm:cxn modelId="{CCB476C2-35C1-453F-89E1-325D143F66B4}" type="presOf" srcId="{EF09EA1B-90CA-444E-927F-97AB207A9543}" destId="{6419255D-07C5-4751-8C60-74B067466F25}" srcOrd="0" destOrd="2" presId="urn:microsoft.com/office/officeart/2005/8/layout/vList2"/>
    <dgm:cxn modelId="{82502A5A-4E62-4019-92F6-54A9112A832D}" type="presParOf" srcId="{0D5D61AC-5259-40CD-8E60-C7A60C9E094C}" destId="{E43C16AD-ED87-4AE7-B02C-E4364DEA3E01}" srcOrd="0" destOrd="0" presId="urn:microsoft.com/office/officeart/2005/8/layout/vList2"/>
    <dgm:cxn modelId="{BD139D4C-DBAA-4949-BDFD-D676101C3E2E}" type="presParOf" srcId="{0D5D61AC-5259-40CD-8E60-C7A60C9E094C}" destId="{6419255D-07C5-4751-8C60-74B067466F2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273AB-5110-4FB3-8068-77F1E8C19D70}">
      <dsp:nvSpPr>
        <dsp:cNvPr id="0" name=""/>
        <dsp:cNvSpPr/>
      </dsp:nvSpPr>
      <dsp:spPr>
        <a:xfrm>
          <a:off x="0" y="281900"/>
          <a:ext cx="10310177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Achados</a:t>
          </a:r>
          <a:r>
            <a:rPr lang="en-US" sz="3100" kern="1200" dirty="0"/>
            <a:t> de </a:t>
          </a:r>
          <a:r>
            <a:rPr lang="en-US" sz="3100" kern="1200" dirty="0" err="1"/>
            <a:t>pesquisa</a:t>
          </a:r>
          <a:endParaRPr lang="en-US" sz="3100" kern="1200" dirty="0"/>
        </a:p>
      </dsp:txBody>
      <dsp:txXfrm>
        <a:off x="36296" y="318196"/>
        <a:ext cx="10237585" cy="670943"/>
      </dsp:txXfrm>
    </dsp:sp>
    <dsp:sp modelId="{160743BD-F44D-4BF3-9863-F5D166FDBEF5}">
      <dsp:nvSpPr>
        <dsp:cNvPr id="0" name=""/>
        <dsp:cNvSpPr/>
      </dsp:nvSpPr>
      <dsp:spPr>
        <a:xfrm>
          <a:off x="0" y="1025435"/>
          <a:ext cx="10310177" cy="3144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4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(i) Organização de um </a:t>
          </a:r>
          <a:r>
            <a:rPr lang="pt-BR" sz="2400" kern="1200" dirty="0" err="1"/>
            <a:t>survey</a:t>
          </a:r>
          <a:r>
            <a:rPr lang="pt-BR" sz="2400" kern="1200" dirty="0"/>
            <a:t> com perguntas organizadas em categorias a partir da pesquisa bibliográfica;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 err="1"/>
            <a:t>(ii) Análise de dados sócio-demográficos dos grupos DevOps BR, DevOps Porto Alegre e Docker Porto Alegre;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 err="1"/>
            <a:t>(iii) Nível de colaboração entre as equipes de desenvolvimento e operação;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 err="1"/>
            <a:t>(iv) Nível de maturidade sobre práticas DevOps;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 err="1"/>
            <a:t>(v) Uma análise do uso de ferramentas DevOps;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 err="1"/>
            <a:t>(vi) uma análise qualitativa sobre a percepção da adoção da cultura DevOps.</a:t>
          </a:r>
        </a:p>
      </dsp:txBody>
      <dsp:txXfrm>
        <a:off x="0" y="1025435"/>
        <a:ext cx="10310177" cy="3144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C16AD-ED87-4AE7-B02C-E4364DEA3E01}">
      <dsp:nvSpPr>
        <dsp:cNvPr id="0" name=""/>
        <dsp:cNvSpPr/>
      </dsp:nvSpPr>
      <dsp:spPr>
        <a:xfrm>
          <a:off x="0" y="253281"/>
          <a:ext cx="10310177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Limitações</a:t>
          </a:r>
          <a:r>
            <a:rPr lang="en-US" sz="2700" kern="1200" dirty="0"/>
            <a:t> de </a:t>
          </a:r>
          <a:r>
            <a:rPr lang="en-US" sz="2700" kern="1200" dirty="0" err="1"/>
            <a:t>pesquisa</a:t>
          </a:r>
          <a:endParaRPr lang="en-US" sz="2700" kern="1200" dirty="0"/>
        </a:p>
      </dsp:txBody>
      <dsp:txXfrm>
        <a:off x="31613" y="284894"/>
        <a:ext cx="10246951" cy="584369"/>
      </dsp:txXfrm>
    </dsp:sp>
    <dsp:sp modelId="{6419255D-07C5-4751-8C60-74B067466F25}">
      <dsp:nvSpPr>
        <dsp:cNvPr id="0" name=""/>
        <dsp:cNvSpPr/>
      </dsp:nvSpPr>
      <dsp:spPr>
        <a:xfrm>
          <a:off x="0" y="900876"/>
          <a:ext cx="10310177" cy="329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4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100" i="1" kern="1200" dirty="0"/>
            <a:t>Este estudo apresenta um limitação em sua pesquisa, a parir do momento que que utilizou parâmetros estatísticos como nível de confiança de 80% e desvio padrão de 11%. </a:t>
          </a:r>
          <a:endParaRPr lang="en-US" sz="2100" i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i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100" i="1" kern="1200" dirty="0"/>
            <a:t>Tal uso destes parâmetros foi necessário para garantir o caráter exploratório da pesquisa, considerando uma amostra de 30 respondentes. </a:t>
          </a:r>
          <a:endParaRPr lang="en-US" sz="2100" i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i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100" i="1" kern="1200" dirty="0"/>
            <a:t>Assim, de modo a evitar generalizações, seria pertinente a realização de uma nova pesquisa, com os mesmos instrumentos de coleta de dados, como uma amostra representativa da mesma população, para validar/aperfeiçoar os resultados encontrados.</a:t>
          </a:r>
          <a:endParaRPr lang="en-US" sz="2100" i="1" kern="1200" dirty="0"/>
        </a:p>
      </dsp:txBody>
      <dsp:txXfrm>
        <a:off x="0" y="900876"/>
        <a:ext cx="10310177" cy="3297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C16AD-ED87-4AE7-B02C-E4364DEA3E01}">
      <dsp:nvSpPr>
        <dsp:cNvPr id="0" name=""/>
        <dsp:cNvSpPr/>
      </dsp:nvSpPr>
      <dsp:spPr>
        <a:xfrm>
          <a:off x="0" y="103160"/>
          <a:ext cx="10310177" cy="9354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Trabalhos</a:t>
          </a:r>
          <a:r>
            <a:rPr lang="en-US" sz="3900" kern="1200" dirty="0"/>
            <a:t> </a:t>
          </a:r>
          <a:r>
            <a:rPr lang="en-US" sz="3900" kern="1200" dirty="0" err="1"/>
            <a:t>futuros</a:t>
          </a:r>
          <a:endParaRPr lang="en-US" sz="3900" kern="1200" dirty="0"/>
        </a:p>
      </dsp:txBody>
      <dsp:txXfrm>
        <a:off x="45663" y="148823"/>
        <a:ext cx="10218851" cy="844089"/>
      </dsp:txXfrm>
    </dsp:sp>
    <dsp:sp modelId="{6419255D-07C5-4751-8C60-74B067466F25}">
      <dsp:nvSpPr>
        <dsp:cNvPr id="0" name=""/>
        <dsp:cNvSpPr/>
      </dsp:nvSpPr>
      <dsp:spPr>
        <a:xfrm>
          <a:off x="0" y="1038575"/>
          <a:ext cx="10310177" cy="3309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48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000" i="1" kern="1200" dirty="0"/>
            <a:t>(i) ampliação da amostra para a mesma população;</a:t>
          </a:r>
          <a:endParaRPr lang="en-US" sz="3000" i="1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000" i="1" kern="1200" dirty="0"/>
            <a:t>(</a:t>
          </a:r>
          <a:r>
            <a:rPr lang="pt-BR" sz="3000" i="1" kern="1200" dirty="0" err="1"/>
            <a:t>ii</a:t>
          </a:r>
          <a:r>
            <a:rPr lang="pt-BR" sz="3000" i="1" kern="1200" dirty="0"/>
            <a:t>) um estudo de caso único com alguma empresa que esteja utilizando a cultura </a:t>
          </a:r>
          <a:r>
            <a:rPr lang="pt-BR" sz="3000" i="1" kern="1200" dirty="0" err="1"/>
            <a:t>DevOps</a:t>
          </a:r>
          <a:r>
            <a:rPr lang="pt-BR" sz="3000" i="1" kern="1200" dirty="0"/>
            <a:t>; </a:t>
          </a:r>
          <a:endParaRPr lang="en-US" sz="3000" i="1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000" i="1" kern="1200" dirty="0"/>
            <a:t>(</a:t>
          </a:r>
          <a:r>
            <a:rPr lang="pt-BR" sz="3000" i="1" kern="1200" dirty="0" err="1"/>
            <a:t>iii</a:t>
          </a:r>
          <a:r>
            <a:rPr lang="pt-BR" sz="3000" i="1" kern="1200" dirty="0"/>
            <a:t>) um estudo de caso múltiplo comparando empresas em momento diferentes/iguais da utilização da cultura </a:t>
          </a:r>
          <a:r>
            <a:rPr lang="pt-BR" sz="3000" i="1" kern="1200" dirty="0" err="1"/>
            <a:t>DevOps</a:t>
          </a:r>
          <a:r>
            <a:rPr lang="pt-BR" sz="3000" i="1" kern="1200" dirty="0"/>
            <a:t>;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000" i="1" kern="1200"/>
            <a:t>(iv) uma comparação dos resultados deste survey com outros estudos similares.</a:t>
          </a:r>
          <a:endParaRPr lang="pt-BR" sz="3000" i="1" kern="1200" dirty="0"/>
        </a:p>
      </dsp:txBody>
      <dsp:txXfrm>
        <a:off x="0" y="1038575"/>
        <a:ext cx="10310177" cy="330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6/30/2019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6/30/2019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frgs.br/gianti/files/artigos/2000/2000_092_RAUSP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indminers.com/blog/o-que-e-margem-de-erro-nivel-de-confianca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frgs.br/gianti/files/artigos/2000/2000_092_RAUSP.PD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indminers.com/blog/o-que-e-margem-de-erro-nivel-de-confianca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frgs.br/gianti/files/artigos/2000/2000_092_RAUSP.PDF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indminers.com/blog/o-que-e-margem-de-erro-nivel-de-confianca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DevOps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uma metodologia de desenvolvimento entre equipes de Desenvolvimento e Operações, que tem como ênfase a comunicação e colaboração, integração contínua,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Assurance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entrega de implantações de maneira automatizada, utilizando um conjunto de práticas de desenvolvimento de software;</a:t>
            </a:r>
          </a:p>
          <a:p>
            <a:pPr marL="171450" indent="-171450">
              <a:buFontTx/>
              <a:buChar char="-"/>
            </a:pPr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DevOps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um termo que se tornou uma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buzzword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mercado de TI e por não ser prescritivo, muitas empresas tem apresentado a definição que lhes parece correta, bem como alguns profissionais que se intitulam “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DevOps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”, um fenômeno que pode ser ilustrado pela Figura 2.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Minimizar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gap’s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comunicação (jogos de responsabilidade), sistematizar o sentimento de responsabilidade pela entrega de software;</a:t>
            </a:r>
          </a:p>
          <a:p>
            <a:pPr marL="171450" indent="-171450">
              <a:buFontTx/>
              <a:buChar char="-"/>
            </a:pPr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</a:t>
            </a:r>
            <a:r>
              <a:rPr lang="pt-BR" sz="1200" b="1" dirty="0"/>
              <a:t>Integração Contínua, Entrega Contínua, Testes Contínuos, Monitoramento Contínuo, Melhoria Contínua e Infraestrutura como código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00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Observa-se na Figura 6 que quando questionados sobre qual seria seu campo de experiência predominante, ou seja, na área em que atuou por um maior período de tempo, 63,3% dos entrevistados respondeu que suas experiências estão predominantemente ligadas à área de desenvolvimento de software (Desenvolvimento de software (Front-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Back-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Testes, Mobile, etc.), outros 23,33% ligados à infraestrutura de TI (Banco de dados, Middleware, Infraestrutura, Serviços, etc..).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447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 Figura 7 observa-se que 60% dos entrevistados possui mais de 10 anos de experiência na área de TI, bem como outros 26,67% possui entre 6 a 10 anos de experiência. Quando indagados sobre o tempo de experiência gerenciando/utilizando ferramentas de automação voltadas para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DevOps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nota-se que 43,33% dos entrevistados possuem de 1 a 2 anos de experiência e apenas 13,33% está ainda em fase de pesquisa sobre ferramentas de apoio utilizadas em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DevOps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124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 Figura 7 observa-se que 60% dos entrevistados possui mais de 10 anos de experiência na área de TI, bem como outros 26,67% possui entre 6 a 10 anos de experiência. Quando indagados sobre o tempo de experiência gerenciando/utilizando ferramentas de automação voltadas para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DevOps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nota-se que 43,33% dos entrevistados possuem de 1 a 2 anos de experiência e apenas 13,33% está ainda em fase de pesquisa sobre ferramentas de apoio utilizadas em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DevOps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68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classificar o porte das empresas e outras informações, o Sebrae utiliza como base pesquisas divulgadas pelo Instituto Brasileiro de Geografia e Estatística (IBGE) conforme o número de empregados: micro, pequena, média e grande empresa. (SEBRAE, 2017). Conforme a Figura 8, observa-se que 53% dos entrevistados trabalham em empresas classificadas como grandes, 16,67 % em médias, também 16,67% em micro e os 13,33% restantes em pequenas empresas.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506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Figura 9 apresenta a distribuição das empresas por atividade econômica. Observa-se que 46,67% dos entrevistados estão relacionados à empresas de tecnologia/produção de software e outros 20% estão relacionados à empresas de serviços financeiros. Os demais entrevistados estão divididos entre as mais diversas atividades, como Educação,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Orgãos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governamentais, Varejo e Comércio, etc.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074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799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Figura 10 apresenta os resultados da questão 9, observa-se que 10 (43,33%) dos entrevistados trabalha (ao menos em alguns projetos), em um time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-funcional e outros 10 (33,33%) trabalham em equipes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-funcionais. A ideia por trás desta prática e quebrar as barreiras existentes entre os times e sistematizar o sentimento de que todos os indivíduos são responsáveis pelo processo de entrega. Apenas sete (23,33%) dos entrevistados ainda não trabalha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desta forma. Algumas organizações denominam estes times como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Squad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("Esquadra"). Muitas empresas se inspiram no modelo proposto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Spotify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(2014), onde cada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squad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funciona como uma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mini-startup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equipe é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auto-organizada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possui autonomia suficiente para decidir seus processos internos.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814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 figura 11, observa-se que para 14 (46,67%) dos entrevistados as informações são compartilhadas apenas quando requisitado, para 11 (36,67 %) dos entrevistados as informações estão disponíveis para todos e em formatos dinâmicos, como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Wikis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salas de bate-papo (plataformas como Slack e MS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A questão 10 está diretamente ligada ao S -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Sharing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framework CALMS e visa entender o quão dinâmica e sem obstruções é a comunicação entre os times.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135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 Figura 12 observa-se que 14 (46,67%) dos entrevistados ainda realiza o compartilhamento de ferramentas de forma parcial, enquanto outros sete (23,33%) possuem suas ferramentas integradas, mas não possuem um fluxo único de entrega. Apenas quatro (13,33%) dos entrevistados possuem um fluxo único de entrega e com todas as suas ferramentas integradas, outros três (10%) compartilham algum status entre suas ferramentas via monitoramentos e apenas para dois (6,66%) usam ferramentas totalmente distintas para suas tarefas.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324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Amarelo - Nível de maturidade 5; Verde - Nível de maturidade 4; Cinza - Nível de maturidade 3; Vermelho - Nível de maturidade 2; Laranja - Nível de maturidade 1.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55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DESTACAR  SOBRE CADA ITEM, COMO O ITEM TEM RELAÇÃO COM A PESQUISA – BREVEMENTE!! PODERIA APRESENTAR A FIGURA 3!!!</a:t>
            </a:r>
            <a:br>
              <a:rPr lang="en-US" dirty="0"/>
            </a:br>
            <a:r>
              <a:rPr lang="en-US" dirty="0"/>
              <a:t>SERIA BOM CITAR AUTORES AQUI!!! BREVEMENTE!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303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questionados sobre o processo de levantamento de requisitos não-funcionais, observa-se que 11 (36,67%) dos entrevistados entende que esta é uma responsabilidade de ambas as equipes, porém, estes dados não são levados em conta durante o processo de desenvolvimento e que, 10 (30%) realiza o levantamento de todos os requisitos ao longo do processo de desenvolvimento, porém, o time de operações não é incluído nas discussões. Apenas quatro (13,33%) dos entrevistados responderam que os requisitos não funcionais são levantados em conjunto entre as equipes de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Levar requisitos não funcionais em conta pode ser um ponto importante, pois quanto mais cedo identificado os problemas, sejam de segurança, capacidade e outros, menos o custo para corrigi-los.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570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349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Tabela 1 apresenta os resultados obtidos nas questões 14, 16, 18, 19, 20 e 21. Segundo os resultados, observa-se que os entrevistados predominantemente distribuídos entre os níveis de maturidade inicial e gerenciado em relação as práticas de automação.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807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Observa-se na Figura 16 que o nível médio de maturidade em geral é igual a 2,77, ou seja, em média os entrevistados estão se aproximando ao correspondente ao nível gerenciado. Pode se concluir que as práticas estão sendo sistematizadas pelo time ou organização e os resultados começaram a tornar-se visíveis pela organização.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4888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946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entrevistados indicaram que ferramentas de controle de versão/Configuração, Sistemas de Build, Integração e testes são Importantes / Muito importantes em seu dia-a-dia. Já ferramentas de Gestão de Mudanças, Orquestração e provisionamento são consideradas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imporantes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porém, observa-se na 18 que a variação entre as respostas para estes grupos é um maior. Tal resultado corrobora com os achados de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Kerzazi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Adams (2016), que destaca tais grupos de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ferramentas como importantes.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485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entrevistados indicaram que ferramentas de controle de versão/Configuração, Sistemas de Build, Integração e testes são Importantes / Muito importantes em seu dia-a-dia. Já ferramentas de Gestão de Mudanças, Orquestração e provisionamento são consideradas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imporantes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porém, observa-se na 18 que a variação entre as respostas para estes grupos é um maior. Tal resultado corrobora com os achados de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Kerzazi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Adams (2016), que destaca tais grupos de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ferramentas como importantes.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180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61587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86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669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DESTACAR  SOBRE CADA ITEM, COMO O ITEM TEM RELAÇÃO COM A PESQUISA – BREVEMENTE!! PODERIA APRESENTAR A FIGURA 3!!!</a:t>
            </a:r>
            <a:br>
              <a:rPr lang="en-US" dirty="0"/>
            </a:br>
            <a:r>
              <a:rPr lang="en-US" dirty="0"/>
              <a:t>SERIA BOM CITAR AUTORES AQUI!!! BREVEMENTE!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49018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Baseados nos benefícios levantados por Braga (2015), foi elaborada uma série de possíveis respostas e solicitado aos entrevistados que elencassem do benefício mais importante ao menos importante. Na Figura 20 observa-se os resultados.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Observa-se que segundo os entrevistados o item de Entrega Contínua é o maior benefício ao adotar a cultura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DevOps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Esse item obteve 11 votos para a primeira e 11 para segunda colocação. Como terceiro colocado está a possibilidade de obter qualidade das aplicações e performance da infraestrutura de rede.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7793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2428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93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831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499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7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DESTACAR  SOBRE CADA ITEM, COMO O ITEM TEM RELAÇÃO COM A PESQUISA – BREVEMENTE!! PODERIA APRESENTAR A FIGURA 3!!!</a:t>
            </a:r>
            <a:br>
              <a:rPr lang="en-US" dirty="0"/>
            </a:br>
            <a:r>
              <a:rPr lang="en-US" dirty="0"/>
              <a:t>SERIA BOM CITAR AUTORES AQUI!!! BREVEMENTE!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78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DESTACAR  SOBRE CADA ITEM, COMO O ITEM TEM RELAÇÃO COM A PESQUISA – BREVEMENTE!! PODERIA APRESENTAR A FIGURA 3!!!</a:t>
            </a:r>
            <a:br>
              <a:rPr lang="en-US" dirty="0"/>
            </a:br>
            <a:r>
              <a:rPr lang="en-US" dirty="0"/>
              <a:t>SERIA BOM CITAR AUTORES AQUI!!! BREVEMENTE!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08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http://www.ufrgs.br/gianti/files/artigos/2000/2000_092_RAUSP.PDF</a:t>
            </a:r>
            <a:br>
              <a:rPr lang="pt-BR" dirty="0"/>
            </a:br>
            <a:br>
              <a:rPr lang="pt-BR" dirty="0"/>
            </a:br>
            <a:r>
              <a:rPr lang="en-US" dirty="0">
                <a:hlinkClick r:id="rId4"/>
              </a:rPr>
              <a:t>https://mindminers.com/blog/o-que-e-margem-de-erro-nivel-de-confianca/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Neste sentido é importante compreender o perfil do público-alvo, quanto ao tempo de experiência no setor de TI: 3% tem de 1 a 2 anos, 10% de 3 a 5 anos, 27% de 6 a 10 anos e outros 60% acima de 10 anos de experiência. Assim sendo 86,66% dos participantes tem acima de 5 anos de experiência, o que qualifica a amostra com "credibilidade citada por Freitas et al. (2000).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053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http://www.ufrgs.br/gianti/files/artigos/2000/2000_092_RAUSP.PDF</a:t>
            </a:r>
            <a:br>
              <a:rPr lang="pt-BR" dirty="0"/>
            </a:br>
            <a:br>
              <a:rPr lang="pt-BR" dirty="0"/>
            </a:br>
            <a:r>
              <a:rPr lang="en-US" dirty="0">
                <a:hlinkClick r:id="rId4"/>
              </a:rPr>
              <a:t>https://mindminers.com/blog/o-que-e-margem-de-erro-nivel-de-confianca/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165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http://www.ufrgs.br/gianti/files/artigos/2000/2000_092_RAUSP.PDF</a:t>
            </a:r>
            <a:br>
              <a:rPr lang="pt-BR" dirty="0"/>
            </a:br>
            <a:br>
              <a:rPr lang="pt-BR" dirty="0"/>
            </a:br>
            <a:r>
              <a:rPr lang="en-US" dirty="0">
                <a:hlinkClick r:id="rId4"/>
              </a:rPr>
              <a:t>https://mindminers.com/blog/o-que-e-margem-de-erro-nivel-de-confianca/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As respostas apresentadas nessas questões estão organizadas de uma maneira top-</a:t>
            </a:r>
            <a:r>
              <a:rPr lang="pt-BR" sz="1200" dirty="0" err="1"/>
              <a:t>down</a:t>
            </a:r>
            <a:r>
              <a:rPr lang="pt-BR" sz="1200" dirty="0"/>
              <a:t>, ou seja, o nível de maior maturidade é a primeira resposta da lista e o menor é a última.</a:t>
            </a:r>
            <a:endParaRPr lang="en-US" sz="11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11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Observa-se na Figura 5 que 30% dos entrevistados estão atualmente trabalhando como Desenvolvedores de Software e outros 20% na área de Infraestrutura de TI. Cabe destacar que 6,67% dos profissionais optaram por não declarar seu cargo. Essa questão foi considerada opcional, com a intenção de não afastar possíveis respondentes que de alguma forma poderiam sentir-se de desconfortáveis em relação ao sigilo da pesquisa.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514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8338-BE31-4C31-88D4-3BE98D0D8557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6" y="0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D30F-B934-4413-8D11-F76305985069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9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0728-5728-4EE3-8908-5FAA550338B9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3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C11A-4406-419F-9867-F39C3627C8A7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75175" y="49854"/>
            <a:ext cx="1312025" cy="365125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40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A251-FF5A-4365-91FB-C4F36D7D1EEC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224" y="20764"/>
            <a:ext cx="1312025" cy="365125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0AF9-3DA5-4E2C-8920-4460E5206802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90BB-4EEC-4ED9-AC4F-B68FD0B02618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1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32A5-A2B8-4A8B-9170-26B00E8B481B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46692" y="0"/>
            <a:ext cx="1312025" cy="365125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44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3E0-F501-4FEF-B031-7EE6E59458FD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8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E50E90-8265-4732-8BBE-2CDB5556D97B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6827" y="0"/>
            <a:ext cx="1312025" cy="365125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58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8E07-700F-4742-8E01-42F2814E20A9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6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9C652E-BC39-43B3-94C7-E58C8128AD49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6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019774"/>
            <a:ext cx="10058400" cy="2409226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Um panorama sobre experiências e práticas de profissionais em ambientes </a:t>
            </a:r>
            <a:r>
              <a:rPr lang="pt-BR" sz="3600" dirty="0" err="1"/>
              <a:t>DevOps</a:t>
            </a:r>
            <a:r>
              <a:rPr lang="pt-BR" sz="3600" dirty="0"/>
              <a:t>: Um </a:t>
            </a:r>
            <a:r>
              <a:rPr lang="pt-BR" sz="3600" dirty="0" err="1"/>
              <a:t>survey</a:t>
            </a:r>
            <a:r>
              <a:rPr lang="pt-BR" sz="3600" dirty="0"/>
              <a:t> sobre os grupos de discussão </a:t>
            </a:r>
            <a:r>
              <a:rPr lang="pt-BR" sz="3600" dirty="0" err="1"/>
              <a:t>DevOps</a:t>
            </a:r>
            <a:r>
              <a:rPr lang="pt-BR" sz="3600" dirty="0"/>
              <a:t> BR, </a:t>
            </a:r>
            <a:r>
              <a:rPr lang="pt-BR" sz="3600" dirty="0" err="1"/>
              <a:t>DevOps</a:t>
            </a:r>
            <a:r>
              <a:rPr lang="pt-BR" sz="3600" dirty="0"/>
              <a:t> Porto Alegre e </a:t>
            </a:r>
            <a:r>
              <a:rPr lang="pt-BR" sz="3600" dirty="0" err="1"/>
              <a:t>Docker</a:t>
            </a:r>
            <a:r>
              <a:rPr lang="pt-BR" sz="3600" dirty="0"/>
              <a:t> Porto Alegre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55621"/>
            <a:ext cx="10058400" cy="1143000"/>
          </a:xfrm>
        </p:spPr>
        <p:txBody>
          <a:bodyPr/>
          <a:lstStyle/>
          <a:p>
            <a:pPr algn="ctr"/>
            <a:r>
              <a:rPr lang="en-US" dirty="0"/>
              <a:t>Kim </a:t>
            </a:r>
            <a:r>
              <a:rPr lang="en-US" dirty="0" err="1"/>
              <a:t>agliardi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92964" y="5584109"/>
            <a:ext cx="504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imbusSanL-Regu"/>
              </a:rPr>
              <a:t>Orientador: </a:t>
            </a:r>
            <a:r>
              <a:rPr lang="pt-BR" dirty="0" err="1">
                <a:latin typeface="NimbusSanL-Regu"/>
              </a:rPr>
              <a:t>Prof.Ms</a:t>
            </a:r>
            <a:r>
              <a:rPr lang="pt-BR" dirty="0">
                <a:latin typeface="NimbusSanL-Regu"/>
              </a:rPr>
              <a:t>. Christopher da Rosa </a:t>
            </a:r>
            <a:r>
              <a:rPr lang="pt-BR" dirty="0" err="1">
                <a:latin typeface="NimbusSanL-Regu"/>
              </a:rPr>
              <a:t>Pohlmann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5B55E63-DCFB-4C1A-A16F-E69A30589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14" y="2745452"/>
            <a:ext cx="5212111" cy="1964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23846"/>
            <a:ext cx="10151967" cy="70230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11B7A"/>
                </a:solidFill>
              </a:rPr>
              <a:t>As práticas que </a:t>
            </a:r>
            <a:r>
              <a:rPr lang="pt-BR" dirty="0" err="1">
                <a:solidFill>
                  <a:srgbClr val="011B7A"/>
                </a:solidFill>
              </a:rPr>
              <a:t>DevOps</a:t>
            </a:r>
            <a:r>
              <a:rPr lang="pt-BR" dirty="0">
                <a:solidFill>
                  <a:srgbClr val="011B7A"/>
                </a:solidFill>
              </a:rPr>
              <a:t> suporta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155" y="1845734"/>
            <a:ext cx="4712970" cy="4088420"/>
          </a:xfrm>
        </p:spPr>
        <p:txBody>
          <a:bodyPr>
            <a:normAutofit fontScale="92500" lnSpcReduction="10000"/>
          </a:bodyPr>
          <a:lstStyle/>
          <a:p>
            <a:pPr marL="635508" lvl="1" indent="-342900" algn="just"/>
            <a:r>
              <a:rPr lang="pt-BR" sz="1600" dirty="0"/>
              <a:t>Para que os times de </a:t>
            </a:r>
            <a:r>
              <a:rPr lang="pt-BR" sz="1600" dirty="0" err="1"/>
              <a:t>Dev</a:t>
            </a:r>
            <a:r>
              <a:rPr lang="pt-BR" sz="1600" dirty="0"/>
              <a:t> e </a:t>
            </a:r>
            <a:r>
              <a:rPr lang="pt-BR" sz="1600" dirty="0" err="1"/>
              <a:t>Ops</a:t>
            </a:r>
            <a:r>
              <a:rPr lang="pt-BR" sz="1600" dirty="0"/>
              <a:t> colaborem de maneira efetiva, existem alguns conjuntos de práticas que automatizam processos de entrega, build e provisionamento e os tornam mais confiáveis e menos suscetíveis à falhas humanas. Algumas das práticas de automação mais difundidas entre </a:t>
            </a:r>
            <a:r>
              <a:rPr lang="pt-BR" sz="1600" dirty="0" err="1"/>
              <a:t>DevOps</a:t>
            </a:r>
            <a:r>
              <a:rPr lang="pt-BR" sz="1600" dirty="0"/>
              <a:t> são: </a:t>
            </a:r>
          </a:p>
          <a:p>
            <a:pPr marL="635508" lvl="1" indent="-342900" algn="just"/>
            <a:endParaRPr lang="pt-BR" sz="1600" dirty="0"/>
          </a:p>
          <a:p>
            <a:pPr marL="635508" lvl="1" indent="-342900" algn="just"/>
            <a:r>
              <a:rPr lang="pt-BR" sz="1600" b="1" dirty="0"/>
              <a:t>Integração Contínua, Entrega Contínua, Testes Contínuos, Monitoramento Contínuo, Melhoria Contínua e Infraestrutura como código</a:t>
            </a:r>
            <a:r>
              <a:rPr lang="pt-BR" sz="1600" dirty="0"/>
              <a:t>. Essas práticas formam uma “</a:t>
            </a:r>
            <a:r>
              <a:rPr lang="pt-BR" sz="1600" b="1" dirty="0"/>
              <a:t>esteira produção</a:t>
            </a:r>
            <a:r>
              <a:rPr lang="pt-BR" sz="1600" dirty="0"/>
              <a:t>”, onde o código produzido sofre processos de transformação até chegar em sua fase final, que é a aplicação rodando e atendendo requisições de usuários.</a:t>
            </a:r>
          </a:p>
          <a:p>
            <a:pPr marL="635508" lvl="1" indent="-342900" algn="just"/>
            <a:endParaRPr lang="pt-BR" sz="1600" dirty="0"/>
          </a:p>
          <a:p>
            <a:pPr marL="635508" lvl="1" indent="-342900" algn="just"/>
            <a:r>
              <a:rPr lang="pt-BR" sz="1600" dirty="0"/>
              <a:t>Com base nos achados de Braga (2015) e Levita (2017), foram construídas questões (15 a 21) que realizam o mapeamento do nível de maturidade de cada uma destas práticas.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10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42109" y="-258618"/>
            <a:ext cx="10058400" cy="1651989"/>
          </a:xfrm>
        </p:spPr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Trabalhos Relacionados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76759"/>
              </p:ext>
            </p:extLst>
          </p:nvPr>
        </p:nvGraphicFramePr>
        <p:xfrm>
          <a:off x="1066800" y="1725172"/>
          <a:ext cx="10058400" cy="458308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50828">
                  <a:extLst>
                    <a:ext uri="{9D8B030D-6E8A-4147-A177-3AD203B41FA5}">
                      <a16:colId xmlns:a16="http://schemas.microsoft.com/office/drawing/2014/main" val="2303914425"/>
                    </a:ext>
                  </a:extLst>
                </a:gridCol>
                <a:gridCol w="5005410">
                  <a:extLst>
                    <a:ext uri="{9D8B030D-6E8A-4147-A177-3AD203B41FA5}">
                      <a16:colId xmlns:a16="http://schemas.microsoft.com/office/drawing/2014/main" val="3126958129"/>
                    </a:ext>
                  </a:extLst>
                </a:gridCol>
                <a:gridCol w="3302162">
                  <a:extLst>
                    <a:ext uri="{9D8B030D-6E8A-4147-A177-3AD203B41FA5}">
                      <a16:colId xmlns:a16="http://schemas.microsoft.com/office/drawing/2014/main" val="1586589255"/>
                    </a:ext>
                  </a:extLst>
                </a:gridCol>
              </a:tblGrid>
              <a:tr h="651169">
                <a:tc>
                  <a:txBody>
                    <a:bodyPr/>
                    <a:lstStyle/>
                    <a:p>
                      <a:pPr algn="just"/>
                      <a:r>
                        <a:rPr lang="pt-BR" sz="1300" dirty="0"/>
                        <a:t>Trabalho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300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300" dirty="0"/>
                        <a:t>Achado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67566"/>
                  </a:ext>
                </a:extLst>
              </a:tr>
              <a:tr h="1021739">
                <a:tc>
                  <a:txBody>
                    <a:bodyPr/>
                    <a:lstStyle/>
                    <a:p>
                      <a:pPr algn="just"/>
                      <a:r>
                        <a:rPr lang="da-DK" sz="1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Jabari et al. (2016)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300" dirty="0"/>
                        <a:t>Mapeamento das práticas associadas a </a:t>
                      </a:r>
                      <a:r>
                        <a:rPr lang="pt-BR" sz="1300" dirty="0" err="1"/>
                        <a:t>DevOps</a:t>
                      </a:r>
                      <a:r>
                        <a:rPr lang="pt-BR" sz="1300" dirty="0"/>
                        <a:t>, entender quais eram as diferenças entre </a:t>
                      </a:r>
                      <a:r>
                        <a:rPr lang="pt-BR" sz="1300" dirty="0" err="1"/>
                        <a:t>DevOps</a:t>
                      </a:r>
                      <a:r>
                        <a:rPr lang="pt-BR" sz="1300" dirty="0"/>
                        <a:t> e outros métodos de desenvolvimento de software.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300" dirty="0" err="1"/>
                        <a:t>DevOps</a:t>
                      </a:r>
                      <a:r>
                        <a:rPr lang="pt-BR" sz="1300" dirty="0"/>
                        <a:t> é uma metodologia de desenvolvimento entre equipes de Desenvolvimento e Operações, que tem como ênfase a comunicação e colaboração, entrega de implantações de maneira automatizada, utilizando um conjunto de práticas de desenvolvimento de software.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19898"/>
                  </a:ext>
                </a:extLst>
              </a:tr>
              <a:tr h="651169">
                <a:tc>
                  <a:txBody>
                    <a:bodyPr/>
                    <a:lstStyle/>
                    <a:p>
                      <a:pPr algn="just"/>
                      <a:r>
                        <a:rPr lang="pt-BR" sz="13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Kerzazi</a:t>
                      </a:r>
                      <a:r>
                        <a:rPr lang="pt-BR" sz="1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Adams (2016)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300" dirty="0"/>
                        <a:t>Mapeamento de atividades e áreas de conhecimento consideradas importantes para profissionais que atuam como “</a:t>
                      </a:r>
                      <a:r>
                        <a:rPr lang="pt-BR" sz="1300" dirty="0" err="1"/>
                        <a:t>DevOps</a:t>
                      </a:r>
                      <a:r>
                        <a:rPr lang="pt-BR" sz="1300" dirty="0"/>
                        <a:t> / Release </a:t>
                      </a:r>
                      <a:r>
                        <a:rPr lang="pt-BR" sz="1300" dirty="0" err="1"/>
                        <a:t>Engineers</a:t>
                      </a:r>
                      <a:r>
                        <a:rPr lang="pt-BR" sz="13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300" dirty="0"/>
                        <a:t>Destaca grupo de ferramentas e atividades associadas a </a:t>
                      </a:r>
                      <a:r>
                        <a:rPr lang="pt-BR" sz="1300" dirty="0" err="1"/>
                        <a:t>DevOps</a:t>
                      </a:r>
                      <a:r>
                        <a:rPr lang="pt-BR" sz="1300" dirty="0"/>
                        <a:t>/Release </a:t>
                      </a:r>
                      <a:r>
                        <a:rPr lang="pt-BR" sz="1300" dirty="0" err="1"/>
                        <a:t>engineers</a:t>
                      </a:r>
                      <a:r>
                        <a:rPr lang="pt-BR" sz="1300" dirty="0"/>
                        <a:t> em diferentes países.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73890"/>
                  </a:ext>
                </a:extLst>
              </a:tr>
              <a:tr h="651169">
                <a:tc>
                  <a:txBody>
                    <a:bodyPr/>
                    <a:lstStyle/>
                    <a:p>
                      <a:pPr algn="just"/>
                      <a:r>
                        <a:rPr lang="pt-BR" sz="1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Levita et al. (2017)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300" dirty="0"/>
                        <a:t>Compreender como empresas de grande porte, que utilizam práticas de </a:t>
                      </a:r>
                      <a:r>
                        <a:rPr lang="pt-BR" sz="1300" dirty="0" err="1"/>
                        <a:t>DevOps</a:t>
                      </a:r>
                      <a:r>
                        <a:rPr lang="pt-BR" sz="1300" dirty="0"/>
                        <a:t> no processo de desenvolvimento de software, se organizam para atingir a agilidade desejada na implantação das suas aplicações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300" dirty="0"/>
                        <a:t>Um modelo de avaliação de maturidade em </a:t>
                      </a:r>
                      <a:r>
                        <a:rPr lang="pt-BR" sz="1300" dirty="0" err="1"/>
                        <a:t>DevOps</a:t>
                      </a:r>
                      <a:r>
                        <a:rPr lang="pt-BR" sz="1300" dirty="0"/>
                        <a:t>, que pode ser utilizado por diversas empresas para mapear pontos de melhoria na implementação de </a:t>
                      </a:r>
                      <a:r>
                        <a:rPr lang="pt-BR" sz="1300" dirty="0" err="1"/>
                        <a:t>DevOps</a:t>
                      </a:r>
                      <a:r>
                        <a:rPr lang="pt-BR" sz="13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253649"/>
                  </a:ext>
                </a:extLst>
              </a:tr>
              <a:tr h="651169">
                <a:tc>
                  <a:txBody>
                    <a:bodyPr/>
                    <a:lstStyle/>
                    <a:p>
                      <a:pPr algn="just"/>
                      <a:r>
                        <a:rPr lang="pt-BR" sz="1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Braga et al. (2015)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300" dirty="0"/>
                        <a:t>Realizar um panorama sobre as práticas </a:t>
                      </a:r>
                      <a:r>
                        <a:rPr lang="pt-BR" sz="1300" dirty="0" err="1"/>
                        <a:t>DevOps</a:t>
                      </a:r>
                      <a:r>
                        <a:rPr lang="pt-BR" sz="1300" dirty="0"/>
                        <a:t> utilizadas nas indústrias de software brasileiras e um mapeamento sobre quais metodologias ágeis estão relacionadas às práticas de </a:t>
                      </a:r>
                      <a:r>
                        <a:rPr lang="pt-BR" sz="1300" dirty="0" err="1"/>
                        <a:t>DevOps</a:t>
                      </a:r>
                      <a:r>
                        <a:rPr lang="pt-BR" sz="13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300" dirty="0"/>
                        <a:t>Identificou como principais práticas em </a:t>
                      </a:r>
                      <a:r>
                        <a:rPr lang="pt-BR" sz="1300" dirty="0" err="1"/>
                        <a:t>DevOps</a:t>
                      </a:r>
                      <a:r>
                        <a:rPr lang="pt-BR" sz="1300" dirty="0"/>
                        <a:t> as seguintes: Integração, entrega, liberação, implantação, feedback e automação de testes e infraestrutura.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9267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>
                <a:ln w="0"/>
              </a:rPr>
              <a:t>11</a:t>
            </a:fld>
            <a:endParaRPr lang="pt-BR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50290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Método de pesquisa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 A metodologia empregada neste trabalho de pesquisa é um </a:t>
            </a:r>
            <a:r>
              <a:rPr lang="pt-BR" sz="2800" dirty="0" err="1"/>
              <a:t>Survey</a:t>
            </a:r>
            <a:r>
              <a:rPr lang="pt-BR" sz="2800" dirty="0"/>
              <a:t> descritivo;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 O </a:t>
            </a:r>
            <a:r>
              <a:rPr lang="pt-BR" sz="2800" dirty="0" err="1"/>
              <a:t>Survey</a:t>
            </a:r>
            <a:r>
              <a:rPr lang="pt-BR" sz="2800" dirty="0"/>
              <a:t> foi subdividido de modo a cobrir a coleta dos seguintes dados: demográficos,  colaboração,  maturidade das práticas, ferramentas, fontes de informação e, por fim, a percepção dos profissionais;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 Para perguntas relacionadas as Práticas, Ferramentas, colaboração e fontes de conhecimento, utilizou-se uma escala de 1 à 5.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12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6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Unidade de análise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 A unidade de análise é um grupo de 1000 profissionais dos grupos </a:t>
            </a:r>
            <a:r>
              <a:rPr lang="pt-BR" sz="2800" dirty="0" err="1"/>
              <a:t>Docker</a:t>
            </a:r>
            <a:r>
              <a:rPr lang="pt-BR" sz="2800" dirty="0"/>
              <a:t> POA, </a:t>
            </a:r>
            <a:r>
              <a:rPr lang="pt-BR" sz="2800" dirty="0" err="1"/>
              <a:t>DevOps</a:t>
            </a:r>
            <a:r>
              <a:rPr lang="pt-BR" sz="2800" dirty="0"/>
              <a:t> POA e </a:t>
            </a:r>
            <a:r>
              <a:rPr lang="pt-BR" sz="2800" dirty="0" err="1"/>
              <a:t>DevOps</a:t>
            </a:r>
            <a:r>
              <a:rPr lang="pt-BR" sz="2800" dirty="0"/>
              <a:t> BR;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 A taxa de retorno foi de 3% (total de questionários válidos (30) / total de questionários enviados 1000);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 O nível de confiança é de 80% e a margem de erro  = 11%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600" dirty="0"/>
              <a:t> Exemplo de margem de erro e nível de confiança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pt-BR" sz="2200" dirty="0"/>
              <a:t>43,33% (13) dos entrevistados afirmaram ter entre 1 a 2 anos de experiência em </a:t>
            </a:r>
            <a:r>
              <a:rPr lang="pt-BR" sz="2200" dirty="0" err="1"/>
              <a:t>DevOps</a:t>
            </a:r>
            <a:endParaRPr lang="pt-BR" sz="2200" dirty="0"/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pt-BR" sz="2200" dirty="0"/>
              <a:t>Esse número pode variar entre 32,33% (9,7) e 54,33% (16,3)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pt-BR" sz="2200" dirty="0"/>
              <a:t>80% de confiança indica que se a pesquisa fosse aplicada 100 vezes, a pesquisa daria resultados dentro da margem de erro em 80 dos casos.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 Apesar do tamanho amostral ser inferior ao considerado ao ideal, o tamanho da amostra atual ainda é considerado o mínimo para que um resultado seja considerado confiável. Freitas et al. (2000), observa a “lei dos grandes números” e exemplifica que amostras inferiores a 30 respostas, podem tanto mostrar um valor errôneo, quanto relatar a realidade que se pode comprovar.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13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Projeto do </a:t>
            </a:r>
            <a:r>
              <a:rPr lang="pt-BR" dirty="0" err="1">
                <a:solidFill>
                  <a:srgbClr val="011B7A"/>
                </a:solidFill>
              </a:rPr>
              <a:t>Survey</a:t>
            </a:r>
            <a:endParaRPr lang="pt-BR" dirty="0">
              <a:solidFill>
                <a:srgbClr val="011B7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14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B0EA9C-50A0-403A-88B2-23F9C543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1700" dirty="0"/>
              <a:t> </a:t>
            </a:r>
            <a:r>
              <a:rPr lang="pt-BR" sz="1800" dirty="0"/>
              <a:t>As Questões </a:t>
            </a:r>
            <a:r>
              <a:rPr lang="pt-BR" sz="1800" b="1" dirty="0"/>
              <a:t>1 a 8 </a:t>
            </a:r>
            <a:r>
              <a:rPr lang="pt-BR" sz="1800" dirty="0"/>
              <a:t>relacionadas aos seguintes dados destes profissionais: Tempo de experiência, localidade em que trabalha, cargo e ramo de negócio de sua companhia;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1800" dirty="0"/>
              <a:t> As questões </a:t>
            </a:r>
            <a:r>
              <a:rPr lang="pt-BR" sz="1800" b="1" dirty="0"/>
              <a:t>9 a 15 </a:t>
            </a:r>
            <a:r>
              <a:rPr lang="pt-BR" sz="1800" dirty="0"/>
              <a:t>analisam o nível de colaboração e divisão de responsabilidades entre as equipes. Os constructos de Braga (2015) e Levita (2017) serviram de suporte para a elaboração destas questões;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1800" dirty="0"/>
              <a:t> As questões </a:t>
            </a:r>
            <a:r>
              <a:rPr lang="pt-BR" sz="1800" b="1" dirty="0"/>
              <a:t>15 a 21 </a:t>
            </a:r>
            <a:r>
              <a:rPr lang="pt-BR" sz="1800" dirty="0"/>
              <a:t>analisam o nível de maturidade relacionado as práticas </a:t>
            </a:r>
            <a:r>
              <a:rPr lang="pt-BR" sz="1800" dirty="0" err="1"/>
              <a:t>DevOps</a:t>
            </a:r>
            <a:r>
              <a:rPr lang="pt-BR" sz="1800" dirty="0"/>
              <a:t> realizadas por estes profissionais, práticas que foram levantadas por Braga (2015). Enquanto os constructos de Levita (2017) foram também utilizados como suporte para elaboração das respostas e relacionamento com os níveis de maturidade propostos;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1800" dirty="0"/>
              <a:t> As questões </a:t>
            </a:r>
            <a:r>
              <a:rPr lang="pt-BR" sz="1800" b="1" dirty="0"/>
              <a:t>22 e 23 </a:t>
            </a:r>
            <a:r>
              <a:rPr lang="pt-BR" sz="1800" dirty="0"/>
              <a:t>analisam se as ferramentas e práticas levantadas por </a:t>
            </a:r>
            <a:r>
              <a:rPr lang="pt-BR" sz="1800" dirty="0" err="1"/>
              <a:t>Kerzazi</a:t>
            </a:r>
            <a:r>
              <a:rPr lang="pt-BR" sz="1800" dirty="0"/>
              <a:t> e Adams (2016) são relevantes para os profissionais brasileiros;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1800" dirty="0"/>
              <a:t> Enquanto a questão </a:t>
            </a:r>
            <a:r>
              <a:rPr lang="pt-BR" sz="1800" b="1" dirty="0"/>
              <a:t>24</a:t>
            </a:r>
            <a:r>
              <a:rPr lang="pt-BR" sz="1800" dirty="0"/>
              <a:t> analisa como estes profissionais estão se preparando em termos de estudo para este novo paradigma, bem como quais são suas fontes de informação sobre novas ferramentas e práticas;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1800" dirty="0"/>
              <a:t> Por fim, as questões </a:t>
            </a:r>
            <a:r>
              <a:rPr lang="pt-BR" sz="1800" b="1" dirty="0"/>
              <a:t>25 a 27 </a:t>
            </a:r>
            <a:r>
              <a:rPr lang="pt-BR" sz="1800" dirty="0"/>
              <a:t>analisam a percepção destes profissionais sobre quais são as dificuldades e ganhos na adoção deste novo paradigma.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482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Projeto do </a:t>
            </a:r>
            <a:r>
              <a:rPr lang="pt-BR" dirty="0" err="1">
                <a:solidFill>
                  <a:srgbClr val="011B7A"/>
                </a:solidFill>
              </a:rPr>
              <a:t>Survey</a:t>
            </a:r>
            <a:endParaRPr lang="pt-BR" dirty="0">
              <a:solidFill>
                <a:srgbClr val="011B7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15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B0EA9C-50A0-403A-88B2-23F9C543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1700" dirty="0"/>
              <a:t>Como base para as questões 9 a 21, elaborou-se uma escala adaptada sobre o modelo proposto por </a:t>
            </a:r>
            <a:r>
              <a:rPr lang="pt-BR" sz="1700" dirty="0" err="1"/>
              <a:t>Isaca</a:t>
            </a:r>
            <a:r>
              <a:rPr lang="pt-BR" sz="1700" dirty="0"/>
              <a:t> (2012) em COBIT 5, no qual propõe um modelo de capacidade de processo definido em 5 níveis definidos abaixo: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1800" dirty="0"/>
              <a:t> </a:t>
            </a:r>
            <a:r>
              <a:rPr lang="pt-BR" sz="1800" b="1" dirty="0"/>
              <a:t>Maturidade 5 </a:t>
            </a:r>
            <a:r>
              <a:rPr lang="pt-BR" sz="1800" dirty="0"/>
              <a:t>- Melhoria Contínua: Prática em processo de melhoria contínua. Time possui excelência na realização da prática, que foi completamente assimilada na cultura da organização; 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1800" b="1" dirty="0"/>
              <a:t> Maturidade 4 </a:t>
            </a:r>
            <a:r>
              <a:rPr lang="pt-BR" sz="1800" dirty="0"/>
              <a:t>- Avançado: Prática otimizada pelo time e que se torna parte da cultura da organização. Resultados de negócio sempre visíveis pelo corpo gestor da organização;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1800" b="1" dirty="0"/>
              <a:t> Maturidade 3 </a:t>
            </a:r>
            <a:r>
              <a:rPr lang="pt-BR" sz="1800" dirty="0"/>
              <a:t>- Gerenciado: Prática sistematizada pelo time ou organização. Resultados começam a tornar-se visíveis pela organização; 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1800" dirty="0"/>
              <a:t> </a:t>
            </a:r>
            <a:r>
              <a:rPr lang="pt-BR" sz="1800" b="1" dirty="0"/>
              <a:t>Maturidade 2 </a:t>
            </a:r>
            <a:r>
              <a:rPr lang="pt-BR" sz="1800" dirty="0"/>
              <a:t>- Consciente: Prática embrionária no time ou organização. Resultados iniciais e ainda inconsistentes;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1800" b="1" dirty="0"/>
              <a:t> Maturidade 1 </a:t>
            </a:r>
            <a:r>
              <a:rPr lang="pt-BR" sz="1800" dirty="0"/>
              <a:t>- Inicial: Ausência de práticas ou iniciativas ad hoc realizadas isoladamente por algumas pessoas.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61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Resultados do </a:t>
            </a:r>
            <a:r>
              <a:rPr lang="pt-BR" dirty="0" err="1">
                <a:solidFill>
                  <a:srgbClr val="011B7A"/>
                </a:solidFill>
              </a:rPr>
              <a:t>Survey</a:t>
            </a:r>
            <a:endParaRPr lang="pt-BR" dirty="0">
              <a:solidFill>
                <a:srgbClr val="011B7A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9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solidFill>
                  <a:srgbClr val="011B7A"/>
                </a:solidFill>
              </a:rPr>
              <a:t>Dados Demográficos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72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907176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Cargos e experiências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18</a:t>
            </a:fld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3C529-2F74-4DFC-ADBA-4A19447C8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22" y="1738646"/>
            <a:ext cx="6296025" cy="30538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8EDDE3-451F-4347-9792-C8F2834D81ED}"/>
              </a:ext>
            </a:extLst>
          </p:cNvPr>
          <p:cNvSpPr/>
          <p:nvPr/>
        </p:nvSpPr>
        <p:spPr>
          <a:xfrm>
            <a:off x="4450517" y="166094"/>
            <a:ext cx="3290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imbusRomNo9L-Regu"/>
              </a:rPr>
              <a:t>Figura 5: Cargo dos entrevistados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907176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Cargos e experiências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19</a:t>
            </a:fld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58AF9-F7AA-4F0C-AF13-EF32EE49D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92" y="1507719"/>
            <a:ext cx="7315200" cy="3438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E2207A-8F7B-4129-A3C8-86D90FFADBB9}"/>
              </a:ext>
            </a:extLst>
          </p:cNvPr>
          <p:cNvSpPr/>
          <p:nvPr/>
        </p:nvSpPr>
        <p:spPr>
          <a:xfrm>
            <a:off x="3987504" y="182562"/>
            <a:ext cx="5017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imbusRomNo9L-Regu"/>
              </a:rPr>
              <a:t>Figura 6: Resumo de experiências dos entrevistados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1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Introdução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Objetivos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Trabalhos Relacionados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Método de pesquisa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Resultados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Considerações Finais</a:t>
            </a:r>
          </a:p>
          <a:p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1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547445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Experiência em anos</a:t>
            </a:r>
            <a:endParaRPr lang="pt-BR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20</a:t>
            </a:fld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6F884-DB2C-4722-BF26-45B7544B5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016" y="1327860"/>
            <a:ext cx="6695238" cy="30190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2DE369-B5A7-4DF2-90DA-C40275F3755A}"/>
              </a:ext>
            </a:extLst>
          </p:cNvPr>
          <p:cNvSpPr/>
          <p:nvPr/>
        </p:nvSpPr>
        <p:spPr>
          <a:xfrm>
            <a:off x="3636028" y="182562"/>
            <a:ext cx="552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imbusRomNo9L-Regu"/>
              </a:rPr>
              <a:t>Figura 7: Resumo de experiências profissionais (Em anos)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1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547445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Experiência em anos</a:t>
            </a:r>
            <a:endParaRPr lang="pt-BR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21</a:t>
            </a:fld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13353-C11E-43DA-82B6-60B7B56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86" y="1437204"/>
            <a:ext cx="5571429" cy="30476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2DE369-B5A7-4DF2-90DA-C40275F3755A}"/>
              </a:ext>
            </a:extLst>
          </p:cNvPr>
          <p:cNvSpPr/>
          <p:nvPr/>
        </p:nvSpPr>
        <p:spPr>
          <a:xfrm>
            <a:off x="3604130" y="182562"/>
            <a:ext cx="552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imbusRomNo9L-Regu"/>
              </a:rPr>
              <a:t>Figura 7: Resumo de experiências profissionais (Em anos)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60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547445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Porte das empresas</a:t>
            </a:r>
            <a:endParaRPr lang="pt-BR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22</a:t>
            </a:fld>
            <a:endParaRPr lang="pt-B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2DE369-B5A7-4DF2-90DA-C40275F3755A}"/>
              </a:ext>
            </a:extLst>
          </p:cNvPr>
          <p:cNvSpPr/>
          <p:nvPr/>
        </p:nvSpPr>
        <p:spPr>
          <a:xfrm>
            <a:off x="4655231" y="182562"/>
            <a:ext cx="288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Figura 8: Porte das empresas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F8716-6A33-4739-9CBA-275EFC81F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04" y="1471168"/>
            <a:ext cx="8382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5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907176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Atividade econômica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23</a:t>
            </a:fld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BC8D2-D348-439F-8BDE-843201E3F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83" y="1301269"/>
            <a:ext cx="7286625" cy="33623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0D5C04-FB68-409E-899A-78117BAD5AC2}"/>
              </a:ext>
            </a:extLst>
          </p:cNvPr>
          <p:cNvSpPr/>
          <p:nvPr/>
        </p:nvSpPr>
        <p:spPr>
          <a:xfrm>
            <a:off x="4778735" y="180459"/>
            <a:ext cx="2996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imbusRomNo9L-Regu"/>
              </a:rPr>
              <a:t>Figura 9: Atividade Econômica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95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solidFill>
                  <a:srgbClr val="011B7A"/>
                </a:solidFill>
              </a:rPr>
              <a:t>Nível de colaboração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682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907176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Times </a:t>
            </a:r>
            <a:r>
              <a:rPr lang="pt-BR" sz="2400" dirty="0" err="1"/>
              <a:t>cross</a:t>
            </a:r>
            <a:r>
              <a:rPr lang="pt-BR" sz="2400" dirty="0"/>
              <a:t>-funcionais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25</a:t>
            </a:fld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6AEBA-000E-4902-9C93-D88560DBD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31" y="1601861"/>
            <a:ext cx="7765024" cy="26939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6B0A55-6A63-4B1F-A55C-2C3D3BC78624}"/>
              </a:ext>
            </a:extLst>
          </p:cNvPr>
          <p:cNvSpPr/>
          <p:nvPr/>
        </p:nvSpPr>
        <p:spPr>
          <a:xfrm>
            <a:off x="3506718" y="182562"/>
            <a:ext cx="6308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NimbusRomNo9L-Regu"/>
              </a:rPr>
              <a:t>Figura 10: Sua organização trabalha com times </a:t>
            </a:r>
            <a:r>
              <a:rPr lang="pt-BR" dirty="0" err="1">
                <a:latin typeface="NimbusRomNo9L-Regu"/>
              </a:rPr>
              <a:t>cross</a:t>
            </a:r>
            <a:r>
              <a:rPr lang="pt-BR" dirty="0">
                <a:latin typeface="NimbusRomNo9L-Regu"/>
              </a:rPr>
              <a:t>-funcionais?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8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2576511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Compartilhamento de conhecimento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26</a:t>
            </a:fld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0C2F3-E465-4B27-B462-515E495E6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43" y="990583"/>
            <a:ext cx="8066942" cy="48768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BD3DCB-4522-4BE0-91EB-B395FC32024C}"/>
              </a:ext>
            </a:extLst>
          </p:cNvPr>
          <p:cNvSpPr/>
          <p:nvPr/>
        </p:nvSpPr>
        <p:spPr>
          <a:xfrm>
            <a:off x="3132220" y="123856"/>
            <a:ext cx="8510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Figura 11: Como você descreveria o compartilhamento de conhecimento entre times?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BC65D-9D4A-46FA-A7EA-FDAC71C1C60E}"/>
              </a:ext>
            </a:extLst>
          </p:cNvPr>
          <p:cNvSpPr txBox="1"/>
          <p:nvPr/>
        </p:nvSpPr>
        <p:spPr>
          <a:xfrm>
            <a:off x="3801979" y="637674"/>
            <a:ext cx="1299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</a:t>
            </a:r>
            <a:r>
              <a:rPr lang="en-US" sz="1600" dirty="0" err="1"/>
              <a:t>Avançado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D17B6-6C1A-428B-AD7A-6F83F5E53602}"/>
              </a:ext>
            </a:extLst>
          </p:cNvPr>
          <p:cNvSpPr txBox="1"/>
          <p:nvPr/>
        </p:nvSpPr>
        <p:spPr>
          <a:xfrm>
            <a:off x="5312191" y="1199148"/>
            <a:ext cx="129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5. </a:t>
            </a:r>
            <a:r>
              <a:rPr lang="en-US" sz="1600" dirty="0" err="1"/>
              <a:t>Melhoria</a:t>
            </a:r>
            <a:r>
              <a:rPr lang="en-US" sz="1600" dirty="0"/>
              <a:t> </a:t>
            </a:r>
            <a:r>
              <a:rPr lang="en-US" sz="1600" dirty="0" err="1"/>
              <a:t>contínua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C8728-4E82-4C19-976A-5E33B891280D}"/>
              </a:ext>
            </a:extLst>
          </p:cNvPr>
          <p:cNvSpPr txBox="1"/>
          <p:nvPr/>
        </p:nvSpPr>
        <p:spPr>
          <a:xfrm>
            <a:off x="6695822" y="3090445"/>
            <a:ext cx="1445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</a:t>
            </a:r>
            <a:r>
              <a:rPr lang="en-US" sz="1600" dirty="0" err="1"/>
              <a:t>Gerenciado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9D75A-7407-4033-9255-EA34010D470B}"/>
              </a:ext>
            </a:extLst>
          </p:cNvPr>
          <p:cNvSpPr txBox="1"/>
          <p:nvPr/>
        </p:nvSpPr>
        <p:spPr>
          <a:xfrm>
            <a:off x="8161419" y="3603792"/>
            <a:ext cx="1445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</a:t>
            </a:r>
            <a:r>
              <a:rPr lang="en-US" sz="1600" dirty="0" err="1"/>
              <a:t>Consciente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5CF69-7F4B-4D0C-B7F1-06901F289E20}"/>
              </a:ext>
            </a:extLst>
          </p:cNvPr>
          <p:cNvSpPr txBox="1"/>
          <p:nvPr/>
        </p:nvSpPr>
        <p:spPr>
          <a:xfrm>
            <a:off x="9880981" y="3603792"/>
            <a:ext cx="91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</a:t>
            </a:r>
            <a:r>
              <a:rPr lang="en-US" sz="1600" dirty="0" err="1"/>
              <a:t>Inicial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73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2576511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Compartilhamento de ferramentas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27</a:t>
            </a:fld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BB89A-EB61-49C0-88F0-6F41653AD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78" y="988218"/>
            <a:ext cx="8071013" cy="4881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A17911-2D10-4967-B454-F8585B169030}"/>
              </a:ext>
            </a:extLst>
          </p:cNvPr>
          <p:cNvSpPr txBox="1"/>
          <p:nvPr/>
        </p:nvSpPr>
        <p:spPr>
          <a:xfrm>
            <a:off x="5312191" y="2229322"/>
            <a:ext cx="1299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</a:t>
            </a:r>
            <a:r>
              <a:rPr lang="en-US" sz="1600" dirty="0" err="1"/>
              <a:t>Avançado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0959C-C855-45D2-9CEE-76FD7A7D5228}"/>
              </a:ext>
            </a:extLst>
          </p:cNvPr>
          <p:cNvSpPr txBox="1"/>
          <p:nvPr/>
        </p:nvSpPr>
        <p:spPr>
          <a:xfrm>
            <a:off x="6862009" y="2707470"/>
            <a:ext cx="129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5. </a:t>
            </a:r>
            <a:r>
              <a:rPr lang="en-US" sz="1600" dirty="0" err="1"/>
              <a:t>Melhoria</a:t>
            </a:r>
            <a:r>
              <a:rPr lang="en-US" sz="1600" dirty="0"/>
              <a:t> </a:t>
            </a:r>
            <a:r>
              <a:rPr lang="en-US" sz="1600" dirty="0" err="1"/>
              <a:t>contínua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240DD-8DFA-469E-B871-3ED03467A898}"/>
              </a:ext>
            </a:extLst>
          </p:cNvPr>
          <p:cNvSpPr txBox="1"/>
          <p:nvPr/>
        </p:nvSpPr>
        <p:spPr>
          <a:xfrm>
            <a:off x="3754350" y="649664"/>
            <a:ext cx="1445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</a:t>
            </a:r>
            <a:r>
              <a:rPr lang="en-US" sz="1600" dirty="0" err="1"/>
              <a:t>Gerenciado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D547F-63C3-4F3A-82FB-081307754414}"/>
              </a:ext>
            </a:extLst>
          </p:cNvPr>
          <p:cNvSpPr txBox="1"/>
          <p:nvPr/>
        </p:nvSpPr>
        <p:spPr>
          <a:xfrm>
            <a:off x="8169209" y="3194824"/>
            <a:ext cx="1445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</a:t>
            </a:r>
            <a:r>
              <a:rPr lang="en-US" sz="1600" dirty="0" err="1"/>
              <a:t>Consciente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5A506-9880-4742-AE54-ED32AAB56A6B}"/>
              </a:ext>
            </a:extLst>
          </p:cNvPr>
          <p:cNvSpPr txBox="1"/>
          <p:nvPr/>
        </p:nvSpPr>
        <p:spPr>
          <a:xfrm>
            <a:off x="9735886" y="3465596"/>
            <a:ext cx="91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</a:t>
            </a:r>
            <a:r>
              <a:rPr lang="en-US" sz="1600" dirty="0" err="1"/>
              <a:t>Inicial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E0E23-FB00-4593-A6B7-A2D2F7C577E3}"/>
              </a:ext>
            </a:extLst>
          </p:cNvPr>
          <p:cNvSpPr/>
          <p:nvPr/>
        </p:nvSpPr>
        <p:spPr>
          <a:xfrm>
            <a:off x="3115340" y="44501"/>
            <a:ext cx="818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NimbusRomNo9L-Regu"/>
              </a:rPr>
              <a:t>Figura 12: Você trabalha de forma integrada e compartilha suas ferramentas entre </a:t>
            </a:r>
            <a:r>
              <a:rPr lang="pt-BR" dirty="0" err="1">
                <a:latin typeface="NimbusRomNo9L-Regu"/>
              </a:rPr>
              <a:t>Dev</a:t>
            </a:r>
            <a:r>
              <a:rPr lang="pt-BR" dirty="0">
                <a:latin typeface="NimbusRomNo9L-Regu"/>
              </a:rPr>
              <a:t> e </a:t>
            </a:r>
            <a:r>
              <a:rPr lang="pt-BR" dirty="0" err="1">
                <a:latin typeface="NimbusRomNo9L-Regu"/>
              </a:rPr>
              <a:t>Ops</a:t>
            </a:r>
            <a:r>
              <a:rPr lang="pt-BR" dirty="0">
                <a:latin typeface="NimbusRomNo9L-Regu"/>
              </a:rPr>
              <a:t> 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72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2576511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Priorização, planejamento e agendamento de trabalho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28</a:t>
            </a:fld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57C45-2135-446D-8BBA-B3DCB5989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78" y="983635"/>
            <a:ext cx="8059723" cy="4881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FBE9E0-1D4B-4BDE-A33A-A15EF8A7FBDD}"/>
              </a:ext>
            </a:extLst>
          </p:cNvPr>
          <p:cNvSpPr txBox="1"/>
          <p:nvPr/>
        </p:nvSpPr>
        <p:spPr>
          <a:xfrm>
            <a:off x="9682178" y="3579930"/>
            <a:ext cx="1299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</a:t>
            </a:r>
            <a:r>
              <a:rPr lang="en-US" sz="1600" dirty="0" err="1"/>
              <a:t>Avançado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B3A71-DA2D-45E2-AAD4-B8A920601D77}"/>
              </a:ext>
            </a:extLst>
          </p:cNvPr>
          <p:cNvSpPr txBox="1"/>
          <p:nvPr/>
        </p:nvSpPr>
        <p:spPr>
          <a:xfrm>
            <a:off x="5312191" y="1650840"/>
            <a:ext cx="129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5. </a:t>
            </a:r>
            <a:r>
              <a:rPr lang="en-US" sz="1600" dirty="0" err="1"/>
              <a:t>Melhoria</a:t>
            </a:r>
            <a:r>
              <a:rPr lang="en-US" sz="1600" dirty="0"/>
              <a:t> </a:t>
            </a:r>
            <a:r>
              <a:rPr lang="en-US" sz="1600" dirty="0" err="1"/>
              <a:t>contínua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5C704-B533-4FD4-94B5-1EEB2593B7A0}"/>
              </a:ext>
            </a:extLst>
          </p:cNvPr>
          <p:cNvSpPr txBox="1"/>
          <p:nvPr/>
        </p:nvSpPr>
        <p:spPr>
          <a:xfrm>
            <a:off x="6599569" y="1943228"/>
            <a:ext cx="1445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</a:t>
            </a:r>
            <a:r>
              <a:rPr lang="en-US" sz="1600" dirty="0" err="1"/>
              <a:t>Gerenciado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01D3BB-8839-4258-A2C8-A8E8CBEAA6EC}"/>
              </a:ext>
            </a:extLst>
          </p:cNvPr>
          <p:cNvSpPr txBox="1"/>
          <p:nvPr/>
        </p:nvSpPr>
        <p:spPr>
          <a:xfrm>
            <a:off x="3728203" y="730142"/>
            <a:ext cx="1445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</a:t>
            </a:r>
            <a:r>
              <a:rPr lang="en-US" sz="1600" dirty="0" err="1"/>
              <a:t>Consciente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C887CD-3BE3-4816-AB9B-D39074DFE3E5}"/>
              </a:ext>
            </a:extLst>
          </p:cNvPr>
          <p:cNvSpPr txBox="1"/>
          <p:nvPr/>
        </p:nvSpPr>
        <p:spPr>
          <a:xfrm>
            <a:off x="8283335" y="3085862"/>
            <a:ext cx="91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</a:t>
            </a:r>
            <a:r>
              <a:rPr lang="en-US" sz="1600" dirty="0" err="1"/>
              <a:t>Inicial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05E4F4-3A1E-42DF-AFE8-5A9615EEC23F}"/>
              </a:ext>
            </a:extLst>
          </p:cNvPr>
          <p:cNvSpPr/>
          <p:nvPr/>
        </p:nvSpPr>
        <p:spPr>
          <a:xfrm>
            <a:off x="3124669" y="44559"/>
            <a:ext cx="857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NimbusRomNo9L-Regu"/>
              </a:rPr>
              <a:t>Figura 13: A equipe de desenvolvimento considera requisitos não-funcionais no processo de desenvolvimento de uma aplicação?</a:t>
            </a:r>
          </a:p>
        </p:txBody>
      </p:sp>
    </p:spTree>
    <p:extLst>
      <p:ext uri="{BB962C8B-B14F-4D97-AF65-F5344CB8AC3E}">
        <p14:creationId xmlns:p14="http://schemas.microsoft.com/office/powerpoint/2010/main" val="36020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2576511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Levantamento de requisitos não-funcionais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29</a:t>
            </a:fld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2BAF5B-0774-4BED-9D51-136964040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78" y="832704"/>
            <a:ext cx="8258283" cy="4881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836F1-F124-4C51-946C-89B44BF33371}"/>
              </a:ext>
            </a:extLst>
          </p:cNvPr>
          <p:cNvSpPr txBox="1"/>
          <p:nvPr/>
        </p:nvSpPr>
        <p:spPr>
          <a:xfrm>
            <a:off x="5312191" y="974456"/>
            <a:ext cx="1299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</a:t>
            </a:r>
            <a:r>
              <a:rPr lang="en-US" sz="1600" dirty="0" err="1"/>
              <a:t>Avançado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6CE65-6F47-4DE5-9AC9-0809394C0CE1}"/>
              </a:ext>
            </a:extLst>
          </p:cNvPr>
          <p:cNvSpPr txBox="1"/>
          <p:nvPr/>
        </p:nvSpPr>
        <p:spPr>
          <a:xfrm>
            <a:off x="6821291" y="2440731"/>
            <a:ext cx="129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5. </a:t>
            </a:r>
            <a:r>
              <a:rPr lang="en-US" sz="1600" dirty="0" err="1"/>
              <a:t>Melhoria</a:t>
            </a:r>
            <a:r>
              <a:rPr lang="en-US" sz="1600" dirty="0"/>
              <a:t> </a:t>
            </a:r>
            <a:r>
              <a:rPr lang="en-US" sz="1600" dirty="0" err="1"/>
              <a:t>contínua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89E6F-49D4-4197-9ECF-117E75F53591}"/>
              </a:ext>
            </a:extLst>
          </p:cNvPr>
          <p:cNvSpPr txBox="1"/>
          <p:nvPr/>
        </p:nvSpPr>
        <p:spPr>
          <a:xfrm>
            <a:off x="3656362" y="632059"/>
            <a:ext cx="1445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</a:t>
            </a:r>
            <a:r>
              <a:rPr lang="en-US" sz="1600" dirty="0" err="1"/>
              <a:t>Gerenciado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2702-4278-4CC6-8433-19513C1265FE}"/>
              </a:ext>
            </a:extLst>
          </p:cNvPr>
          <p:cNvSpPr txBox="1"/>
          <p:nvPr/>
        </p:nvSpPr>
        <p:spPr>
          <a:xfrm>
            <a:off x="9663138" y="3216443"/>
            <a:ext cx="1445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</a:t>
            </a:r>
            <a:r>
              <a:rPr lang="en-US" sz="1600" dirty="0" err="1"/>
              <a:t>Consciente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2B8E8-7EC1-47B4-BA10-C3265EBF4105}"/>
              </a:ext>
            </a:extLst>
          </p:cNvPr>
          <p:cNvSpPr txBox="1"/>
          <p:nvPr/>
        </p:nvSpPr>
        <p:spPr>
          <a:xfrm>
            <a:off x="8330984" y="2915654"/>
            <a:ext cx="91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</a:t>
            </a:r>
            <a:r>
              <a:rPr lang="en-US" sz="1600" dirty="0" err="1"/>
              <a:t>Inicial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6F2835-8B8E-4FFC-9F1E-CA4E9CABD480}"/>
              </a:ext>
            </a:extLst>
          </p:cNvPr>
          <p:cNvSpPr/>
          <p:nvPr/>
        </p:nvSpPr>
        <p:spPr>
          <a:xfrm>
            <a:off x="3527615" y="86050"/>
            <a:ext cx="7727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NimbusRomNo9L-Regu"/>
              </a:rPr>
              <a:t>Figura 15: Como é planejado, priorizado e agendado o trabalho?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16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011B7A"/>
                </a:solidFill>
              </a:rPr>
              <a:t>Introdução</a:t>
            </a:r>
            <a:endParaRPr lang="pt-BR" dirty="0">
              <a:solidFill>
                <a:srgbClr val="011B7A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4666011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é </a:t>
            </a:r>
            <a:r>
              <a:rPr lang="pt-BR" sz="3200" dirty="0" err="1"/>
              <a:t>DevOps</a:t>
            </a:r>
            <a:r>
              <a:rPr lang="pt-BR" sz="32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Qual é a motivação ao adotar esta cultura?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Quais são as práticas associadas a </a:t>
            </a:r>
            <a:r>
              <a:rPr lang="pt-BR" sz="3200" dirty="0" err="1"/>
              <a:t>DevOps</a:t>
            </a:r>
            <a:r>
              <a:rPr lang="pt-BR" sz="3200" dirty="0"/>
              <a:t>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5175" y="49854"/>
            <a:ext cx="1312025" cy="365125"/>
          </a:xfrm>
        </p:spPr>
        <p:txBody>
          <a:bodyPr/>
          <a:lstStyle/>
          <a:p>
            <a:fld id="{CA8D9AD5-F248-4919-864A-CFD76CC027D6}" type="slidenum">
              <a:rPr lang="pt-BR" smtClean="0"/>
              <a:t>3</a:t>
            </a:fld>
            <a:endParaRPr lang="pt-B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2DB310-6657-4B35-A8A7-F7710B4C5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17" y="1737360"/>
            <a:ext cx="6357105" cy="409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8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solidFill>
                  <a:srgbClr val="011B7A"/>
                </a:solidFill>
              </a:rPr>
              <a:t>Análise de maturidade sobre práticas </a:t>
            </a:r>
            <a:r>
              <a:rPr lang="pt-BR" sz="6600" dirty="0" err="1">
                <a:solidFill>
                  <a:srgbClr val="011B7A"/>
                </a:solidFill>
              </a:rPr>
              <a:t>DevOps</a:t>
            </a:r>
            <a:endParaRPr lang="pt-BR" sz="6600" dirty="0">
              <a:solidFill>
                <a:srgbClr val="011B7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2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907176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Distribuição dos níveis de maturidade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31</a:t>
            </a:fld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27CFD-D259-4AAD-9F8C-0DFF6BE6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92" y="2424238"/>
            <a:ext cx="8390476" cy="20095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E3F1B8-D969-44C3-A571-CEDDB7392F4B}"/>
              </a:ext>
            </a:extLst>
          </p:cNvPr>
          <p:cNvSpPr/>
          <p:nvPr/>
        </p:nvSpPr>
        <p:spPr>
          <a:xfrm>
            <a:off x="2627592" y="2054906"/>
            <a:ext cx="8390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Tabela 1: Distribuição dos níveis de maturidade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907176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Média de maturidade geral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32</a:t>
            </a:fld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AA6BD-9631-4642-AD59-2557AE335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37" y="825500"/>
            <a:ext cx="6334125" cy="4419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216C0D-A730-489D-82A4-C8D1EED5C20D}"/>
              </a:ext>
            </a:extLst>
          </p:cNvPr>
          <p:cNvSpPr/>
          <p:nvPr/>
        </p:nvSpPr>
        <p:spPr>
          <a:xfrm>
            <a:off x="4383720" y="180459"/>
            <a:ext cx="423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imbusRomNo9L-Regu"/>
              </a:rPr>
              <a:t>Figura 16: Análise sobre as práticas </a:t>
            </a:r>
            <a:r>
              <a:rPr lang="pt-BR" dirty="0" err="1">
                <a:latin typeface="NimbusRomNo9L-Regu"/>
              </a:rPr>
              <a:t>DevOps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103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solidFill>
                  <a:srgbClr val="011B7A"/>
                </a:solidFill>
              </a:rPr>
              <a:t>Analise da percepção sobre a adoção da cultura </a:t>
            </a:r>
            <a:r>
              <a:rPr lang="pt-BR" sz="6600" dirty="0" err="1">
                <a:solidFill>
                  <a:srgbClr val="011B7A"/>
                </a:solidFill>
              </a:rPr>
              <a:t>DevOps</a:t>
            </a:r>
            <a:endParaRPr lang="pt-BR" sz="6600" dirty="0">
              <a:solidFill>
                <a:srgbClr val="011B7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80339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Importância dos conjuntos de ferramentas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34</a:t>
            </a:fld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3EE24-71E4-408B-B77D-F7771DAF5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665976"/>
            <a:ext cx="10388599" cy="48293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73AC6A-DAA9-45C5-AA22-F2BCC679A64A}"/>
              </a:ext>
            </a:extLst>
          </p:cNvPr>
          <p:cNvSpPr txBox="1"/>
          <p:nvPr/>
        </p:nvSpPr>
        <p:spPr>
          <a:xfrm>
            <a:off x="2165684" y="5101389"/>
            <a:ext cx="922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Sem </a:t>
            </a:r>
            <a:r>
              <a:rPr lang="en-US" sz="1600" dirty="0" err="1"/>
              <a:t>importância</a:t>
            </a:r>
            <a:r>
              <a:rPr lang="en-US" sz="1600" dirty="0"/>
              <a:t>, 2. </a:t>
            </a:r>
            <a:r>
              <a:rPr lang="en-US" sz="1600" dirty="0" err="1"/>
              <a:t>Pouco</a:t>
            </a:r>
            <a:r>
              <a:rPr lang="en-US" sz="1600" dirty="0"/>
              <a:t> </a:t>
            </a:r>
            <a:r>
              <a:rPr lang="en-US" sz="1600" dirty="0" err="1"/>
              <a:t>importante</a:t>
            </a:r>
            <a:r>
              <a:rPr lang="en-US" sz="1600" dirty="0"/>
              <a:t>, 3. </a:t>
            </a:r>
            <a:r>
              <a:rPr lang="en-US" sz="1600" dirty="0" err="1"/>
              <a:t>Razoavelmente</a:t>
            </a:r>
            <a:r>
              <a:rPr lang="en-US" sz="1600" dirty="0"/>
              <a:t> </a:t>
            </a:r>
            <a:r>
              <a:rPr lang="en-US" sz="1600" dirty="0" err="1"/>
              <a:t>importante</a:t>
            </a:r>
            <a:r>
              <a:rPr lang="en-US" sz="1600" dirty="0"/>
              <a:t>, 4. </a:t>
            </a:r>
            <a:r>
              <a:rPr lang="en-US" sz="1600" dirty="0" err="1"/>
              <a:t>Importante</a:t>
            </a:r>
            <a:r>
              <a:rPr lang="en-US" sz="1600" dirty="0"/>
              <a:t> e 5. </a:t>
            </a:r>
            <a:r>
              <a:rPr lang="en-US" sz="1600" dirty="0" err="1"/>
              <a:t>Muito</a:t>
            </a:r>
            <a:r>
              <a:rPr lang="en-US" sz="1600" dirty="0"/>
              <a:t> </a:t>
            </a:r>
            <a:r>
              <a:rPr lang="en-US" sz="1600" dirty="0" err="1"/>
              <a:t>importante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FCA631-8537-42B2-B8F1-27F3ACCDE27D}"/>
              </a:ext>
            </a:extLst>
          </p:cNvPr>
          <p:cNvSpPr/>
          <p:nvPr/>
        </p:nvSpPr>
        <p:spPr>
          <a:xfrm>
            <a:off x="4071513" y="146219"/>
            <a:ext cx="5852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imbusRomNo9L-Regu"/>
              </a:rPr>
              <a:t>Figura 17: Importância das atividades segundo entrevistados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13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80339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Importância dos conjuntos de ferramentas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35</a:t>
            </a:fld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3EE24-71E4-408B-B77D-F7771DAF5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665976"/>
            <a:ext cx="10388599" cy="48293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73AC6A-DAA9-45C5-AA22-F2BCC679A64A}"/>
              </a:ext>
            </a:extLst>
          </p:cNvPr>
          <p:cNvSpPr txBox="1"/>
          <p:nvPr/>
        </p:nvSpPr>
        <p:spPr>
          <a:xfrm>
            <a:off x="2165684" y="5101389"/>
            <a:ext cx="922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Sem </a:t>
            </a:r>
            <a:r>
              <a:rPr lang="en-US" sz="1600" dirty="0" err="1"/>
              <a:t>importância</a:t>
            </a:r>
            <a:r>
              <a:rPr lang="en-US" sz="1600" dirty="0"/>
              <a:t>, 2. </a:t>
            </a:r>
            <a:r>
              <a:rPr lang="en-US" sz="1600" dirty="0" err="1"/>
              <a:t>Pouco</a:t>
            </a:r>
            <a:r>
              <a:rPr lang="en-US" sz="1600" dirty="0"/>
              <a:t> </a:t>
            </a:r>
            <a:r>
              <a:rPr lang="en-US" sz="1600" dirty="0" err="1"/>
              <a:t>importante</a:t>
            </a:r>
            <a:r>
              <a:rPr lang="en-US" sz="1600" dirty="0"/>
              <a:t>, 3. </a:t>
            </a:r>
            <a:r>
              <a:rPr lang="en-US" sz="1600" dirty="0" err="1"/>
              <a:t>Razoavelmente</a:t>
            </a:r>
            <a:r>
              <a:rPr lang="en-US" sz="1600" dirty="0"/>
              <a:t> </a:t>
            </a:r>
            <a:r>
              <a:rPr lang="en-US" sz="1600" dirty="0" err="1"/>
              <a:t>importante</a:t>
            </a:r>
            <a:r>
              <a:rPr lang="en-US" sz="1600" dirty="0"/>
              <a:t>, 4. </a:t>
            </a:r>
            <a:r>
              <a:rPr lang="en-US" sz="1600" dirty="0" err="1"/>
              <a:t>Importante</a:t>
            </a:r>
            <a:r>
              <a:rPr lang="en-US" sz="1600" dirty="0"/>
              <a:t> e 5. </a:t>
            </a:r>
            <a:r>
              <a:rPr lang="en-US" sz="1600" dirty="0" err="1"/>
              <a:t>Muito</a:t>
            </a:r>
            <a:r>
              <a:rPr lang="en-US" sz="1600" dirty="0"/>
              <a:t> </a:t>
            </a:r>
            <a:r>
              <a:rPr lang="en-US" sz="1600" dirty="0" err="1"/>
              <a:t>importante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FCA631-8537-42B2-B8F1-27F3ACCDE27D}"/>
              </a:ext>
            </a:extLst>
          </p:cNvPr>
          <p:cNvSpPr/>
          <p:nvPr/>
        </p:nvSpPr>
        <p:spPr>
          <a:xfrm>
            <a:off x="4071513" y="146219"/>
            <a:ext cx="5852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imbusRomNo9L-Regu"/>
              </a:rPr>
              <a:t>Figura 17: Importância das atividades segundo entrevistados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6E524-363A-4648-966B-5A632CCA3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92" y="665976"/>
            <a:ext cx="1013601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2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74D2-A22D-44BA-9EDC-1EA13F86B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986971"/>
            <a:ext cx="10388600" cy="29276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" y="0"/>
            <a:ext cx="180339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Atividades rotineiras em </a:t>
            </a:r>
            <a:r>
              <a:rPr lang="pt-BR" sz="2400" dirty="0" err="1"/>
              <a:t>DevOps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36</a:t>
            </a:fld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DB3FA-3ECA-43B2-AF53-B199B727A4DC}"/>
              </a:ext>
            </a:extLst>
          </p:cNvPr>
          <p:cNvSpPr txBox="1"/>
          <p:nvPr/>
        </p:nvSpPr>
        <p:spPr>
          <a:xfrm>
            <a:off x="2165684" y="5101389"/>
            <a:ext cx="922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Sem </a:t>
            </a:r>
            <a:r>
              <a:rPr lang="en-US" sz="1600" dirty="0" err="1"/>
              <a:t>importância</a:t>
            </a:r>
            <a:r>
              <a:rPr lang="en-US" sz="1600" dirty="0"/>
              <a:t>, 2. </a:t>
            </a:r>
            <a:r>
              <a:rPr lang="en-US" sz="1600" dirty="0" err="1"/>
              <a:t>Pouco</a:t>
            </a:r>
            <a:r>
              <a:rPr lang="en-US" sz="1600" dirty="0"/>
              <a:t> </a:t>
            </a:r>
            <a:r>
              <a:rPr lang="en-US" sz="1600" dirty="0" err="1"/>
              <a:t>importante</a:t>
            </a:r>
            <a:r>
              <a:rPr lang="en-US" sz="1600" dirty="0"/>
              <a:t>, 3. </a:t>
            </a:r>
            <a:r>
              <a:rPr lang="en-US" sz="1600" dirty="0" err="1"/>
              <a:t>Razoavelmente</a:t>
            </a:r>
            <a:r>
              <a:rPr lang="en-US" sz="1600" dirty="0"/>
              <a:t> </a:t>
            </a:r>
            <a:r>
              <a:rPr lang="en-US" sz="1600" dirty="0" err="1"/>
              <a:t>importante</a:t>
            </a:r>
            <a:r>
              <a:rPr lang="en-US" sz="1600" dirty="0"/>
              <a:t>, 4. </a:t>
            </a:r>
            <a:r>
              <a:rPr lang="en-US" sz="1600" dirty="0" err="1"/>
              <a:t>Importante</a:t>
            </a:r>
            <a:r>
              <a:rPr lang="en-US" sz="1600" dirty="0"/>
              <a:t> e 5. </a:t>
            </a:r>
            <a:r>
              <a:rPr lang="en-US" sz="1600" dirty="0" err="1"/>
              <a:t>Muito</a:t>
            </a:r>
            <a:r>
              <a:rPr lang="en-US" sz="1600" dirty="0"/>
              <a:t> </a:t>
            </a:r>
            <a:r>
              <a:rPr lang="en-US" sz="1600" dirty="0" err="1"/>
              <a:t>importante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789D90-29E2-4EC8-8F89-45E74C995F3C}"/>
              </a:ext>
            </a:extLst>
          </p:cNvPr>
          <p:cNvSpPr/>
          <p:nvPr/>
        </p:nvSpPr>
        <p:spPr>
          <a:xfrm>
            <a:off x="3262877" y="167312"/>
            <a:ext cx="7469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NimbusRomNo9L-Regu"/>
              </a:rPr>
              <a:t>Figura 18: Importância de grupos de ferramentas segundo entrevistados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521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80339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Atividades rotineiras em </a:t>
            </a:r>
            <a:r>
              <a:rPr lang="pt-BR" sz="2400" dirty="0" err="1"/>
              <a:t>DevOps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37</a:t>
            </a:fld>
            <a:endParaRPr lang="pt-B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789D90-29E2-4EC8-8F89-45E74C995F3C}"/>
              </a:ext>
            </a:extLst>
          </p:cNvPr>
          <p:cNvSpPr/>
          <p:nvPr/>
        </p:nvSpPr>
        <p:spPr>
          <a:xfrm>
            <a:off x="3262877" y="167312"/>
            <a:ext cx="7469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NimbusRomNo9L-Regu"/>
              </a:rPr>
              <a:t>Figura 18: Importância de grupos de ferramentas segundo entrevistados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3B6FC-EDD9-4A00-86CD-51EAA5013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77" y="536644"/>
            <a:ext cx="71056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80339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Fontes de informação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38</a:t>
            </a:fld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87B1F-AFEE-4C39-B119-2B2CB509B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71" y="1151984"/>
            <a:ext cx="9821646" cy="38772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BFF2A6-0116-430C-AD0D-356A0D07424C}"/>
              </a:ext>
            </a:extLst>
          </p:cNvPr>
          <p:cNvSpPr/>
          <p:nvPr/>
        </p:nvSpPr>
        <p:spPr>
          <a:xfrm>
            <a:off x="4554986" y="182562"/>
            <a:ext cx="4549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imbusRomNo9L-Regu"/>
              </a:rPr>
              <a:t>Figura 19: Fontes de informação sobre </a:t>
            </a:r>
            <a:r>
              <a:rPr lang="pt-BR" dirty="0" err="1">
                <a:latin typeface="NimbusRomNo9L-Regu"/>
              </a:rPr>
              <a:t>DevOps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9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80339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Principais benefícios ao adotar a cultura </a:t>
            </a:r>
            <a:r>
              <a:rPr lang="pt-BR" sz="2400" b="1" dirty="0" err="1"/>
              <a:t>DevOps</a:t>
            </a:r>
            <a:endParaRPr lang="pt-B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39</a:t>
            </a:fld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9BF0F-214B-4659-87F1-D53B0D215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68" y="762000"/>
            <a:ext cx="9947949" cy="47946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39C3EB-1491-4B21-AB89-77975B31EF48}"/>
              </a:ext>
            </a:extLst>
          </p:cNvPr>
          <p:cNvSpPr/>
          <p:nvPr/>
        </p:nvSpPr>
        <p:spPr>
          <a:xfrm>
            <a:off x="3283502" y="180459"/>
            <a:ext cx="846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Figura 20: Principais benefícios ao adotar a cultura </a:t>
            </a:r>
            <a:r>
              <a:rPr lang="pt-BR" dirty="0" err="1">
                <a:latin typeface="Arial" panose="020B0604020202020204" pitchFamily="34" charset="0"/>
              </a:rPr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Problema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92059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Quais são as características dos profissionais que estão inseridos em ambientes que promovem a cultura </a:t>
            </a:r>
            <a:r>
              <a:rPr lang="pt-BR" sz="3200" dirty="0" err="1"/>
              <a:t>DevOps</a:t>
            </a:r>
            <a:r>
              <a:rPr lang="pt-BR" sz="3200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4</a:t>
            </a:fld>
            <a:endParaRPr lang="pt-B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9866F-7651-473D-976B-29D92867F809}"/>
              </a:ext>
            </a:extLst>
          </p:cNvPr>
          <p:cNvSpPr/>
          <p:nvPr/>
        </p:nvSpPr>
        <p:spPr>
          <a:xfrm>
            <a:off x="1036320" y="3857414"/>
            <a:ext cx="10058400" cy="186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Objetivo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Geral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Analisar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características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profissionais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estão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inseridos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ambientes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promovem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cultura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DevOps.</a:t>
            </a:r>
          </a:p>
        </p:txBody>
      </p:sp>
    </p:spTree>
    <p:extLst>
      <p:ext uri="{BB962C8B-B14F-4D97-AF65-F5344CB8AC3E}">
        <p14:creationId xmlns:p14="http://schemas.microsoft.com/office/powerpoint/2010/main" val="27785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Dificuldades e motivos para não adotar </a:t>
            </a:r>
            <a:r>
              <a:rPr lang="pt-BR" dirty="0" err="1">
                <a:solidFill>
                  <a:srgbClr val="011B7A"/>
                </a:solidFill>
              </a:rPr>
              <a:t>DevOps</a:t>
            </a:r>
            <a:endParaRPr lang="pt-BR" dirty="0">
              <a:solidFill>
                <a:srgbClr val="011B7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 Segundo os entrevistados, como principais desafios ao iniciar a prática da cultura </a:t>
            </a:r>
            <a:r>
              <a:rPr lang="pt-BR" sz="2800" dirty="0" err="1"/>
              <a:t>DevOps</a:t>
            </a:r>
            <a:r>
              <a:rPr lang="pt-BR" sz="2800" dirty="0"/>
              <a:t> estão os desafios técnicos em dominar os conjuntos de ferramentas, bem como a quebra de barreiras culturais dentro (ou silos funcionais) dentro das organizações.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 Observa-se como as principais frases: “Falta de apoio de lideranças”, “Curva de aprendizado ou dificuldades de encontrar materiais / profissionais no Brasil” e “Barreiras culturais”.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Os motivos que impediriam a adoção da cultura </a:t>
            </a:r>
            <a:r>
              <a:rPr lang="pt-BR" sz="2800" dirty="0" err="1"/>
              <a:t>DevOps</a:t>
            </a:r>
            <a:r>
              <a:rPr lang="pt-BR" sz="2800" dirty="0"/>
              <a:t> estão relacionados à tópicos como valores a serem investidos e, novamente, as barreiras culturais. Como principais frases observa- se: “Falta de interesse/vontade” e “Falta de apoio/recursos por parte de lideranças”.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D9AD5-F248-4919-864A-CFD76CC027D6}" type="slidenum"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2683C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0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11B7A"/>
                </a:solidFill>
              </a:rPr>
              <a:t>Considerações</a:t>
            </a:r>
            <a:r>
              <a:rPr lang="en-US" dirty="0">
                <a:solidFill>
                  <a:srgbClr val="011B7A"/>
                </a:solidFill>
              </a:rPr>
              <a:t> </a:t>
            </a:r>
            <a:r>
              <a:rPr lang="en-US" dirty="0" err="1">
                <a:solidFill>
                  <a:srgbClr val="011B7A"/>
                </a:solidFill>
              </a:rPr>
              <a:t>Finais</a:t>
            </a:r>
            <a:endParaRPr lang="en-US" dirty="0">
              <a:solidFill>
                <a:srgbClr val="011B7A"/>
              </a:solidFill>
            </a:endParaRPr>
          </a:p>
        </p:txBody>
      </p:sp>
      <p:graphicFrame>
        <p:nvGraphicFramePr>
          <p:cNvPr id="3" name="Content Placeholder 2" descr="Vertical accent list showing 3 groups arranged one below the other with bullet points for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288642"/>
              </p:ext>
            </p:extLst>
          </p:nvPr>
        </p:nvGraphicFramePr>
        <p:xfrm>
          <a:off x="1096962" y="1846263"/>
          <a:ext cx="10310177" cy="445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11B7A"/>
                </a:solidFill>
              </a:rPr>
              <a:t>Considerações</a:t>
            </a:r>
            <a:r>
              <a:rPr lang="en-US" dirty="0">
                <a:solidFill>
                  <a:srgbClr val="011B7A"/>
                </a:solidFill>
              </a:rPr>
              <a:t> </a:t>
            </a:r>
            <a:r>
              <a:rPr lang="en-US" dirty="0" err="1">
                <a:solidFill>
                  <a:srgbClr val="011B7A"/>
                </a:solidFill>
              </a:rPr>
              <a:t>Finais</a:t>
            </a:r>
            <a:endParaRPr lang="en-US" dirty="0">
              <a:solidFill>
                <a:srgbClr val="011B7A"/>
              </a:solidFill>
            </a:endParaRPr>
          </a:p>
        </p:txBody>
      </p:sp>
      <p:graphicFrame>
        <p:nvGraphicFramePr>
          <p:cNvPr id="3" name="Content Placeholder 2" descr="Vertical accent list showing 3 groups arranged one below the other with bullet points for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963101"/>
              </p:ext>
            </p:extLst>
          </p:nvPr>
        </p:nvGraphicFramePr>
        <p:xfrm>
          <a:off x="1096962" y="1846263"/>
          <a:ext cx="10310177" cy="445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64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11B7A"/>
                </a:solidFill>
              </a:rPr>
              <a:t>Considerações</a:t>
            </a:r>
            <a:r>
              <a:rPr lang="en-US" dirty="0">
                <a:solidFill>
                  <a:srgbClr val="011B7A"/>
                </a:solidFill>
              </a:rPr>
              <a:t> </a:t>
            </a:r>
            <a:r>
              <a:rPr lang="en-US" dirty="0" err="1">
                <a:solidFill>
                  <a:srgbClr val="011B7A"/>
                </a:solidFill>
              </a:rPr>
              <a:t>Finais</a:t>
            </a:r>
            <a:endParaRPr lang="en-US" dirty="0">
              <a:solidFill>
                <a:srgbClr val="011B7A"/>
              </a:solidFill>
            </a:endParaRPr>
          </a:p>
        </p:txBody>
      </p:sp>
      <p:graphicFrame>
        <p:nvGraphicFramePr>
          <p:cNvPr id="3" name="Content Placeholder 2" descr="Vertical accent list showing 3 groups arranged one below the other with bullet points for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350665"/>
              </p:ext>
            </p:extLst>
          </p:nvPr>
        </p:nvGraphicFramePr>
        <p:xfrm>
          <a:off x="1096962" y="1846263"/>
          <a:ext cx="10310177" cy="445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314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11B7A"/>
                </a:solidFill>
              </a:rPr>
              <a:t>Obrigado</a:t>
            </a:r>
            <a:r>
              <a:rPr lang="en-US" dirty="0">
                <a:solidFill>
                  <a:srgbClr val="011B7A"/>
                </a:solidFill>
              </a:rPr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44</a:t>
            </a:fld>
            <a:endParaRPr lang="pt-B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9F004C-0881-408B-B286-4A5C33BFA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10" y="1846263"/>
            <a:ext cx="7816706" cy="4022725"/>
          </a:xfrm>
        </p:spPr>
      </p:pic>
    </p:spTree>
    <p:extLst>
      <p:ext uri="{BB962C8B-B14F-4D97-AF65-F5344CB8AC3E}">
        <p14:creationId xmlns:p14="http://schemas.microsoft.com/office/powerpoint/2010/main" val="342819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7488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11B7A"/>
                </a:solidFill>
              </a:rPr>
              <a:t>Objetivos específicos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pt-BR" sz="2400" dirty="0"/>
              <a:t>Apresentar dados </a:t>
            </a:r>
            <a:r>
              <a:rPr lang="pt-BR" sz="2400" dirty="0" err="1"/>
              <a:t>sócio-demográficos</a:t>
            </a:r>
            <a:r>
              <a:rPr lang="pt-BR" sz="2400" dirty="0"/>
              <a:t> da amostra dos grupos </a:t>
            </a:r>
            <a:r>
              <a:rPr lang="pt-BR" sz="2400" dirty="0" err="1"/>
              <a:t>DevOps</a:t>
            </a:r>
            <a:r>
              <a:rPr lang="pt-BR" sz="2400" dirty="0"/>
              <a:t> BR, </a:t>
            </a:r>
            <a:r>
              <a:rPr lang="pt-BR" sz="2400" dirty="0" err="1"/>
              <a:t>DevOps</a:t>
            </a:r>
            <a:r>
              <a:rPr lang="pt-BR" sz="2400" dirty="0"/>
              <a:t> Porto Alegre e Docker Porto Alegre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sz="2400" dirty="0"/>
              <a:t>analisar o nível de colaboração entre as equipes de desenvolvimento e operação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sz="2400" dirty="0"/>
              <a:t>analisar o nível de maturidade sobre práticas </a:t>
            </a:r>
            <a:r>
              <a:rPr lang="pt-BR" sz="2400" dirty="0" err="1"/>
              <a:t>DevOps</a:t>
            </a:r>
            <a:endParaRPr lang="pt-BR" sz="2400" dirty="0"/>
          </a:p>
          <a:p>
            <a:pPr marL="514350" indent="-514350" algn="just">
              <a:buFont typeface="+mj-lt"/>
              <a:buAutoNum type="alphaLcParenR"/>
            </a:pPr>
            <a:r>
              <a:rPr lang="pt-BR" sz="2400" dirty="0"/>
              <a:t>analisar o uso de ferramentas </a:t>
            </a:r>
            <a:r>
              <a:rPr lang="pt-BR" sz="2400" dirty="0" err="1"/>
              <a:t>DevOps</a:t>
            </a:r>
            <a:endParaRPr lang="pt-BR" sz="2400" dirty="0"/>
          </a:p>
          <a:p>
            <a:pPr marL="514350" indent="-514350" algn="just">
              <a:buFont typeface="+mj-lt"/>
              <a:buAutoNum type="alphaLcParenR"/>
            </a:pPr>
            <a:r>
              <a:rPr lang="pt-BR" sz="2400" dirty="0"/>
              <a:t>analisar a percepção sobre a adoção da cultura </a:t>
            </a:r>
            <a:r>
              <a:rPr lang="pt-BR" sz="2400" dirty="0" err="1"/>
              <a:t>DevOps</a:t>
            </a:r>
            <a:r>
              <a:rPr lang="pt-BR" sz="2400" dirty="0"/>
              <a:t>, considerando atividades </a:t>
            </a:r>
            <a:r>
              <a:rPr lang="pt-BR" sz="2400" i="1" dirty="0"/>
              <a:t>core</a:t>
            </a:r>
            <a:r>
              <a:rPr lang="pt-BR" sz="2400" dirty="0"/>
              <a:t> de </a:t>
            </a:r>
            <a:r>
              <a:rPr lang="pt-BR" sz="2400" dirty="0" err="1"/>
              <a:t>DevOps</a:t>
            </a:r>
            <a:r>
              <a:rPr lang="pt-BR" sz="2400" dirty="0"/>
              <a:t>/Release </a:t>
            </a:r>
            <a:r>
              <a:rPr lang="pt-BR" sz="2400" dirty="0" err="1"/>
              <a:t>engineers</a:t>
            </a:r>
            <a:r>
              <a:rPr lang="pt-BR" sz="2400" dirty="0"/>
              <a:t>, as fontes de informação sobre </a:t>
            </a:r>
            <a:r>
              <a:rPr lang="pt-BR" sz="2400" dirty="0" err="1"/>
              <a:t>DevOps</a:t>
            </a:r>
            <a:r>
              <a:rPr lang="pt-BR" sz="2400" dirty="0"/>
              <a:t> e principais benefícios e dificuldades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5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7488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11B7A"/>
                </a:solidFill>
              </a:rPr>
              <a:t>Referencial Teórico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800" dirty="0"/>
              <a:t>A relação entre Desenvolvimento  e Operações/Infraestrutura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/>
              <a:t>Métodos ágeis e </a:t>
            </a:r>
            <a:r>
              <a:rPr lang="pt-BR" sz="2800" dirty="0" err="1"/>
              <a:t>DevOps</a:t>
            </a:r>
            <a:endParaRPr lang="pt-BR" sz="2800" dirty="0"/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/>
              <a:t>Cultura </a:t>
            </a:r>
            <a:r>
              <a:rPr lang="pt-BR" sz="2800" dirty="0" err="1"/>
              <a:t>DevOps</a:t>
            </a:r>
            <a:endParaRPr lang="pt-BR" sz="2800" dirty="0"/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/>
              <a:t>As práticas que </a:t>
            </a:r>
            <a:r>
              <a:rPr lang="pt-BR" sz="2800" dirty="0" err="1"/>
              <a:t>DevOps</a:t>
            </a:r>
            <a:r>
              <a:rPr lang="pt-BR" sz="2800" dirty="0"/>
              <a:t> suporta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6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8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23846"/>
            <a:ext cx="10151967" cy="70230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11B7A"/>
                </a:solidFill>
              </a:rPr>
              <a:t>A relação entre Desenvolvimento  e Operações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16" y="1845734"/>
            <a:ext cx="5316279" cy="4023360"/>
          </a:xfrm>
        </p:spPr>
        <p:txBody>
          <a:bodyPr>
            <a:normAutofit fontScale="92500" lnSpcReduction="20000"/>
          </a:bodyPr>
          <a:lstStyle/>
          <a:p>
            <a:pPr marL="635508" lvl="1" indent="-342900" algn="just"/>
            <a:r>
              <a:rPr lang="pt-BR" sz="2000" dirty="0"/>
              <a:t>Com a pressão constante para entrega de valor por meio de software aos clientes, não é incomum que áreas de desenvolvimento e operações entrem em conflito. </a:t>
            </a:r>
          </a:p>
          <a:p>
            <a:pPr marL="635508" lvl="1" indent="-342900" algn="just"/>
            <a:endParaRPr lang="pt-BR" sz="2000" dirty="0"/>
          </a:p>
          <a:p>
            <a:pPr marL="635508" lvl="1" indent="-342900" algn="just"/>
            <a:r>
              <a:rPr lang="pt-BR" sz="2000" dirty="0"/>
              <a:t>Segundo </a:t>
            </a:r>
            <a:r>
              <a:rPr lang="pt-BR" sz="2000" dirty="0" err="1"/>
              <a:t>Hüttermann</a:t>
            </a:r>
            <a:r>
              <a:rPr lang="pt-BR" sz="2000" dirty="0"/>
              <a:t> (2012), esses conflitos geram barreiras culturais e organizacionais, que ocasionam as seguintes situações: </a:t>
            </a:r>
          </a:p>
          <a:p>
            <a:pPr marL="818388" lvl="2" indent="-342900" algn="just"/>
            <a:r>
              <a:rPr lang="pt-BR" sz="1600" dirty="0"/>
              <a:t>Como o foco das equipes é diferente, a tensão entre as equipes aumenta e cada uma defende seus interesses individuais, sem pensar no todo, gerando o evento denominado de “O muro da confusão”</a:t>
            </a:r>
          </a:p>
          <a:p>
            <a:pPr marL="635508" lvl="1" indent="-342900" algn="just"/>
            <a:endParaRPr lang="pt-BR" sz="2000" dirty="0"/>
          </a:p>
          <a:p>
            <a:pPr marL="635508" lvl="1" indent="-342900" algn="just"/>
            <a:r>
              <a:rPr lang="pt-BR" sz="2000" dirty="0"/>
              <a:t>Este item foi abordado pelo objetivo específico que buscou analisar o nível de colaboração entre as equipes de desenvolvimento e operação.</a:t>
            </a:r>
          </a:p>
          <a:p>
            <a:pPr marL="635508" lvl="1" indent="-342900" algn="just"/>
            <a:endParaRPr lang="pt-BR" sz="2000" dirty="0"/>
          </a:p>
          <a:p>
            <a:pPr marL="635508" lvl="1" indent="-342900" algn="just"/>
            <a:endParaRPr lang="pt-BR" sz="2000" dirty="0"/>
          </a:p>
          <a:p>
            <a:pPr marL="818388" lvl="2" indent="-342900" algn="just"/>
            <a:endParaRPr lang="pt-B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7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B2423-8AA4-44F0-875B-8D85B8E82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2065318"/>
            <a:ext cx="5505450" cy="32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8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23846"/>
            <a:ext cx="10151967" cy="70230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11B7A"/>
                </a:solidFill>
              </a:rPr>
              <a:t>Metodologias ágeis e </a:t>
            </a:r>
            <a:r>
              <a:rPr lang="pt-BR" dirty="0" err="1">
                <a:solidFill>
                  <a:srgbClr val="011B7A"/>
                </a:solidFill>
              </a:rPr>
              <a:t>DevOps</a:t>
            </a:r>
            <a:endParaRPr lang="pt-BR" dirty="0">
              <a:solidFill>
                <a:srgbClr val="011B7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16" y="1845734"/>
            <a:ext cx="9986409" cy="4023360"/>
          </a:xfrm>
        </p:spPr>
        <p:txBody>
          <a:bodyPr>
            <a:normAutofit/>
          </a:bodyPr>
          <a:lstStyle/>
          <a:p>
            <a:pPr marL="635508" lvl="1" indent="-342900" algn="just"/>
            <a:r>
              <a:rPr lang="pt-BR" dirty="0"/>
              <a:t>Segundo os achados de Braga (2015), </a:t>
            </a:r>
            <a:r>
              <a:rPr lang="pt-BR" dirty="0" err="1"/>
              <a:t>DevOps</a:t>
            </a:r>
            <a:r>
              <a:rPr lang="pt-BR" dirty="0"/>
              <a:t> em seu fundamento, utiliza práticas ágeis de desenvolvimento na área de Operações, buscando assim o alinhamento entre às áreas;</a:t>
            </a:r>
          </a:p>
          <a:p>
            <a:pPr marL="635508" lvl="1" indent="-342900" algn="just"/>
            <a:endParaRPr lang="pt-BR" dirty="0"/>
          </a:p>
          <a:p>
            <a:pPr marL="635508" lvl="1" indent="-342900" algn="just"/>
            <a:r>
              <a:rPr lang="pt-BR" dirty="0" err="1"/>
              <a:t>Jabbari</a:t>
            </a:r>
            <a:r>
              <a:rPr lang="pt-BR" dirty="0"/>
              <a:t> et al. (2016) observa que segundo a literatura o termo </a:t>
            </a:r>
            <a:r>
              <a:rPr lang="pt-BR" dirty="0" err="1"/>
              <a:t>DevOps</a:t>
            </a:r>
            <a:r>
              <a:rPr lang="pt-BR" dirty="0"/>
              <a:t> é frequentemente associado a um modelo de Desenvolvimento de software com ênfase na entrega de software, automação de </a:t>
            </a:r>
            <a:r>
              <a:rPr lang="pt-BR" dirty="0" err="1"/>
              <a:t>deployments</a:t>
            </a:r>
            <a:r>
              <a:rPr lang="pt-BR" dirty="0"/>
              <a:t>, comunicação e colaboração entre equipes de desenvolvimento e operações, entrega e integração contínua, também observa que </a:t>
            </a:r>
            <a:r>
              <a:rPr lang="pt-BR" dirty="0" err="1"/>
              <a:t>DevOps</a:t>
            </a:r>
            <a:r>
              <a:rPr lang="pt-BR" dirty="0"/>
              <a:t> é visto como uma evolução natural dos métodos ágeis, que foi estendido e passou a atender também áreas de Operação;</a:t>
            </a:r>
          </a:p>
          <a:p>
            <a:pPr marL="635508" lvl="1" indent="-342900" algn="just"/>
            <a:endParaRPr lang="pt-BR" dirty="0"/>
          </a:p>
          <a:p>
            <a:pPr marL="635508" lvl="1" indent="-342900" algn="just"/>
            <a:r>
              <a:rPr lang="pt-BR" dirty="0"/>
              <a:t>Levita (2017) ainda destaca que apesar de por muito tempo o time de operações permaneceu isolado, responsável por manter a estabilidade, performance das aplicações e utilizando práticas como ITIL, que tendem a ser mais formais e “pesadas” ao detrimento ao que se encontra nos métodos ágeis.</a:t>
            </a:r>
          </a:p>
          <a:p>
            <a:pPr marL="635508" lvl="1" indent="-342900" algn="just"/>
            <a:endParaRPr lang="pt-BR" dirty="0"/>
          </a:p>
          <a:p>
            <a:pPr marL="635508" lvl="1" indent="-342900" algn="just"/>
            <a:endParaRPr lang="pt-BR" dirty="0"/>
          </a:p>
          <a:p>
            <a:pPr marL="635508" lvl="1" indent="-342900" algn="just"/>
            <a:endParaRPr lang="pt-BR" sz="1600" dirty="0"/>
          </a:p>
          <a:p>
            <a:pPr marL="635508" lvl="1" indent="-342900" algn="just"/>
            <a:endParaRPr lang="pt-BR" sz="1600" dirty="0"/>
          </a:p>
          <a:p>
            <a:pPr marL="635508" lvl="1" indent="-342900" algn="just"/>
            <a:endParaRPr lang="pt-B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8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23846"/>
            <a:ext cx="10151967" cy="70230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11B7A"/>
                </a:solidFill>
              </a:rPr>
              <a:t>Cultura </a:t>
            </a:r>
            <a:r>
              <a:rPr lang="pt-BR" dirty="0" err="1">
                <a:solidFill>
                  <a:srgbClr val="011B7A"/>
                </a:solidFill>
              </a:rPr>
              <a:t>DevOps</a:t>
            </a:r>
            <a:endParaRPr lang="pt-BR" dirty="0">
              <a:solidFill>
                <a:srgbClr val="011B7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16" y="1845734"/>
            <a:ext cx="10338834" cy="4023360"/>
          </a:xfrm>
        </p:spPr>
        <p:txBody>
          <a:bodyPr>
            <a:normAutofit/>
          </a:bodyPr>
          <a:lstStyle/>
          <a:p>
            <a:pPr marL="635508" lvl="1" indent="-342900" algn="just"/>
            <a:r>
              <a:rPr lang="pt-BR" sz="1600" dirty="0"/>
              <a:t>A ideia sobre </a:t>
            </a:r>
            <a:r>
              <a:rPr lang="pt-BR" sz="1600" dirty="0" err="1"/>
              <a:t>DevOps</a:t>
            </a:r>
            <a:r>
              <a:rPr lang="pt-BR" sz="1600" dirty="0"/>
              <a:t> surgiu a partir de </a:t>
            </a:r>
            <a:r>
              <a:rPr lang="pt-BR" sz="1600" dirty="0" err="1"/>
              <a:t>Debois</a:t>
            </a:r>
            <a:r>
              <a:rPr lang="pt-BR" sz="1600" dirty="0"/>
              <a:t> (2008) em seu artigo denominado “</a:t>
            </a:r>
            <a:r>
              <a:rPr lang="pt-BR" sz="1600" dirty="0" err="1"/>
              <a:t>Agile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Operations</a:t>
            </a:r>
            <a:r>
              <a:rPr lang="pt-BR" sz="1600" dirty="0"/>
              <a:t> </a:t>
            </a:r>
            <a:r>
              <a:rPr lang="pt-BR" sz="1600" dirty="0" err="1"/>
              <a:t>Infrastructure</a:t>
            </a:r>
            <a:r>
              <a:rPr lang="pt-BR" sz="1600" dirty="0"/>
              <a:t>: </a:t>
            </a:r>
            <a:r>
              <a:rPr lang="pt-BR" sz="1600" dirty="0" err="1"/>
              <a:t>How</a:t>
            </a:r>
            <a:r>
              <a:rPr lang="pt-BR" sz="1600" dirty="0"/>
              <a:t> </a:t>
            </a:r>
            <a:r>
              <a:rPr lang="pt-BR" sz="1600" dirty="0" err="1"/>
              <a:t>Infra-gile</a:t>
            </a:r>
            <a:r>
              <a:rPr lang="pt-BR" sz="1600" dirty="0"/>
              <a:t> Are </a:t>
            </a:r>
            <a:r>
              <a:rPr lang="pt-BR" sz="1600" dirty="0" err="1"/>
              <a:t>You</a:t>
            </a:r>
            <a:r>
              <a:rPr lang="pt-BR" sz="1600" dirty="0"/>
              <a:t>?”;</a:t>
            </a:r>
          </a:p>
          <a:p>
            <a:pPr marL="635508" lvl="1" indent="-342900" algn="just"/>
            <a:endParaRPr lang="pt-BR" sz="1600" dirty="0"/>
          </a:p>
          <a:p>
            <a:pPr marL="635508" lvl="1" indent="-342900" algn="just"/>
            <a:r>
              <a:rPr lang="pt-BR" sz="1600" dirty="0"/>
              <a:t>No ano de 2008 durante conferência AGILE ’08 sobre práticas ágeis, realizada em Toronto, Patrick </a:t>
            </a:r>
            <a:r>
              <a:rPr lang="pt-BR" sz="1600" dirty="0" err="1"/>
              <a:t>Debois</a:t>
            </a:r>
            <a:r>
              <a:rPr lang="pt-BR" sz="1600" dirty="0"/>
              <a:t> e Andrew </a:t>
            </a:r>
            <a:r>
              <a:rPr lang="pt-BR" sz="1600" dirty="0" err="1"/>
              <a:t>Shafer</a:t>
            </a:r>
            <a:r>
              <a:rPr lang="pt-BR" sz="1600" dirty="0"/>
              <a:t> apresentaram o trabalho construído e também criaram um grupo de discussão denominado </a:t>
            </a:r>
            <a:r>
              <a:rPr lang="pt-BR" sz="1600" dirty="0" err="1"/>
              <a:t>agile-sysadmin</a:t>
            </a:r>
            <a:r>
              <a:rPr lang="pt-BR" sz="1600" dirty="0"/>
              <a:t>, que inicialmente foi disseminado na Europa para discutir a adoção de metodologias ágeis na infraestrutura e entender como equipes de operação poderiam trabalhar no modelo ágil, acompanhando a equipe de desenvolvimento.</a:t>
            </a:r>
          </a:p>
          <a:p>
            <a:pPr marL="635508" lvl="1" indent="-342900" algn="just"/>
            <a:endParaRPr lang="pt-BR" sz="1600" dirty="0"/>
          </a:p>
          <a:p>
            <a:pPr marL="635508" lvl="1" indent="-342900" algn="just"/>
            <a:r>
              <a:rPr lang="pt-BR" sz="1600" dirty="0"/>
              <a:t>Um acrônimo que é frequentemente citado nos grupos sobre </a:t>
            </a:r>
            <a:r>
              <a:rPr lang="pt-BR" sz="1600" dirty="0" err="1"/>
              <a:t>DevOps</a:t>
            </a:r>
            <a:r>
              <a:rPr lang="pt-BR" sz="1600" dirty="0"/>
              <a:t> é o CALMS, que significa </a:t>
            </a:r>
            <a:r>
              <a:rPr lang="pt-BR" sz="1600" dirty="0" err="1"/>
              <a:t>Culture</a:t>
            </a:r>
            <a:r>
              <a:rPr lang="pt-BR" sz="1600" dirty="0"/>
              <a:t>, Automation, </a:t>
            </a:r>
            <a:r>
              <a:rPr lang="pt-BR" sz="1600" dirty="0" err="1"/>
              <a:t>Lean</a:t>
            </a:r>
            <a:r>
              <a:rPr lang="pt-BR" sz="1600" dirty="0"/>
              <a:t>, </a:t>
            </a:r>
            <a:r>
              <a:rPr lang="pt-BR" sz="1600" dirty="0" err="1"/>
              <a:t>Measurement</a:t>
            </a:r>
            <a:r>
              <a:rPr lang="pt-BR" sz="1600" dirty="0"/>
              <a:t> e </a:t>
            </a:r>
            <a:r>
              <a:rPr lang="pt-BR" sz="1600" dirty="0" err="1"/>
              <a:t>Sharing</a:t>
            </a:r>
            <a:r>
              <a:rPr lang="pt-BR" sz="1600" dirty="0"/>
              <a:t>;</a:t>
            </a:r>
          </a:p>
          <a:p>
            <a:pPr marL="635508" lvl="1" indent="-342900" algn="just"/>
            <a:endParaRPr lang="pt-BR" sz="1600" dirty="0"/>
          </a:p>
          <a:p>
            <a:pPr marL="635508" lvl="1" indent="-342900" algn="just"/>
            <a:r>
              <a:rPr lang="pt-BR" sz="1600" dirty="0"/>
              <a:t>Os constructos criados por Levita (2017) e utilizados como suporte para a construção deste trabalho são baseados acrônimo CALMS, com um enfoque em específico em automação, cultura e compartilhamento.</a:t>
            </a:r>
          </a:p>
          <a:p>
            <a:pPr marL="635508" lvl="1" indent="-342900" algn="just"/>
            <a:endParaRPr lang="pt-BR" sz="1600" dirty="0"/>
          </a:p>
          <a:p>
            <a:pPr marL="635508" lvl="1" indent="-342900" algn="just"/>
            <a:endParaRPr lang="pt-BR" sz="1600" dirty="0"/>
          </a:p>
          <a:p>
            <a:pPr marL="635508" lvl="1" indent="-342900" algn="just"/>
            <a:endParaRPr lang="pt-BR" sz="1600" dirty="0"/>
          </a:p>
          <a:p>
            <a:pPr marL="635508" lvl="1" indent="-342900" algn="just"/>
            <a:endParaRPr lang="pt-B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9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7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a4f35948-e619-41b3-aa29-22878b09cfd2"/>
    <ds:schemaRef ds:uri="http://purl.org/dc/terms/"/>
    <ds:schemaRef ds:uri="http://schemas.microsoft.com/office/infopath/2007/PartnerControls"/>
    <ds:schemaRef ds:uri="40262f94-9f35-4ac3-9a90-690165a166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11354</TotalTime>
  <Words>4167</Words>
  <Application>Microsoft Office PowerPoint</Application>
  <PresentationFormat>Widescreen</PresentationFormat>
  <Paragraphs>326</Paragraphs>
  <Slides>44</Slides>
  <Notes>35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NimbusRomNo9L-Regu</vt:lpstr>
      <vt:lpstr>NimbusSanL-Regu</vt:lpstr>
      <vt:lpstr>Retrospect</vt:lpstr>
      <vt:lpstr>Um panorama sobre experiências e práticas de profissionais em ambientes DevOps: Um survey sobre os grupos de discussão DevOps BR, DevOps Porto Alegre e Docker Porto Alegre</vt:lpstr>
      <vt:lpstr>Sumário</vt:lpstr>
      <vt:lpstr>Introdução</vt:lpstr>
      <vt:lpstr>Problema</vt:lpstr>
      <vt:lpstr>Objetivos específicos</vt:lpstr>
      <vt:lpstr>Referencial Teórico</vt:lpstr>
      <vt:lpstr>A relação entre Desenvolvimento  e Operações</vt:lpstr>
      <vt:lpstr>Metodologias ágeis e DevOps</vt:lpstr>
      <vt:lpstr>Cultura DevOps</vt:lpstr>
      <vt:lpstr>As práticas que DevOps suporta</vt:lpstr>
      <vt:lpstr>Trabalhos Relacionados</vt:lpstr>
      <vt:lpstr>Método de pesquisa</vt:lpstr>
      <vt:lpstr>Unidade de análise</vt:lpstr>
      <vt:lpstr>Projeto do Survey</vt:lpstr>
      <vt:lpstr>Projeto do Survey</vt:lpstr>
      <vt:lpstr>Resultados do Survey</vt:lpstr>
      <vt:lpstr>Dados Demográficos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Nível de colaboração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Análise de maturidade sobre práticas DevOps</vt:lpstr>
      <vt:lpstr>PowerPoint Presentation</vt:lpstr>
      <vt:lpstr>PowerPoint Presentation</vt:lpstr>
      <vt:lpstr>Analise da percepção sobre a adoção da cultura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Dificuldades e motivos para não adotar DevOps</vt:lpstr>
      <vt:lpstr>Considerações Finais</vt:lpstr>
      <vt:lpstr>Considerações Finais</vt:lpstr>
      <vt:lpstr>Considerações Finais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Brauner, Douglas</dc:creator>
  <cp:lastModifiedBy>Agliardi, Kim</cp:lastModifiedBy>
  <cp:revision>162</cp:revision>
  <dcterms:created xsi:type="dcterms:W3CDTF">2017-06-19T17:11:15Z</dcterms:created>
  <dcterms:modified xsi:type="dcterms:W3CDTF">2019-07-01T20:15:09Z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